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2" r:id="rId1"/>
  </p:sldMasterIdLst>
  <p:notesMasterIdLst>
    <p:notesMasterId r:id="rId62"/>
  </p:notesMasterIdLst>
  <p:sldIdLst>
    <p:sldId id="256" r:id="rId2"/>
    <p:sldId id="460" r:id="rId3"/>
    <p:sldId id="439" r:id="rId4"/>
    <p:sldId id="468" r:id="rId5"/>
    <p:sldId id="461" r:id="rId6"/>
    <p:sldId id="440" r:id="rId7"/>
    <p:sldId id="469" r:id="rId8"/>
    <p:sldId id="442" r:id="rId9"/>
    <p:sldId id="441" r:id="rId10"/>
    <p:sldId id="443" r:id="rId11"/>
    <p:sldId id="444" r:id="rId12"/>
    <p:sldId id="445" r:id="rId13"/>
    <p:sldId id="446" r:id="rId14"/>
    <p:sldId id="447" r:id="rId15"/>
    <p:sldId id="448" r:id="rId16"/>
    <p:sldId id="449" r:id="rId17"/>
    <p:sldId id="450" r:id="rId18"/>
    <p:sldId id="451" r:id="rId19"/>
    <p:sldId id="452" r:id="rId20"/>
    <p:sldId id="467" r:id="rId21"/>
    <p:sldId id="462" r:id="rId22"/>
    <p:sldId id="463" r:id="rId23"/>
    <p:sldId id="464" r:id="rId24"/>
    <p:sldId id="454" r:id="rId25"/>
    <p:sldId id="455" r:id="rId26"/>
    <p:sldId id="456" r:id="rId27"/>
    <p:sldId id="457" r:id="rId28"/>
    <p:sldId id="458" r:id="rId29"/>
    <p:sldId id="470" r:id="rId30"/>
    <p:sldId id="471" r:id="rId31"/>
    <p:sldId id="472" r:id="rId32"/>
    <p:sldId id="473" r:id="rId33"/>
    <p:sldId id="474" r:id="rId34"/>
    <p:sldId id="475" r:id="rId35"/>
    <p:sldId id="476" r:id="rId36"/>
    <p:sldId id="477" r:id="rId37"/>
    <p:sldId id="478" r:id="rId38"/>
    <p:sldId id="479" r:id="rId39"/>
    <p:sldId id="480" r:id="rId40"/>
    <p:sldId id="481" r:id="rId41"/>
    <p:sldId id="482" r:id="rId42"/>
    <p:sldId id="483" r:id="rId43"/>
    <p:sldId id="484" r:id="rId44"/>
    <p:sldId id="485" r:id="rId45"/>
    <p:sldId id="486" r:id="rId46"/>
    <p:sldId id="487" r:id="rId47"/>
    <p:sldId id="488" r:id="rId48"/>
    <p:sldId id="489" r:id="rId49"/>
    <p:sldId id="490" r:id="rId50"/>
    <p:sldId id="491" r:id="rId51"/>
    <p:sldId id="492" r:id="rId52"/>
    <p:sldId id="493" r:id="rId53"/>
    <p:sldId id="494" r:id="rId54"/>
    <p:sldId id="495" r:id="rId55"/>
    <p:sldId id="496" r:id="rId56"/>
    <p:sldId id="497" r:id="rId57"/>
    <p:sldId id="498" r:id="rId58"/>
    <p:sldId id="499" r:id="rId59"/>
    <p:sldId id="500" r:id="rId60"/>
    <p:sldId id="501" r:id="rId6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4065" autoAdjust="0"/>
  </p:normalViewPr>
  <p:slideViewPr>
    <p:cSldViewPr snapToGrid="0">
      <p:cViewPr varScale="1">
        <p:scale>
          <a:sx n="95" d="100"/>
          <a:sy n="95" d="100"/>
        </p:scale>
        <p:origin x="172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4.wmf"/><Relationship Id="rId7" Type="http://schemas.openxmlformats.org/officeDocument/2006/relationships/image" Target="../media/image18.wmf"/><Relationship Id="rId2" Type="http://schemas.openxmlformats.org/officeDocument/2006/relationships/image" Target="../media/image13.wmf"/><Relationship Id="rId1" Type="http://schemas.openxmlformats.org/officeDocument/2006/relationships/image" Target="../media/image12.wmf"/><Relationship Id="rId6" Type="http://schemas.openxmlformats.org/officeDocument/2006/relationships/image" Target="../media/image17.wmf"/><Relationship Id="rId5" Type="http://schemas.openxmlformats.org/officeDocument/2006/relationships/image" Target="../media/image16.wmf"/><Relationship Id="rId4" Type="http://schemas.openxmlformats.org/officeDocument/2006/relationships/image" Target="../media/image1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 Id="rId4" Type="http://schemas.openxmlformats.org/officeDocument/2006/relationships/image" Target="../media/image25.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 Id="rId5" Type="http://schemas.openxmlformats.org/officeDocument/2006/relationships/image" Target="../media/image30.wmf"/><Relationship Id="rId4" Type="http://schemas.openxmlformats.org/officeDocument/2006/relationships/image" Target="../media/image29.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28.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image" Target="../media/image34.png"/></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wmf"/><Relationship Id="rId4" Type="http://schemas.openxmlformats.org/officeDocument/2006/relationships/image" Target="../media/image35.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image" Target="../media/image39.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42.wmf"/><Relationship Id="rId1" Type="http://schemas.openxmlformats.org/officeDocument/2006/relationships/image" Target="../media/image41.wmf"/><Relationship Id="rId6" Type="http://schemas.openxmlformats.org/officeDocument/2006/relationships/image" Target="../media/image46.wmf"/><Relationship Id="rId5" Type="http://schemas.openxmlformats.org/officeDocument/2006/relationships/image" Target="../media/image45.wmf"/><Relationship Id="rId4" Type="http://schemas.openxmlformats.org/officeDocument/2006/relationships/image" Target="../media/image44.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image" Target="../media/image47.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image" Target="../media/image51.wmf"/><Relationship Id="rId1" Type="http://schemas.openxmlformats.org/officeDocument/2006/relationships/image" Target="../media/image50.wmf"/><Relationship Id="rId5" Type="http://schemas.openxmlformats.org/officeDocument/2006/relationships/image" Target="../media/image54.wmf"/><Relationship Id="rId4" Type="http://schemas.openxmlformats.org/officeDocument/2006/relationships/image" Target="../media/image53.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56.wmf"/><Relationship Id="rId1" Type="http://schemas.openxmlformats.org/officeDocument/2006/relationships/image" Target="../media/image55.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58.w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60.wmf"/><Relationship Id="rId1" Type="http://schemas.openxmlformats.org/officeDocument/2006/relationships/image" Target="../media/image59.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62.wmf"/><Relationship Id="rId1" Type="http://schemas.openxmlformats.org/officeDocument/2006/relationships/image" Target="../media/image61.wmf"/></Relationships>
</file>

<file path=ppt/drawings/_rels/vmlDrawing21.vml.rels><?xml version="1.0" encoding="UTF-8" standalone="yes"?>
<Relationships xmlns="http://schemas.openxmlformats.org/package/2006/relationships"><Relationship Id="rId8" Type="http://schemas.openxmlformats.org/officeDocument/2006/relationships/image" Target="../media/image70.wmf"/><Relationship Id="rId3" Type="http://schemas.openxmlformats.org/officeDocument/2006/relationships/image" Target="../media/image65.wmf"/><Relationship Id="rId7" Type="http://schemas.openxmlformats.org/officeDocument/2006/relationships/image" Target="../media/image69.wmf"/><Relationship Id="rId2" Type="http://schemas.openxmlformats.org/officeDocument/2006/relationships/image" Target="../media/image64.wmf"/><Relationship Id="rId1" Type="http://schemas.openxmlformats.org/officeDocument/2006/relationships/image" Target="../media/image63.wmf"/><Relationship Id="rId6" Type="http://schemas.openxmlformats.org/officeDocument/2006/relationships/image" Target="../media/image68.wmf"/><Relationship Id="rId5" Type="http://schemas.openxmlformats.org/officeDocument/2006/relationships/image" Target="../media/image67.wmf"/><Relationship Id="rId4" Type="http://schemas.openxmlformats.org/officeDocument/2006/relationships/image" Target="../media/image66.wmf"/></Relationships>
</file>

<file path=ppt/drawings/_rels/vmlDrawing22.vml.rels><?xml version="1.0" encoding="UTF-8" standalone="yes"?>
<Relationships xmlns="http://schemas.openxmlformats.org/package/2006/relationships"><Relationship Id="rId8" Type="http://schemas.openxmlformats.org/officeDocument/2006/relationships/image" Target="../media/image78.wmf"/><Relationship Id="rId3" Type="http://schemas.openxmlformats.org/officeDocument/2006/relationships/image" Target="../media/image73.wmf"/><Relationship Id="rId7" Type="http://schemas.openxmlformats.org/officeDocument/2006/relationships/image" Target="../media/image77.wmf"/><Relationship Id="rId2" Type="http://schemas.openxmlformats.org/officeDocument/2006/relationships/image" Target="../media/image72.wmf"/><Relationship Id="rId1" Type="http://schemas.openxmlformats.org/officeDocument/2006/relationships/image" Target="../media/image71.wmf"/><Relationship Id="rId6" Type="http://schemas.openxmlformats.org/officeDocument/2006/relationships/image" Target="../media/image76.wmf"/><Relationship Id="rId5" Type="http://schemas.openxmlformats.org/officeDocument/2006/relationships/image" Target="../media/image75.wmf"/><Relationship Id="rId4" Type="http://schemas.openxmlformats.org/officeDocument/2006/relationships/image" Target="../media/image74.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79.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80.w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83.wmf"/><Relationship Id="rId1" Type="http://schemas.openxmlformats.org/officeDocument/2006/relationships/image" Target="../media/image82.w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84.wmf"/><Relationship Id="rId1" Type="http://schemas.openxmlformats.org/officeDocument/2006/relationships/image" Target="../media/image82.w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85.wmf"/><Relationship Id="rId1" Type="http://schemas.openxmlformats.org/officeDocument/2006/relationships/image" Target="../media/image82.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86.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87.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88.w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91.wmf"/><Relationship Id="rId2" Type="http://schemas.openxmlformats.org/officeDocument/2006/relationships/image" Target="../media/image90.wmf"/><Relationship Id="rId1" Type="http://schemas.openxmlformats.org/officeDocument/2006/relationships/image" Target="../media/image89.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92.wmf"/></Relationships>
</file>

<file path=ppt/drawings/_rels/vmlDrawing33.vml.rels><?xml version="1.0" encoding="UTF-8" standalone="yes"?>
<Relationships xmlns="http://schemas.openxmlformats.org/package/2006/relationships"><Relationship Id="rId3" Type="http://schemas.openxmlformats.org/officeDocument/2006/relationships/image" Target="../media/image95.wmf"/><Relationship Id="rId7" Type="http://schemas.openxmlformats.org/officeDocument/2006/relationships/image" Target="../media/image99.wmf"/><Relationship Id="rId2" Type="http://schemas.openxmlformats.org/officeDocument/2006/relationships/image" Target="../media/image94.wmf"/><Relationship Id="rId1" Type="http://schemas.openxmlformats.org/officeDocument/2006/relationships/image" Target="../media/image93.wmf"/><Relationship Id="rId6" Type="http://schemas.openxmlformats.org/officeDocument/2006/relationships/image" Target="../media/image98.wmf"/><Relationship Id="rId5" Type="http://schemas.openxmlformats.org/officeDocument/2006/relationships/image" Target="../media/image97.wmf"/><Relationship Id="rId4" Type="http://schemas.openxmlformats.org/officeDocument/2006/relationships/image" Target="../media/image96.wmf"/></Relationships>
</file>

<file path=ppt/drawings/_rels/vmlDrawing34.vml.rels><?xml version="1.0" encoding="UTF-8" standalone="yes"?>
<Relationships xmlns="http://schemas.openxmlformats.org/package/2006/relationships"><Relationship Id="rId2" Type="http://schemas.openxmlformats.org/officeDocument/2006/relationships/image" Target="../media/image102.wmf"/><Relationship Id="rId1" Type="http://schemas.openxmlformats.org/officeDocument/2006/relationships/image" Target="../media/image101.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03.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0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88B50A-B17D-424E-9A79-165AAB328B8B}" type="datetimeFigureOut">
              <a:rPr lang="zh-CN" altLang="en-US" smtClean="0"/>
              <a:t>2024/11/4</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B3CA91-00E5-42BC-8F96-04AE44849E72}" type="slidenum">
              <a:rPr lang="zh-CN" altLang="en-US" smtClean="0"/>
              <a:t>‹#›</a:t>
            </a:fld>
            <a:endParaRPr lang="zh-CN" altLang="en-US"/>
          </a:p>
        </p:txBody>
      </p:sp>
    </p:spTree>
    <p:extLst>
      <p:ext uri="{BB962C8B-B14F-4D97-AF65-F5344CB8AC3E}">
        <p14:creationId xmlns:p14="http://schemas.microsoft.com/office/powerpoint/2010/main" val="3771456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56DB8E-94EF-40A3-9C1F-86F6AD874CD3}" type="slidenum">
              <a:rPr lang="en-US" altLang="zh-CN"/>
              <a:pPr/>
              <a:t>6</a:t>
            </a:fld>
            <a:endParaRPr lang="en-US" altLang="zh-CN"/>
          </a:p>
        </p:txBody>
      </p:sp>
      <p:sp>
        <p:nvSpPr>
          <p:cNvPr id="368642" name="Rectangle 2"/>
          <p:cNvSpPr>
            <a:spLocks noGrp="1" noRot="1" noChangeAspect="1" noChangeArrowheads="1" noTextEdit="1"/>
          </p:cNvSpPr>
          <p:nvPr>
            <p:ph type="sldImg"/>
          </p:nvPr>
        </p:nvSpPr>
        <p:spPr>
          <a:ln/>
        </p:spPr>
      </p:sp>
      <p:sp>
        <p:nvSpPr>
          <p:cNvPr id="368643" name="Rectangle 3"/>
          <p:cNvSpPr>
            <a:spLocks noGrp="1" noChangeArrowheads="1"/>
          </p:cNvSpPr>
          <p:nvPr>
            <p:ph type="body" idx="1"/>
          </p:nvPr>
        </p:nvSpPr>
        <p:spPr/>
        <p:txBody>
          <a:bodyPr/>
          <a:lstStyle/>
          <a:p>
            <a:r>
              <a:rPr lang="zh-CN" altLang="en-US"/>
              <a:t>图中看出，谐波次数越高，幅值分量越小，对原波形的贡献越小，所以在一定条件下可忽略高次谐波。</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1B36AE-E2A5-41DE-9F31-01E7BABD3CF9}" type="slidenum">
              <a:rPr lang="en-US" altLang="zh-CN"/>
              <a:pPr/>
              <a:t>7</a:t>
            </a:fld>
            <a:endParaRPr lang="en-US" altLang="zh-CN"/>
          </a:p>
        </p:txBody>
      </p:sp>
      <p:sp>
        <p:nvSpPr>
          <p:cNvPr id="428034" name="Rectangle 2"/>
          <p:cNvSpPr>
            <a:spLocks noGrp="1" noRot="1" noChangeAspect="1" noChangeArrowheads="1" noTextEdit="1"/>
          </p:cNvSpPr>
          <p:nvPr>
            <p:ph type="sldImg"/>
          </p:nvPr>
        </p:nvSpPr>
        <p:spPr>
          <a:ln/>
        </p:spPr>
      </p:sp>
      <p:sp>
        <p:nvSpPr>
          <p:cNvPr id="428035" name="Rectangle 3"/>
          <p:cNvSpPr>
            <a:spLocks noGrp="1" noChangeArrowheads="1"/>
          </p:cNvSpPr>
          <p:nvPr>
            <p:ph type="body" idx="1"/>
          </p:nvPr>
        </p:nvSpPr>
        <p:spPr/>
        <p:txBody>
          <a:bodyPr/>
          <a:lstStyle/>
          <a:p>
            <a:r>
              <a:rPr lang="zh-CN" altLang="en-US"/>
              <a:t>图中看出，谐波次数越高，幅值分量越小，对原波形的贡献越小，所以在一定条件下可忽略高次谐波。</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F6F3187A-E8BF-4572-8554-E1B94456778F}" type="datetime1">
              <a:rPr lang="en-US" altLang="zh-CN" smtClean="0"/>
              <a:t>11/4/2024</a:t>
            </a:fld>
            <a:endParaRPr lang="en-US" dirty="0"/>
          </a:p>
        </p:txBody>
      </p:sp>
      <p:sp>
        <p:nvSpPr>
          <p:cNvPr id="5" name="Footer Placeholder 4"/>
          <p:cNvSpPr>
            <a:spLocks noGrp="1"/>
          </p:cNvSpPr>
          <p:nvPr>
            <p:ph type="ftr" sz="quarter" idx="11"/>
          </p:nvPr>
        </p:nvSpPr>
        <p:spPr>
          <a:xfrm>
            <a:off x="812805" y="6272785"/>
            <a:ext cx="4745736" cy="365125"/>
          </a:xfrm>
        </p:spPr>
        <p:txBody>
          <a:bodyPr/>
          <a:lstStyle/>
          <a:p>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30964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113AE142-B161-43D0-BC76-1D5C5EB65F62}" type="datetime1">
              <a:rPr lang="en-US" altLang="zh-CN" smtClean="0"/>
              <a:t>11/4/2024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496145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zh-CN" altLang="en-US"/>
              <a:t>单击此处编辑母版标题样式</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fld id="{03670BE4-F528-4EFE-ABD6-84E74FFDFC23}" type="datetime1">
              <a:rPr lang="en-US" altLang="zh-CN" smtClean="0"/>
              <a:t>11/4/2024</a:t>
            </a:fld>
            <a:endParaRPr lang="en-US" dirty="0"/>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endParaRPr lang="en-US" dirty="0"/>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56241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1B0515F4-3B14-4DCF-B968-DC1296025B5C}" type="datetime1">
              <a:rPr lang="en-US" altLang="zh-CN" smtClean="0"/>
              <a:t>11/4/2024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727140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87E1D09A-4506-413C-8F8B-00E170C267E2}" type="datetime1">
              <a:rPr lang="en-US" altLang="zh-CN" smtClean="0"/>
              <a:t>11/4/2024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30070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1FA1570F-513C-42AB-8237-D35FCD225A42}" type="datetime1">
              <a:rPr lang="en-US" altLang="zh-CN" smtClean="0"/>
              <a:t>11/4/2024</a:t>
            </a:fld>
            <a:endParaRPr lang="en-US" dirty="0"/>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91375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FE4442-BA5F-4376-B2B3-5583ABE0E03C}" type="datetime1">
              <a:rPr lang="en-US" altLang="zh-CN" smtClean="0"/>
              <a:t>11/4/2024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38473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zh-CN" altLang="en-US"/>
              <a:t>单击此处编辑母版标题样式</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fld id="{B9516567-03EB-4D4F-9FC8-2B328C359B2A}" type="datetime1">
              <a:rPr lang="en-US" altLang="zh-CN" smtClean="0"/>
              <a:t>11/4/2024</a:t>
            </a:fld>
            <a:endParaRPr lang="en-US" dirty="0"/>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50841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0" y="0"/>
            <a:ext cx="6227805"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fld id="{42FA96E3-B4A6-44A5-BE43-47C2D4A30BD8}" type="datetime1">
              <a:rPr lang="en-US" altLang="zh-CN" smtClean="0"/>
              <a:t>11/4/2024</a:t>
            </a:fld>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28580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C0381E06-CB85-452A-AAD0-7D8B010AA80F}" type="datetime1">
              <a:rPr lang="en-US" altLang="zh-CN" smtClean="0"/>
              <a:t>11/4/2024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40216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9E127350-7CA6-4BC9-BF6B-ADC11C000F9D}" type="datetime1">
              <a:rPr lang="en-US" altLang="zh-CN" smtClean="0"/>
              <a:t>11/4/2024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89004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13" cstate="print">
            <a:lum bright="70000" contrast="-70000"/>
            <a:extLst>
              <a:ext uri="{28A0092B-C50C-407E-A947-70E740481C1C}">
                <a14:useLocalDpi xmlns:a14="http://schemas.microsoft.com/office/drawing/2010/main" val="0"/>
              </a:ext>
            </a:extLst>
          </a:blip>
          <a:stretch>
            <a:fillRect/>
          </a:stretch>
        </p:blipFill>
        <p:spPr>
          <a:xfrm>
            <a:off x="7092011" y="171449"/>
            <a:ext cx="1908754" cy="2392866"/>
          </a:xfrm>
          <a:prstGeom prst="rect">
            <a:avLst/>
          </a:prstGeom>
        </p:spPr>
      </p:pic>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4">
                <a:duotone>
                  <a:schemeClr val="accent1">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fld id="{FD5C9B09-530A-4AE7-857C-3A5513713535}" type="datetime1">
              <a:rPr lang="en-US" altLang="zh-CN" smtClean="0"/>
              <a:t>11/4/2024</a:t>
            </a:fld>
            <a:endParaRPr lang="en-US" dirty="0"/>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20763965"/>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hdr="0" ftr="0" dt="0"/>
  <p:txStyles>
    <p:titleStyle>
      <a:lvl1pPr algn="l" defTabSz="914400" rtl="0" eaLnBrk="1" latinLnBrk="0" hangingPunct="1">
        <a:lnSpc>
          <a:spcPct val="90000"/>
        </a:lnSpc>
        <a:spcBef>
          <a:spcPct val="0"/>
        </a:spcBef>
        <a:buNone/>
        <a:defRPr sz="4200" b="0" kern="1200" cap="all" baseline="0">
          <a:blipFill>
            <a:blip r:embed="rId1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slide" Target="slide12.xml"/><Relationship Id="rId7" Type="http://schemas.openxmlformats.org/officeDocument/2006/relationships/slide" Target="slide26.xml"/><Relationship Id="rId2" Type="http://schemas.openxmlformats.org/officeDocument/2006/relationships/slide" Target="slide6.xml"/><Relationship Id="rId1" Type="http://schemas.openxmlformats.org/officeDocument/2006/relationships/slideLayout" Target="../slideLayouts/slideLayout7.xml"/><Relationship Id="rId6" Type="http://schemas.openxmlformats.org/officeDocument/2006/relationships/slide" Target="slide24.xml"/><Relationship Id="rId5" Type="http://schemas.openxmlformats.org/officeDocument/2006/relationships/slide" Target="slide18.xml"/><Relationship Id="rId4" Type="http://schemas.openxmlformats.org/officeDocument/2006/relationships/slide" Target="slide21.xml"/></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0.wmf"/><Relationship Id="rId5" Type="http://schemas.openxmlformats.org/officeDocument/2006/relationships/oleObject" Target="../embeddings/oleObject1.bin"/><Relationship Id="rId4" Type="http://schemas.openxmlformats.org/officeDocument/2006/relationships/audio" Target="../media/audio1.wav"/></Relationships>
</file>

<file path=ppt/slides/_rels/slide8.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11.wmf"/><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4.wmf"/><Relationship Id="rId13" Type="http://schemas.openxmlformats.org/officeDocument/2006/relationships/oleObject" Target="../embeddings/oleObject8.bin"/><Relationship Id="rId3" Type="http://schemas.openxmlformats.org/officeDocument/2006/relationships/oleObject" Target="../embeddings/oleObject3.bin"/><Relationship Id="rId7" Type="http://schemas.openxmlformats.org/officeDocument/2006/relationships/oleObject" Target="../embeddings/oleObject5.bin"/><Relationship Id="rId12" Type="http://schemas.openxmlformats.org/officeDocument/2006/relationships/image" Target="../media/image16.wmf"/><Relationship Id="rId2" Type="http://schemas.openxmlformats.org/officeDocument/2006/relationships/slideLayout" Target="../slideLayouts/slideLayout7.xml"/><Relationship Id="rId16" Type="http://schemas.openxmlformats.org/officeDocument/2006/relationships/image" Target="../media/image18.wmf"/><Relationship Id="rId1" Type="http://schemas.openxmlformats.org/officeDocument/2006/relationships/vmlDrawing" Target="../drawings/vmlDrawing3.vml"/><Relationship Id="rId6" Type="http://schemas.openxmlformats.org/officeDocument/2006/relationships/image" Target="../media/image13.wmf"/><Relationship Id="rId11" Type="http://schemas.openxmlformats.org/officeDocument/2006/relationships/oleObject" Target="../embeddings/oleObject7.bin"/><Relationship Id="rId5" Type="http://schemas.openxmlformats.org/officeDocument/2006/relationships/oleObject" Target="../embeddings/oleObject4.bin"/><Relationship Id="rId15" Type="http://schemas.openxmlformats.org/officeDocument/2006/relationships/oleObject" Target="../embeddings/oleObject9.bin"/><Relationship Id="rId10" Type="http://schemas.openxmlformats.org/officeDocument/2006/relationships/image" Target="../media/image15.wmf"/><Relationship Id="rId4" Type="http://schemas.openxmlformats.org/officeDocument/2006/relationships/image" Target="../media/image12.wmf"/><Relationship Id="rId9" Type="http://schemas.openxmlformats.org/officeDocument/2006/relationships/oleObject" Target="../embeddings/oleObject6.bin"/><Relationship Id="rId14" Type="http://schemas.openxmlformats.org/officeDocument/2006/relationships/image" Target="../media/image17.wmf"/></Relationships>
</file>

<file path=ppt/slides/_rels/slide1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19.w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21.wmf"/><Relationship Id="rId5" Type="http://schemas.openxmlformats.org/officeDocument/2006/relationships/oleObject" Target="../embeddings/oleObject12.bin"/><Relationship Id="rId4" Type="http://schemas.openxmlformats.org/officeDocument/2006/relationships/image" Target="../media/image20.wmf"/></Relationships>
</file>

<file path=ppt/slides/_rels/slide14.xml.rels><?xml version="1.0" encoding="UTF-8" standalone="yes"?>
<Relationships xmlns="http://schemas.openxmlformats.org/package/2006/relationships"><Relationship Id="rId8" Type="http://schemas.openxmlformats.org/officeDocument/2006/relationships/image" Target="../media/image24.wmf"/><Relationship Id="rId3" Type="http://schemas.openxmlformats.org/officeDocument/2006/relationships/oleObject" Target="../embeddings/oleObject13.bin"/><Relationship Id="rId7" Type="http://schemas.openxmlformats.org/officeDocument/2006/relationships/oleObject" Target="../embeddings/oleObject15.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23.wmf"/><Relationship Id="rId5" Type="http://schemas.openxmlformats.org/officeDocument/2006/relationships/oleObject" Target="../embeddings/oleObject14.bin"/><Relationship Id="rId10" Type="http://schemas.openxmlformats.org/officeDocument/2006/relationships/image" Target="../media/image25.wmf"/><Relationship Id="rId4" Type="http://schemas.openxmlformats.org/officeDocument/2006/relationships/image" Target="../media/image22.wmf"/><Relationship Id="rId9" Type="http://schemas.openxmlformats.org/officeDocument/2006/relationships/oleObject" Target="../embeddings/oleObject16.bin"/></Relationships>
</file>

<file path=ppt/slides/_rels/slide15.xml.rels><?xml version="1.0" encoding="UTF-8" standalone="yes"?>
<Relationships xmlns="http://schemas.openxmlformats.org/package/2006/relationships"><Relationship Id="rId8" Type="http://schemas.openxmlformats.org/officeDocument/2006/relationships/image" Target="../media/image28.wmf"/><Relationship Id="rId3" Type="http://schemas.openxmlformats.org/officeDocument/2006/relationships/oleObject" Target="../embeddings/oleObject17.bin"/><Relationship Id="rId7" Type="http://schemas.openxmlformats.org/officeDocument/2006/relationships/oleObject" Target="../embeddings/oleObject19.bin"/><Relationship Id="rId12" Type="http://schemas.openxmlformats.org/officeDocument/2006/relationships/image" Target="../media/image30.wmf"/><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27.wmf"/><Relationship Id="rId11" Type="http://schemas.openxmlformats.org/officeDocument/2006/relationships/oleObject" Target="../embeddings/oleObject21.bin"/><Relationship Id="rId5" Type="http://schemas.openxmlformats.org/officeDocument/2006/relationships/oleObject" Target="../embeddings/oleObject18.bin"/><Relationship Id="rId10" Type="http://schemas.openxmlformats.org/officeDocument/2006/relationships/image" Target="../media/image29.wmf"/><Relationship Id="rId4" Type="http://schemas.openxmlformats.org/officeDocument/2006/relationships/image" Target="../media/image26.wmf"/><Relationship Id="rId9" Type="http://schemas.openxmlformats.org/officeDocument/2006/relationships/oleObject" Target="../embeddings/oleObject20.bin"/></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32.wmf"/><Relationship Id="rId5" Type="http://schemas.openxmlformats.org/officeDocument/2006/relationships/oleObject" Target="../embeddings/oleObject23.bin"/><Relationship Id="rId4" Type="http://schemas.openxmlformats.org/officeDocument/2006/relationships/image" Target="../media/image31.w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33.wmf"/><Relationship Id="rId5" Type="http://schemas.openxmlformats.org/officeDocument/2006/relationships/oleObject" Target="../embeddings/oleObject25.bin"/><Relationship Id="rId4" Type="http://schemas.openxmlformats.org/officeDocument/2006/relationships/image" Target="../media/image28.w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35.wmf"/><Relationship Id="rId5" Type="http://schemas.openxmlformats.org/officeDocument/2006/relationships/oleObject" Target="../embeddings/oleObject27.bin"/><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8" Type="http://schemas.openxmlformats.org/officeDocument/2006/relationships/image" Target="../media/image38.wmf"/><Relationship Id="rId3" Type="http://schemas.openxmlformats.org/officeDocument/2006/relationships/oleObject" Target="../embeddings/oleObject28.bin"/><Relationship Id="rId7" Type="http://schemas.openxmlformats.org/officeDocument/2006/relationships/oleObject" Target="../embeddings/oleObject30.bin"/><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image" Target="../media/image37.wmf"/><Relationship Id="rId5" Type="http://schemas.openxmlformats.org/officeDocument/2006/relationships/oleObject" Target="../embeddings/oleObject29.bin"/><Relationship Id="rId10" Type="http://schemas.openxmlformats.org/officeDocument/2006/relationships/image" Target="../media/image35.wmf"/><Relationship Id="rId4" Type="http://schemas.openxmlformats.org/officeDocument/2006/relationships/image" Target="../media/image36.wmf"/><Relationship Id="rId9" Type="http://schemas.openxmlformats.org/officeDocument/2006/relationships/oleObject" Target="../embeddings/oleObject31.bin"/></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image" Target="../media/image40.wmf"/><Relationship Id="rId5" Type="http://schemas.openxmlformats.org/officeDocument/2006/relationships/oleObject" Target="../embeddings/oleObject33.bin"/><Relationship Id="rId4" Type="http://schemas.openxmlformats.org/officeDocument/2006/relationships/image" Target="../media/image39.wmf"/></Relationships>
</file>

<file path=ppt/slides/_rels/slide21.xml.rels><?xml version="1.0" encoding="UTF-8" standalone="yes"?>
<Relationships xmlns="http://schemas.openxmlformats.org/package/2006/relationships"><Relationship Id="rId8" Type="http://schemas.openxmlformats.org/officeDocument/2006/relationships/image" Target="../media/image43.wmf"/><Relationship Id="rId13" Type="http://schemas.openxmlformats.org/officeDocument/2006/relationships/oleObject" Target="../embeddings/oleObject39.bin"/><Relationship Id="rId3" Type="http://schemas.openxmlformats.org/officeDocument/2006/relationships/oleObject" Target="../embeddings/oleObject34.bin"/><Relationship Id="rId7" Type="http://schemas.openxmlformats.org/officeDocument/2006/relationships/oleObject" Target="../embeddings/oleObject36.bin"/><Relationship Id="rId12" Type="http://schemas.openxmlformats.org/officeDocument/2006/relationships/image" Target="../media/image45.wmf"/><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42.wmf"/><Relationship Id="rId11" Type="http://schemas.openxmlformats.org/officeDocument/2006/relationships/oleObject" Target="../embeddings/oleObject38.bin"/><Relationship Id="rId5" Type="http://schemas.openxmlformats.org/officeDocument/2006/relationships/oleObject" Target="../embeddings/oleObject35.bin"/><Relationship Id="rId10" Type="http://schemas.openxmlformats.org/officeDocument/2006/relationships/image" Target="../media/image44.wmf"/><Relationship Id="rId4" Type="http://schemas.openxmlformats.org/officeDocument/2006/relationships/image" Target="../media/image41.wmf"/><Relationship Id="rId9" Type="http://schemas.openxmlformats.org/officeDocument/2006/relationships/oleObject" Target="../embeddings/oleObject37.bin"/><Relationship Id="rId14" Type="http://schemas.openxmlformats.org/officeDocument/2006/relationships/image" Target="../media/image46.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image" Target="../media/image48.wmf"/><Relationship Id="rId5" Type="http://schemas.openxmlformats.org/officeDocument/2006/relationships/oleObject" Target="../embeddings/oleObject41.bin"/><Relationship Id="rId4" Type="http://schemas.openxmlformats.org/officeDocument/2006/relationships/image" Target="../media/image47.w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Layout" Target="../slideLayouts/slideLayout7.xml"/><Relationship Id="rId1" Type="http://schemas.openxmlformats.org/officeDocument/2006/relationships/vmlDrawing" Target="../drawings/vmlDrawing15.vml"/><Relationship Id="rId4" Type="http://schemas.openxmlformats.org/officeDocument/2006/relationships/image" Target="../media/image49.w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52.wmf"/><Relationship Id="rId3" Type="http://schemas.openxmlformats.org/officeDocument/2006/relationships/oleObject" Target="../embeddings/oleObject43.bin"/><Relationship Id="rId7" Type="http://schemas.openxmlformats.org/officeDocument/2006/relationships/oleObject" Target="../embeddings/oleObject45.bin"/><Relationship Id="rId12" Type="http://schemas.openxmlformats.org/officeDocument/2006/relationships/image" Target="../media/image54.wmf"/><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image" Target="../media/image51.wmf"/><Relationship Id="rId11" Type="http://schemas.openxmlformats.org/officeDocument/2006/relationships/oleObject" Target="../embeddings/oleObject47.bin"/><Relationship Id="rId5" Type="http://schemas.openxmlformats.org/officeDocument/2006/relationships/oleObject" Target="../embeddings/oleObject44.bin"/><Relationship Id="rId10" Type="http://schemas.openxmlformats.org/officeDocument/2006/relationships/image" Target="../media/image53.wmf"/><Relationship Id="rId4" Type="http://schemas.openxmlformats.org/officeDocument/2006/relationships/image" Target="../media/image50.wmf"/><Relationship Id="rId9" Type="http://schemas.openxmlformats.org/officeDocument/2006/relationships/oleObject" Target="../embeddings/oleObject46.bin"/></Relationships>
</file>

<file path=ppt/slides/_rels/slide28.xml.rels><?xml version="1.0" encoding="UTF-8" standalone="yes"?>
<Relationships xmlns="http://schemas.openxmlformats.org/package/2006/relationships"><Relationship Id="rId8" Type="http://schemas.openxmlformats.org/officeDocument/2006/relationships/image" Target="../media/image57.wmf"/><Relationship Id="rId3" Type="http://schemas.openxmlformats.org/officeDocument/2006/relationships/oleObject" Target="../embeddings/oleObject48.bin"/><Relationship Id="rId7" Type="http://schemas.openxmlformats.org/officeDocument/2006/relationships/oleObject" Target="../embeddings/oleObject50.bin"/><Relationship Id="rId2" Type="http://schemas.openxmlformats.org/officeDocument/2006/relationships/slideLayout" Target="../slideLayouts/slideLayout7.xml"/><Relationship Id="rId1" Type="http://schemas.openxmlformats.org/officeDocument/2006/relationships/vmlDrawing" Target="../drawings/vmlDrawing17.vml"/><Relationship Id="rId6" Type="http://schemas.openxmlformats.org/officeDocument/2006/relationships/image" Target="../media/image56.wmf"/><Relationship Id="rId5" Type="http://schemas.openxmlformats.org/officeDocument/2006/relationships/oleObject" Target="../embeddings/oleObject49.bin"/><Relationship Id="rId4" Type="http://schemas.openxmlformats.org/officeDocument/2006/relationships/image" Target="../media/image55.wmf"/></Relationships>
</file>

<file path=ppt/slides/_rels/slide29.xml.rels><?xml version="1.0" encoding="UTF-8" standalone="yes"?>
<Relationships xmlns="http://schemas.openxmlformats.org/package/2006/relationships"><Relationship Id="rId3" Type="http://schemas.openxmlformats.org/officeDocument/2006/relationships/slide" Target="slide9.xml"/><Relationship Id="rId7" Type="http://schemas.openxmlformats.org/officeDocument/2006/relationships/slide" Target="slide28.xml"/><Relationship Id="rId2" Type="http://schemas.openxmlformats.org/officeDocument/2006/relationships/slide" Target="slide20.xml"/><Relationship Id="rId1" Type="http://schemas.openxmlformats.org/officeDocument/2006/relationships/slideLayout" Target="../slideLayouts/slideLayout7.xml"/><Relationship Id="rId6" Type="http://schemas.openxmlformats.org/officeDocument/2006/relationships/slide" Target="slide23.xml"/><Relationship Id="rId5" Type="http://schemas.openxmlformats.org/officeDocument/2006/relationships/slide" Target="slide19.xml"/><Relationship Id="rId4" Type="http://schemas.openxmlformats.org/officeDocument/2006/relationships/slide" Target="slide15.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Layout" Target="../slideLayouts/slideLayout7.xml"/><Relationship Id="rId1" Type="http://schemas.openxmlformats.org/officeDocument/2006/relationships/vmlDrawing" Target="../drawings/vmlDrawing18.vml"/><Relationship Id="rId4" Type="http://schemas.openxmlformats.org/officeDocument/2006/relationships/image" Target="../media/image58.wmf"/></Relationships>
</file>

<file path=ppt/slides/_rels/slide31.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Layout" Target="../slideLayouts/slideLayout7.xml"/><Relationship Id="rId1" Type="http://schemas.openxmlformats.org/officeDocument/2006/relationships/vmlDrawing" Target="../drawings/vmlDrawing19.vml"/><Relationship Id="rId6" Type="http://schemas.openxmlformats.org/officeDocument/2006/relationships/image" Target="../media/image60.wmf"/><Relationship Id="rId5" Type="http://schemas.openxmlformats.org/officeDocument/2006/relationships/oleObject" Target="../embeddings/oleObject53.bin"/><Relationship Id="rId4" Type="http://schemas.openxmlformats.org/officeDocument/2006/relationships/image" Target="../media/image59.w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Layout" Target="../slideLayouts/slideLayout7.xml"/><Relationship Id="rId1" Type="http://schemas.openxmlformats.org/officeDocument/2006/relationships/vmlDrawing" Target="../drawings/vmlDrawing20.vml"/><Relationship Id="rId6" Type="http://schemas.openxmlformats.org/officeDocument/2006/relationships/image" Target="../media/image62.wmf"/><Relationship Id="rId5" Type="http://schemas.openxmlformats.org/officeDocument/2006/relationships/oleObject" Target="../embeddings/oleObject55.bin"/><Relationship Id="rId4" Type="http://schemas.openxmlformats.org/officeDocument/2006/relationships/image" Target="../media/image61.w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image" Target="../media/image65.wmf"/><Relationship Id="rId13" Type="http://schemas.openxmlformats.org/officeDocument/2006/relationships/oleObject" Target="../embeddings/oleObject61.bin"/><Relationship Id="rId18" Type="http://schemas.openxmlformats.org/officeDocument/2006/relationships/image" Target="../media/image70.wmf"/><Relationship Id="rId3" Type="http://schemas.openxmlformats.org/officeDocument/2006/relationships/oleObject" Target="../embeddings/oleObject56.bin"/><Relationship Id="rId7" Type="http://schemas.openxmlformats.org/officeDocument/2006/relationships/oleObject" Target="../embeddings/oleObject58.bin"/><Relationship Id="rId12" Type="http://schemas.openxmlformats.org/officeDocument/2006/relationships/image" Target="../media/image67.wmf"/><Relationship Id="rId17" Type="http://schemas.openxmlformats.org/officeDocument/2006/relationships/oleObject" Target="../embeddings/oleObject63.bin"/><Relationship Id="rId2" Type="http://schemas.openxmlformats.org/officeDocument/2006/relationships/slideLayout" Target="../slideLayouts/slideLayout7.xml"/><Relationship Id="rId16" Type="http://schemas.openxmlformats.org/officeDocument/2006/relationships/image" Target="../media/image69.wmf"/><Relationship Id="rId1" Type="http://schemas.openxmlformats.org/officeDocument/2006/relationships/vmlDrawing" Target="../drawings/vmlDrawing21.vml"/><Relationship Id="rId6" Type="http://schemas.openxmlformats.org/officeDocument/2006/relationships/image" Target="../media/image64.wmf"/><Relationship Id="rId11" Type="http://schemas.openxmlformats.org/officeDocument/2006/relationships/oleObject" Target="../embeddings/oleObject60.bin"/><Relationship Id="rId5" Type="http://schemas.openxmlformats.org/officeDocument/2006/relationships/oleObject" Target="../embeddings/oleObject57.bin"/><Relationship Id="rId15" Type="http://schemas.openxmlformats.org/officeDocument/2006/relationships/oleObject" Target="../embeddings/oleObject62.bin"/><Relationship Id="rId10" Type="http://schemas.openxmlformats.org/officeDocument/2006/relationships/image" Target="../media/image66.wmf"/><Relationship Id="rId4" Type="http://schemas.openxmlformats.org/officeDocument/2006/relationships/image" Target="../media/image63.wmf"/><Relationship Id="rId9" Type="http://schemas.openxmlformats.org/officeDocument/2006/relationships/oleObject" Target="../embeddings/oleObject59.bin"/><Relationship Id="rId14" Type="http://schemas.openxmlformats.org/officeDocument/2006/relationships/image" Target="../media/image68.wmf"/></Relationships>
</file>

<file path=ppt/slides/_rels/slide38.xml.rels><?xml version="1.0" encoding="UTF-8" standalone="yes"?>
<Relationships xmlns="http://schemas.openxmlformats.org/package/2006/relationships"><Relationship Id="rId8" Type="http://schemas.openxmlformats.org/officeDocument/2006/relationships/image" Target="../media/image73.wmf"/><Relationship Id="rId13" Type="http://schemas.openxmlformats.org/officeDocument/2006/relationships/oleObject" Target="../embeddings/oleObject69.bin"/><Relationship Id="rId18" Type="http://schemas.openxmlformats.org/officeDocument/2006/relationships/image" Target="../media/image78.wmf"/><Relationship Id="rId3" Type="http://schemas.openxmlformats.org/officeDocument/2006/relationships/oleObject" Target="../embeddings/oleObject64.bin"/><Relationship Id="rId7" Type="http://schemas.openxmlformats.org/officeDocument/2006/relationships/oleObject" Target="../embeddings/oleObject66.bin"/><Relationship Id="rId12" Type="http://schemas.openxmlformats.org/officeDocument/2006/relationships/image" Target="../media/image75.wmf"/><Relationship Id="rId17" Type="http://schemas.openxmlformats.org/officeDocument/2006/relationships/oleObject" Target="../embeddings/oleObject71.bin"/><Relationship Id="rId2" Type="http://schemas.openxmlformats.org/officeDocument/2006/relationships/slideLayout" Target="../slideLayouts/slideLayout7.xml"/><Relationship Id="rId16" Type="http://schemas.openxmlformats.org/officeDocument/2006/relationships/image" Target="../media/image77.wmf"/><Relationship Id="rId1" Type="http://schemas.openxmlformats.org/officeDocument/2006/relationships/vmlDrawing" Target="../drawings/vmlDrawing22.vml"/><Relationship Id="rId6" Type="http://schemas.openxmlformats.org/officeDocument/2006/relationships/image" Target="../media/image72.wmf"/><Relationship Id="rId11" Type="http://schemas.openxmlformats.org/officeDocument/2006/relationships/oleObject" Target="../embeddings/oleObject68.bin"/><Relationship Id="rId5" Type="http://schemas.openxmlformats.org/officeDocument/2006/relationships/oleObject" Target="../embeddings/oleObject65.bin"/><Relationship Id="rId15" Type="http://schemas.openxmlformats.org/officeDocument/2006/relationships/oleObject" Target="../embeddings/oleObject70.bin"/><Relationship Id="rId10" Type="http://schemas.openxmlformats.org/officeDocument/2006/relationships/image" Target="../media/image74.wmf"/><Relationship Id="rId19" Type="http://schemas.openxmlformats.org/officeDocument/2006/relationships/oleObject" Target="../embeddings/oleObject72.bin"/><Relationship Id="rId4" Type="http://schemas.openxmlformats.org/officeDocument/2006/relationships/image" Target="../media/image71.wmf"/><Relationship Id="rId9" Type="http://schemas.openxmlformats.org/officeDocument/2006/relationships/oleObject" Target="../embeddings/oleObject67.bin"/><Relationship Id="rId14" Type="http://schemas.openxmlformats.org/officeDocument/2006/relationships/image" Target="../media/image76.wmf"/></Relationships>
</file>

<file path=ppt/slides/_rels/slide39.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Layout" Target="../slideLayouts/slideLayout7.xml"/><Relationship Id="rId1" Type="http://schemas.openxmlformats.org/officeDocument/2006/relationships/vmlDrawing" Target="../drawings/vmlDrawing23.vml"/><Relationship Id="rId5" Type="http://schemas.openxmlformats.org/officeDocument/2006/relationships/image" Target="../media/image79.emf"/><Relationship Id="rId4" Type="http://schemas.openxmlformats.org/officeDocument/2006/relationships/oleObject" Target="../embeddings/oleObject73.bin"/></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74.bin"/><Relationship Id="rId2" Type="http://schemas.openxmlformats.org/officeDocument/2006/relationships/slideLayout" Target="../slideLayouts/slideLayout7.xml"/><Relationship Id="rId1" Type="http://schemas.openxmlformats.org/officeDocument/2006/relationships/vmlDrawing" Target="../drawings/vmlDrawing24.vml"/><Relationship Id="rId4" Type="http://schemas.openxmlformats.org/officeDocument/2006/relationships/image" Target="../media/image80.w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75.bin"/><Relationship Id="rId2" Type="http://schemas.openxmlformats.org/officeDocument/2006/relationships/slideLayout" Target="../slideLayouts/slideLayout7.xml"/><Relationship Id="rId1" Type="http://schemas.openxmlformats.org/officeDocument/2006/relationships/vmlDrawing" Target="../drawings/vmlDrawing25.vml"/><Relationship Id="rId6" Type="http://schemas.openxmlformats.org/officeDocument/2006/relationships/image" Target="../media/image83.wmf"/><Relationship Id="rId5" Type="http://schemas.openxmlformats.org/officeDocument/2006/relationships/oleObject" Target="../embeddings/oleObject76.bin"/><Relationship Id="rId4" Type="http://schemas.openxmlformats.org/officeDocument/2006/relationships/image" Target="../media/image82.wmf"/></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77.bin"/><Relationship Id="rId2" Type="http://schemas.openxmlformats.org/officeDocument/2006/relationships/slideLayout" Target="../slideLayouts/slideLayout7.xml"/><Relationship Id="rId1" Type="http://schemas.openxmlformats.org/officeDocument/2006/relationships/vmlDrawing" Target="../drawings/vmlDrawing26.vml"/><Relationship Id="rId6" Type="http://schemas.openxmlformats.org/officeDocument/2006/relationships/image" Target="../media/image84.wmf"/><Relationship Id="rId5" Type="http://schemas.openxmlformats.org/officeDocument/2006/relationships/oleObject" Target="../embeddings/oleObject78.bin"/><Relationship Id="rId4" Type="http://schemas.openxmlformats.org/officeDocument/2006/relationships/image" Target="../media/image82.wmf"/></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79.bin"/><Relationship Id="rId2" Type="http://schemas.openxmlformats.org/officeDocument/2006/relationships/slideLayout" Target="../slideLayouts/slideLayout7.xml"/><Relationship Id="rId1" Type="http://schemas.openxmlformats.org/officeDocument/2006/relationships/vmlDrawing" Target="../drawings/vmlDrawing27.vml"/><Relationship Id="rId6" Type="http://schemas.openxmlformats.org/officeDocument/2006/relationships/image" Target="../media/image85.wmf"/><Relationship Id="rId5" Type="http://schemas.openxmlformats.org/officeDocument/2006/relationships/oleObject" Target="../embeddings/oleObject80.bin"/><Relationship Id="rId4" Type="http://schemas.openxmlformats.org/officeDocument/2006/relationships/image" Target="../media/image82.wmf"/></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81.bin"/><Relationship Id="rId2" Type="http://schemas.openxmlformats.org/officeDocument/2006/relationships/slideLayout" Target="../slideLayouts/slideLayout7.xml"/><Relationship Id="rId1" Type="http://schemas.openxmlformats.org/officeDocument/2006/relationships/vmlDrawing" Target="../drawings/vmlDrawing28.vml"/><Relationship Id="rId4" Type="http://schemas.openxmlformats.org/officeDocument/2006/relationships/image" Target="../media/image86.w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82.bin"/><Relationship Id="rId2" Type="http://schemas.openxmlformats.org/officeDocument/2006/relationships/slideLayout" Target="../slideLayouts/slideLayout7.xml"/><Relationship Id="rId1" Type="http://schemas.openxmlformats.org/officeDocument/2006/relationships/vmlDrawing" Target="../drawings/vmlDrawing29.vml"/><Relationship Id="rId4" Type="http://schemas.openxmlformats.org/officeDocument/2006/relationships/image" Target="../media/image87.wmf"/></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83.bin"/><Relationship Id="rId2" Type="http://schemas.openxmlformats.org/officeDocument/2006/relationships/slideLayout" Target="../slideLayouts/slideLayout7.xml"/><Relationship Id="rId1" Type="http://schemas.openxmlformats.org/officeDocument/2006/relationships/vmlDrawing" Target="../drawings/vmlDrawing30.vml"/><Relationship Id="rId4" Type="http://schemas.openxmlformats.org/officeDocument/2006/relationships/image" Target="../media/image88.wmf"/></Relationships>
</file>

<file path=ppt/slides/_rels/slide52.xml.rels><?xml version="1.0" encoding="UTF-8" standalone="yes"?>
<Relationships xmlns="http://schemas.openxmlformats.org/package/2006/relationships"><Relationship Id="rId8" Type="http://schemas.openxmlformats.org/officeDocument/2006/relationships/image" Target="../media/image91.wmf"/><Relationship Id="rId3" Type="http://schemas.openxmlformats.org/officeDocument/2006/relationships/oleObject" Target="../embeddings/oleObject84.bin"/><Relationship Id="rId7" Type="http://schemas.openxmlformats.org/officeDocument/2006/relationships/oleObject" Target="../embeddings/oleObject86.bin"/><Relationship Id="rId2" Type="http://schemas.openxmlformats.org/officeDocument/2006/relationships/slideLayout" Target="../slideLayouts/slideLayout7.xml"/><Relationship Id="rId1" Type="http://schemas.openxmlformats.org/officeDocument/2006/relationships/vmlDrawing" Target="../drawings/vmlDrawing31.vml"/><Relationship Id="rId6" Type="http://schemas.openxmlformats.org/officeDocument/2006/relationships/image" Target="../media/image90.wmf"/><Relationship Id="rId5" Type="http://schemas.openxmlformats.org/officeDocument/2006/relationships/oleObject" Target="../embeddings/oleObject85.bin"/><Relationship Id="rId4" Type="http://schemas.openxmlformats.org/officeDocument/2006/relationships/image" Target="../media/image89.wmf"/></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87.bin"/><Relationship Id="rId2" Type="http://schemas.openxmlformats.org/officeDocument/2006/relationships/slideLayout" Target="../slideLayouts/slideLayout7.xml"/><Relationship Id="rId1" Type="http://schemas.openxmlformats.org/officeDocument/2006/relationships/vmlDrawing" Target="../drawings/vmlDrawing32.vml"/><Relationship Id="rId4" Type="http://schemas.openxmlformats.org/officeDocument/2006/relationships/image" Target="../media/image92.wmf"/></Relationships>
</file>

<file path=ppt/slides/_rels/slide54.xml.rels><?xml version="1.0" encoding="UTF-8" standalone="yes"?>
<Relationships xmlns="http://schemas.openxmlformats.org/package/2006/relationships"><Relationship Id="rId8" Type="http://schemas.openxmlformats.org/officeDocument/2006/relationships/oleObject" Target="../embeddings/oleObject90.bin"/><Relationship Id="rId13" Type="http://schemas.openxmlformats.org/officeDocument/2006/relationships/image" Target="../media/image97.wmf"/><Relationship Id="rId3" Type="http://schemas.openxmlformats.org/officeDocument/2006/relationships/oleObject" Target="../embeddings/oleObject88.bin"/><Relationship Id="rId7" Type="http://schemas.openxmlformats.org/officeDocument/2006/relationships/image" Target="../media/image100.jpeg"/><Relationship Id="rId12" Type="http://schemas.openxmlformats.org/officeDocument/2006/relationships/oleObject" Target="../embeddings/oleObject92.bin"/><Relationship Id="rId17" Type="http://schemas.openxmlformats.org/officeDocument/2006/relationships/image" Target="../media/image99.wmf"/><Relationship Id="rId2" Type="http://schemas.openxmlformats.org/officeDocument/2006/relationships/slideLayout" Target="../slideLayouts/slideLayout7.xml"/><Relationship Id="rId16" Type="http://schemas.openxmlformats.org/officeDocument/2006/relationships/oleObject" Target="../embeddings/oleObject94.bin"/><Relationship Id="rId1" Type="http://schemas.openxmlformats.org/officeDocument/2006/relationships/vmlDrawing" Target="../drawings/vmlDrawing33.vml"/><Relationship Id="rId6" Type="http://schemas.openxmlformats.org/officeDocument/2006/relationships/image" Target="../media/image94.wmf"/><Relationship Id="rId11" Type="http://schemas.openxmlformats.org/officeDocument/2006/relationships/image" Target="../media/image96.wmf"/><Relationship Id="rId5" Type="http://schemas.openxmlformats.org/officeDocument/2006/relationships/oleObject" Target="../embeddings/oleObject89.bin"/><Relationship Id="rId15" Type="http://schemas.openxmlformats.org/officeDocument/2006/relationships/image" Target="../media/image98.wmf"/><Relationship Id="rId10" Type="http://schemas.openxmlformats.org/officeDocument/2006/relationships/oleObject" Target="../embeddings/oleObject91.bin"/><Relationship Id="rId4" Type="http://schemas.openxmlformats.org/officeDocument/2006/relationships/image" Target="../media/image93.wmf"/><Relationship Id="rId9" Type="http://schemas.openxmlformats.org/officeDocument/2006/relationships/image" Target="../media/image95.wmf"/><Relationship Id="rId14" Type="http://schemas.openxmlformats.org/officeDocument/2006/relationships/oleObject" Target="../embeddings/oleObject93.bin"/></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95.bin"/><Relationship Id="rId2" Type="http://schemas.openxmlformats.org/officeDocument/2006/relationships/slideLayout" Target="../slideLayouts/slideLayout7.xml"/><Relationship Id="rId1" Type="http://schemas.openxmlformats.org/officeDocument/2006/relationships/vmlDrawing" Target="../drawings/vmlDrawing34.vml"/><Relationship Id="rId6" Type="http://schemas.openxmlformats.org/officeDocument/2006/relationships/image" Target="../media/image102.wmf"/><Relationship Id="rId5" Type="http://schemas.openxmlformats.org/officeDocument/2006/relationships/oleObject" Target="../embeddings/oleObject96.bin"/><Relationship Id="rId4" Type="http://schemas.openxmlformats.org/officeDocument/2006/relationships/image" Target="../media/image101.wmf"/></Relationships>
</file>

<file path=ppt/slides/_rels/slide56.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audio" Target="../media/audio2.wav"/><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slide" Target="slide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slideLayout" Target="../slideLayouts/slideLayout7.xml"/><Relationship Id="rId1" Type="http://schemas.openxmlformats.org/officeDocument/2006/relationships/vmlDrawing" Target="../drawings/vmlDrawing35.vml"/><Relationship Id="rId5" Type="http://schemas.openxmlformats.org/officeDocument/2006/relationships/image" Target="../media/image103.wmf"/><Relationship Id="rId4" Type="http://schemas.openxmlformats.org/officeDocument/2006/relationships/oleObject" Target="../embeddings/oleObject97.bin"/></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98.bin"/><Relationship Id="rId2" Type="http://schemas.openxmlformats.org/officeDocument/2006/relationships/slideLayout" Target="../slideLayouts/slideLayout7.xml"/><Relationship Id="rId1" Type="http://schemas.openxmlformats.org/officeDocument/2006/relationships/vmlDrawing" Target="../drawings/vmlDrawing36.vml"/><Relationship Id="rId4" Type="http://schemas.openxmlformats.org/officeDocument/2006/relationships/image" Target="../media/image104.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电子电路基础</a:t>
            </a:r>
          </a:p>
        </p:txBody>
      </p:sp>
      <p:sp>
        <p:nvSpPr>
          <p:cNvPr id="3" name="副标题 2"/>
          <p:cNvSpPr>
            <a:spLocks noGrp="1"/>
          </p:cNvSpPr>
          <p:nvPr>
            <p:ph type="subTitle" idx="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FAB73BC-B049-4115-A692-8D63A059BFB8}" type="slidenum">
              <a:rPr lang="en-US" smtClean="0"/>
              <a:pPr/>
              <a:t>1</a:t>
            </a:fld>
            <a:endParaRPr lang="en-US" dirty="0"/>
          </a:p>
        </p:txBody>
      </p:sp>
    </p:spTree>
    <p:extLst>
      <p:ext uri="{BB962C8B-B14F-4D97-AF65-F5344CB8AC3E}">
        <p14:creationId xmlns:p14="http://schemas.microsoft.com/office/powerpoint/2010/main" val="3107422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6" name="Rectangle 4"/>
          <p:cNvSpPr>
            <a:spLocks noChangeArrowheads="1"/>
          </p:cNvSpPr>
          <p:nvPr/>
        </p:nvSpPr>
        <p:spPr bwMode="auto">
          <a:xfrm>
            <a:off x="500063" y="5157788"/>
            <a:ext cx="7743825"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defRPr sz="2800" b="1">
                <a:solidFill>
                  <a:schemeClr val="tx1"/>
                </a:solidFill>
                <a:latin typeface="Arial Narrow" panose="020B0606020202030204" pitchFamily="34" charset="0"/>
                <a:ea typeface="楷体_GB2312" pitchFamily="49" charset="-122"/>
              </a:defRPr>
            </a:lvl1pPr>
            <a:lvl2pPr>
              <a:spcBef>
                <a:spcPct val="20000"/>
              </a:spcBef>
              <a:buClr>
                <a:schemeClr val="accent2"/>
              </a:buClr>
              <a:buFont typeface="Wingdings" panose="05000000000000000000" pitchFamily="2" charset="2"/>
              <a:defRPr sz="3000" b="1">
                <a:solidFill>
                  <a:schemeClr val="tx1"/>
                </a:solidFill>
                <a:latin typeface="Arial Narrow" panose="020B0606020202030204" pitchFamily="34" charset="0"/>
                <a:ea typeface="楷体_GB2312" pitchFamily="49" charset="-122"/>
              </a:defRPr>
            </a:lvl2pPr>
            <a:lvl3pPr>
              <a:spcBef>
                <a:spcPct val="20000"/>
              </a:spcBef>
              <a:buClr>
                <a:schemeClr val="accent2"/>
              </a:buClr>
              <a:buFont typeface="Wingdings" panose="05000000000000000000" pitchFamily="2" charset="2"/>
              <a:defRPr sz="2800" b="1">
                <a:solidFill>
                  <a:schemeClr val="tx1"/>
                </a:solidFill>
                <a:latin typeface="Arial Narrow" panose="020B0606020202030204" pitchFamily="34" charset="0"/>
                <a:ea typeface="楷体_GB2312" pitchFamily="49" charset="-122"/>
              </a:defRPr>
            </a:lvl3pPr>
            <a:lvl4pPr>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4pPr>
            <a:lvl5pPr>
              <a:spcBef>
                <a:spcPct val="25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5pPr>
            <a:lvl6pPr algn="ctr" fontAlgn="base">
              <a:spcBef>
                <a:spcPct val="25000"/>
              </a:spcBef>
              <a:spcAft>
                <a:spcPct val="0"/>
              </a:spcAft>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6pPr>
            <a:lvl7pPr algn="ctr" fontAlgn="base">
              <a:spcBef>
                <a:spcPct val="25000"/>
              </a:spcBef>
              <a:spcAft>
                <a:spcPct val="0"/>
              </a:spcAft>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7pPr>
            <a:lvl8pPr algn="ctr" fontAlgn="base">
              <a:spcBef>
                <a:spcPct val="25000"/>
              </a:spcBef>
              <a:spcAft>
                <a:spcPct val="0"/>
              </a:spcAft>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8pPr>
            <a:lvl9pPr algn="ctr" fontAlgn="base">
              <a:spcBef>
                <a:spcPct val="25000"/>
              </a:spcBef>
              <a:spcAft>
                <a:spcPct val="0"/>
              </a:spcAft>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9pPr>
          </a:lstStyle>
          <a:p>
            <a:pPr>
              <a:spcBef>
                <a:spcPct val="50000"/>
              </a:spcBef>
              <a:buClrTx/>
              <a:buFontTx/>
              <a:buNone/>
            </a:pPr>
            <a:r>
              <a:rPr kumimoji="1" lang="en-US" altLang="zh-CN">
                <a:solidFill>
                  <a:srgbClr val="000099"/>
                </a:solidFill>
                <a:latin typeface="Times New Roman" panose="02020603050405020304" pitchFamily="18" charset="0"/>
              </a:rPr>
              <a:t>3</a:t>
            </a:r>
            <a:r>
              <a:rPr kumimoji="1" lang="zh-CN" altLang="en-US">
                <a:solidFill>
                  <a:srgbClr val="000099"/>
                </a:solidFill>
                <a:latin typeface="Times New Roman" panose="02020603050405020304" pitchFamily="18" charset="0"/>
              </a:rPr>
              <a:t>、正确理解</a:t>
            </a:r>
            <a:r>
              <a:rPr kumimoji="1" lang="en-US" altLang="zh-CN">
                <a:solidFill>
                  <a:srgbClr val="000099"/>
                </a:solidFill>
                <a:latin typeface="Times New Roman" panose="02020603050405020304" pitchFamily="18" charset="0"/>
              </a:rPr>
              <a:t>D/A</a:t>
            </a:r>
            <a:r>
              <a:rPr kumimoji="1" lang="zh-CN" altLang="en-US">
                <a:solidFill>
                  <a:srgbClr val="000099"/>
                </a:solidFill>
                <a:latin typeface="Times New Roman" panose="02020603050405020304" pitchFamily="18" charset="0"/>
              </a:rPr>
              <a:t>、</a:t>
            </a:r>
            <a:r>
              <a:rPr kumimoji="1" lang="en-US" altLang="zh-CN">
                <a:solidFill>
                  <a:srgbClr val="000099"/>
                </a:solidFill>
                <a:latin typeface="Times New Roman" panose="02020603050405020304" pitchFamily="18" charset="0"/>
              </a:rPr>
              <a:t>A/D</a:t>
            </a:r>
            <a:r>
              <a:rPr kumimoji="1" lang="zh-CN" altLang="en-US">
                <a:solidFill>
                  <a:srgbClr val="000099"/>
                </a:solidFill>
                <a:latin typeface="Times New Roman" panose="02020603050405020304" pitchFamily="18" charset="0"/>
              </a:rPr>
              <a:t>转换器的主要参数。</a:t>
            </a:r>
          </a:p>
        </p:txBody>
      </p:sp>
      <p:sp>
        <p:nvSpPr>
          <p:cNvPr id="412677" name="Rectangle 5"/>
          <p:cNvSpPr>
            <a:spLocks noChangeArrowheads="1"/>
          </p:cNvSpPr>
          <p:nvPr/>
        </p:nvSpPr>
        <p:spPr bwMode="auto">
          <a:xfrm>
            <a:off x="495300" y="2276475"/>
            <a:ext cx="7605713" cy="137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50000"/>
              </a:lnSpc>
              <a:spcBef>
                <a:spcPct val="20000"/>
              </a:spcBef>
            </a:pPr>
            <a:r>
              <a:rPr kumimoji="1" lang="en-US" altLang="zh-CN" sz="2800">
                <a:solidFill>
                  <a:srgbClr val="000099"/>
                </a:solidFill>
                <a:latin typeface="Times New Roman" panose="02020603050405020304" pitchFamily="18" charset="0"/>
                <a:ea typeface="楷体_GB2312" pitchFamily="49" charset="-122"/>
              </a:rPr>
              <a:t>1</a:t>
            </a:r>
            <a:r>
              <a:rPr kumimoji="1" lang="zh-CN" altLang="en-US" sz="2800">
                <a:solidFill>
                  <a:srgbClr val="000099"/>
                </a:solidFill>
                <a:latin typeface="Times New Roman" panose="02020603050405020304" pitchFamily="18" charset="0"/>
                <a:ea typeface="楷体_GB2312" pitchFamily="49" charset="-122"/>
              </a:rPr>
              <a:t>、掌握倒</a:t>
            </a:r>
            <a:r>
              <a:rPr kumimoji="1" lang="en-US" altLang="zh-CN" sz="2800">
                <a:solidFill>
                  <a:srgbClr val="000099"/>
                </a:solidFill>
                <a:latin typeface="Times New Roman" panose="02020603050405020304" pitchFamily="18" charset="0"/>
                <a:ea typeface="楷体_GB2312" pitchFamily="49" charset="-122"/>
              </a:rPr>
              <a:t>T</a:t>
            </a:r>
            <a:r>
              <a:rPr kumimoji="1" lang="zh-CN" altLang="en-US" sz="2800">
                <a:solidFill>
                  <a:srgbClr val="000099"/>
                </a:solidFill>
                <a:latin typeface="Times New Roman" panose="02020603050405020304" pitchFamily="18" charset="0"/>
                <a:ea typeface="楷体_GB2312" pitchFamily="49" charset="-122"/>
              </a:rPr>
              <a:t>形电阻网络</a:t>
            </a:r>
            <a:r>
              <a:rPr kumimoji="1" lang="en-US" altLang="zh-CN" sz="2800">
                <a:solidFill>
                  <a:srgbClr val="000099"/>
                </a:solidFill>
                <a:latin typeface="Times New Roman" panose="02020603050405020304" pitchFamily="18" charset="0"/>
                <a:ea typeface="楷体_GB2312" pitchFamily="49" charset="-122"/>
              </a:rPr>
              <a:t>D/A</a:t>
            </a:r>
            <a:r>
              <a:rPr kumimoji="1" lang="zh-CN" altLang="en-US" sz="2800">
                <a:solidFill>
                  <a:srgbClr val="000099"/>
                </a:solidFill>
                <a:latin typeface="Times New Roman" panose="02020603050405020304" pitchFamily="18" charset="0"/>
                <a:ea typeface="楷体_GB2312" pitchFamily="49" charset="-122"/>
              </a:rPr>
              <a:t>转换器</a:t>
            </a:r>
            <a:r>
              <a:rPr kumimoji="1" lang="en-US" altLang="zh-CN" sz="2800">
                <a:solidFill>
                  <a:srgbClr val="000099"/>
                </a:solidFill>
                <a:latin typeface="Times New Roman" panose="02020603050405020304" pitchFamily="18" charset="0"/>
                <a:ea typeface="楷体_GB2312" pitchFamily="49" charset="-122"/>
              </a:rPr>
              <a:t>(DAC)</a:t>
            </a:r>
            <a:r>
              <a:rPr kumimoji="1" lang="zh-CN" altLang="en-US" sz="2800">
                <a:solidFill>
                  <a:srgbClr val="000099"/>
                </a:solidFill>
                <a:latin typeface="Times New Roman" panose="02020603050405020304" pitchFamily="18" charset="0"/>
                <a:ea typeface="楷体_GB2312" pitchFamily="49" charset="-122"/>
              </a:rPr>
              <a:t>、集成</a:t>
            </a:r>
            <a:r>
              <a:rPr kumimoji="1" lang="en-US" altLang="zh-CN" sz="2800">
                <a:solidFill>
                  <a:srgbClr val="000099"/>
                </a:solidFill>
                <a:latin typeface="Times New Roman" panose="02020603050405020304" pitchFamily="18" charset="0"/>
                <a:ea typeface="楷体_GB2312" pitchFamily="49" charset="-122"/>
              </a:rPr>
              <a:t>D/A</a:t>
            </a:r>
            <a:r>
              <a:rPr kumimoji="1" lang="zh-CN" altLang="en-US" sz="2800">
                <a:solidFill>
                  <a:srgbClr val="000099"/>
                </a:solidFill>
                <a:latin typeface="Times New Roman" panose="02020603050405020304" pitchFamily="18" charset="0"/>
                <a:ea typeface="楷体_GB2312" pitchFamily="49" charset="-122"/>
              </a:rPr>
              <a:t>转换器的工作原理及相关计算。</a:t>
            </a:r>
          </a:p>
        </p:txBody>
      </p:sp>
      <p:sp>
        <p:nvSpPr>
          <p:cNvPr id="412678" name="Rectangle 6"/>
          <p:cNvSpPr>
            <a:spLocks noChangeArrowheads="1"/>
          </p:cNvSpPr>
          <p:nvPr/>
        </p:nvSpPr>
        <p:spPr bwMode="auto">
          <a:xfrm>
            <a:off x="454025" y="3868738"/>
            <a:ext cx="793432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800">
                <a:solidFill>
                  <a:srgbClr val="000099"/>
                </a:solidFill>
                <a:latin typeface="Times New Roman" panose="02020603050405020304" pitchFamily="18" charset="0"/>
                <a:ea typeface="楷体_GB2312" pitchFamily="49" charset="-122"/>
              </a:rPr>
              <a:t>2</a:t>
            </a:r>
            <a:r>
              <a:rPr kumimoji="1" lang="zh-CN" altLang="en-US" sz="2800">
                <a:solidFill>
                  <a:srgbClr val="000099"/>
                </a:solidFill>
                <a:latin typeface="Times New Roman" panose="02020603050405020304" pitchFamily="18" charset="0"/>
                <a:ea typeface="楷体_GB2312" pitchFamily="49" charset="-122"/>
              </a:rPr>
              <a:t>、掌握并行比较、逐次比较、双积分</a:t>
            </a:r>
            <a:r>
              <a:rPr kumimoji="1" lang="en-US" altLang="zh-CN" sz="2800">
                <a:solidFill>
                  <a:srgbClr val="000099"/>
                </a:solidFill>
                <a:latin typeface="Times New Roman" panose="02020603050405020304" pitchFamily="18" charset="0"/>
                <a:ea typeface="楷体_GB2312" pitchFamily="49" charset="-122"/>
              </a:rPr>
              <a:t>A/D</a:t>
            </a:r>
            <a:r>
              <a:rPr kumimoji="1" lang="zh-CN" altLang="en-US" sz="2800">
                <a:solidFill>
                  <a:srgbClr val="000099"/>
                </a:solidFill>
                <a:latin typeface="Times New Roman" panose="02020603050405020304" pitchFamily="18" charset="0"/>
                <a:ea typeface="楷体_GB2312" pitchFamily="49" charset="-122"/>
              </a:rPr>
              <a:t>转换器</a:t>
            </a:r>
            <a:r>
              <a:rPr kumimoji="1" lang="en-US" altLang="zh-CN" sz="2800">
                <a:solidFill>
                  <a:srgbClr val="000099"/>
                </a:solidFill>
                <a:latin typeface="Times New Roman" panose="02020603050405020304" pitchFamily="18" charset="0"/>
                <a:ea typeface="楷体_GB2312" pitchFamily="49" charset="-122"/>
              </a:rPr>
              <a:t>(ADC)</a:t>
            </a:r>
            <a:r>
              <a:rPr kumimoji="1" lang="zh-CN" altLang="en-US" sz="2800">
                <a:solidFill>
                  <a:srgbClr val="000099"/>
                </a:solidFill>
                <a:latin typeface="Times New Roman" panose="02020603050405020304" pitchFamily="18" charset="0"/>
                <a:ea typeface="楷体_GB2312" pitchFamily="49" charset="-122"/>
              </a:rPr>
              <a:t>的工作原理及其特点。</a:t>
            </a:r>
          </a:p>
        </p:txBody>
      </p:sp>
      <p:sp>
        <p:nvSpPr>
          <p:cNvPr id="412679" name="Rectangle 7"/>
          <p:cNvSpPr>
            <a:spLocks noChangeArrowheads="1"/>
          </p:cNvSpPr>
          <p:nvPr/>
        </p:nvSpPr>
        <p:spPr bwMode="auto">
          <a:xfrm>
            <a:off x="611188" y="1123950"/>
            <a:ext cx="3425825"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b="1">
                <a:solidFill>
                  <a:schemeClr val="tx2"/>
                </a:solidFill>
                <a:latin typeface="Arial Narrow" panose="020B0606020202030204" pitchFamily="34" charset="0"/>
                <a:ea typeface="隶书" panose="02010509060101010101" pitchFamily="49" charset="-122"/>
              </a:defRPr>
            </a:lvl1pPr>
            <a:lvl2pPr algn="l">
              <a:defRPr sz="4000" b="1">
                <a:solidFill>
                  <a:schemeClr val="tx2"/>
                </a:solidFill>
                <a:latin typeface="Arial Narrow" panose="020B0606020202030204" pitchFamily="34" charset="0"/>
                <a:ea typeface="隶书" panose="02010509060101010101" pitchFamily="49" charset="-122"/>
              </a:defRPr>
            </a:lvl2pPr>
            <a:lvl3pPr algn="l">
              <a:defRPr sz="4000" b="1">
                <a:solidFill>
                  <a:schemeClr val="tx2"/>
                </a:solidFill>
                <a:latin typeface="Arial Narrow" panose="020B0606020202030204" pitchFamily="34" charset="0"/>
                <a:ea typeface="隶书" panose="02010509060101010101" pitchFamily="49" charset="-122"/>
              </a:defRPr>
            </a:lvl3pPr>
            <a:lvl4pPr algn="l">
              <a:defRPr sz="4000" b="1">
                <a:solidFill>
                  <a:schemeClr val="tx2"/>
                </a:solidFill>
                <a:latin typeface="Arial Narrow" panose="020B0606020202030204" pitchFamily="34" charset="0"/>
                <a:ea typeface="隶书" panose="02010509060101010101" pitchFamily="49" charset="-122"/>
              </a:defRPr>
            </a:lvl4pPr>
            <a:lvl5pPr algn="l">
              <a:defRPr sz="4000" b="1">
                <a:solidFill>
                  <a:schemeClr val="tx2"/>
                </a:solidFill>
                <a:latin typeface="Arial Narrow" panose="020B0606020202030204" pitchFamily="34" charset="0"/>
                <a:ea typeface="隶书" panose="02010509060101010101" pitchFamily="49" charset="-122"/>
              </a:defRPr>
            </a:lvl5pPr>
            <a:lvl6pPr marL="4572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6pPr>
            <a:lvl7pPr marL="9144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7pPr>
            <a:lvl8pPr marL="13716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8pPr>
            <a:lvl9pPr marL="18288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9pPr>
          </a:lstStyle>
          <a:p>
            <a:r>
              <a:rPr lang="zh-CN" altLang="en-US" sz="3000">
                <a:solidFill>
                  <a:schemeClr val="accent2"/>
                </a:solidFill>
                <a:ea typeface="楷体_GB2312" pitchFamily="49" charset="-122"/>
              </a:rPr>
              <a:t>教学基本要求</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12677"/>
                                        </p:tgtEl>
                                        <p:attrNameLst>
                                          <p:attrName>style.visibility</p:attrName>
                                        </p:attrNameLst>
                                      </p:cBhvr>
                                      <p:to>
                                        <p:strVal val="visible"/>
                                      </p:to>
                                    </p:set>
                                    <p:animEffect transition="in" filter="strips(downRight)">
                                      <p:cBhvr>
                                        <p:cTn id="7" dur="500"/>
                                        <p:tgtEl>
                                          <p:spTgt spid="41267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12678"/>
                                        </p:tgtEl>
                                        <p:attrNameLst>
                                          <p:attrName>style.visibility</p:attrName>
                                        </p:attrNameLst>
                                      </p:cBhvr>
                                      <p:to>
                                        <p:strVal val="visible"/>
                                      </p:to>
                                    </p:set>
                                    <p:animEffect transition="in" filter="strips(downRight)">
                                      <p:cBhvr>
                                        <p:cTn id="12" dur="500"/>
                                        <p:tgtEl>
                                          <p:spTgt spid="41267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12676">
                                            <p:txEl>
                                              <p:pRg st="0" end="0"/>
                                            </p:txEl>
                                          </p:spTgt>
                                        </p:tgtEl>
                                        <p:attrNameLst>
                                          <p:attrName>style.visibility</p:attrName>
                                        </p:attrNameLst>
                                      </p:cBhvr>
                                      <p:to>
                                        <p:strVal val="visible"/>
                                      </p:to>
                                    </p:set>
                                    <p:animEffect transition="in" filter="strips(downRight)">
                                      <p:cBhvr>
                                        <p:cTn id="17" dur="500"/>
                                        <p:tgtEl>
                                          <p:spTgt spid="41267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676" grpId="0" build="p" autoUpdateAnimBg="0"/>
      <p:bldP spid="412677" grpId="0" autoUpdateAnimBg="0"/>
      <p:bldP spid="412678"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6660" name="Group 68"/>
          <p:cNvGrpSpPr>
            <a:grpSpLocks/>
          </p:cNvGrpSpPr>
          <p:nvPr/>
        </p:nvGrpSpPr>
        <p:grpSpPr bwMode="auto">
          <a:xfrm>
            <a:off x="1987550" y="3416300"/>
            <a:ext cx="2032000" cy="765175"/>
            <a:chOff x="1425" y="1134"/>
            <a:chExt cx="1220" cy="482"/>
          </a:xfrm>
        </p:grpSpPr>
        <p:sp>
          <p:nvSpPr>
            <p:cNvPr id="366661" name="Line 69"/>
            <p:cNvSpPr>
              <a:spLocks noChangeShapeType="1"/>
            </p:cNvSpPr>
            <p:nvPr/>
          </p:nvSpPr>
          <p:spPr bwMode="auto">
            <a:xfrm>
              <a:off x="1425" y="1396"/>
              <a:ext cx="194" cy="1"/>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366662" name="Group 70"/>
            <p:cNvGrpSpPr>
              <a:grpSpLocks/>
            </p:cNvGrpSpPr>
            <p:nvPr/>
          </p:nvGrpSpPr>
          <p:grpSpPr bwMode="auto">
            <a:xfrm>
              <a:off x="1606" y="1134"/>
              <a:ext cx="1039" cy="482"/>
              <a:chOff x="1563" y="1581"/>
              <a:chExt cx="1039" cy="482"/>
            </a:xfrm>
          </p:grpSpPr>
          <p:sp>
            <p:nvSpPr>
              <p:cNvPr id="366663" name="Freeform 71"/>
              <p:cNvSpPr>
                <a:spLocks/>
              </p:cNvSpPr>
              <p:nvPr/>
            </p:nvSpPr>
            <p:spPr bwMode="auto">
              <a:xfrm>
                <a:off x="1563" y="1814"/>
                <a:ext cx="152" cy="40"/>
              </a:xfrm>
              <a:custGeom>
                <a:avLst/>
                <a:gdLst>
                  <a:gd name="T0" fmla="*/ 0 w 152"/>
                  <a:gd name="T1" fmla="*/ 40 h 40"/>
                  <a:gd name="T2" fmla="*/ 0 w 152"/>
                  <a:gd name="T3" fmla="*/ 0 h 40"/>
                  <a:gd name="T4" fmla="*/ 152 w 152"/>
                  <a:gd name="T5" fmla="*/ 19 h 40"/>
                  <a:gd name="T6" fmla="*/ 0 w 152"/>
                  <a:gd name="T7" fmla="*/ 40 h 40"/>
                </a:gdLst>
                <a:ahLst/>
                <a:cxnLst>
                  <a:cxn ang="0">
                    <a:pos x="T0" y="T1"/>
                  </a:cxn>
                  <a:cxn ang="0">
                    <a:pos x="T2" y="T3"/>
                  </a:cxn>
                  <a:cxn ang="0">
                    <a:pos x="T4" y="T5"/>
                  </a:cxn>
                  <a:cxn ang="0">
                    <a:pos x="T6" y="T7"/>
                  </a:cxn>
                </a:cxnLst>
                <a:rect l="0" t="0" r="r" b="b"/>
                <a:pathLst>
                  <a:path w="152" h="40">
                    <a:moveTo>
                      <a:pt x="0" y="40"/>
                    </a:moveTo>
                    <a:lnTo>
                      <a:pt x="0" y="0"/>
                    </a:lnTo>
                    <a:lnTo>
                      <a:pt x="152" y="19"/>
                    </a:lnTo>
                    <a:lnTo>
                      <a:pt x="0" y="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6664" name="Freeform 72"/>
              <p:cNvSpPr>
                <a:spLocks/>
              </p:cNvSpPr>
              <p:nvPr/>
            </p:nvSpPr>
            <p:spPr bwMode="auto">
              <a:xfrm>
                <a:off x="1563" y="1814"/>
                <a:ext cx="152" cy="40"/>
              </a:xfrm>
              <a:custGeom>
                <a:avLst/>
                <a:gdLst>
                  <a:gd name="T0" fmla="*/ 0 w 152"/>
                  <a:gd name="T1" fmla="*/ 40 h 40"/>
                  <a:gd name="T2" fmla="*/ 0 w 152"/>
                  <a:gd name="T3" fmla="*/ 0 h 40"/>
                  <a:gd name="T4" fmla="*/ 152 w 152"/>
                  <a:gd name="T5" fmla="*/ 19 h 40"/>
                  <a:gd name="T6" fmla="*/ 0 w 152"/>
                  <a:gd name="T7" fmla="*/ 40 h 40"/>
                </a:gdLst>
                <a:ahLst/>
                <a:cxnLst>
                  <a:cxn ang="0">
                    <a:pos x="T0" y="T1"/>
                  </a:cxn>
                  <a:cxn ang="0">
                    <a:pos x="T2" y="T3"/>
                  </a:cxn>
                  <a:cxn ang="0">
                    <a:pos x="T4" y="T5"/>
                  </a:cxn>
                  <a:cxn ang="0">
                    <a:pos x="T6" y="T7"/>
                  </a:cxn>
                </a:cxnLst>
                <a:rect l="0" t="0" r="r" b="b"/>
                <a:pathLst>
                  <a:path w="152" h="40">
                    <a:moveTo>
                      <a:pt x="0" y="40"/>
                    </a:moveTo>
                    <a:lnTo>
                      <a:pt x="0" y="0"/>
                    </a:lnTo>
                    <a:lnTo>
                      <a:pt x="152" y="19"/>
                    </a:lnTo>
                    <a:lnTo>
                      <a:pt x="0" y="40"/>
                    </a:lnTo>
                    <a:close/>
                  </a:path>
                </a:pathLst>
              </a:custGeom>
              <a:noFill/>
              <a:ln w="79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66665" name="Rectangle 73"/>
              <p:cNvSpPr>
                <a:spLocks noChangeArrowheads="1"/>
              </p:cNvSpPr>
              <p:nvPr/>
            </p:nvSpPr>
            <p:spPr bwMode="auto">
              <a:xfrm>
                <a:off x="1703" y="1581"/>
                <a:ext cx="607" cy="48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66666" name="Rectangle 74"/>
              <p:cNvSpPr>
                <a:spLocks noChangeArrowheads="1"/>
              </p:cNvSpPr>
              <p:nvPr/>
            </p:nvSpPr>
            <p:spPr bwMode="auto">
              <a:xfrm>
                <a:off x="1703" y="1581"/>
                <a:ext cx="607" cy="482"/>
              </a:xfrm>
              <a:prstGeom prst="rect">
                <a:avLst/>
              </a:prstGeom>
              <a:noFill/>
              <a:ln w="476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66667" name="Rectangle 75"/>
              <p:cNvSpPr>
                <a:spLocks noChangeArrowheads="1"/>
              </p:cNvSpPr>
              <p:nvPr/>
            </p:nvSpPr>
            <p:spPr bwMode="auto">
              <a:xfrm>
                <a:off x="1883" y="1635"/>
                <a:ext cx="21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l">
                  <a:spcBef>
                    <a:spcPct val="50000"/>
                  </a:spcBef>
                </a:pPr>
                <a:r>
                  <a:rPr kumimoji="1" lang="en-US" altLang="zh-CN">
                    <a:solidFill>
                      <a:srgbClr val="000099"/>
                    </a:solidFill>
                    <a:latin typeface="楷体_GB2312" pitchFamily="49" charset="-122"/>
                    <a:ea typeface="楷体_GB2312" pitchFamily="49" charset="-122"/>
                  </a:rPr>
                  <a:t>A/D</a:t>
                </a:r>
              </a:p>
            </p:txBody>
          </p:sp>
          <p:sp>
            <p:nvSpPr>
              <p:cNvPr id="366668" name="Rectangle 76"/>
              <p:cNvSpPr>
                <a:spLocks noChangeArrowheads="1"/>
              </p:cNvSpPr>
              <p:nvPr/>
            </p:nvSpPr>
            <p:spPr bwMode="auto">
              <a:xfrm>
                <a:off x="2135" y="1635"/>
                <a:ext cx="6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b="0">
                    <a:solidFill>
                      <a:srgbClr val="000000"/>
                    </a:solidFill>
                    <a:latin typeface="楷体_GB2312" pitchFamily="49" charset="-122"/>
                    <a:ea typeface="楷体_GB2312" pitchFamily="49" charset="-122"/>
                  </a:rPr>
                  <a:t> </a:t>
                </a:r>
                <a:endParaRPr kumimoji="1" lang="en-US" altLang="zh-CN" sz="2400">
                  <a:solidFill>
                    <a:srgbClr val="FF0000"/>
                  </a:solidFill>
                  <a:latin typeface="楷体_GB2312" pitchFamily="49" charset="-122"/>
                  <a:ea typeface="楷体_GB2312" pitchFamily="49" charset="-122"/>
                </a:endParaRPr>
              </a:p>
            </p:txBody>
          </p:sp>
          <p:sp>
            <p:nvSpPr>
              <p:cNvPr id="366669" name="Rectangle 77"/>
              <p:cNvSpPr>
                <a:spLocks noChangeArrowheads="1"/>
              </p:cNvSpPr>
              <p:nvPr/>
            </p:nvSpPr>
            <p:spPr bwMode="auto">
              <a:xfrm>
                <a:off x="1787" y="1821"/>
                <a:ext cx="41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zh-CN" altLang="en-US">
                    <a:solidFill>
                      <a:srgbClr val="000099"/>
                    </a:solidFill>
                    <a:latin typeface="楷体_GB2312" pitchFamily="49" charset="-122"/>
                    <a:ea typeface="楷体_GB2312" pitchFamily="49" charset="-122"/>
                  </a:rPr>
                  <a:t>转换器</a:t>
                </a:r>
              </a:p>
            </p:txBody>
          </p:sp>
          <p:sp>
            <p:nvSpPr>
              <p:cNvPr id="366670" name="Rectangle 78"/>
              <p:cNvSpPr>
                <a:spLocks noChangeArrowheads="1"/>
              </p:cNvSpPr>
              <p:nvPr/>
            </p:nvSpPr>
            <p:spPr bwMode="auto">
              <a:xfrm>
                <a:off x="2228" y="1817"/>
                <a:ext cx="6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b="0">
                    <a:solidFill>
                      <a:srgbClr val="000000"/>
                    </a:solidFill>
                    <a:latin typeface="楷体_GB2312" pitchFamily="49" charset="-122"/>
                    <a:ea typeface="楷体_GB2312" pitchFamily="49" charset="-122"/>
                  </a:rPr>
                  <a:t> </a:t>
                </a:r>
                <a:endParaRPr kumimoji="1" lang="en-US" altLang="zh-CN" sz="2400">
                  <a:solidFill>
                    <a:srgbClr val="FF0000"/>
                  </a:solidFill>
                  <a:latin typeface="楷体_GB2312" pitchFamily="49" charset="-122"/>
                  <a:ea typeface="楷体_GB2312" pitchFamily="49" charset="-122"/>
                </a:endParaRPr>
              </a:p>
            </p:txBody>
          </p:sp>
          <p:sp>
            <p:nvSpPr>
              <p:cNvPr id="366671" name="Freeform 79"/>
              <p:cNvSpPr>
                <a:spLocks/>
              </p:cNvSpPr>
              <p:nvPr/>
            </p:nvSpPr>
            <p:spPr bwMode="auto">
              <a:xfrm>
                <a:off x="2450" y="1814"/>
                <a:ext cx="152" cy="40"/>
              </a:xfrm>
              <a:custGeom>
                <a:avLst/>
                <a:gdLst>
                  <a:gd name="T0" fmla="*/ 0 w 152"/>
                  <a:gd name="T1" fmla="*/ 40 h 40"/>
                  <a:gd name="T2" fmla="*/ 0 w 152"/>
                  <a:gd name="T3" fmla="*/ 0 h 40"/>
                  <a:gd name="T4" fmla="*/ 152 w 152"/>
                  <a:gd name="T5" fmla="*/ 19 h 40"/>
                  <a:gd name="T6" fmla="*/ 0 w 152"/>
                  <a:gd name="T7" fmla="*/ 40 h 40"/>
                </a:gdLst>
                <a:ahLst/>
                <a:cxnLst>
                  <a:cxn ang="0">
                    <a:pos x="T0" y="T1"/>
                  </a:cxn>
                  <a:cxn ang="0">
                    <a:pos x="T2" y="T3"/>
                  </a:cxn>
                  <a:cxn ang="0">
                    <a:pos x="T4" y="T5"/>
                  </a:cxn>
                  <a:cxn ang="0">
                    <a:pos x="T6" y="T7"/>
                  </a:cxn>
                </a:cxnLst>
                <a:rect l="0" t="0" r="r" b="b"/>
                <a:pathLst>
                  <a:path w="152" h="40">
                    <a:moveTo>
                      <a:pt x="0" y="40"/>
                    </a:moveTo>
                    <a:lnTo>
                      <a:pt x="0" y="0"/>
                    </a:lnTo>
                    <a:lnTo>
                      <a:pt x="152" y="19"/>
                    </a:lnTo>
                    <a:lnTo>
                      <a:pt x="0" y="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6672" name="Freeform 80"/>
              <p:cNvSpPr>
                <a:spLocks/>
              </p:cNvSpPr>
              <p:nvPr/>
            </p:nvSpPr>
            <p:spPr bwMode="auto">
              <a:xfrm>
                <a:off x="2450" y="1814"/>
                <a:ext cx="152" cy="40"/>
              </a:xfrm>
              <a:custGeom>
                <a:avLst/>
                <a:gdLst>
                  <a:gd name="T0" fmla="*/ 0 w 152"/>
                  <a:gd name="T1" fmla="*/ 40 h 40"/>
                  <a:gd name="T2" fmla="*/ 0 w 152"/>
                  <a:gd name="T3" fmla="*/ 0 h 40"/>
                  <a:gd name="T4" fmla="*/ 152 w 152"/>
                  <a:gd name="T5" fmla="*/ 19 h 40"/>
                  <a:gd name="T6" fmla="*/ 0 w 152"/>
                  <a:gd name="T7" fmla="*/ 40 h 40"/>
                </a:gdLst>
                <a:ahLst/>
                <a:cxnLst>
                  <a:cxn ang="0">
                    <a:pos x="T0" y="T1"/>
                  </a:cxn>
                  <a:cxn ang="0">
                    <a:pos x="T2" y="T3"/>
                  </a:cxn>
                  <a:cxn ang="0">
                    <a:pos x="T4" y="T5"/>
                  </a:cxn>
                  <a:cxn ang="0">
                    <a:pos x="T6" y="T7"/>
                  </a:cxn>
                </a:cxnLst>
                <a:rect l="0" t="0" r="r" b="b"/>
                <a:pathLst>
                  <a:path w="152" h="40">
                    <a:moveTo>
                      <a:pt x="0" y="40"/>
                    </a:moveTo>
                    <a:lnTo>
                      <a:pt x="0" y="0"/>
                    </a:lnTo>
                    <a:lnTo>
                      <a:pt x="152" y="19"/>
                    </a:lnTo>
                    <a:lnTo>
                      <a:pt x="0" y="40"/>
                    </a:lnTo>
                    <a:close/>
                  </a:path>
                </a:pathLst>
              </a:custGeom>
              <a:noFill/>
              <a:ln w="79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66673" name="Line 81"/>
              <p:cNvSpPr>
                <a:spLocks noChangeShapeType="1"/>
              </p:cNvSpPr>
              <p:nvPr/>
            </p:nvSpPr>
            <p:spPr bwMode="auto">
              <a:xfrm>
                <a:off x="2303" y="1833"/>
                <a:ext cx="194" cy="1"/>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grpSp>
        <p:nvGrpSpPr>
          <p:cNvPr id="366674" name="Group 82"/>
          <p:cNvGrpSpPr>
            <a:grpSpLocks/>
          </p:cNvGrpSpPr>
          <p:nvPr/>
        </p:nvGrpSpPr>
        <p:grpSpPr bwMode="auto">
          <a:xfrm>
            <a:off x="5283200" y="3397250"/>
            <a:ext cx="2030413" cy="765175"/>
            <a:chOff x="3381" y="1581"/>
            <a:chExt cx="1186" cy="482"/>
          </a:xfrm>
        </p:grpSpPr>
        <p:sp>
          <p:nvSpPr>
            <p:cNvPr id="366675" name="Freeform 83"/>
            <p:cNvSpPr>
              <a:spLocks/>
            </p:cNvSpPr>
            <p:nvPr/>
          </p:nvSpPr>
          <p:spPr bwMode="auto">
            <a:xfrm>
              <a:off x="3528" y="1814"/>
              <a:ext cx="152" cy="40"/>
            </a:xfrm>
            <a:custGeom>
              <a:avLst/>
              <a:gdLst>
                <a:gd name="T0" fmla="*/ 0 w 152"/>
                <a:gd name="T1" fmla="*/ 40 h 40"/>
                <a:gd name="T2" fmla="*/ 0 w 152"/>
                <a:gd name="T3" fmla="*/ 0 h 40"/>
                <a:gd name="T4" fmla="*/ 152 w 152"/>
                <a:gd name="T5" fmla="*/ 19 h 40"/>
                <a:gd name="T6" fmla="*/ 0 w 152"/>
                <a:gd name="T7" fmla="*/ 40 h 40"/>
              </a:gdLst>
              <a:ahLst/>
              <a:cxnLst>
                <a:cxn ang="0">
                  <a:pos x="T0" y="T1"/>
                </a:cxn>
                <a:cxn ang="0">
                  <a:pos x="T2" y="T3"/>
                </a:cxn>
                <a:cxn ang="0">
                  <a:pos x="T4" y="T5"/>
                </a:cxn>
                <a:cxn ang="0">
                  <a:pos x="T6" y="T7"/>
                </a:cxn>
              </a:cxnLst>
              <a:rect l="0" t="0" r="r" b="b"/>
              <a:pathLst>
                <a:path w="152" h="40">
                  <a:moveTo>
                    <a:pt x="0" y="40"/>
                  </a:moveTo>
                  <a:lnTo>
                    <a:pt x="0" y="0"/>
                  </a:lnTo>
                  <a:lnTo>
                    <a:pt x="152" y="19"/>
                  </a:lnTo>
                  <a:lnTo>
                    <a:pt x="0" y="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6676" name="Freeform 84"/>
            <p:cNvSpPr>
              <a:spLocks/>
            </p:cNvSpPr>
            <p:nvPr/>
          </p:nvSpPr>
          <p:spPr bwMode="auto">
            <a:xfrm>
              <a:off x="3528" y="1814"/>
              <a:ext cx="152" cy="40"/>
            </a:xfrm>
            <a:custGeom>
              <a:avLst/>
              <a:gdLst>
                <a:gd name="T0" fmla="*/ 0 w 152"/>
                <a:gd name="T1" fmla="*/ 40 h 40"/>
                <a:gd name="T2" fmla="*/ 0 w 152"/>
                <a:gd name="T3" fmla="*/ 0 h 40"/>
                <a:gd name="T4" fmla="*/ 152 w 152"/>
                <a:gd name="T5" fmla="*/ 19 h 40"/>
                <a:gd name="T6" fmla="*/ 0 w 152"/>
                <a:gd name="T7" fmla="*/ 40 h 40"/>
              </a:gdLst>
              <a:ahLst/>
              <a:cxnLst>
                <a:cxn ang="0">
                  <a:pos x="T0" y="T1"/>
                </a:cxn>
                <a:cxn ang="0">
                  <a:pos x="T2" y="T3"/>
                </a:cxn>
                <a:cxn ang="0">
                  <a:pos x="T4" y="T5"/>
                </a:cxn>
                <a:cxn ang="0">
                  <a:pos x="T6" y="T7"/>
                </a:cxn>
              </a:cxnLst>
              <a:rect l="0" t="0" r="r" b="b"/>
              <a:pathLst>
                <a:path w="152" h="40">
                  <a:moveTo>
                    <a:pt x="0" y="40"/>
                  </a:moveTo>
                  <a:lnTo>
                    <a:pt x="0" y="0"/>
                  </a:lnTo>
                  <a:lnTo>
                    <a:pt x="152" y="19"/>
                  </a:lnTo>
                  <a:lnTo>
                    <a:pt x="0" y="40"/>
                  </a:lnTo>
                  <a:close/>
                </a:path>
              </a:pathLst>
            </a:custGeom>
            <a:noFill/>
            <a:ln w="79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66677" name="Line 85"/>
            <p:cNvSpPr>
              <a:spLocks noChangeShapeType="1"/>
            </p:cNvSpPr>
            <p:nvPr/>
          </p:nvSpPr>
          <p:spPr bwMode="auto">
            <a:xfrm>
              <a:off x="3381" y="1833"/>
              <a:ext cx="196" cy="1"/>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366678" name="Group 86"/>
            <p:cNvGrpSpPr>
              <a:grpSpLocks/>
            </p:cNvGrpSpPr>
            <p:nvPr/>
          </p:nvGrpSpPr>
          <p:grpSpPr bwMode="auto">
            <a:xfrm>
              <a:off x="3675" y="1581"/>
              <a:ext cx="607" cy="482"/>
              <a:chOff x="3675" y="1581"/>
              <a:chExt cx="607" cy="482"/>
            </a:xfrm>
          </p:grpSpPr>
          <p:sp>
            <p:nvSpPr>
              <p:cNvPr id="366679" name="Rectangle 87"/>
              <p:cNvSpPr>
                <a:spLocks noChangeArrowheads="1"/>
              </p:cNvSpPr>
              <p:nvPr/>
            </p:nvSpPr>
            <p:spPr bwMode="auto">
              <a:xfrm>
                <a:off x="3675" y="1581"/>
                <a:ext cx="607" cy="48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66680" name="Rectangle 88"/>
              <p:cNvSpPr>
                <a:spLocks noChangeArrowheads="1"/>
              </p:cNvSpPr>
              <p:nvPr/>
            </p:nvSpPr>
            <p:spPr bwMode="auto">
              <a:xfrm>
                <a:off x="3675" y="1581"/>
                <a:ext cx="607" cy="482"/>
              </a:xfrm>
              <a:prstGeom prst="rect">
                <a:avLst/>
              </a:prstGeom>
              <a:noFill/>
              <a:ln w="476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66681" name="Rectangle 89"/>
              <p:cNvSpPr>
                <a:spLocks noChangeArrowheads="1"/>
              </p:cNvSpPr>
              <p:nvPr/>
            </p:nvSpPr>
            <p:spPr bwMode="auto">
              <a:xfrm>
                <a:off x="3853" y="1635"/>
                <a:ext cx="203"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a:solidFill>
                      <a:srgbClr val="000099"/>
                    </a:solidFill>
                    <a:latin typeface="楷体_GB2312" pitchFamily="49" charset="-122"/>
                    <a:ea typeface="楷体_GB2312" pitchFamily="49" charset="-122"/>
                  </a:rPr>
                  <a:t>D/A</a:t>
                </a:r>
              </a:p>
            </p:txBody>
          </p:sp>
          <p:sp>
            <p:nvSpPr>
              <p:cNvPr id="366682" name="Rectangle 90"/>
              <p:cNvSpPr>
                <a:spLocks noChangeArrowheads="1"/>
              </p:cNvSpPr>
              <p:nvPr/>
            </p:nvSpPr>
            <p:spPr bwMode="auto">
              <a:xfrm>
                <a:off x="4105" y="1635"/>
                <a:ext cx="6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b="0">
                    <a:solidFill>
                      <a:srgbClr val="000000"/>
                    </a:solidFill>
                    <a:latin typeface="楷体_GB2312" pitchFamily="49" charset="-122"/>
                    <a:ea typeface="楷体_GB2312" pitchFamily="49" charset="-122"/>
                  </a:rPr>
                  <a:t> </a:t>
                </a:r>
                <a:endParaRPr kumimoji="1" lang="en-US" altLang="zh-CN" sz="2400">
                  <a:solidFill>
                    <a:srgbClr val="FF0000"/>
                  </a:solidFill>
                  <a:latin typeface="楷体_GB2312" pitchFamily="49" charset="-122"/>
                  <a:ea typeface="楷体_GB2312" pitchFamily="49" charset="-122"/>
                </a:endParaRPr>
              </a:p>
            </p:txBody>
          </p:sp>
          <p:sp>
            <p:nvSpPr>
              <p:cNvPr id="366683" name="Rectangle 91"/>
              <p:cNvSpPr>
                <a:spLocks noChangeArrowheads="1"/>
              </p:cNvSpPr>
              <p:nvPr/>
            </p:nvSpPr>
            <p:spPr bwMode="auto">
              <a:xfrm>
                <a:off x="3759" y="1821"/>
                <a:ext cx="403"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zh-CN" altLang="en-US">
                    <a:solidFill>
                      <a:srgbClr val="000099"/>
                    </a:solidFill>
                    <a:latin typeface="楷体_GB2312" pitchFamily="49" charset="-122"/>
                    <a:ea typeface="楷体_GB2312" pitchFamily="49" charset="-122"/>
                  </a:rPr>
                  <a:t>转换器</a:t>
                </a:r>
              </a:p>
            </p:txBody>
          </p:sp>
          <p:sp>
            <p:nvSpPr>
              <p:cNvPr id="366684" name="Rectangle 92"/>
              <p:cNvSpPr>
                <a:spLocks noChangeArrowheads="1"/>
              </p:cNvSpPr>
              <p:nvPr/>
            </p:nvSpPr>
            <p:spPr bwMode="auto">
              <a:xfrm>
                <a:off x="4200" y="1817"/>
                <a:ext cx="6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b="0">
                    <a:solidFill>
                      <a:srgbClr val="000000"/>
                    </a:solidFill>
                    <a:latin typeface="楷体_GB2312" pitchFamily="49" charset="-122"/>
                    <a:ea typeface="楷体_GB2312" pitchFamily="49" charset="-122"/>
                  </a:rPr>
                  <a:t> </a:t>
                </a:r>
                <a:endParaRPr kumimoji="1" lang="en-US" altLang="zh-CN" sz="2400">
                  <a:solidFill>
                    <a:srgbClr val="FF0000"/>
                  </a:solidFill>
                  <a:latin typeface="楷体_GB2312" pitchFamily="49" charset="-122"/>
                  <a:ea typeface="楷体_GB2312" pitchFamily="49" charset="-122"/>
                </a:endParaRPr>
              </a:p>
            </p:txBody>
          </p:sp>
        </p:grpSp>
        <p:sp>
          <p:nvSpPr>
            <p:cNvPr id="366685" name="Freeform 93"/>
            <p:cNvSpPr>
              <a:spLocks/>
            </p:cNvSpPr>
            <p:nvPr/>
          </p:nvSpPr>
          <p:spPr bwMode="auto">
            <a:xfrm>
              <a:off x="4417" y="1814"/>
              <a:ext cx="150" cy="40"/>
            </a:xfrm>
            <a:custGeom>
              <a:avLst/>
              <a:gdLst>
                <a:gd name="T0" fmla="*/ 0 w 150"/>
                <a:gd name="T1" fmla="*/ 40 h 40"/>
                <a:gd name="T2" fmla="*/ 0 w 150"/>
                <a:gd name="T3" fmla="*/ 0 h 40"/>
                <a:gd name="T4" fmla="*/ 150 w 150"/>
                <a:gd name="T5" fmla="*/ 19 h 40"/>
                <a:gd name="T6" fmla="*/ 0 w 150"/>
                <a:gd name="T7" fmla="*/ 40 h 40"/>
              </a:gdLst>
              <a:ahLst/>
              <a:cxnLst>
                <a:cxn ang="0">
                  <a:pos x="T0" y="T1"/>
                </a:cxn>
                <a:cxn ang="0">
                  <a:pos x="T2" y="T3"/>
                </a:cxn>
                <a:cxn ang="0">
                  <a:pos x="T4" y="T5"/>
                </a:cxn>
                <a:cxn ang="0">
                  <a:pos x="T6" y="T7"/>
                </a:cxn>
              </a:cxnLst>
              <a:rect l="0" t="0" r="r" b="b"/>
              <a:pathLst>
                <a:path w="150" h="40">
                  <a:moveTo>
                    <a:pt x="0" y="40"/>
                  </a:moveTo>
                  <a:lnTo>
                    <a:pt x="0" y="0"/>
                  </a:lnTo>
                  <a:lnTo>
                    <a:pt x="150" y="19"/>
                  </a:lnTo>
                  <a:lnTo>
                    <a:pt x="0" y="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6686" name="Freeform 94"/>
            <p:cNvSpPr>
              <a:spLocks/>
            </p:cNvSpPr>
            <p:nvPr/>
          </p:nvSpPr>
          <p:spPr bwMode="auto">
            <a:xfrm>
              <a:off x="4417" y="1814"/>
              <a:ext cx="150" cy="40"/>
            </a:xfrm>
            <a:custGeom>
              <a:avLst/>
              <a:gdLst>
                <a:gd name="T0" fmla="*/ 0 w 150"/>
                <a:gd name="T1" fmla="*/ 40 h 40"/>
                <a:gd name="T2" fmla="*/ 0 w 150"/>
                <a:gd name="T3" fmla="*/ 0 h 40"/>
                <a:gd name="T4" fmla="*/ 150 w 150"/>
                <a:gd name="T5" fmla="*/ 19 h 40"/>
                <a:gd name="T6" fmla="*/ 0 w 150"/>
                <a:gd name="T7" fmla="*/ 40 h 40"/>
              </a:gdLst>
              <a:ahLst/>
              <a:cxnLst>
                <a:cxn ang="0">
                  <a:pos x="T0" y="T1"/>
                </a:cxn>
                <a:cxn ang="0">
                  <a:pos x="T2" y="T3"/>
                </a:cxn>
                <a:cxn ang="0">
                  <a:pos x="T4" y="T5"/>
                </a:cxn>
                <a:cxn ang="0">
                  <a:pos x="T6" y="T7"/>
                </a:cxn>
              </a:cxnLst>
              <a:rect l="0" t="0" r="r" b="b"/>
              <a:pathLst>
                <a:path w="150" h="40">
                  <a:moveTo>
                    <a:pt x="0" y="40"/>
                  </a:moveTo>
                  <a:lnTo>
                    <a:pt x="0" y="0"/>
                  </a:lnTo>
                  <a:lnTo>
                    <a:pt x="150" y="19"/>
                  </a:lnTo>
                  <a:lnTo>
                    <a:pt x="0" y="40"/>
                  </a:lnTo>
                  <a:close/>
                </a:path>
              </a:pathLst>
            </a:custGeom>
            <a:noFill/>
            <a:ln w="79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66687" name="Line 95"/>
            <p:cNvSpPr>
              <a:spLocks noChangeShapeType="1"/>
            </p:cNvSpPr>
            <p:nvPr/>
          </p:nvSpPr>
          <p:spPr bwMode="auto">
            <a:xfrm>
              <a:off x="4268" y="1833"/>
              <a:ext cx="196" cy="1"/>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66688" name="Group 96"/>
          <p:cNvGrpSpPr>
            <a:grpSpLocks/>
          </p:cNvGrpSpPr>
          <p:nvPr/>
        </p:nvGrpSpPr>
        <p:grpSpPr bwMode="auto">
          <a:xfrm>
            <a:off x="7342188" y="3397250"/>
            <a:ext cx="1231900" cy="765175"/>
            <a:chOff x="4550" y="1581"/>
            <a:chExt cx="607" cy="482"/>
          </a:xfrm>
        </p:grpSpPr>
        <p:sp>
          <p:nvSpPr>
            <p:cNvPr id="366689" name="Rectangle 97"/>
            <p:cNvSpPr>
              <a:spLocks noChangeArrowheads="1"/>
            </p:cNvSpPr>
            <p:nvPr/>
          </p:nvSpPr>
          <p:spPr bwMode="auto">
            <a:xfrm>
              <a:off x="4550" y="1581"/>
              <a:ext cx="607" cy="48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66690" name="Rectangle 98"/>
            <p:cNvSpPr>
              <a:spLocks noChangeArrowheads="1"/>
            </p:cNvSpPr>
            <p:nvPr/>
          </p:nvSpPr>
          <p:spPr bwMode="auto">
            <a:xfrm>
              <a:off x="4550" y="1581"/>
              <a:ext cx="607" cy="482"/>
            </a:xfrm>
            <a:prstGeom prst="rect">
              <a:avLst/>
            </a:prstGeom>
            <a:noFill/>
            <a:ln w="476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66691" name="Rectangle 99"/>
            <p:cNvSpPr>
              <a:spLocks noChangeArrowheads="1"/>
            </p:cNvSpPr>
            <p:nvPr/>
          </p:nvSpPr>
          <p:spPr bwMode="auto">
            <a:xfrm>
              <a:off x="4672" y="1653"/>
              <a:ext cx="22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zh-CN" altLang="en-US">
                  <a:solidFill>
                    <a:srgbClr val="000099"/>
                  </a:solidFill>
                  <a:latin typeface="楷体_GB2312" pitchFamily="49" charset="-122"/>
                  <a:ea typeface="楷体_GB2312" pitchFamily="49" charset="-122"/>
                </a:rPr>
                <a:t>模拟</a:t>
              </a:r>
            </a:p>
          </p:txBody>
        </p:sp>
        <p:sp>
          <p:nvSpPr>
            <p:cNvPr id="366692" name="Rectangle 100"/>
            <p:cNvSpPr>
              <a:spLocks noChangeArrowheads="1"/>
            </p:cNvSpPr>
            <p:nvPr/>
          </p:nvSpPr>
          <p:spPr bwMode="auto">
            <a:xfrm>
              <a:off x="5038" y="1649"/>
              <a:ext cx="5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b="0">
                  <a:solidFill>
                    <a:srgbClr val="000000"/>
                  </a:solidFill>
                  <a:latin typeface="楷体_GB2312" pitchFamily="49" charset="-122"/>
                  <a:ea typeface="楷体_GB2312" pitchFamily="49" charset="-122"/>
                </a:rPr>
                <a:t> </a:t>
              </a:r>
              <a:endParaRPr kumimoji="1" lang="en-US" altLang="zh-CN" sz="2400">
                <a:solidFill>
                  <a:srgbClr val="FF0000"/>
                </a:solidFill>
                <a:latin typeface="楷体_GB2312" pitchFamily="49" charset="-122"/>
                <a:ea typeface="楷体_GB2312" pitchFamily="49" charset="-122"/>
              </a:endParaRPr>
            </a:p>
          </p:txBody>
        </p:sp>
        <p:sp>
          <p:nvSpPr>
            <p:cNvPr id="366693" name="Rectangle 101"/>
            <p:cNvSpPr>
              <a:spLocks noChangeArrowheads="1"/>
            </p:cNvSpPr>
            <p:nvPr/>
          </p:nvSpPr>
          <p:spPr bwMode="auto">
            <a:xfrm>
              <a:off x="4634" y="1842"/>
              <a:ext cx="34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zh-CN" altLang="en-US">
                  <a:solidFill>
                    <a:srgbClr val="000099"/>
                  </a:solidFill>
                  <a:latin typeface="楷体_GB2312" pitchFamily="49" charset="-122"/>
                  <a:ea typeface="楷体_GB2312" pitchFamily="49" charset="-122"/>
                </a:rPr>
                <a:t>控制器</a:t>
              </a:r>
              <a:endParaRPr kumimoji="1" lang="zh-CN" altLang="en-US" sz="2400">
                <a:solidFill>
                  <a:srgbClr val="000099"/>
                </a:solidFill>
                <a:latin typeface="楷体_GB2312" pitchFamily="49" charset="-122"/>
                <a:ea typeface="楷体_GB2312" pitchFamily="49" charset="-122"/>
              </a:endParaRPr>
            </a:p>
          </p:txBody>
        </p:sp>
        <p:sp>
          <p:nvSpPr>
            <p:cNvPr id="366694" name="Rectangle 102"/>
            <p:cNvSpPr>
              <a:spLocks noChangeArrowheads="1"/>
            </p:cNvSpPr>
            <p:nvPr/>
          </p:nvSpPr>
          <p:spPr bwMode="auto">
            <a:xfrm>
              <a:off x="5076" y="1838"/>
              <a:ext cx="5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b="0">
                  <a:solidFill>
                    <a:srgbClr val="000000"/>
                  </a:solidFill>
                  <a:latin typeface="楷体_GB2312" pitchFamily="49" charset="-122"/>
                  <a:ea typeface="楷体_GB2312" pitchFamily="49" charset="-122"/>
                </a:rPr>
                <a:t> </a:t>
              </a:r>
              <a:endParaRPr kumimoji="1" lang="en-US" altLang="zh-CN" sz="2400">
                <a:solidFill>
                  <a:srgbClr val="FF0000"/>
                </a:solidFill>
                <a:latin typeface="楷体_GB2312" pitchFamily="49" charset="-122"/>
                <a:ea typeface="楷体_GB2312" pitchFamily="49" charset="-122"/>
              </a:endParaRPr>
            </a:p>
          </p:txBody>
        </p:sp>
      </p:grpSp>
      <p:grpSp>
        <p:nvGrpSpPr>
          <p:cNvPr id="366695" name="Group 103"/>
          <p:cNvGrpSpPr>
            <a:grpSpLocks/>
          </p:cNvGrpSpPr>
          <p:nvPr/>
        </p:nvGrpSpPr>
        <p:grpSpPr bwMode="auto">
          <a:xfrm>
            <a:off x="3382963" y="4830763"/>
            <a:ext cx="2557462" cy="488950"/>
            <a:chOff x="2184" y="2484"/>
            <a:chExt cx="1611" cy="308"/>
          </a:xfrm>
        </p:grpSpPr>
        <p:sp>
          <p:nvSpPr>
            <p:cNvPr id="366696" name="Rectangle 104"/>
            <p:cNvSpPr>
              <a:spLocks noChangeArrowheads="1"/>
            </p:cNvSpPr>
            <p:nvPr/>
          </p:nvSpPr>
          <p:spPr bwMode="auto">
            <a:xfrm>
              <a:off x="2184" y="2484"/>
              <a:ext cx="1603" cy="308"/>
            </a:xfrm>
            <a:prstGeom prst="rect">
              <a:avLst/>
            </a:prstGeom>
            <a:solidFill>
              <a:srgbClr val="FFFFFF"/>
            </a:solidFill>
            <a:ln w="9525">
              <a:solidFill>
                <a:schemeClr val="accent1"/>
              </a:solidFill>
              <a:miter lim="800000"/>
              <a:headEnd/>
              <a:tailEnd/>
            </a:ln>
          </p:spPr>
          <p:txBody>
            <a:bodyPr/>
            <a:lstStyle/>
            <a:p>
              <a:endParaRPr lang="zh-CN" altLang="en-US"/>
            </a:p>
          </p:txBody>
        </p:sp>
        <p:sp>
          <p:nvSpPr>
            <p:cNvPr id="366697" name="Rectangle 105"/>
            <p:cNvSpPr>
              <a:spLocks noChangeArrowheads="1"/>
            </p:cNvSpPr>
            <p:nvPr/>
          </p:nvSpPr>
          <p:spPr bwMode="auto">
            <a:xfrm>
              <a:off x="2184" y="2484"/>
              <a:ext cx="1603" cy="308"/>
            </a:xfrm>
            <a:prstGeom prst="rect">
              <a:avLst/>
            </a:prstGeom>
            <a:noFill/>
            <a:ln w="476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66698" name="Rectangle 106"/>
            <p:cNvSpPr>
              <a:spLocks noChangeArrowheads="1"/>
            </p:cNvSpPr>
            <p:nvPr/>
          </p:nvSpPr>
          <p:spPr bwMode="auto">
            <a:xfrm>
              <a:off x="2256" y="2558"/>
              <a:ext cx="1456" cy="179"/>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p>
              <a:pPr algn="l">
                <a:spcBef>
                  <a:spcPct val="50000"/>
                </a:spcBef>
              </a:pPr>
              <a:r>
                <a:rPr kumimoji="1" lang="zh-CN" altLang="en-US">
                  <a:solidFill>
                    <a:srgbClr val="000099"/>
                  </a:solidFill>
                  <a:latin typeface="楷体_GB2312" pitchFamily="49" charset="-122"/>
                  <a:ea typeface="楷体_GB2312" pitchFamily="49" charset="-122"/>
                </a:rPr>
                <a:t>工业生产过程控制对象</a:t>
              </a:r>
              <a:endParaRPr kumimoji="1" lang="zh-CN" altLang="en-US" sz="2400">
                <a:solidFill>
                  <a:srgbClr val="000099"/>
                </a:solidFill>
                <a:latin typeface="楷体_GB2312" pitchFamily="49" charset="-122"/>
                <a:ea typeface="楷体_GB2312" pitchFamily="49" charset="-122"/>
              </a:endParaRPr>
            </a:p>
          </p:txBody>
        </p:sp>
        <p:sp>
          <p:nvSpPr>
            <p:cNvPr id="366699" name="Rectangle 107"/>
            <p:cNvSpPr>
              <a:spLocks noChangeArrowheads="1"/>
            </p:cNvSpPr>
            <p:nvPr/>
          </p:nvSpPr>
          <p:spPr bwMode="auto">
            <a:xfrm>
              <a:off x="3717" y="2554"/>
              <a:ext cx="78" cy="179"/>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spAutoFit/>
            </a:bodyPr>
            <a:lstStyle/>
            <a:p>
              <a:pPr algn="l">
                <a:spcBef>
                  <a:spcPct val="50000"/>
                </a:spcBef>
              </a:pPr>
              <a:r>
                <a:rPr kumimoji="1" lang="en-US" altLang="zh-CN" b="0">
                  <a:solidFill>
                    <a:srgbClr val="000000"/>
                  </a:solidFill>
                  <a:latin typeface="楷体_GB2312" pitchFamily="49" charset="-122"/>
                  <a:ea typeface="楷体_GB2312" pitchFamily="49" charset="-122"/>
                </a:rPr>
                <a:t> </a:t>
              </a:r>
              <a:endParaRPr kumimoji="1" lang="en-US" altLang="zh-CN" sz="2400">
                <a:solidFill>
                  <a:srgbClr val="FF0000"/>
                </a:solidFill>
                <a:latin typeface="楷体_GB2312" pitchFamily="49" charset="-122"/>
                <a:ea typeface="楷体_GB2312" pitchFamily="49" charset="-122"/>
              </a:endParaRPr>
            </a:p>
          </p:txBody>
        </p:sp>
      </p:grpSp>
      <p:grpSp>
        <p:nvGrpSpPr>
          <p:cNvPr id="366700" name="Group 108"/>
          <p:cNvGrpSpPr>
            <a:grpSpLocks/>
          </p:cNvGrpSpPr>
          <p:nvPr/>
        </p:nvGrpSpPr>
        <p:grpSpPr bwMode="auto">
          <a:xfrm>
            <a:off x="963613" y="3367088"/>
            <a:ext cx="2414587" cy="1719262"/>
            <a:chOff x="753" y="1562"/>
            <a:chExt cx="1428" cy="1083"/>
          </a:xfrm>
        </p:grpSpPr>
        <p:sp>
          <p:nvSpPr>
            <p:cNvPr id="366701" name="Rectangle 109"/>
            <p:cNvSpPr>
              <a:spLocks noChangeArrowheads="1"/>
            </p:cNvSpPr>
            <p:nvPr/>
          </p:nvSpPr>
          <p:spPr bwMode="auto">
            <a:xfrm>
              <a:off x="753" y="1562"/>
              <a:ext cx="9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600" b="0">
                  <a:solidFill>
                    <a:srgbClr val="000000"/>
                  </a:solidFill>
                  <a:latin typeface="楷体_GB2312" pitchFamily="49" charset="-122"/>
                  <a:ea typeface="楷体_GB2312" pitchFamily="49" charset="-122"/>
                </a:rPr>
                <a:t> </a:t>
              </a:r>
              <a:endParaRPr kumimoji="1" lang="en-US" altLang="zh-CN" sz="2400">
                <a:solidFill>
                  <a:srgbClr val="FF0000"/>
                </a:solidFill>
                <a:latin typeface="楷体_GB2312" pitchFamily="49" charset="-122"/>
                <a:ea typeface="楷体_GB2312" pitchFamily="49" charset="-122"/>
              </a:endParaRPr>
            </a:p>
          </p:txBody>
        </p:sp>
        <p:sp>
          <p:nvSpPr>
            <p:cNvPr id="366702" name="Rectangle 110"/>
            <p:cNvSpPr>
              <a:spLocks noChangeArrowheads="1"/>
            </p:cNvSpPr>
            <p:nvPr/>
          </p:nvSpPr>
          <p:spPr bwMode="auto">
            <a:xfrm>
              <a:off x="819" y="1573"/>
              <a:ext cx="607" cy="48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66703" name="Rectangle 111"/>
            <p:cNvSpPr>
              <a:spLocks noChangeArrowheads="1"/>
            </p:cNvSpPr>
            <p:nvPr/>
          </p:nvSpPr>
          <p:spPr bwMode="auto">
            <a:xfrm>
              <a:off x="811" y="1581"/>
              <a:ext cx="607" cy="482"/>
            </a:xfrm>
            <a:prstGeom prst="rect">
              <a:avLst/>
            </a:prstGeom>
            <a:noFill/>
            <a:ln w="476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66704" name="Rectangle 112"/>
            <p:cNvSpPr>
              <a:spLocks noChangeArrowheads="1"/>
            </p:cNvSpPr>
            <p:nvPr/>
          </p:nvSpPr>
          <p:spPr bwMode="auto">
            <a:xfrm>
              <a:off x="895" y="1653"/>
              <a:ext cx="13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zh-CN" altLang="en-US">
                  <a:solidFill>
                    <a:srgbClr val="000099"/>
                  </a:solidFill>
                  <a:latin typeface="楷体_GB2312" pitchFamily="49" charset="-122"/>
                  <a:ea typeface="楷体_GB2312" pitchFamily="49" charset="-122"/>
                </a:rPr>
                <a:t>模</a:t>
              </a:r>
              <a:endParaRPr kumimoji="1" lang="zh-CN" altLang="en-US" sz="2400">
                <a:solidFill>
                  <a:srgbClr val="000099"/>
                </a:solidFill>
                <a:latin typeface="楷体_GB2312" pitchFamily="49" charset="-122"/>
                <a:ea typeface="楷体_GB2312" pitchFamily="49" charset="-122"/>
              </a:endParaRPr>
            </a:p>
          </p:txBody>
        </p:sp>
        <p:sp>
          <p:nvSpPr>
            <p:cNvPr id="366705" name="Rectangle 113"/>
            <p:cNvSpPr>
              <a:spLocks noChangeArrowheads="1"/>
            </p:cNvSpPr>
            <p:nvPr/>
          </p:nvSpPr>
          <p:spPr bwMode="auto">
            <a:xfrm>
              <a:off x="1042" y="1649"/>
              <a:ext cx="13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b="0">
                  <a:solidFill>
                    <a:srgbClr val="000000"/>
                  </a:solidFill>
                  <a:latin typeface="楷体_GB2312" pitchFamily="49" charset="-122"/>
                  <a:ea typeface="楷体_GB2312" pitchFamily="49" charset="-122"/>
                </a:rPr>
                <a:t>  </a:t>
              </a:r>
              <a:endParaRPr kumimoji="1" lang="en-US" altLang="zh-CN" sz="2400">
                <a:solidFill>
                  <a:srgbClr val="FF0000"/>
                </a:solidFill>
                <a:latin typeface="楷体_GB2312" pitchFamily="49" charset="-122"/>
                <a:ea typeface="楷体_GB2312" pitchFamily="49" charset="-122"/>
              </a:endParaRPr>
            </a:p>
          </p:txBody>
        </p:sp>
        <p:sp>
          <p:nvSpPr>
            <p:cNvPr id="366706" name="Rectangle 114"/>
            <p:cNvSpPr>
              <a:spLocks noChangeArrowheads="1"/>
            </p:cNvSpPr>
            <p:nvPr/>
          </p:nvSpPr>
          <p:spPr bwMode="auto">
            <a:xfrm>
              <a:off x="1189" y="1653"/>
              <a:ext cx="13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zh-CN" altLang="en-US">
                  <a:solidFill>
                    <a:srgbClr val="000099"/>
                  </a:solidFill>
                  <a:latin typeface="楷体_GB2312" pitchFamily="49" charset="-122"/>
                  <a:ea typeface="楷体_GB2312" pitchFamily="49" charset="-122"/>
                </a:rPr>
                <a:t>拟</a:t>
              </a:r>
            </a:p>
          </p:txBody>
        </p:sp>
        <p:sp>
          <p:nvSpPr>
            <p:cNvPr id="366707" name="Rectangle 115"/>
            <p:cNvSpPr>
              <a:spLocks noChangeArrowheads="1"/>
            </p:cNvSpPr>
            <p:nvPr/>
          </p:nvSpPr>
          <p:spPr bwMode="auto">
            <a:xfrm>
              <a:off x="1337" y="1649"/>
              <a:ext cx="6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b="0">
                  <a:solidFill>
                    <a:srgbClr val="000000"/>
                  </a:solidFill>
                  <a:latin typeface="楷体_GB2312" pitchFamily="49" charset="-122"/>
                  <a:ea typeface="楷体_GB2312" pitchFamily="49" charset="-122"/>
                </a:rPr>
                <a:t> </a:t>
              </a:r>
              <a:endParaRPr kumimoji="1" lang="en-US" altLang="zh-CN" sz="2400">
                <a:solidFill>
                  <a:srgbClr val="FF0000"/>
                </a:solidFill>
                <a:latin typeface="楷体_GB2312" pitchFamily="49" charset="-122"/>
                <a:ea typeface="楷体_GB2312" pitchFamily="49" charset="-122"/>
              </a:endParaRPr>
            </a:p>
          </p:txBody>
        </p:sp>
        <p:sp>
          <p:nvSpPr>
            <p:cNvPr id="366708" name="Rectangle 116"/>
            <p:cNvSpPr>
              <a:spLocks noChangeArrowheads="1"/>
            </p:cNvSpPr>
            <p:nvPr/>
          </p:nvSpPr>
          <p:spPr bwMode="auto">
            <a:xfrm>
              <a:off x="895" y="1842"/>
              <a:ext cx="43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l">
                <a:spcBef>
                  <a:spcPct val="50000"/>
                </a:spcBef>
              </a:pPr>
              <a:r>
                <a:rPr kumimoji="1" lang="zh-CN" altLang="en-US">
                  <a:solidFill>
                    <a:srgbClr val="000099"/>
                  </a:solidFill>
                  <a:latin typeface="楷体_GB2312" pitchFamily="49" charset="-122"/>
                  <a:ea typeface="楷体_GB2312" pitchFamily="49" charset="-122"/>
                </a:rPr>
                <a:t>传感器</a:t>
              </a:r>
              <a:endParaRPr kumimoji="1" lang="zh-CN" altLang="en-US" sz="2400">
                <a:solidFill>
                  <a:srgbClr val="000099"/>
                </a:solidFill>
                <a:latin typeface="楷体_GB2312" pitchFamily="49" charset="-122"/>
                <a:ea typeface="楷体_GB2312" pitchFamily="49" charset="-122"/>
              </a:endParaRPr>
            </a:p>
          </p:txBody>
        </p:sp>
        <p:sp>
          <p:nvSpPr>
            <p:cNvPr id="366709" name="Rectangle 117"/>
            <p:cNvSpPr>
              <a:spLocks noChangeArrowheads="1"/>
            </p:cNvSpPr>
            <p:nvPr/>
          </p:nvSpPr>
          <p:spPr bwMode="auto">
            <a:xfrm>
              <a:off x="1337" y="1838"/>
              <a:ext cx="6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b="0">
                  <a:solidFill>
                    <a:srgbClr val="000000"/>
                  </a:solidFill>
                  <a:latin typeface="楷体_GB2312" pitchFamily="49" charset="-122"/>
                  <a:ea typeface="楷体_GB2312" pitchFamily="49" charset="-122"/>
                </a:rPr>
                <a:t> </a:t>
              </a:r>
              <a:endParaRPr kumimoji="1" lang="en-US" altLang="zh-CN" sz="2400">
                <a:solidFill>
                  <a:srgbClr val="FF0000"/>
                </a:solidFill>
                <a:latin typeface="楷体_GB2312" pitchFamily="49" charset="-122"/>
                <a:ea typeface="楷体_GB2312" pitchFamily="49" charset="-122"/>
              </a:endParaRPr>
            </a:p>
          </p:txBody>
        </p:sp>
        <p:sp>
          <p:nvSpPr>
            <p:cNvPr id="366710" name="Line 118"/>
            <p:cNvSpPr>
              <a:spLocks noChangeShapeType="1"/>
            </p:cNvSpPr>
            <p:nvPr/>
          </p:nvSpPr>
          <p:spPr bwMode="auto">
            <a:xfrm>
              <a:off x="1194" y="2110"/>
              <a:ext cx="987" cy="535"/>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6711" name="Freeform 119"/>
            <p:cNvSpPr>
              <a:spLocks/>
            </p:cNvSpPr>
            <p:nvPr/>
          </p:nvSpPr>
          <p:spPr bwMode="auto">
            <a:xfrm>
              <a:off x="1145" y="2068"/>
              <a:ext cx="135" cy="102"/>
            </a:xfrm>
            <a:custGeom>
              <a:avLst/>
              <a:gdLst>
                <a:gd name="T0" fmla="*/ 135 w 135"/>
                <a:gd name="T1" fmla="*/ 72 h 102"/>
                <a:gd name="T2" fmla="*/ 112 w 135"/>
                <a:gd name="T3" fmla="*/ 102 h 102"/>
                <a:gd name="T4" fmla="*/ 0 w 135"/>
                <a:gd name="T5" fmla="*/ 0 h 102"/>
                <a:gd name="T6" fmla="*/ 135 w 135"/>
                <a:gd name="T7" fmla="*/ 72 h 102"/>
              </a:gdLst>
              <a:ahLst/>
              <a:cxnLst>
                <a:cxn ang="0">
                  <a:pos x="T0" y="T1"/>
                </a:cxn>
                <a:cxn ang="0">
                  <a:pos x="T2" y="T3"/>
                </a:cxn>
                <a:cxn ang="0">
                  <a:pos x="T4" y="T5"/>
                </a:cxn>
                <a:cxn ang="0">
                  <a:pos x="T6" y="T7"/>
                </a:cxn>
              </a:cxnLst>
              <a:rect l="0" t="0" r="r" b="b"/>
              <a:pathLst>
                <a:path w="135" h="102">
                  <a:moveTo>
                    <a:pt x="135" y="72"/>
                  </a:moveTo>
                  <a:lnTo>
                    <a:pt x="112" y="102"/>
                  </a:lnTo>
                  <a:lnTo>
                    <a:pt x="0" y="0"/>
                  </a:lnTo>
                  <a:lnTo>
                    <a:pt x="135" y="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6712" name="Freeform 120"/>
            <p:cNvSpPr>
              <a:spLocks/>
            </p:cNvSpPr>
            <p:nvPr/>
          </p:nvSpPr>
          <p:spPr bwMode="auto">
            <a:xfrm>
              <a:off x="1145" y="2068"/>
              <a:ext cx="135" cy="102"/>
            </a:xfrm>
            <a:custGeom>
              <a:avLst/>
              <a:gdLst>
                <a:gd name="T0" fmla="*/ 135 w 135"/>
                <a:gd name="T1" fmla="*/ 72 h 102"/>
                <a:gd name="T2" fmla="*/ 112 w 135"/>
                <a:gd name="T3" fmla="*/ 102 h 102"/>
                <a:gd name="T4" fmla="*/ 0 w 135"/>
                <a:gd name="T5" fmla="*/ 0 h 102"/>
                <a:gd name="T6" fmla="*/ 135 w 135"/>
                <a:gd name="T7" fmla="*/ 72 h 102"/>
              </a:gdLst>
              <a:ahLst/>
              <a:cxnLst>
                <a:cxn ang="0">
                  <a:pos x="T0" y="T1"/>
                </a:cxn>
                <a:cxn ang="0">
                  <a:pos x="T2" y="T3"/>
                </a:cxn>
                <a:cxn ang="0">
                  <a:pos x="T4" y="T5"/>
                </a:cxn>
                <a:cxn ang="0">
                  <a:pos x="T6" y="T7"/>
                </a:cxn>
              </a:cxnLst>
              <a:rect l="0" t="0" r="r" b="b"/>
              <a:pathLst>
                <a:path w="135" h="102">
                  <a:moveTo>
                    <a:pt x="135" y="72"/>
                  </a:moveTo>
                  <a:lnTo>
                    <a:pt x="112" y="102"/>
                  </a:lnTo>
                  <a:lnTo>
                    <a:pt x="0" y="0"/>
                  </a:lnTo>
                  <a:lnTo>
                    <a:pt x="135" y="72"/>
                  </a:lnTo>
                  <a:close/>
                </a:path>
              </a:pathLst>
            </a:custGeom>
            <a:noFill/>
            <a:ln w="79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366713" name="Group 121"/>
          <p:cNvGrpSpPr>
            <a:grpSpLocks/>
          </p:cNvGrpSpPr>
          <p:nvPr/>
        </p:nvGrpSpPr>
        <p:grpSpPr bwMode="auto">
          <a:xfrm>
            <a:off x="5938838" y="4165600"/>
            <a:ext cx="1724025" cy="962025"/>
            <a:chOff x="3794" y="2065"/>
            <a:chExt cx="1086" cy="606"/>
          </a:xfrm>
        </p:grpSpPr>
        <p:sp>
          <p:nvSpPr>
            <p:cNvPr id="366714" name="Line 122"/>
            <p:cNvSpPr>
              <a:spLocks noChangeShapeType="1"/>
            </p:cNvSpPr>
            <p:nvPr/>
          </p:nvSpPr>
          <p:spPr bwMode="auto">
            <a:xfrm flipV="1">
              <a:off x="3892" y="2065"/>
              <a:ext cx="988" cy="536"/>
            </a:xfrm>
            <a:prstGeom prst="line">
              <a:avLst/>
            </a:prstGeom>
            <a:noFill/>
            <a:ln w="222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6715" name="Freeform 123"/>
            <p:cNvSpPr>
              <a:spLocks/>
            </p:cNvSpPr>
            <p:nvPr/>
          </p:nvSpPr>
          <p:spPr bwMode="auto">
            <a:xfrm>
              <a:off x="3794" y="2568"/>
              <a:ext cx="136" cy="103"/>
            </a:xfrm>
            <a:custGeom>
              <a:avLst/>
              <a:gdLst>
                <a:gd name="T0" fmla="*/ 136 w 136"/>
                <a:gd name="T1" fmla="*/ 30 h 103"/>
                <a:gd name="T2" fmla="*/ 112 w 136"/>
                <a:gd name="T3" fmla="*/ 0 h 103"/>
                <a:gd name="T4" fmla="*/ 0 w 136"/>
                <a:gd name="T5" fmla="*/ 103 h 103"/>
                <a:gd name="T6" fmla="*/ 136 w 136"/>
                <a:gd name="T7" fmla="*/ 30 h 103"/>
              </a:gdLst>
              <a:ahLst/>
              <a:cxnLst>
                <a:cxn ang="0">
                  <a:pos x="T0" y="T1"/>
                </a:cxn>
                <a:cxn ang="0">
                  <a:pos x="T2" y="T3"/>
                </a:cxn>
                <a:cxn ang="0">
                  <a:pos x="T4" y="T5"/>
                </a:cxn>
                <a:cxn ang="0">
                  <a:pos x="T6" y="T7"/>
                </a:cxn>
              </a:cxnLst>
              <a:rect l="0" t="0" r="r" b="b"/>
              <a:pathLst>
                <a:path w="136" h="103">
                  <a:moveTo>
                    <a:pt x="136" y="30"/>
                  </a:moveTo>
                  <a:lnTo>
                    <a:pt x="112" y="0"/>
                  </a:lnTo>
                  <a:lnTo>
                    <a:pt x="0" y="103"/>
                  </a:lnTo>
                  <a:lnTo>
                    <a:pt x="136"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6716" name="Freeform 124"/>
            <p:cNvSpPr>
              <a:spLocks/>
            </p:cNvSpPr>
            <p:nvPr/>
          </p:nvSpPr>
          <p:spPr bwMode="auto">
            <a:xfrm>
              <a:off x="3794" y="2568"/>
              <a:ext cx="136" cy="103"/>
            </a:xfrm>
            <a:custGeom>
              <a:avLst/>
              <a:gdLst>
                <a:gd name="T0" fmla="*/ 136 w 136"/>
                <a:gd name="T1" fmla="*/ 30 h 103"/>
                <a:gd name="T2" fmla="*/ 112 w 136"/>
                <a:gd name="T3" fmla="*/ 0 h 103"/>
                <a:gd name="T4" fmla="*/ 0 w 136"/>
                <a:gd name="T5" fmla="*/ 103 h 103"/>
                <a:gd name="T6" fmla="*/ 136 w 136"/>
                <a:gd name="T7" fmla="*/ 30 h 103"/>
              </a:gdLst>
              <a:ahLst/>
              <a:cxnLst>
                <a:cxn ang="0">
                  <a:pos x="T0" y="T1"/>
                </a:cxn>
                <a:cxn ang="0">
                  <a:pos x="T2" y="T3"/>
                </a:cxn>
                <a:cxn ang="0">
                  <a:pos x="T4" y="T5"/>
                </a:cxn>
                <a:cxn ang="0">
                  <a:pos x="T6" y="T7"/>
                </a:cxn>
              </a:cxnLst>
              <a:rect l="0" t="0" r="r" b="b"/>
              <a:pathLst>
                <a:path w="136" h="103">
                  <a:moveTo>
                    <a:pt x="136" y="30"/>
                  </a:moveTo>
                  <a:lnTo>
                    <a:pt x="112" y="0"/>
                  </a:lnTo>
                  <a:lnTo>
                    <a:pt x="0" y="103"/>
                  </a:lnTo>
                  <a:lnTo>
                    <a:pt x="136" y="30"/>
                  </a:lnTo>
                  <a:close/>
                </a:path>
              </a:pathLst>
            </a:custGeom>
            <a:noFill/>
            <a:ln w="79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366717" name="Rectangle 125"/>
          <p:cNvSpPr>
            <a:spLocks noChangeArrowheads="1"/>
          </p:cNvSpPr>
          <p:nvPr/>
        </p:nvSpPr>
        <p:spPr bwMode="auto">
          <a:xfrm>
            <a:off x="981075" y="5686425"/>
            <a:ext cx="7635875" cy="457200"/>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en-US" altLang="zh-CN">
                <a:solidFill>
                  <a:srgbClr val="000066"/>
                </a:solidFill>
                <a:ea typeface="楷体_GB2312" pitchFamily="49" charset="-122"/>
              </a:rPr>
              <a:t>ADC</a:t>
            </a:r>
            <a:r>
              <a:rPr kumimoji="0" lang="zh-CN" altLang="en-US">
                <a:solidFill>
                  <a:srgbClr val="000066"/>
                </a:solidFill>
                <a:ea typeface="楷体_GB2312" pitchFamily="49" charset="-122"/>
              </a:rPr>
              <a:t>和</a:t>
            </a:r>
            <a:r>
              <a:rPr kumimoji="0" lang="en-US" altLang="zh-CN">
                <a:solidFill>
                  <a:srgbClr val="000066"/>
                </a:solidFill>
                <a:ea typeface="楷体_GB2312" pitchFamily="49" charset="-122"/>
              </a:rPr>
              <a:t>DAC</a:t>
            </a:r>
            <a:r>
              <a:rPr kumimoji="0" lang="zh-CN" altLang="en-US">
                <a:solidFill>
                  <a:srgbClr val="000066"/>
                </a:solidFill>
                <a:latin typeface="楷体_GB2312" pitchFamily="49" charset="-122"/>
                <a:ea typeface="楷体_GB2312" pitchFamily="49" charset="-122"/>
              </a:rPr>
              <a:t>已成为计算机系统中不可缺少的接口电路。</a:t>
            </a:r>
          </a:p>
        </p:txBody>
      </p:sp>
      <p:sp>
        <p:nvSpPr>
          <p:cNvPr id="366718" name="AutoShape 126"/>
          <p:cNvSpPr>
            <a:spLocks noChangeArrowheads="1"/>
          </p:cNvSpPr>
          <p:nvPr/>
        </p:nvSpPr>
        <p:spPr bwMode="auto">
          <a:xfrm>
            <a:off x="576263" y="1843088"/>
            <a:ext cx="2552700" cy="1201737"/>
          </a:xfrm>
          <a:prstGeom prst="wedgeRoundRectCallout">
            <a:avLst>
              <a:gd name="adj1" fmla="val -495"/>
              <a:gd name="adj2" fmla="val 74833"/>
              <a:gd name="adj3" fmla="val 16667"/>
            </a:avLst>
          </a:prstGeom>
          <a:solidFill>
            <a:schemeClr val="bg2">
              <a:alpha val="17000"/>
            </a:schemeClr>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kumimoji="1" lang="zh-CN" altLang="en-US" sz="2000">
                <a:solidFill>
                  <a:srgbClr val="000099"/>
                </a:solidFill>
                <a:latin typeface="楷体_GB2312" pitchFamily="49" charset="-122"/>
                <a:ea typeface="楷体_GB2312" pitchFamily="49" charset="-122"/>
              </a:rPr>
              <a:t>将温度、压力、流量、应力等物理量转换为模拟电量。</a:t>
            </a:r>
          </a:p>
        </p:txBody>
      </p:sp>
      <p:sp>
        <p:nvSpPr>
          <p:cNvPr id="366719" name="AutoShape 127"/>
          <p:cNvSpPr>
            <a:spLocks noChangeArrowheads="1"/>
          </p:cNvSpPr>
          <p:nvPr/>
        </p:nvSpPr>
        <p:spPr bwMode="auto">
          <a:xfrm>
            <a:off x="3857625" y="1863725"/>
            <a:ext cx="2520950" cy="1036638"/>
          </a:xfrm>
          <a:prstGeom prst="wedgeRoundRectCallout">
            <a:avLst>
              <a:gd name="adj1" fmla="val -17634"/>
              <a:gd name="adj2" fmla="val 91042"/>
              <a:gd name="adj3" fmla="val 16667"/>
            </a:avLst>
          </a:prstGeom>
          <a:solidFill>
            <a:schemeClr val="bg2">
              <a:alpha val="17000"/>
            </a:schemeClr>
          </a:solidFill>
          <a:ln w="9525" algn="ctr">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kumimoji="1" lang="zh-CN" altLang="en-US" sz="2000">
                <a:solidFill>
                  <a:srgbClr val="000099"/>
                </a:solidFill>
                <a:latin typeface="楷体_GB2312" pitchFamily="49" charset="-122"/>
                <a:ea typeface="楷体_GB2312" pitchFamily="49" charset="-122"/>
              </a:rPr>
              <a:t>计算机进行数字处理（如计算、滤波）、保存等</a:t>
            </a:r>
          </a:p>
        </p:txBody>
      </p:sp>
      <p:sp>
        <p:nvSpPr>
          <p:cNvPr id="366720" name="AutoShape 128"/>
          <p:cNvSpPr>
            <a:spLocks noChangeArrowheads="1"/>
          </p:cNvSpPr>
          <p:nvPr/>
        </p:nvSpPr>
        <p:spPr bwMode="auto">
          <a:xfrm>
            <a:off x="7077075" y="1863725"/>
            <a:ext cx="1982788" cy="1036638"/>
          </a:xfrm>
          <a:prstGeom prst="wedgeRoundRectCallout">
            <a:avLst>
              <a:gd name="adj1" fmla="val 681"/>
              <a:gd name="adj2" fmla="val 102681"/>
              <a:gd name="adj3" fmla="val 16667"/>
            </a:avLst>
          </a:prstGeom>
          <a:solidFill>
            <a:schemeClr val="bg2">
              <a:alpha val="17000"/>
            </a:schemeClr>
          </a:solidFill>
          <a:ln w="9525" algn="ctr">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zh-CN" altLang="en-US" sz="2000">
                <a:solidFill>
                  <a:srgbClr val="000099"/>
                </a:solidFill>
                <a:latin typeface="楷体_GB2312" pitchFamily="49" charset="-122"/>
                <a:ea typeface="楷体_GB2312" pitchFamily="49" charset="-122"/>
              </a:rPr>
              <a:t>用模拟量作为控制信号</a:t>
            </a:r>
          </a:p>
        </p:txBody>
      </p:sp>
      <p:grpSp>
        <p:nvGrpSpPr>
          <p:cNvPr id="366721" name="Group 129"/>
          <p:cNvGrpSpPr>
            <a:grpSpLocks/>
          </p:cNvGrpSpPr>
          <p:nvPr/>
        </p:nvGrpSpPr>
        <p:grpSpPr bwMode="auto">
          <a:xfrm>
            <a:off x="4056063" y="3371850"/>
            <a:ext cx="1419225" cy="1060450"/>
            <a:chOff x="2437" y="1160"/>
            <a:chExt cx="894" cy="668"/>
          </a:xfrm>
        </p:grpSpPr>
        <p:grpSp>
          <p:nvGrpSpPr>
            <p:cNvPr id="366722" name="Group 130"/>
            <p:cNvGrpSpPr>
              <a:grpSpLocks/>
            </p:cNvGrpSpPr>
            <p:nvPr/>
          </p:nvGrpSpPr>
          <p:grpSpPr bwMode="auto">
            <a:xfrm>
              <a:off x="2437" y="1160"/>
              <a:ext cx="770" cy="482"/>
              <a:chOff x="2609" y="1581"/>
              <a:chExt cx="770" cy="482"/>
            </a:xfrm>
          </p:grpSpPr>
          <p:sp>
            <p:nvSpPr>
              <p:cNvPr id="366723" name="Rectangle 131"/>
              <p:cNvSpPr>
                <a:spLocks noChangeArrowheads="1"/>
              </p:cNvSpPr>
              <p:nvPr/>
            </p:nvSpPr>
            <p:spPr bwMode="auto">
              <a:xfrm>
                <a:off x="2609" y="1581"/>
                <a:ext cx="770" cy="48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66724" name="Rectangle 132"/>
              <p:cNvSpPr>
                <a:spLocks noChangeArrowheads="1"/>
              </p:cNvSpPr>
              <p:nvPr/>
            </p:nvSpPr>
            <p:spPr bwMode="auto">
              <a:xfrm>
                <a:off x="2609" y="1581"/>
                <a:ext cx="770" cy="482"/>
              </a:xfrm>
              <a:prstGeom prst="rect">
                <a:avLst/>
              </a:prstGeom>
              <a:noFill/>
              <a:ln w="476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66725" name="Rectangle 133"/>
              <p:cNvSpPr>
                <a:spLocks noChangeArrowheads="1"/>
              </p:cNvSpPr>
              <p:nvPr/>
            </p:nvSpPr>
            <p:spPr bwMode="auto">
              <a:xfrm>
                <a:off x="2700" y="1653"/>
                <a:ext cx="58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zh-CN" altLang="en-US">
                    <a:solidFill>
                      <a:srgbClr val="000099"/>
                    </a:solidFill>
                    <a:latin typeface="楷体_GB2312" pitchFamily="49" charset="-122"/>
                    <a:ea typeface="楷体_GB2312" pitchFamily="49" charset="-122"/>
                  </a:rPr>
                  <a:t>数字控制</a:t>
                </a:r>
                <a:endParaRPr kumimoji="1" lang="zh-CN" altLang="en-US" sz="2400">
                  <a:solidFill>
                    <a:srgbClr val="000099"/>
                  </a:solidFill>
                  <a:latin typeface="楷体_GB2312" pitchFamily="49" charset="-122"/>
                  <a:ea typeface="楷体_GB2312" pitchFamily="49" charset="-122"/>
                </a:endParaRPr>
              </a:p>
            </p:txBody>
          </p:sp>
          <p:sp>
            <p:nvSpPr>
              <p:cNvPr id="366726" name="Rectangle 134"/>
              <p:cNvSpPr>
                <a:spLocks noChangeArrowheads="1"/>
              </p:cNvSpPr>
              <p:nvPr/>
            </p:nvSpPr>
            <p:spPr bwMode="auto">
              <a:xfrm>
                <a:off x="3285" y="1649"/>
                <a:ext cx="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b="0">
                    <a:solidFill>
                      <a:srgbClr val="000000"/>
                    </a:solidFill>
                    <a:latin typeface="楷体_GB2312" pitchFamily="49" charset="-122"/>
                    <a:ea typeface="楷体_GB2312" pitchFamily="49" charset="-122"/>
                  </a:rPr>
                  <a:t> </a:t>
                </a:r>
                <a:endParaRPr kumimoji="1" lang="en-US" altLang="zh-CN" sz="2400">
                  <a:solidFill>
                    <a:srgbClr val="FF0000"/>
                  </a:solidFill>
                  <a:latin typeface="楷体_GB2312" pitchFamily="49" charset="-122"/>
                  <a:ea typeface="楷体_GB2312" pitchFamily="49" charset="-122"/>
                </a:endParaRPr>
              </a:p>
            </p:txBody>
          </p:sp>
          <p:sp>
            <p:nvSpPr>
              <p:cNvPr id="366727" name="Rectangle 135"/>
              <p:cNvSpPr>
                <a:spLocks noChangeArrowheads="1"/>
              </p:cNvSpPr>
              <p:nvPr/>
            </p:nvSpPr>
            <p:spPr bwMode="auto">
              <a:xfrm>
                <a:off x="2847" y="1838"/>
                <a:ext cx="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b="0">
                    <a:solidFill>
                      <a:srgbClr val="000000"/>
                    </a:solidFill>
                    <a:latin typeface="楷体_GB2312" pitchFamily="49" charset="-122"/>
                    <a:ea typeface="楷体_GB2312" pitchFamily="49" charset="-122"/>
                  </a:rPr>
                  <a:t> </a:t>
                </a:r>
                <a:endParaRPr kumimoji="1" lang="en-US" altLang="zh-CN" sz="2400">
                  <a:solidFill>
                    <a:srgbClr val="FF0000"/>
                  </a:solidFill>
                  <a:latin typeface="楷体_GB2312" pitchFamily="49" charset="-122"/>
                  <a:ea typeface="楷体_GB2312" pitchFamily="49" charset="-122"/>
                </a:endParaRPr>
              </a:p>
            </p:txBody>
          </p:sp>
          <p:sp>
            <p:nvSpPr>
              <p:cNvPr id="366728" name="Rectangle 136"/>
              <p:cNvSpPr>
                <a:spLocks noChangeArrowheads="1"/>
              </p:cNvSpPr>
              <p:nvPr/>
            </p:nvSpPr>
            <p:spPr bwMode="auto">
              <a:xfrm>
                <a:off x="3285" y="1838"/>
                <a:ext cx="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b="0">
                    <a:solidFill>
                      <a:srgbClr val="000000"/>
                    </a:solidFill>
                    <a:latin typeface="楷体_GB2312" pitchFamily="49" charset="-122"/>
                    <a:ea typeface="楷体_GB2312" pitchFamily="49" charset="-122"/>
                  </a:rPr>
                  <a:t> </a:t>
                </a:r>
                <a:endParaRPr kumimoji="1" lang="en-US" altLang="zh-CN" sz="2400">
                  <a:solidFill>
                    <a:srgbClr val="FF0000"/>
                  </a:solidFill>
                  <a:latin typeface="楷体_GB2312" pitchFamily="49" charset="-122"/>
                  <a:ea typeface="楷体_GB2312" pitchFamily="49" charset="-122"/>
                </a:endParaRPr>
              </a:p>
            </p:txBody>
          </p:sp>
        </p:grpSp>
        <p:sp>
          <p:nvSpPr>
            <p:cNvPr id="366729" name="Rectangle 137"/>
            <p:cNvSpPr>
              <a:spLocks noChangeArrowheads="1"/>
            </p:cNvSpPr>
            <p:nvPr/>
          </p:nvSpPr>
          <p:spPr bwMode="auto">
            <a:xfrm>
              <a:off x="2554" y="1395"/>
              <a:ext cx="777" cy="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l">
                <a:spcBef>
                  <a:spcPct val="50000"/>
                </a:spcBef>
              </a:pPr>
              <a:r>
                <a:rPr kumimoji="1" lang="zh-CN" altLang="en-US">
                  <a:solidFill>
                    <a:srgbClr val="000099"/>
                  </a:solidFill>
                  <a:latin typeface="楷体_GB2312" pitchFamily="49" charset="-122"/>
                  <a:ea typeface="楷体_GB2312" pitchFamily="49" charset="-122"/>
                </a:rPr>
                <a:t>计算机</a:t>
              </a:r>
              <a:endParaRPr kumimoji="1" lang="zh-CN" altLang="en-US" sz="2400">
                <a:solidFill>
                  <a:srgbClr val="000099"/>
                </a:solidFill>
                <a:latin typeface="楷体_GB2312" pitchFamily="49" charset="-122"/>
                <a:ea typeface="楷体_GB2312" pitchFamily="49" charset="-122"/>
              </a:endParaRPr>
            </a:p>
            <a:p>
              <a:pPr algn="l">
                <a:spcBef>
                  <a:spcPct val="50000"/>
                </a:spcBef>
              </a:pPr>
              <a:endParaRPr kumimoji="1" lang="en-US" altLang="zh-CN">
                <a:solidFill>
                  <a:srgbClr val="000099"/>
                </a:solidFill>
                <a:latin typeface="楷体_GB2312" pitchFamily="49" charset="-122"/>
                <a:ea typeface="楷体_GB2312" pitchFamily="49" charset="-122"/>
              </a:endParaRPr>
            </a:p>
          </p:txBody>
        </p:sp>
      </p:grpSp>
      <p:sp>
        <p:nvSpPr>
          <p:cNvPr id="366730" name="Rectangle 138"/>
          <p:cNvSpPr>
            <a:spLocks noChangeArrowheads="1"/>
          </p:cNvSpPr>
          <p:nvPr/>
        </p:nvSpPr>
        <p:spPr bwMode="auto">
          <a:xfrm>
            <a:off x="827088" y="404813"/>
            <a:ext cx="1938337" cy="579437"/>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sz="3200">
                <a:solidFill>
                  <a:schemeClr val="accent2"/>
                </a:solidFill>
                <a:ea typeface="楷体_GB2312" pitchFamily="49" charset="-122"/>
              </a:rPr>
              <a:t>概述</a:t>
            </a:r>
            <a:endParaRPr kumimoji="0" lang="zh-CN" altLang="en-US" sz="3200">
              <a:solidFill>
                <a:schemeClr val="accent2"/>
              </a:solidFill>
              <a:latin typeface="楷体_GB2312" pitchFamily="49" charset="-122"/>
              <a:ea typeface="楷体_GB2312" pitchFamily="49" charset="-122"/>
            </a:endParaRPr>
          </a:p>
        </p:txBody>
      </p:sp>
    </p:spTree>
  </p:cSld>
  <p:clrMapOvr>
    <a:masterClrMapping/>
  </p:clrMapOvr>
  <p:transition>
    <p:wipe dir="r"/>
    <p:sndAc>
      <p:stSnd>
        <p:snd r:embed="rId2"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366695"/>
                                        </p:tgtEl>
                                        <p:attrNameLst>
                                          <p:attrName>style.visibility</p:attrName>
                                        </p:attrNameLst>
                                      </p:cBhvr>
                                      <p:to>
                                        <p:strVal val="visible"/>
                                      </p:to>
                                    </p:set>
                                    <p:animEffect transition="in" filter="strips(downRight)">
                                      <p:cBhvr>
                                        <p:cTn id="7" dur="500"/>
                                        <p:tgtEl>
                                          <p:spTgt spid="36669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366700"/>
                                        </p:tgtEl>
                                        <p:attrNameLst>
                                          <p:attrName>style.visibility</p:attrName>
                                        </p:attrNameLst>
                                      </p:cBhvr>
                                      <p:to>
                                        <p:strVal val="visible"/>
                                      </p:to>
                                    </p:set>
                                    <p:animEffect transition="in" filter="wipe(down)">
                                      <p:cBhvr>
                                        <p:cTn id="12" dur="500"/>
                                        <p:tgtEl>
                                          <p:spTgt spid="36670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66718"/>
                                        </p:tgtEl>
                                        <p:attrNameLst>
                                          <p:attrName>style.visibility</p:attrName>
                                        </p:attrNameLst>
                                      </p:cBhvr>
                                      <p:to>
                                        <p:strVal val="visible"/>
                                      </p:to>
                                    </p:set>
                                    <p:animEffect transition="in" filter="wipe(up)">
                                      <p:cBhvr>
                                        <p:cTn id="17" dur="500"/>
                                        <p:tgtEl>
                                          <p:spTgt spid="3667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366721"/>
                                        </p:tgtEl>
                                        <p:attrNameLst>
                                          <p:attrName>style.visibility</p:attrName>
                                        </p:attrNameLst>
                                      </p:cBhvr>
                                      <p:to>
                                        <p:strVal val="visible"/>
                                      </p:to>
                                    </p:set>
                                    <p:animEffect transition="in" filter="wipe(up)">
                                      <p:cBhvr>
                                        <p:cTn id="22" dur="500"/>
                                        <p:tgtEl>
                                          <p:spTgt spid="36672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66719"/>
                                        </p:tgtEl>
                                        <p:attrNameLst>
                                          <p:attrName>style.visibility</p:attrName>
                                        </p:attrNameLst>
                                      </p:cBhvr>
                                      <p:to>
                                        <p:strVal val="visible"/>
                                      </p:to>
                                    </p:set>
                                    <p:animEffect transition="in" filter="wipe(up)">
                                      <p:cBhvr>
                                        <p:cTn id="27" dur="500"/>
                                        <p:tgtEl>
                                          <p:spTgt spid="36671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366660"/>
                                        </p:tgtEl>
                                        <p:attrNameLst>
                                          <p:attrName>style.visibility</p:attrName>
                                        </p:attrNameLst>
                                      </p:cBhvr>
                                      <p:to>
                                        <p:strVal val="visible"/>
                                      </p:to>
                                    </p:set>
                                    <p:animEffect transition="in" filter="wipe(left)">
                                      <p:cBhvr>
                                        <p:cTn id="32" dur="500"/>
                                        <p:tgtEl>
                                          <p:spTgt spid="36666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366688"/>
                                        </p:tgtEl>
                                        <p:attrNameLst>
                                          <p:attrName>style.visibility</p:attrName>
                                        </p:attrNameLst>
                                      </p:cBhvr>
                                      <p:to>
                                        <p:strVal val="visible"/>
                                      </p:to>
                                    </p:set>
                                    <p:animEffect transition="in" filter="wipe(up)">
                                      <p:cBhvr>
                                        <p:cTn id="37" dur="500"/>
                                        <p:tgtEl>
                                          <p:spTgt spid="36668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366720"/>
                                        </p:tgtEl>
                                        <p:attrNameLst>
                                          <p:attrName>style.visibility</p:attrName>
                                        </p:attrNameLst>
                                      </p:cBhvr>
                                      <p:to>
                                        <p:strVal val="visible"/>
                                      </p:to>
                                    </p:set>
                                    <p:animEffect transition="in" filter="randombar(horizontal)">
                                      <p:cBhvr>
                                        <p:cTn id="42" dur="500"/>
                                        <p:tgtEl>
                                          <p:spTgt spid="36672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1" fill="hold" nodeType="clickEffect">
                                  <p:stCondLst>
                                    <p:cond delay="0"/>
                                  </p:stCondLst>
                                  <p:childTnLst>
                                    <p:set>
                                      <p:cBhvr>
                                        <p:cTn id="46" dur="1" fill="hold">
                                          <p:stCondLst>
                                            <p:cond delay="0"/>
                                          </p:stCondLst>
                                        </p:cTn>
                                        <p:tgtEl>
                                          <p:spTgt spid="366713"/>
                                        </p:tgtEl>
                                        <p:attrNameLst>
                                          <p:attrName>style.visibility</p:attrName>
                                        </p:attrNameLst>
                                      </p:cBhvr>
                                      <p:to>
                                        <p:strVal val="visible"/>
                                      </p:to>
                                    </p:set>
                                    <p:animEffect transition="in" filter="wipe(up)">
                                      <p:cBhvr>
                                        <p:cTn id="47" dur="500"/>
                                        <p:tgtEl>
                                          <p:spTgt spid="366713"/>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nodeType="clickEffect">
                                  <p:stCondLst>
                                    <p:cond delay="0"/>
                                  </p:stCondLst>
                                  <p:childTnLst>
                                    <p:set>
                                      <p:cBhvr>
                                        <p:cTn id="51" dur="1" fill="hold">
                                          <p:stCondLst>
                                            <p:cond delay="0"/>
                                          </p:stCondLst>
                                        </p:cTn>
                                        <p:tgtEl>
                                          <p:spTgt spid="366674"/>
                                        </p:tgtEl>
                                        <p:attrNameLst>
                                          <p:attrName>style.visibility</p:attrName>
                                        </p:attrNameLst>
                                      </p:cBhvr>
                                      <p:to>
                                        <p:strVal val="visible"/>
                                      </p:to>
                                    </p:set>
                                    <p:animEffect transition="in" filter="wipe(left)">
                                      <p:cBhvr>
                                        <p:cTn id="52" dur="500"/>
                                        <p:tgtEl>
                                          <p:spTgt spid="366674"/>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66717"/>
                                        </p:tgtEl>
                                        <p:attrNameLst>
                                          <p:attrName>style.visibility</p:attrName>
                                        </p:attrNameLst>
                                      </p:cBhvr>
                                      <p:to>
                                        <p:strVal val="visible"/>
                                      </p:to>
                                    </p:set>
                                    <p:animEffect transition="in" filter="blinds(horizontal)">
                                      <p:cBhvr>
                                        <p:cTn id="57" dur="500"/>
                                        <p:tgtEl>
                                          <p:spTgt spid="366717"/>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66730"/>
                                        </p:tgtEl>
                                        <p:attrNameLst>
                                          <p:attrName>style.visibility</p:attrName>
                                        </p:attrNameLst>
                                      </p:cBhvr>
                                      <p:to>
                                        <p:strVal val="visible"/>
                                      </p:to>
                                    </p:set>
                                    <p:animEffect transition="in" filter="blinds(horizontal)">
                                      <p:cBhvr>
                                        <p:cTn id="62" dur="500"/>
                                        <p:tgtEl>
                                          <p:spTgt spid="3667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6717" grpId="0" animBg="1" autoUpdateAnimBg="0"/>
      <p:bldP spid="366718" grpId="0" animBg="1" autoUpdateAnimBg="0"/>
      <p:bldP spid="366719" grpId="0" animBg="1" autoUpdateAnimBg="0"/>
      <p:bldP spid="366720" grpId="0" animBg="1" autoUpdateAnimBg="0"/>
      <p:bldP spid="366730"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598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350" y="260350"/>
            <a:ext cx="6480175" cy="247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5990" name="Rectangle 6"/>
          <p:cNvSpPr>
            <a:spLocks noChangeArrowheads="1"/>
          </p:cNvSpPr>
          <p:nvPr/>
        </p:nvSpPr>
        <p:spPr bwMode="auto">
          <a:xfrm>
            <a:off x="1619250" y="2540000"/>
            <a:ext cx="3860800" cy="457200"/>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a:solidFill>
                  <a:srgbClr val="000066"/>
                </a:solidFill>
                <a:ea typeface="楷体_GB2312" pitchFamily="49" charset="-122"/>
              </a:rPr>
              <a:t>处理模拟信号的</a:t>
            </a:r>
            <a:r>
              <a:rPr kumimoji="0" lang="zh-CN" altLang="en-US">
                <a:solidFill>
                  <a:srgbClr val="000066"/>
                </a:solidFill>
                <a:latin typeface="楷体_GB2312" pitchFamily="49" charset="-122"/>
                <a:ea typeface="楷体_GB2312" pitchFamily="49" charset="-122"/>
              </a:rPr>
              <a:t>模拟电路。</a:t>
            </a:r>
          </a:p>
        </p:txBody>
      </p:sp>
      <p:sp>
        <p:nvSpPr>
          <p:cNvPr id="425991" name="Rectangle 7"/>
          <p:cNvSpPr>
            <a:spLocks noChangeArrowheads="1"/>
          </p:cNvSpPr>
          <p:nvPr/>
        </p:nvSpPr>
        <p:spPr bwMode="auto">
          <a:xfrm>
            <a:off x="611188" y="6067425"/>
            <a:ext cx="7231062" cy="457200"/>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 pos="5221288" algn="r"/>
              </a:tabLs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a:solidFill>
                  <a:srgbClr val="000066"/>
                </a:solidFill>
                <a:ea typeface="楷体_GB2312" pitchFamily="49" charset="-122"/>
              </a:rPr>
              <a:t>模拟电路与数字电路的</a:t>
            </a:r>
            <a:r>
              <a:rPr kumimoji="0" lang="zh-CN" altLang="en-US">
                <a:solidFill>
                  <a:srgbClr val="000066"/>
                </a:solidFill>
                <a:latin typeface="楷体_GB2312" pitchFamily="49" charset="-122"/>
                <a:ea typeface="楷体_GB2312" pitchFamily="49" charset="-122"/>
              </a:rPr>
              <a:t>接口模数（数模）转换电路。</a:t>
            </a:r>
          </a:p>
        </p:txBody>
      </p:sp>
      <p:grpSp>
        <p:nvGrpSpPr>
          <p:cNvPr id="425992" name="Group 8"/>
          <p:cNvGrpSpPr>
            <a:grpSpLocks/>
          </p:cNvGrpSpPr>
          <p:nvPr/>
        </p:nvGrpSpPr>
        <p:grpSpPr bwMode="auto">
          <a:xfrm>
            <a:off x="466725" y="2997200"/>
            <a:ext cx="8101013" cy="2236788"/>
            <a:chOff x="294" y="1682"/>
            <a:chExt cx="5103" cy="1409"/>
          </a:xfrm>
        </p:grpSpPr>
        <p:pic>
          <p:nvPicPr>
            <p:cNvPr id="425993" name="Picture 9" descr="未标题-1 拷贝"/>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4" y="2280"/>
              <a:ext cx="512" cy="152"/>
            </a:xfrm>
            <a:prstGeom prst="rect">
              <a:avLst/>
            </a:prstGeom>
            <a:noFill/>
            <a:extLst>
              <a:ext uri="{909E8E84-426E-40DD-AFC4-6F175D3DCCD1}">
                <a14:hiddenFill xmlns:a14="http://schemas.microsoft.com/office/drawing/2010/main">
                  <a:solidFill>
                    <a:srgbClr val="FFFFFF"/>
                  </a:solidFill>
                </a14:hiddenFill>
              </a:ext>
            </a:extLst>
          </p:spPr>
        </p:pic>
        <p:pic>
          <p:nvPicPr>
            <p:cNvPr id="425994" name="Picture 10" descr="未标题-1 拷贝"/>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 y="1682"/>
              <a:ext cx="1906" cy="1340"/>
            </a:xfrm>
            <a:prstGeom prst="rect">
              <a:avLst/>
            </a:prstGeom>
            <a:noFill/>
            <a:extLst>
              <a:ext uri="{909E8E84-426E-40DD-AFC4-6F175D3DCCD1}">
                <a14:hiddenFill xmlns:a14="http://schemas.microsoft.com/office/drawing/2010/main">
                  <a:solidFill>
                    <a:srgbClr val="FFFFFF"/>
                  </a:solidFill>
                </a14:hiddenFill>
              </a:ext>
            </a:extLst>
          </p:spPr>
        </p:pic>
        <p:sp>
          <p:nvSpPr>
            <p:cNvPr id="425995" name="Line 11"/>
            <p:cNvSpPr>
              <a:spLocks noChangeShapeType="1"/>
            </p:cNvSpPr>
            <p:nvPr/>
          </p:nvSpPr>
          <p:spPr bwMode="auto">
            <a:xfrm>
              <a:off x="3698" y="2511"/>
              <a:ext cx="979" cy="0"/>
            </a:xfrm>
            <a:prstGeom prst="line">
              <a:avLst/>
            </a:prstGeom>
            <a:noFill/>
            <a:ln w="19050">
              <a:solidFill>
                <a:schemeClr val="tx1"/>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25996" name="Line 12"/>
            <p:cNvSpPr>
              <a:spLocks noChangeShapeType="1"/>
            </p:cNvSpPr>
            <p:nvPr/>
          </p:nvSpPr>
          <p:spPr bwMode="auto">
            <a:xfrm>
              <a:off x="3082" y="2510"/>
              <a:ext cx="582" cy="0"/>
            </a:xfrm>
            <a:prstGeom prst="line">
              <a:avLst/>
            </a:prstGeom>
            <a:noFill/>
            <a:ln w="19050">
              <a:solidFill>
                <a:schemeClr val="tx1"/>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25997" name="Line 13"/>
            <p:cNvSpPr>
              <a:spLocks noChangeShapeType="1"/>
            </p:cNvSpPr>
            <p:nvPr/>
          </p:nvSpPr>
          <p:spPr bwMode="auto">
            <a:xfrm>
              <a:off x="2154" y="2523"/>
              <a:ext cx="94" cy="0"/>
            </a:xfrm>
            <a:prstGeom prst="line">
              <a:avLst/>
            </a:prstGeom>
            <a:noFill/>
            <a:ln w="19050">
              <a:solidFill>
                <a:schemeClr val="tx1"/>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nvGrpSpPr>
            <p:cNvPr id="425998" name="Group 14"/>
            <p:cNvGrpSpPr>
              <a:grpSpLocks/>
            </p:cNvGrpSpPr>
            <p:nvPr/>
          </p:nvGrpSpPr>
          <p:grpSpPr bwMode="auto">
            <a:xfrm>
              <a:off x="2247" y="2340"/>
              <a:ext cx="841" cy="359"/>
              <a:chOff x="2303" y="2312"/>
              <a:chExt cx="895" cy="359"/>
            </a:xfrm>
          </p:grpSpPr>
          <p:sp>
            <p:nvSpPr>
              <p:cNvPr id="425999" name="AutoShape 15"/>
              <p:cNvSpPr>
                <a:spLocks noChangeArrowheads="1"/>
              </p:cNvSpPr>
              <p:nvPr/>
            </p:nvSpPr>
            <p:spPr bwMode="auto">
              <a:xfrm>
                <a:off x="2303" y="2312"/>
                <a:ext cx="895" cy="359"/>
              </a:xfrm>
              <a:prstGeom prst="cube">
                <a:avLst>
                  <a:gd name="adj" fmla="val 13926"/>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6000" name="Text Box 16"/>
              <p:cNvSpPr txBox="1">
                <a:spLocks noChangeArrowheads="1"/>
              </p:cNvSpPr>
              <p:nvPr/>
            </p:nvSpPr>
            <p:spPr bwMode="auto">
              <a:xfrm>
                <a:off x="2318" y="2366"/>
                <a:ext cx="79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1200"/>
                  <a:t>Analog to digital converter</a:t>
                </a:r>
              </a:p>
            </p:txBody>
          </p:sp>
        </p:grpSp>
        <p:grpSp>
          <p:nvGrpSpPr>
            <p:cNvPr id="426001" name="Group 17"/>
            <p:cNvGrpSpPr>
              <a:grpSpLocks/>
            </p:cNvGrpSpPr>
            <p:nvPr/>
          </p:nvGrpSpPr>
          <p:grpSpPr bwMode="auto">
            <a:xfrm>
              <a:off x="3661" y="2326"/>
              <a:ext cx="557" cy="359"/>
              <a:chOff x="2303" y="2312"/>
              <a:chExt cx="895" cy="359"/>
            </a:xfrm>
          </p:grpSpPr>
          <p:sp>
            <p:nvSpPr>
              <p:cNvPr id="426002" name="AutoShape 18"/>
              <p:cNvSpPr>
                <a:spLocks noChangeArrowheads="1"/>
              </p:cNvSpPr>
              <p:nvPr/>
            </p:nvSpPr>
            <p:spPr bwMode="auto">
              <a:xfrm>
                <a:off x="2303" y="2312"/>
                <a:ext cx="895" cy="359"/>
              </a:xfrm>
              <a:prstGeom prst="cube">
                <a:avLst>
                  <a:gd name="adj" fmla="val 13926"/>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6003" name="Text Box 19"/>
              <p:cNvSpPr txBox="1">
                <a:spLocks noChangeArrowheads="1"/>
              </p:cNvSpPr>
              <p:nvPr/>
            </p:nvSpPr>
            <p:spPr bwMode="auto">
              <a:xfrm>
                <a:off x="2318" y="2366"/>
                <a:ext cx="797"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1200"/>
                  <a:t>Encoder</a:t>
                </a:r>
              </a:p>
            </p:txBody>
          </p:sp>
        </p:grpSp>
        <p:sp>
          <p:nvSpPr>
            <p:cNvPr id="426004" name="Text Box 20"/>
            <p:cNvSpPr txBox="1">
              <a:spLocks noChangeArrowheads="1"/>
            </p:cNvSpPr>
            <p:nvPr/>
          </p:nvSpPr>
          <p:spPr bwMode="auto">
            <a:xfrm>
              <a:off x="4235" y="2273"/>
              <a:ext cx="403" cy="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1400"/>
                <a:t>Mp3</a:t>
              </a:r>
            </a:p>
            <a:p>
              <a:endParaRPr lang="en-US" altLang="zh-CN" sz="1400"/>
            </a:p>
            <a:p>
              <a:r>
                <a:rPr lang="en-US" altLang="zh-CN" sz="1400"/>
                <a:t>(wma)</a:t>
              </a:r>
            </a:p>
          </p:txBody>
        </p:sp>
        <p:pic>
          <p:nvPicPr>
            <p:cNvPr id="426005" name="Picture 21" descr="未标题-2 拷贝"/>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41" y="2014"/>
              <a:ext cx="530" cy="275"/>
            </a:xfrm>
            <a:prstGeom prst="rect">
              <a:avLst/>
            </a:prstGeom>
            <a:noFill/>
            <a:extLst>
              <a:ext uri="{909E8E84-426E-40DD-AFC4-6F175D3DCCD1}">
                <a14:hiddenFill xmlns:a14="http://schemas.microsoft.com/office/drawing/2010/main">
                  <a:solidFill>
                    <a:srgbClr val="FFFFFF"/>
                  </a:solidFill>
                </a14:hiddenFill>
              </a:ext>
            </a:extLst>
          </p:spPr>
        </p:pic>
        <p:sp>
          <p:nvSpPr>
            <p:cNvPr id="426006" name="Line 22"/>
            <p:cNvSpPr>
              <a:spLocks noChangeShapeType="1"/>
            </p:cNvSpPr>
            <p:nvPr/>
          </p:nvSpPr>
          <p:spPr bwMode="auto">
            <a:xfrm>
              <a:off x="4667" y="2157"/>
              <a:ext cx="176" cy="0"/>
            </a:xfrm>
            <a:prstGeom prst="line">
              <a:avLst/>
            </a:prstGeom>
            <a:noFill/>
            <a:ln w="19050">
              <a:solidFill>
                <a:schemeClr val="tx1"/>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26007" name="Line 23"/>
            <p:cNvSpPr>
              <a:spLocks noChangeShapeType="1"/>
            </p:cNvSpPr>
            <p:nvPr/>
          </p:nvSpPr>
          <p:spPr bwMode="auto">
            <a:xfrm>
              <a:off x="4667" y="2909"/>
              <a:ext cx="176" cy="0"/>
            </a:xfrm>
            <a:prstGeom prst="line">
              <a:avLst/>
            </a:prstGeom>
            <a:noFill/>
            <a:ln w="19050">
              <a:solidFill>
                <a:schemeClr val="tx1"/>
              </a:solidFill>
              <a:round/>
              <a:headEnd/>
              <a:tailEnd type="stealth"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26008" name="Line 24"/>
            <p:cNvSpPr>
              <a:spLocks noChangeShapeType="1"/>
            </p:cNvSpPr>
            <p:nvPr/>
          </p:nvSpPr>
          <p:spPr bwMode="auto">
            <a:xfrm rot="-5400000">
              <a:off x="4287" y="2531"/>
              <a:ext cx="773" cy="0"/>
            </a:xfrm>
            <a:prstGeom prst="line">
              <a:avLst/>
            </a:prstGeom>
            <a:noFill/>
            <a:ln w="19050">
              <a:solidFill>
                <a:schemeClr val="tx1"/>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26009" name="Text Box 25"/>
            <p:cNvSpPr txBox="1">
              <a:spLocks noChangeArrowheads="1"/>
            </p:cNvSpPr>
            <p:nvPr/>
          </p:nvSpPr>
          <p:spPr bwMode="auto">
            <a:xfrm>
              <a:off x="4805" y="1813"/>
              <a:ext cx="56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1400"/>
                <a:t>CD rom</a:t>
              </a:r>
            </a:p>
          </p:txBody>
        </p:sp>
        <p:grpSp>
          <p:nvGrpSpPr>
            <p:cNvPr id="426010" name="Group 26"/>
            <p:cNvGrpSpPr>
              <a:grpSpLocks/>
            </p:cNvGrpSpPr>
            <p:nvPr/>
          </p:nvGrpSpPr>
          <p:grpSpPr bwMode="auto">
            <a:xfrm>
              <a:off x="4840" y="2732"/>
              <a:ext cx="557" cy="359"/>
              <a:chOff x="2303" y="2312"/>
              <a:chExt cx="895" cy="359"/>
            </a:xfrm>
          </p:grpSpPr>
          <p:sp>
            <p:nvSpPr>
              <p:cNvPr id="426011" name="AutoShape 27"/>
              <p:cNvSpPr>
                <a:spLocks noChangeArrowheads="1"/>
              </p:cNvSpPr>
              <p:nvPr/>
            </p:nvSpPr>
            <p:spPr bwMode="auto">
              <a:xfrm>
                <a:off x="2303" y="2312"/>
                <a:ext cx="895" cy="359"/>
              </a:xfrm>
              <a:prstGeom prst="cube">
                <a:avLst>
                  <a:gd name="adj" fmla="val 13926"/>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6012" name="Text Box 28"/>
              <p:cNvSpPr txBox="1">
                <a:spLocks noChangeArrowheads="1"/>
              </p:cNvSpPr>
              <p:nvPr/>
            </p:nvSpPr>
            <p:spPr bwMode="auto">
              <a:xfrm>
                <a:off x="2318" y="2366"/>
                <a:ext cx="797"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1200"/>
                  <a:t>Memory</a:t>
                </a:r>
              </a:p>
            </p:txBody>
          </p:sp>
        </p:grpSp>
      </p:grpSp>
      <p:sp>
        <p:nvSpPr>
          <p:cNvPr id="426013" name="AutoShape 29"/>
          <p:cNvSpPr>
            <a:spLocks noChangeArrowheads="1"/>
          </p:cNvSpPr>
          <p:nvPr/>
        </p:nvSpPr>
        <p:spPr bwMode="auto">
          <a:xfrm>
            <a:off x="581025" y="5316538"/>
            <a:ext cx="1470025" cy="388937"/>
          </a:xfrm>
          <a:prstGeom prst="wedgeRoundRectCallout">
            <a:avLst>
              <a:gd name="adj1" fmla="val 46111"/>
              <a:gd name="adj2" fmla="val -154491"/>
              <a:gd name="adj3" fmla="val 16667"/>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a:t>模拟电路</a:t>
            </a:r>
          </a:p>
        </p:txBody>
      </p:sp>
      <p:sp>
        <p:nvSpPr>
          <p:cNvPr id="426014" name="AutoShape 30"/>
          <p:cNvSpPr>
            <a:spLocks noChangeArrowheads="1"/>
          </p:cNvSpPr>
          <p:nvPr/>
        </p:nvSpPr>
        <p:spPr bwMode="auto">
          <a:xfrm>
            <a:off x="2806700" y="5360988"/>
            <a:ext cx="2103438" cy="388937"/>
          </a:xfrm>
          <a:prstGeom prst="wedgeRoundRectCallout">
            <a:avLst>
              <a:gd name="adj1" fmla="val 12190"/>
              <a:gd name="adj2" fmla="val -156940"/>
              <a:gd name="adj3" fmla="val 16667"/>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a:t>模数混合电路</a:t>
            </a:r>
            <a:r>
              <a:rPr lang="zh-CN" altLang="en-US" b="0"/>
              <a:t> </a:t>
            </a:r>
          </a:p>
        </p:txBody>
      </p:sp>
      <p:grpSp>
        <p:nvGrpSpPr>
          <p:cNvPr id="426015" name="Group 31"/>
          <p:cNvGrpSpPr>
            <a:grpSpLocks/>
          </p:cNvGrpSpPr>
          <p:nvPr/>
        </p:nvGrpSpPr>
        <p:grpSpPr bwMode="auto">
          <a:xfrm>
            <a:off x="5710238" y="3133725"/>
            <a:ext cx="3022600" cy="3003550"/>
            <a:chOff x="3597" y="1768"/>
            <a:chExt cx="1904" cy="1892"/>
          </a:xfrm>
        </p:grpSpPr>
        <p:sp>
          <p:nvSpPr>
            <p:cNvPr id="426016" name="AutoShape 32"/>
            <p:cNvSpPr>
              <a:spLocks noChangeArrowheads="1"/>
            </p:cNvSpPr>
            <p:nvPr/>
          </p:nvSpPr>
          <p:spPr bwMode="auto">
            <a:xfrm>
              <a:off x="3841" y="3415"/>
              <a:ext cx="1249" cy="245"/>
            </a:xfrm>
            <a:prstGeom prst="wedgeRoundRectCallout">
              <a:avLst>
                <a:gd name="adj1" fmla="val -43833"/>
                <a:gd name="adj2" fmla="val -126329"/>
                <a:gd name="adj3" fmla="val 16667"/>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a:t>数字电路</a:t>
              </a:r>
            </a:p>
          </p:txBody>
        </p:sp>
        <p:sp>
          <p:nvSpPr>
            <p:cNvPr id="426017" name="Rectangle 33"/>
            <p:cNvSpPr>
              <a:spLocks noChangeArrowheads="1"/>
            </p:cNvSpPr>
            <p:nvPr/>
          </p:nvSpPr>
          <p:spPr bwMode="auto">
            <a:xfrm>
              <a:off x="3597" y="1768"/>
              <a:ext cx="1904" cy="1458"/>
            </a:xfrm>
            <a:prstGeom prst="rect">
              <a:avLst/>
            </a:prstGeom>
            <a:noFill/>
            <a:ln w="19050">
              <a:solidFill>
                <a:srgbClr val="0000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25992"/>
                                        </p:tgtEl>
                                        <p:attrNameLst>
                                          <p:attrName>style.visibility</p:attrName>
                                        </p:attrNameLst>
                                      </p:cBhvr>
                                      <p:to>
                                        <p:strVal val="visible"/>
                                      </p:to>
                                    </p:set>
                                    <p:animEffect transition="in" filter="wipe(left)">
                                      <p:cBhvr>
                                        <p:cTn id="7" dur="500"/>
                                        <p:tgtEl>
                                          <p:spTgt spid="4259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26013"/>
                                        </p:tgtEl>
                                        <p:attrNameLst>
                                          <p:attrName>style.visibility</p:attrName>
                                        </p:attrNameLst>
                                      </p:cBhvr>
                                      <p:to>
                                        <p:strVal val="visible"/>
                                      </p:to>
                                    </p:set>
                                    <p:animEffect transition="in" filter="wipe(up)">
                                      <p:cBhvr>
                                        <p:cTn id="12" dur="500"/>
                                        <p:tgtEl>
                                          <p:spTgt spid="4260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26015"/>
                                        </p:tgtEl>
                                        <p:attrNameLst>
                                          <p:attrName>style.visibility</p:attrName>
                                        </p:attrNameLst>
                                      </p:cBhvr>
                                      <p:to>
                                        <p:strVal val="visible"/>
                                      </p:to>
                                    </p:set>
                                    <p:animEffect transition="in" filter="wipe(up)">
                                      <p:cBhvr>
                                        <p:cTn id="17" dur="500"/>
                                        <p:tgtEl>
                                          <p:spTgt spid="42601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26014"/>
                                        </p:tgtEl>
                                        <p:attrNameLst>
                                          <p:attrName>style.visibility</p:attrName>
                                        </p:attrNameLst>
                                      </p:cBhvr>
                                      <p:to>
                                        <p:strVal val="visible"/>
                                      </p:to>
                                    </p:set>
                                    <p:animEffect transition="in" filter="wipe(up)">
                                      <p:cBhvr>
                                        <p:cTn id="22" dur="500"/>
                                        <p:tgtEl>
                                          <p:spTgt spid="42601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25991"/>
                                        </p:tgtEl>
                                        <p:attrNameLst>
                                          <p:attrName>style.visibility</p:attrName>
                                        </p:attrNameLst>
                                      </p:cBhvr>
                                      <p:to>
                                        <p:strVal val="visible"/>
                                      </p:to>
                                    </p:set>
                                    <p:animEffect transition="in" filter="wipe(left)">
                                      <p:cBhvr>
                                        <p:cTn id="27" dur="500"/>
                                        <p:tgtEl>
                                          <p:spTgt spid="4259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5991" grpId="0" animBg="1"/>
      <p:bldP spid="426013" grpId="0" animBg="1"/>
      <p:bldP spid="4260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700" name="Rectangle 4"/>
          <p:cNvSpPr>
            <a:spLocks noChangeArrowheads="1"/>
          </p:cNvSpPr>
          <p:nvPr/>
        </p:nvSpPr>
        <p:spPr bwMode="auto">
          <a:xfrm>
            <a:off x="1201738" y="430213"/>
            <a:ext cx="3376612"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3600">
                <a:solidFill>
                  <a:schemeClr val="accent2"/>
                </a:solidFill>
                <a:latin typeface="Times New Roman" panose="02020603050405020304" pitchFamily="18" charset="0"/>
                <a:ea typeface="楷体_GB2312" pitchFamily="49" charset="-122"/>
              </a:rPr>
              <a:t>10.1  D/A</a:t>
            </a:r>
            <a:r>
              <a:rPr kumimoji="1" lang="zh-CN" altLang="en-US" sz="3600">
                <a:solidFill>
                  <a:schemeClr val="accent2"/>
                </a:solidFill>
                <a:latin typeface="楷体_GB2312" pitchFamily="49" charset="-122"/>
                <a:ea typeface="楷体_GB2312" pitchFamily="49" charset="-122"/>
              </a:rPr>
              <a:t>转换器</a:t>
            </a:r>
          </a:p>
        </p:txBody>
      </p:sp>
      <p:sp>
        <p:nvSpPr>
          <p:cNvPr id="413701" name="Rectangle 5"/>
          <p:cNvSpPr>
            <a:spLocks noChangeArrowheads="1"/>
          </p:cNvSpPr>
          <p:nvPr/>
        </p:nvSpPr>
        <p:spPr bwMode="auto">
          <a:xfrm>
            <a:off x="971550" y="1196975"/>
            <a:ext cx="7812088" cy="56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just">
              <a:lnSpc>
                <a:spcPct val="110000"/>
              </a:lnSpc>
              <a:buFont typeface="Wingdings" panose="05000000000000000000" pitchFamily="2" charset="2"/>
              <a:buNone/>
            </a:pPr>
            <a:r>
              <a:rPr lang="en-US" altLang="zh-CN" sz="2800">
                <a:solidFill>
                  <a:srgbClr val="000066"/>
                </a:solidFill>
                <a:latin typeface="Times New Roman" panose="02020603050405020304" pitchFamily="18" charset="0"/>
                <a:hlinkClick r:id="rId2" action="ppaction://hlinksldjump"/>
              </a:rPr>
              <a:t>10.1.1  D/A</a:t>
            </a:r>
            <a:r>
              <a:rPr lang="zh-CN" altLang="en-US" sz="2800">
                <a:solidFill>
                  <a:srgbClr val="000066"/>
                </a:solidFill>
                <a:hlinkClick r:id="rId2" action="ppaction://hlinksldjump"/>
              </a:rPr>
              <a:t>转换器的输入</a:t>
            </a:r>
            <a:r>
              <a:rPr lang="en-US" altLang="zh-CN" sz="2800">
                <a:solidFill>
                  <a:srgbClr val="000066"/>
                </a:solidFill>
                <a:hlinkClick r:id="rId2" action="ppaction://hlinksldjump"/>
              </a:rPr>
              <a:t>/</a:t>
            </a:r>
            <a:r>
              <a:rPr lang="zh-CN" altLang="en-US" sz="2800">
                <a:solidFill>
                  <a:srgbClr val="000066"/>
                </a:solidFill>
                <a:hlinkClick r:id="rId2" action="ppaction://hlinksldjump"/>
              </a:rPr>
              <a:t>输出特性及结构框图</a:t>
            </a:r>
            <a:endParaRPr lang="zh-CN" altLang="en-US" sz="2800">
              <a:solidFill>
                <a:srgbClr val="000066"/>
              </a:solidFill>
            </a:endParaRPr>
          </a:p>
        </p:txBody>
      </p:sp>
      <p:sp>
        <p:nvSpPr>
          <p:cNvPr id="413702" name="Rectangle 6"/>
          <p:cNvSpPr>
            <a:spLocks noChangeArrowheads="1"/>
          </p:cNvSpPr>
          <p:nvPr/>
        </p:nvSpPr>
        <p:spPr bwMode="auto">
          <a:xfrm>
            <a:off x="971550" y="2357438"/>
            <a:ext cx="7056438" cy="78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marL="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9144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1371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18288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2800">
                <a:solidFill>
                  <a:srgbClr val="000066"/>
                </a:solidFill>
                <a:ea typeface="楷体_GB2312" pitchFamily="49" charset="-122"/>
                <a:hlinkClick r:id="rId3" action="ppaction://hlinksldjump"/>
              </a:rPr>
              <a:t>10.1.3   </a:t>
            </a:r>
            <a:r>
              <a:rPr lang="zh-CN" altLang="en-US" sz="2800">
                <a:solidFill>
                  <a:srgbClr val="000066"/>
                </a:solidFill>
                <a:ea typeface="楷体_GB2312" pitchFamily="49" charset="-122"/>
                <a:hlinkClick r:id="rId3" action="ppaction://hlinksldjump"/>
              </a:rPr>
              <a:t>倒</a:t>
            </a:r>
            <a:r>
              <a:rPr lang="en-US" altLang="zh-CN" sz="2800">
                <a:solidFill>
                  <a:srgbClr val="000066"/>
                </a:solidFill>
                <a:ea typeface="楷体_GB2312" pitchFamily="49" charset="-122"/>
                <a:hlinkClick r:id="rId3" action="ppaction://hlinksldjump"/>
              </a:rPr>
              <a:t>T</a:t>
            </a:r>
            <a:r>
              <a:rPr lang="zh-CN" altLang="en-US" sz="2800">
                <a:solidFill>
                  <a:srgbClr val="000066"/>
                </a:solidFill>
                <a:ea typeface="楷体_GB2312" pitchFamily="49" charset="-122"/>
                <a:hlinkClick r:id="rId3" action="ppaction://hlinksldjump"/>
              </a:rPr>
              <a:t>形电阻网络</a:t>
            </a:r>
            <a:r>
              <a:rPr lang="en-US" altLang="zh-CN" sz="2800">
                <a:solidFill>
                  <a:srgbClr val="000066"/>
                </a:solidFill>
                <a:ea typeface="楷体_GB2312" pitchFamily="49" charset="-122"/>
                <a:hlinkClick r:id="rId3" action="ppaction://hlinksldjump"/>
              </a:rPr>
              <a:t>D/A</a:t>
            </a:r>
            <a:r>
              <a:rPr lang="zh-CN" altLang="en-US" sz="2800">
                <a:solidFill>
                  <a:srgbClr val="000066"/>
                </a:solidFill>
                <a:ea typeface="楷体_GB2312" pitchFamily="49" charset="-122"/>
                <a:hlinkClick r:id="rId3" action="ppaction://hlinksldjump"/>
              </a:rPr>
              <a:t>转换器</a:t>
            </a:r>
            <a:endParaRPr lang="zh-CN" altLang="en-US" sz="2800">
              <a:solidFill>
                <a:srgbClr val="000066"/>
              </a:solidFill>
              <a:ea typeface="楷体_GB2312" pitchFamily="49" charset="-122"/>
            </a:endParaRPr>
          </a:p>
        </p:txBody>
      </p:sp>
      <p:sp>
        <p:nvSpPr>
          <p:cNvPr id="413703" name="Rectangle 7"/>
          <p:cNvSpPr>
            <a:spLocks noChangeArrowheads="1"/>
          </p:cNvSpPr>
          <p:nvPr/>
        </p:nvSpPr>
        <p:spPr bwMode="auto">
          <a:xfrm>
            <a:off x="1016000" y="4430713"/>
            <a:ext cx="58610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sz="2800">
                <a:solidFill>
                  <a:srgbClr val="000066"/>
                </a:solidFill>
                <a:latin typeface="Times New Roman" panose="02020603050405020304" pitchFamily="18" charset="0"/>
                <a:ea typeface="楷体_GB2312" pitchFamily="49" charset="-122"/>
                <a:hlinkClick r:id="rId4" action="ppaction://hlinksldjump"/>
              </a:rPr>
              <a:t>10.1.6  D/A</a:t>
            </a:r>
            <a:r>
              <a:rPr lang="zh-CN" altLang="en-US" sz="2800">
                <a:solidFill>
                  <a:srgbClr val="000066"/>
                </a:solidFill>
                <a:latin typeface="Times New Roman" panose="02020603050405020304" pitchFamily="18" charset="0"/>
                <a:ea typeface="楷体_GB2312" pitchFamily="49" charset="-122"/>
                <a:hlinkClick r:id="rId4" action="ppaction://hlinksldjump"/>
              </a:rPr>
              <a:t>转换器的输出方式</a:t>
            </a:r>
            <a:endParaRPr lang="zh-CN" altLang="en-US" sz="2800">
              <a:solidFill>
                <a:srgbClr val="000066"/>
              </a:solidFill>
              <a:latin typeface="Times New Roman" panose="02020603050405020304" pitchFamily="18" charset="0"/>
              <a:ea typeface="楷体_GB2312" pitchFamily="49" charset="-122"/>
            </a:endParaRPr>
          </a:p>
        </p:txBody>
      </p:sp>
      <p:sp>
        <p:nvSpPr>
          <p:cNvPr id="413704" name="Rectangle 8"/>
          <p:cNvSpPr>
            <a:spLocks noChangeArrowheads="1"/>
          </p:cNvSpPr>
          <p:nvPr/>
        </p:nvSpPr>
        <p:spPr bwMode="auto">
          <a:xfrm>
            <a:off x="1016000" y="3141663"/>
            <a:ext cx="58610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sz="2800">
                <a:solidFill>
                  <a:srgbClr val="000066"/>
                </a:solidFill>
                <a:latin typeface="Times New Roman" panose="02020603050405020304" pitchFamily="18" charset="0"/>
                <a:ea typeface="楷体_GB2312" pitchFamily="49" charset="-122"/>
                <a:hlinkClick r:id="rId5" action="ppaction://hlinksldjump"/>
              </a:rPr>
              <a:t>10.1.4   </a:t>
            </a:r>
            <a:r>
              <a:rPr lang="zh-CN" altLang="en-US" sz="2800">
                <a:solidFill>
                  <a:srgbClr val="000066"/>
                </a:solidFill>
                <a:latin typeface="Times New Roman" panose="02020603050405020304" pitchFamily="18" charset="0"/>
                <a:ea typeface="楷体_GB2312" pitchFamily="49" charset="-122"/>
                <a:hlinkClick r:id="rId5" action="ppaction://hlinksldjump"/>
              </a:rPr>
              <a:t>权电流型</a:t>
            </a:r>
            <a:r>
              <a:rPr lang="en-US" altLang="zh-CN" sz="2800">
                <a:solidFill>
                  <a:srgbClr val="000066"/>
                </a:solidFill>
                <a:latin typeface="Times New Roman" panose="02020603050405020304" pitchFamily="18" charset="0"/>
                <a:ea typeface="楷体_GB2312" pitchFamily="49" charset="-122"/>
                <a:hlinkClick r:id="rId5" action="ppaction://hlinksldjump"/>
              </a:rPr>
              <a:t>D/A</a:t>
            </a:r>
            <a:r>
              <a:rPr lang="zh-CN" altLang="en-US" sz="2800">
                <a:solidFill>
                  <a:srgbClr val="000066"/>
                </a:solidFill>
                <a:latin typeface="Times New Roman" panose="02020603050405020304" pitchFamily="18" charset="0"/>
                <a:ea typeface="楷体_GB2312" pitchFamily="49" charset="-122"/>
                <a:hlinkClick r:id="rId5" action="ppaction://hlinksldjump"/>
              </a:rPr>
              <a:t>转换器</a:t>
            </a:r>
            <a:endParaRPr lang="zh-CN" altLang="en-US" sz="2800">
              <a:solidFill>
                <a:srgbClr val="000066"/>
              </a:solidFill>
              <a:latin typeface="Times New Roman" panose="02020603050405020304" pitchFamily="18" charset="0"/>
              <a:ea typeface="楷体_GB2312" pitchFamily="49" charset="-122"/>
            </a:endParaRPr>
          </a:p>
        </p:txBody>
      </p:sp>
      <p:sp>
        <p:nvSpPr>
          <p:cNvPr id="413705" name="Rectangle 9"/>
          <p:cNvSpPr>
            <a:spLocks noChangeArrowheads="1"/>
          </p:cNvSpPr>
          <p:nvPr/>
        </p:nvSpPr>
        <p:spPr bwMode="auto">
          <a:xfrm>
            <a:off x="971550" y="5081588"/>
            <a:ext cx="58610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sz="2800">
                <a:solidFill>
                  <a:srgbClr val="000066"/>
                </a:solidFill>
                <a:latin typeface="Times New Roman" panose="02020603050405020304" pitchFamily="18" charset="0"/>
                <a:ea typeface="楷体_GB2312" pitchFamily="49" charset="-122"/>
                <a:hlinkClick r:id="rId6" action="ppaction://hlinksldjump"/>
              </a:rPr>
              <a:t>10.1.7  D/A</a:t>
            </a:r>
            <a:r>
              <a:rPr lang="zh-CN" altLang="en-US" sz="2800">
                <a:solidFill>
                  <a:srgbClr val="000066"/>
                </a:solidFill>
                <a:latin typeface="Times New Roman" panose="02020603050405020304" pitchFamily="18" charset="0"/>
                <a:ea typeface="楷体_GB2312" pitchFamily="49" charset="-122"/>
                <a:hlinkClick r:id="rId6" action="ppaction://hlinksldjump"/>
              </a:rPr>
              <a:t>转换器的技术指标</a:t>
            </a:r>
            <a:endParaRPr lang="zh-CN" altLang="en-US" sz="2800">
              <a:solidFill>
                <a:srgbClr val="000066"/>
              </a:solidFill>
              <a:latin typeface="Times New Roman" panose="02020603050405020304" pitchFamily="18" charset="0"/>
              <a:ea typeface="楷体_GB2312" pitchFamily="49" charset="-122"/>
            </a:endParaRPr>
          </a:p>
        </p:txBody>
      </p:sp>
      <p:sp>
        <p:nvSpPr>
          <p:cNvPr id="413706" name="Rectangle 10"/>
          <p:cNvSpPr>
            <a:spLocks noChangeArrowheads="1"/>
          </p:cNvSpPr>
          <p:nvPr/>
        </p:nvSpPr>
        <p:spPr bwMode="auto">
          <a:xfrm>
            <a:off x="971550" y="5734050"/>
            <a:ext cx="58610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sz="2800">
                <a:solidFill>
                  <a:srgbClr val="000066"/>
                </a:solidFill>
                <a:latin typeface="Times New Roman" panose="02020603050405020304" pitchFamily="18" charset="0"/>
                <a:ea typeface="楷体_GB2312" pitchFamily="49" charset="-122"/>
                <a:hlinkClick r:id="rId7" action="ppaction://hlinksldjump"/>
              </a:rPr>
              <a:t>10.1.8 D/A</a:t>
            </a:r>
            <a:r>
              <a:rPr lang="zh-CN" altLang="en-US" sz="2800">
                <a:solidFill>
                  <a:srgbClr val="000066"/>
                </a:solidFill>
                <a:latin typeface="Times New Roman" panose="02020603050405020304" pitchFamily="18" charset="0"/>
                <a:ea typeface="楷体_GB2312" pitchFamily="49" charset="-122"/>
                <a:hlinkClick r:id="rId7" action="ppaction://hlinksldjump"/>
              </a:rPr>
              <a:t>转换器的应用</a:t>
            </a:r>
            <a:endParaRPr lang="zh-CN" altLang="en-US" sz="2800">
              <a:solidFill>
                <a:srgbClr val="000066"/>
              </a:solidFill>
              <a:latin typeface="Times New Roman" panose="02020603050405020304" pitchFamily="18" charset="0"/>
              <a:ea typeface="楷体_GB2312" pitchFamily="49" charset="-122"/>
            </a:endParaRPr>
          </a:p>
        </p:txBody>
      </p:sp>
      <p:sp>
        <p:nvSpPr>
          <p:cNvPr id="413707" name="Rectangle 11"/>
          <p:cNvSpPr>
            <a:spLocks noChangeArrowheads="1"/>
          </p:cNvSpPr>
          <p:nvPr/>
        </p:nvSpPr>
        <p:spPr bwMode="auto">
          <a:xfrm>
            <a:off x="827088" y="3789363"/>
            <a:ext cx="58610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sz="2800">
                <a:solidFill>
                  <a:srgbClr val="000066"/>
                </a:solidFill>
                <a:latin typeface="Times New Roman" panose="02020603050405020304" pitchFamily="18" charset="0"/>
                <a:ea typeface="楷体_GB2312" pitchFamily="49" charset="-122"/>
              </a:rPr>
              <a:t>*10.1.5   </a:t>
            </a:r>
            <a:r>
              <a:rPr lang="zh-CN" altLang="en-US" sz="2800">
                <a:solidFill>
                  <a:srgbClr val="000066"/>
                </a:solidFill>
                <a:latin typeface="Times New Roman" panose="02020603050405020304" pitchFamily="18" charset="0"/>
                <a:ea typeface="楷体_GB2312" pitchFamily="49" charset="-122"/>
              </a:rPr>
              <a:t>权电容网络</a:t>
            </a:r>
            <a:r>
              <a:rPr lang="en-US" altLang="zh-CN" sz="2800">
                <a:solidFill>
                  <a:srgbClr val="000066"/>
                </a:solidFill>
                <a:latin typeface="Times New Roman" panose="02020603050405020304" pitchFamily="18" charset="0"/>
                <a:ea typeface="楷体_GB2312" pitchFamily="49" charset="-122"/>
              </a:rPr>
              <a:t>D/A</a:t>
            </a:r>
            <a:r>
              <a:rPr lang="zh-CN" altLang="en-US" sz="2800">
                <a:solidFill>
                  <a:srgbClr val="000066"/>
                </a:solidFill>
                <a:latin typeface="Times New Roman" panose="02020603050405020304" pitchFamily="18" charset="0"/>
                <a:ea typeface="楷体_GB2312" pitchFamily="49" charset="-122"/>
              </a:rPr>
              <a:t>转换器</a:t>
            </a:r>
          </a:p>
        </p:txBody>
      </p:sp>
      <p:sp>
        <p:nvSpPr>
          <p:cNvPr id="413708" name="Rectangle 12"/>
          <p:cNvSpPr>
            <a:spLocks noChangeArrowheads="1"/>
          </p:cNvSpPr>
          <p:nvPr/>
        </p:nvSpPr>
        <p:spPr bwMode="auto">
          <a:xfrm>
            <a:off x="971550" y="1858963"/>
            <a:ext cx="6634163" cy="56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just">
              <a:lnSpc>
                <a:spcPct val="110000"/>
              </a:lnSpc>
              <a:buFont typeface="Wingdings" panose="05000000000000000000" pitchFamily="2" charset="2"/>
              <a:buNone/>
            </a:pPr>
            <a:r>
              <a:rPr lang="en-US" altLang="zh-CN" sz="2800">
                <a:solidFill>
                  <a:srgbClr val="000066"/>
                </a:solidFill>
                <a:latin typeface="Times New Roman" panose="02020603050405020304" pitchFamily="18" charset="0"/>
                <a:hlinkClick r:id="rId8" action="ppaction://hlinksldjump"/>
              </a:rPr>
              <a:t>10.1.2  D/A</a:t>
            </a:r>
            <a:r>
              <a:rPr lang="zh-CN" altLang="en-US" sz="2800">
                <a:solidFill>
                  <a:srgbClr val="000066"/>
                </a:solidFill>
                <a:hlinkClick r:id="rId8" action="ppaction://hlinksldjump"/>
              </a:rPr>
              <a:t>转换器的基本原理</a:t>
            </a:r>
            <a:endParaRPr lang="zh-CN" altLang="en-US" sz="2800">
              <a:solidFill>
                <a:srgbClr val="000066"/>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96" name="Rectangle 80"/>
          <p:cNvSpPr>
            <a:spLocks noChangeArrowheads="1"/>
          </p:cNvSpPr>
          <p:nvPr/>
        </p:nvSpPr>
        <p:spPr bwMode="auto">
          <a:xfrm>
            <a:off x="1292225" y="2700338"/>
            <a:ext cx="6773863" cy="528637"/>
          </a:xfrm>
          <a:prstGeom prst="rect">
            <a:avLst/>
          </a:prstGeom>
          <a:noFill/>
          <a:ln>
            <a:noFill/>
          </a:ln>
          <a:effectLst/>
          <a:extLst>
            <a:ext uri="{909E8E84-426E-40DD-AFC4-6F175D3DCCD1}">
              <a14:hiddenFill xmlns:a14="http://schemas.microsoft.com/office/drawing/2010/main">
                <a:solidFill>
                  <a:schemeClr val="accent1">
                    <a:alpha val="0"/>
                  </a:schemeClr>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just">
              <a:lnSpc>
                <a:spcPct val="110000"/>
              </a:lnSpc>
              <a:buFont typeface="Wingdings" panose="05000000000000000000" pitchFamily="2" charset="2"/>
              <a:buNone/>
            </a:pPr>
            <a:r>
              <a:rPr lang="zh-CN" altLang="en-US" sz="2600">
                <a:solidFill>
                  <a:srgbClr val="000099"/>
                </a:solidFill>
                <a:latin typeface="楷体_GB2312" pitchFamily="49" charset="-122"/>
              </a:rPr>
              <a:t>将数字量转换为与之成正比模拟量 。</a:t>
            </a:r>
          </a:p>
        </p:txBody>
      </p:sp>
      <p:grpSp>
        <p:nvGrpSpPr>
          <p:cNvPr id="367697" name="Group 81"/>
          <p:cNvGrpSpPr>
            <a:grpSpLocks/>
          </p:cNvGrpSpPr>
          <p:nvPr/>
        </p:nvGrpSpPr>
        <p:grpSpPr bwMode="auto">
          <a:xfrm>
            <a:off x="1516063" y="4262438"/>
            <a:ext cx="1600200" cy="1662112"/>
            <a:chOff x="1536" y="1545"/>
            <a:chExt cx="1008" cy="1047"/>
          </a:xfrm>
        </p:grpSpPr>
        <p:sp>
          <p:nvSpPr>
            <p:cNvPr id="367698" name="AutoShape 82"/>
            <p:cNvSpPr>
              <a:spLocks noChangeArrowheads="1"/>
            </p:cNvSpPr>
            <p:nvPr/>
          </p:nvSpPr>
          <p:spPr bwMode="auto">
            <a:xfrm>
              <a:off x="1584" y="2256"/>
              <a:ext cx="720" cy="240"/>
            </a:xfrm>
            <a:prstGeom prst="rightArrow">
              <a:avLst>
                <a:gd name="adj1" fmla="val 50000"/>
                <a:gd name="adj2" fmla="val 75000"/>
              </a:avLst>
            </a:prstGeom>
            <a:solidFill>
              <a:schemeClr val="bg2"/>
            </a:solidFill>
            <a:ln w="2857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67699" name="Line 83"/>
            <p:cNvSpPr>
              <a:spLocks noChangeShapeType="1"/>
            </p:cNvSpPr>
            <p:nvPr/>
          </p:nvSpPr>
          <p:spPr bwMode="auto">
            <a:xfrm flipH="1">
              <a:off x="1728" y="2208"/>
              <a:ext cx="240" cy="384"/>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67700" name="Text Box 84"/>
            <p:cNvSpPr txBox="1">
              <a:spLocks noChangeArrowheads="1"/>
            </p:cNvSpPr>
            <p:nvPr/>
          </p:nvSpPr>
          <p:spPr bwMode="auto">
            <a:xfrm>
              <a:off x="1728" y="1872"/>
              <a:ext cx="576" cy="327"/>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800">
                  <a:solidFill>
                    <a:srgbClr val="003399"/>
                  </a:solidFill>
                  <a:latin typeface="楷体_GB2312" pitchFamily="49" charset="-122"/>
                  <a:ea typeface="楷体_GB2312" pitchFamily="49" charset="-122"/>
                </a:rPr>
                <a:t>n</a:t>
              </a:r>
              <a:r>
                <a:rPr kumimoji="1" lang="zh-CN" altLang="en-US" sz="2800">
                  <a:solidFill>
                    <a:srgbClr val="003399"/>
                  </a:solidFill>
                  <a:latin typeface="楷体_GB2312" pitchFamily="49" charset="-122"/>
                  <a:ea typeface="楷体_GB2312" pitchFamily="49" charset="-122"/>
                </a:rPr>
                <a:t>位</a:t>
              </a:r>
            </a:p>
          </p:txBody>
        </p:sp>
        <p:sp>
          <p:nvSpPr>
            <p:cNvPr id="367701" name="Text Box 85"/>
            <p:cNvSpPr txBox="1">
              <a:spLocks noChangeArrowheads="1"/>
            </p:cNvSpPr>
            <p:nvPr/>
          </p:nvSpPr>
          <p:spPr bwMode="auto">
            <a:xfrm>
              <a:off x="1536" y="1545"/>
              <a:ext cx="1008" cy="327"/>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2800">
                  <a:solidFill>
                    <a:srgbClr val="003399"/>
                  </a:solidFill>
                  <a:latin typeface="楷体_GB2312" pitchFamily="49" charset="-122"/>
                  <a:ea typeface="楷体_GB2312" pitchFamily="49" charset="-122"/>
                </a:rPr>
                <a:t>数字量</a:t>
              </a:r>
            </a:p>
          </p:txBody>
        </p:sp>
      </p:grpSp>
      <p:grpSp>
        <p:nvGrpSpPr>
          <p:cNvPr id="367703" name="Group 87"/>
          <p:cNvGrpSpPr>
            <a:grpSpLocks/>
          </p:cNvGrpSpPr>
          <p:nvPr/>
        </p:nvGrpSpPr>
        <p:grpSpPr bwMode="auto">
          <a:xfrm>
            <a:off x="2786063" y="4986338"/>
            <a:ext cx="2441575" cy="1228725"/>
            <a:chOff x="2067" y="3003"/>
            <a:chExt cx="1089" cy="774"/>
          </a:xfrm>
        </p:grpSpPr>
        <p:sp>
          <p:nvSpPr>
            <p:cNvPr id="367704" name="Rectangle 88"/>
            <p:cNvSpPr>
              <a:spLocks noChangeArrowheads="1"/>
            </p:cNvSpPr>
            <p:nvPr/>
          </p:nvSpPr>
          <p:spPr bwMode="auto">
            <a:xfrm>
              <a:off x="2390" y="3194"/>
              <a:ext cx="45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800">
                  <a:solidFill>
                    <a:srgbClr val="003399"/>
                  </a:solidFill>
                  <a:latin typeface="Times New Roman" panose="02020603050405020304" pitchFamily="18" charset="0"/>
                  <a:ea typeface="楷体_GB2312" pitchFamily="49" charset="-122"/>
                </a:rPr>
                <a:t>DAC</a:t>
              </a:r>
              <a:endParaRPr kumimoji="1" lang="en-GB" altLang="zh-CN" sz="2800">
                <a:solidFill>
                  <a:srgbClr val="003399"/>
                </a:solidFill>
                <a:latin typeface="Times New Roman" panose="02020603050405020304" pitchFamily="18" charset="0"/>
                <a:ea typeface="楷体_GB2312" pitchFamily="49" charset="-122"/>
              </a:endParaRPr>
            </a:p>
          </p:txBody>
        </p:sp>
        <p:sp>
          <p:nvSpPr>
            <p:cNvPr id="367705" name="Rectangle 89"/>
            <p:cNvSpPr>
              <a:spLocks noChangeArrowheads="1"/>
            </p:cNvSpPr>
            <p:nvPr/>
          </p:nvSpPr>
          <p:spPr bwMode="auto">
            <a:xfrm>
              <a:off x="2067" y="3003"/>
              <a:ext cx="1089" cy="774"/>
            </a:xfrm>
            <a:prstGeom prst="rect">
              <a:avLst/>
            </a:prstGeom>
            <a:noFill/>
            <a:ln w="38100">
              <a:solidFill>
                <a:srgbClr val="0033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grpSp>
      <p:sp>
        <p:nvSpPr>
          <p:cNvPr id="367706" name="Rectangle 90"/>
          <p:cNvSpPr>
            <a:spLocks noChangeArrowheads="1"/>
          </p:cNvSpPr>
          <p:nvPr/>
        </p:nvSpPr>
        <p:spPr bwMode="auto">
          <a:xfrm>
            <a:off x="1201738" y="430213"/>
            <a:ext cx="3376612"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3600">
                <a:solidFill>
                  <a:schemeClr val="accent2"/>
                </a:solidFill>
                <a:latin typeface="Times New Roman" panose="02020603050405020304" pitchFamily="18" charset="0"/>
                <a:ea typeface="楷体_GB2312" pitchFamily="49" charset="-122"/>
              </a:rPr>
              <a:t>10.1  D/A</a:t>
            </a:r>
            <a:r>
              <a:rPr kumimoji="1" lang="zh-CN" altLang="en-US" sz="3600">
                <a:solidFill>
                  <a:schemeClr val="accent2"/>
                </a:solidFill>
                <a:latin typeface="楷体_GB2312" pitchFamily="49" charset="-122"/>
                <a:ea typeface="楷体_GB2312" pitchFamily="49" charset="-122"/>
              </a:rPr>
              <a:t>转换器</a:t>
            </a:r>
          </a:p>
        </p:txBody>
      </p:sp>
      <p:grpSp>
        <p:nvGrpSpPr>
          <p:cNvPr id="367707" name="Group 91"/>
          <p:cNvGrpSpPr>
            <a:grpSpLocks/>
          </p:cNvGrpSpPr>
          <p:nvPr/>
        </p:nvGrpSpPr>
        <p:grpSpPr bwMode="auto">
          <a:xfrm>
            <a:off x="5168900" y="3716338"/>
            <a:ext cx="2997200" cy="2044700"/>
            <a:chOff x="3702" y="1899"/>
            <a:chExt cx="1888" cy="1288"/>
          </a:xfrm>
        </p:grpSpPr>
        <p:grpSp>
          <p:nvGrpSpPr>
            <p:cNvPr id="367708" name="Group 92"/>
            <p:cNvGrpSpPr>
              <a:grpSpLocks/>
            </p:cNvGrpSpPr>
            <p:nvPr/>
          </p:nvGrpSpPr>
          <p:grpSpPr bwMode="auto">
            <a:xfrm>
              <a:off x="4486" y="1899"/>
              <a:ext cx="1104" cy="1086"/>
              <a:chOff x="3840" y="1545"/>
              <a:chExt cx="1104" cy="1086"/>
            </a:xfrm>
          </p:grpSpPr>
          <p:sp>
            <p:nvSpPr>
              <p:cNvPr id="367709" name="Text Box 93"/>
              <p:cNvSpPr txBox="1">
                <a:spLocks noChangeArrowheads="1"/>
              </p:cNvSpPr>
              <p:nvPr/>
            </p:nvSpPr>
            <p:spPr bwMode="auto">
              <a:xfrm>
                <a:off x="3840" y="1545"/>
                <a:ext cx="864" cy="327"/>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kumimoji="1" lang="en-GB" altLang="zh-CN" sz="2800">
                  <a:solidFill>
                    <a:srgbClr val="003399"/>
                  </a:solidFill>
                  <a:latin typeface="楷体_GB2312" pitchFamily="49" charset="-122"/>
                  <a:ea typeface="楷体_GB2312" pitchFamily="49" charset="-122"/>
                </a:endParaRPr>
              </a:p>
            </p:txBody>
          </p:sp>
          <p:sp>
            <p:nvSpPr>
              <p:cNvPr id="367710" name="Text Box 94"/>
              <p:cNvSpPr txBox="1">
                <a:spLocks noChangeArrowheads="1"/>
              </p:cNvSpPr>
              <p:nvPr/>
            </p:nvSpPr>
            <p:spPr bwMode="auto">
              <a:xfrm>
                <a:off x="3936" y="2304"/>
                <a:ext cx="1008" cy="327"/>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kumimoji="1" lang="en-GB" altLang="zh-CN" sz="2800">
                  <a:solidFill>
                    <a:srgbClr val="003399"/>
                  </a:solidFill>
                  <a:latin typeface="Times New Roman" panose="02020603050405020304" pitchFamily="18" charset="0"/>
                  <a:ea typeface="楷体_GB2312" pitchFamily="49" charset="-122"/>
                </a:endParaRPr>
              </a:p>
            </p:txBody>
          </p:sp>
        </p:grpSp>
        <p:sp>
          <p:nvSpPr>
            <p:cNvPr id="367711" name="AutoShape 95"/>
            <p:cNvSpPr>
              <a:spLocks noChangeArrowheads="1"/>
            </p:cNvSpPr>
            <p:nvPr/>
          </p:nvSpPr>
          <p:spPr bwMode="auto">
            <a:xfrm>
              <a:off x="3750" y="2947"/>
              <a:ext cx="720" cy="240"/>
            </a:xfrm>
            <a:prstGeom prst="rightArrow">
              <a:avLst>
                <a:gd name="adj1" fmla="val 50000"/>
                <a:gd name="adj2" fmla="val 75000"/>
              </a:avLst>
            </a:prstGeom>
            <a:solidFill>
              <a:schemeClr val="bg2"/>
            </a:solidFill>
            <a:ln w="2857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67712" name="Text Box 96"/>
            <p:cNvSpPr txBox="1">
              <a:spLocks noChangeArrowheads="1"/>
            </p:cNvSpPr>
            <p:nvPr/>
          </p:nvSpPr>
          <p:spPr bwMode="auto">
            <a:xfrm>
              <a:off x="3894" y="2563"/>
              <a:ext cx="576" cy="327"/>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kumimoji="1" lang="en-GB" altLang="zh-CN" sz="2800">
                <a:solidFill>
                  <a:srgbClr val="003399"/>
                </a:solidFill>
                <a:latin typeface="楷体_GB2312" pitchFamily="49" charset="-122"/>
                <a:ea typeface="楷体_GB2312" pitchFamily="49" charset="-122"/>
              </a:endParaRPr>
            </a:p>
          </p:txBody>
        </p:sp>
        <p:sp>
          <p:nvSpPr>
            <p:cNvPr id="367713" name="Text Box 97"/>
            <p:cNvSpPr txBox="1">
              <a:spLocks noChangeArrowheads="1"/>
            </p:cNvSpPr>
            <p:nvPr/>
          </p:nvSpPr>
          <p:spPr bwMode="auto">
            <a:xfrm>
              <a:off x="3702" y="2236"/>
              <a:ext cx="1008" cy="327"/>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2800">
                  <a:solidFill>
                    <a:srgbClr val="003399"/>
                  </a:solidFill>
                  <a:latin typeface="楷体_GB2312" pitchFamily="49" charset="-122"/>
                  <a:ea typeface="楷体_GB2312" pitchFamily="49" charset="-122"/>
                </a:rPr>
                <a:t>模拟量</a:t>
              </a:r>
            </a:p>
          </p:txBody>
        </p:sp>
      </p:grpSp>
      <p:sp>
        <p:nvSpPr>
          <p:cNvPr id="367714" name="Text Box 98"/>
          <p:cNvSpPr txBox="1">
            <a:spLocks noChangeArrowheads="1"/>
          </p:cNvSpPr>
          <p:nvPr/>
        </p:nvSpPr>
        <p:spPr bwMode="auto">
          <a:xfrm>
            <a:off x="1116013" y="1989138"/>
            <a:ext cx="49911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r>
              <a:rPr lang="en-US" altLang="zh-CN" sz="2800">
                <a:solidFill>
                  <a:srgbClr val="000099"/>
                </a:solidFill>
                <a:latin typeface="楷体_GB2312" pitchFamily="49" charset="-122"/>
                <a:ea typeface="楷体_GB2312" pitchFamily="49" charset="-122"/>
              </a:rPr>
              <a:t>1. D/A</a:t>
            </a:r>
            <a:r>
              <a:rPr lang="zh-CN" altLang="en-US" sz="2800">
                <a:solidFill>
                  <a:srgbClr val="000099"/>
                </a:solidFill>
                <a:latin typeface="楷体_GB2312" pitchFamily="49" charset="-122"/>
                <a:ea typeface="楷体_GB2312" pitchFamily="49" charset="-122"/>
              </a:rPr>
              <a:t>转换器输入</a:t>
            </a:r>
            <a:r>
              <a:rPr lang="en-US" altLang="zh-CN" sz="2800">
                <a:solidFill>
                  <a:srgbClr val="000099"/>
                </a:solidFill>
                <a:latin typeface="楷体_GB2312" pitchFamily="49" charset="-122"/>
                <a:ea typeface="楷体_GB2312" pitchFamily="49" charset="-122"/>
              </a:rPr>
              <a:t>/</a:t>
            </a:r>
            <a:r>
              <a:rPr lang="zh-CN" altLang="en-US" sz="2800">
                <a:solidFill>
                  <a:srgbClr val="000099"/>
                </a:solidFill>
                <a:latin typeface="楷体_GB2312" pitchFamily="49" charset="-122"/>
                <a:ea typeface="楷体_GB2312" pitchFamily="49" charset="-122"/>
              </a:rPr>
              <a:t>输出特性</a:t>
            </a:r>
          </a:p>
        </p:txBody>
      </p:sp>
      <p:sp>
        <p:nvSpPr>
          <p:cNvPr id="367715" name="Text Box 99"/>
          <p:cNvSpPr txBox="1">
            <a:spLocks noChangeArrowheads="1"/>
          </p:cNvSpPr>
          <p:nvPr/>
        </p:nvSpPr>
        <p:spPr bwMode="auto">
          <a:xfrm>
            <a:off x="2266950" y="3468688"/>
            <a:ext cx="1814513" cy="457200"/>
          </a:xfrm>
          <a:prstGeom prst="rect">
            <a:avLst/>
          </a:prstGeom>
          <a:solidFill>
            <a:schemeClr val="bg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i="1">
                <a:solidFill>
                  <a:srgbClr val="000099"/>
                </a:solidFill>
                <a:latin typeface="Times New Roman" panose="02020603050405020304" pitchFamily="18" charset="0"/>
                <a:ea typeface="楷体_GB2312" pitchFamily="49" charset="-122"/>
                <a:sym typeface="Symbol" panose="05050102010706020507" pitchFamily="18" charset="2"/>
              </a:rPr>
              <a:t>A</a:t>
            </a:r>
            <a:r>
              <a:rPr kumimoji="1" lang="en-US" altLang="zh-CN" sz="2400" baseline="-30000">
                <a:solidFill>
                  <a:srgbClr val="000099"/>
                </a:solidFill>
                <a:latin typeface="Times New Roman" panose="02020603050405020304" pitchFamily="18" charset="0"/>
                <a:ea typeface="楷体_GB2312" pitchFamily="49" charset="-122"/>
              </a:rPr>
              <a:t> </a:t>
            </a:r>
            <a:r>
              <a:rPr kumimoji="1" lang="en-US" altLang="zh-CN" sz="2400">
                <a:solidFill>
                  <a:srgbClr val="000099"/>
                </a:solidFill>
                <a:latin typeface="Times New Roman" panose="02020603050405020304" pitchFamily="18" charset="0"/>
                <a:ea typeface="楷体_GB2312" pitchFamily="49" charset="-122"/>
              </a:rPr>
              <a:t>= </a:t>
            </a:r>
            <a:r>
              <a:rPr kumimoji="1" lang="en-US" altLang="zh-CN" sz="2400" i="1">
                <a:solidFill>
                  <a:srgbClr val="000099"/>
                </a:solidFill>
                <a:latin typeface="Times New Roman" panose="02020603050405020304" pitchFamily="18" charset="0"/>
                <a:ea typeface="楷体_GB2312" pitchFamily="49" charset="-122"/>
              </a:rPr>
              <a:t>K D</a:t>
            </a:r>
            <a:endParaRPr kumimoji="1" lang="en-US" altLang="zh-CN" sz="2400">
              <a:latin typeface="Times New Roman" panose="02020603050405020304" pitchFamily="18" charset="0"/>
              <a:ea typeface="楷体_GB2312" pitchFamily="49" charset="-122"/>
            </a:endParaRPr>
          </a:p>
        </p:txBody>
      </p:sp>
      <p:sp>
        <p:nvSpPr>
          <p:cNvPr id="367716" name="Text Box 100"/>
          <p:cNvSpPr txBox="1">
            <a:spLocks noChangeArrowheads="1"/>
          </p:cNvSpPr>
          <p:nvPr/>
        </p:nvSpPr>
        <p:spPr bwMode="auto">
          <a:xfrm>
            <a:off x="5172075" y="3467100"/>
            <a:ext cx="2003425" cy="457200"/>
          </a:xfrm>
          <a:prstGeom prst="rect">
            <a:avLst/>
          </a:prstGeom>
          <a:solidFill>
            <a:schemeClr val="bg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i="1">
                <a:solidFill>
                  <a:srgbClr val="000099"/>
                </a:solidFill>
                <a:latin typeface="Times New Roman" panose="02020603050405020304" pitchFamily="18" charset="0"/>
                <a:ea typeface="楷体_GB2312" pitchFamily="49" charset="-122"/>
                <a:sym typeface="Symbol" panose="05050102010706020507" pitchFamily="18" charset="2"/>
              </a:rPr>
              <a:t></a:t>
            </a:r>
            <a:r>
              <a:rPr kumimoji="1" lang="en-US" altLang="zh-CN" sz="2400" baseline="-30000">
                <a:solidFill>
                  <a:srgbClr val="000099"/>
                </a:solidFill>
                <a:latin typeface="Times New Roman" panose="02020603050405020304" pitchFamily="18" charset="0"/>
                <a:ea typeface="楷体_GB2312" pitchFamily="49" charset="-122"/>
              </a:rPr>
              <a:t>O </a:t>
            </a:r>
            <a:r>
              <a:rPr kumimoji="1" lang="en-US" altLang="zh-CN" sz="2400">
                <a:solidFill>
                  <a:srgbClr val="000099"/>
                </a:solidFill>
                <a:latin typeface="Times New Roman" panose="02020603050405020304" pitchFamily="18" charset="0"/>
                <a:ea typeface="楷体_GB2312" pitchFamily="49" charset="-122"/>
              </a:rPr>
              <a:t>= – </a:t>
            </a:r>
            <a:r>
              <a:rPr kumimoji="1" lang="en-US" altLang="zh-CN" sz="2400" i="1">
                <a:solidFill>
                  <a:srgbClr val="000099"/>
                </a:solidFill>
                <a:latin typeface="Times New Roman" panose="02020603050405020304" pitchFamily="18" charset="0"/>
                <a:ea typeface="楷体_GB2312" pitchFamily="49" charset="-122"/>
              </a:rPr>
              <a:t>K N</a:t>
            </a:r>
            <a:r>
              <a:rPr kumimoji="1" lang="en-US" altLang="zh-CN" sz="2400" baseline="-30000">
                <a:solidFill>
                  <a:srgbClr val="000099"/>
                </a:solidFill>
                <a:latin typeface="Times New Roman" panose="02020603050405020304" pitchFamily="18" charset="0"/>
                <a:ea typeface="楷体_GB2312" pitchFamily="49" charset="-122"/>
              </a:rPr>
              <a:t>B</a:t>
            </a:r>
            <a:r>
              <a:rPr kumimoji="1" lang="en-US" altLang="zh-CN" sz="2400">
                <a:latin typeface="Times New Roman" panose="02020603050405020304" pitchFamily="18" charset="0"/>
                <a:ea typeface="楷体_GB2312" pitchFamily="49" charset="-122"/>
              </a:rPr>
              <a:t> </a:t>
            </a:r>
          </a:p>
        </p:txBody>
      </p:sp>
      <p:sp>
        <p:nvSpPr>
          <p:cNvPr id="367717" name="AutoShape 101"/>
          <p:cNvSpPr>
            <a:spLocks noChangeArrowheads="1"/>
          </p:cNvSpPr>
          <p:nvPr/>
        </p:nvSpPr>
        <p:spPr bwMode="auto">
          <a:xfrm>
            <a:off x="3679825" y="3521075"/>
            <a:ext cx="1143000" cy="381000"/>
          </a:xfrm>
          <a:prstGeom prst="rightArrow">
            <a:avLst>
              <a:gd name="adj1" fmla="val 50000"/>
              <a:gd name="adj2" fmla="val 75000"/>
            </a:avLst>
          </a:prstGeom>
          <a:solidFill>
            <a:schemeClr val="bg2">
              <a:alpha val="0"/>
            </a:schemeClr>
          </a:solidFill>
          <a:ln w="2857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67718" name="Rectangle 102"/>
          <p:cNvSpPr>
            <a:spLocks noChangeArrowheads="1"/>
          </p:cNvSpPr>
          <p:nvPr/>
        </p:nvSpPr>
        <p:spPr bwMode="auto">
          <a:xfrm>
            <a:off x="771525" y="1196975"/>
            <a:ext cx="8264525" cy="56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just">
              <a:lnSpc>
                <a:spcPct val="110000"/>
              </a:lnSpc>
              <a:buFont typeface="Wingdings" panose="05000000000000000000" pitchFamily="2" charset="2"/>
              <a:buNone/>
            </a:pPr>
            <a:r>
              <a:rPr lang="en-US" altLang="zh-CN" sz="2800">
                <a:solidFill>
                  <a:schemeClr val="accent2"/>
                </a:solidFill>
                <a:latin typeface="Times New Roman" panose="02020603050405020304" pitchFamily="18" charset="0"/>
              </a:rPr>
              <a:t>10.1.1  D/A</a:t>
            </a:r>
            <a:r>
              <a:rPr lang="zh-CN" altLang="en-US" sz="2800">
                <a:solidFill>
                  <a:schemeClr val="accent2"/>
                </a:solidFill>
              </a:rPr>
              <a:t>转换器的输入</a:t>
            </a:r>
            <a:r>
              <a:rPr lang="en-US" altLang="zh-CN" sz="2800">
                <a:solidFill>
                  <a:schemeClr val="accent2"/>
                </a:solidFill>
              </a:rPr>
              <a:t>/</a:t>
            </a:r>
            <a:r>
              <a:rPr lang="zh-CN" altLang="en-US" sz="2800">
                <a:solidFill>
                  <a:schemeClr val="accent2"/>
                </a:solidFill>
              </a:rPr>
              <a:t>输出特性及其结构框图</a:t>
            </a:r>
          </a:p>
        </p:txBody>
      </p:sp>
    </p:spTree>
  </p:cSld>
  <p:clrMapOvr>
    <a:masterClrMapping/>
  </p:clrMapOvr>
  <p:transition>
    <p:wipe dir="r"/>
    <p:sndAc>
      <p:stSnd>
        <p:snd r:embed="rId3"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iterate type="lt">
                                    <p:tmPct val="100000"/>
                                  </p:iterate>
                                  <p:childTnLst>
                                    <p:set>
                                      <p:cBhvr>
                                        <p:cTn id="6" dur="1" fill="hold">
                                          <p:stCondLst>
                                            <p:cond delay="0"/>
                                          </p:stCondLst>
                                        </p:cTn>
                                        <p:tgtEl>
                                          <p:spTgt spid="367714"/>
                                        </p:tgtEl>
                                        <p:attrNameLst>
                                          <p:attrName>style.visibility</p:attrName>
                                        </p:attrNameLst>
                                      </p:cBhvr>
                                      <p:to>
                                        <p:strVal val="visible"/>
                                      </p:to>
                                    </p:set>
                                    <p:animEffect transition="in" filter="strips(downRight)">
                                      <p:cBhvr>
                                        <p:cTn id="7" dur="75"/>
                                        <p:tgtEl>
                                          <p:spTgt spid="3677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67696"/>
                                        </p:tgtEl>
                                        <p:attrNameLst>
                                          <p:attrName>style.visibility</p:attrName>
                                        </p:attrNameLst>
                                      </p:cBhvr>
                                      <p:to>
                                        <p:strVal val="visible"/>
                                      </p:to>
                                    </p:set>
                                    <p:animEffect transition="in" filter="strips(downRight)">
                                      <p:cBhvr>
                                        <p:cTn id="12" dur="500"/>
                                        <p:tgtEl>
                                          <p:spTgt spid="36769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67715"/>
                                        </p:tgtEl>
                                        <p:attrNameLst>
                                          <p:attrName>style.visibility</p:attrName>
                                        </p:attrNameLst>
                                      </p:cBhvr>
                                      <p:to>
                                        <p:strVal val="visible"/>
                                      </p:to>
                                    </p:set>
                                    <p:animEffect transition="in" filter="strips(downRight)">
                                      <p:cBhvr>
                                        <p:cTn id="17" dur="500"/>
                                        <p:tgtEl>
                                          <p:spTgt spid="36771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67717"/>
                                        </p:tgtEl>
                                        <p:attrNameLst>
                                          <p:attrName>style.visibility</p:attrName>
                                        </p:attrNameLst>
                                      </p:cBhvr>
                                      <p:to>
                                        <p:strVal val="visible"/>
                                      </p:to>
                                    </p:set>
                                    <p:animEffect transition="in" filter="wipe(left)">
                                      <p:cBhvr>
                                        <p:cTn id="22" dur="500"/>
                                        <p:tgtEl>
                                          <p:spTgt spid="36771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67716"/>
                                        </p:tgtEl>
                                        <p:attrNameLst>
                                          <p:attrName>style.visibility</p:attrName>
                                        </p:attrNameLst>
                                      </p:cBhvr>
                                      <p:to>
                                        <p:strVal val="visible"/>
                                      </p:to>
                                    </p:set>
                                    <p:animEffect transition="in" filter="strips(downRight)">
                                      <p:cBhvr>
                                        <p:cTn id="27" dur="500"/>
                                        <p:tgtEl>
                                          <p:spTgt spid="36771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367703"/>
                                        </p:tgtEl>
                                        <p:attrNameLst>
                                          <p:attrName>style.visibility</p:attrName>
                                        </p:attrNameLst>
                                      </p:cBhvr>
                                      <p:to>
                                        <p:strVal val="visible"/>
                                      </p:to>
                                    </p:set>
                                    <p:animEffect transition="in" filter="box(out)">
                                      <p:cBhvr>
                                        <p:cTn id="32" dur="500"/>
                                        <p:tgtEl>
                                          <p:spTgt spid="36770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367697"/>
                                        </p:tgtEl>
                                        <p:attrNameLst>
                                          <p:attrName>style.visibility</p:attrName>
                                        </p:attrNameLst>
                                      </p:cBhvr>
                                      <p:to>
                                        <p:strVal val="visible"/>
                                      </p:to>
                                    </p:set>
                                    <p:animEffect transition="in" filter="wipe(left)">
                                      <p:cBhvr>
                                        <p:cTn id="37" dur="500"/>
                                        <p:tgtEl>
                                          <p:spTgt spid="36769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367707"/>
                                        </p:tgtEl>
                                        <p:attrNameLst>
                                          <p:attrName>style.visibility</p:attrName>
                                        </p:attrNameLst>
                                      </p:cBhvr>
                                      <p:to>
                                        <p:strVal val="visible"/>
                                      </p:to>
                                    </p:set>
                                    <p:animEffect transition="in" filter="strips(downRight)">
                                      <p:cBhvr>
                                        <p:cTn id="42" dur="500"/>
                                        <p:tgtEl>
                                          <p:spTgt spid="3677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696" grpId="0" autoUpdateAnimBg="0"/>
      <p:bldP spid="367714" grpId="0" autoUpdateAnimBg="0"/>
      <p:bldP spid="367715" grpId="0" animBg="1" autoUpdateAnimBg="0"/>
      <p:bldP spid="367716"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Rectangle 2"/>
          <p:cNvSpPr>
            <a:spLocks noChangeArrowheads="1"/>
          </p:cNvSpPr>
          <p:nvPr/>
        </p:nvSpPr>
        <p:spPr bwMode="auto">
          <a:xfrm>
            <a:off x="900113" y="5661025"/>
            <a:ext cx="6773862" cy="528638"/>
          </a:xfrm>
          <a:prstGeom prst="rect">
            <a:avLst/>
          </a:prstGeom>
          <a:noFill/>
          <a:ln>
            <a:noFill/>
          </a:ln>
          <a:effectLst/>
          <a:extLst>
            <a:ext uri="{909E8E84-426E-40DD-AFC4-6F175D3DCCD1}">
              <a14:hiddenFill xmlns:a14="http://schemas.microsoft.com/office/drawing/2010/main">
                <a:solidFill>
                  <a:schemeClr val="accent1">
                    <a:alpha val="0"/>
                  </a:schemeClr>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just">
              <a:lnSpc>
                <a:spcPct val="110000"/>
              </a:lnSpc>
              <a:buFont typeface="Wingdings" panose="05000000000000000000" pitchFamily="2" charset="2"/>
              <a:buNone/>
            </a:pPr>
            <a:r>
              <a:rPr lang="zh-CN" altLang="en-US" sz="2600">
                <a:solidFill>
                  <a:srgbClr val="000099"/>
                </a:solidFill>
                <a:latin typeface="楷体_GB2312" pitchFamily="49" charset="-122"/>
              </a:rPr>
              <a:t>数字量与转换后的模拟量之间存在误差 。</a:t>
            </a:r>
          </a:p>
        </p:txBody>
      </p:sp>
      <p:sp>
        <p:nvSpPr>
          <p:cNvPr id="427027" name="Text Box 19"/>
          <p:cNvSpPr txBox="1">
            <a:spLocks noChangeArrowheads="1"/>
          </p:cNvSpPr>
          <p:nvPr/>
        </p:nvSpPr>
        <p:spPr bwMode="auto">
          <a:xfrm>
            <a:off x="827088" y="476250"/>
            <a:ext cx="49911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r>
              <a:rPr lang="en-US" altLang="zh-CN" sz="2800">
                <a:solidFill>
                  <a:srgbClr val="000099"/>
                </a:solidFill>
                <a:latin typeface="楷体_GB2312" pitchFamily="49" charset="-122"/>
                <a:ea typeface="楷体_GB2312" pitchFamily="49" charset="-122"/>
              </a:rPr>
              <a:t>1. D/A</a:t>
            </a:r>
            <a:r>
              <a:rPr lang="zh-CN" altLang="en-US" sz="2800">
                <a:solidFill>
                  <a:srgbClr val="000099"/>
                </a:solidFill>
                <a:latin typeface="楷体_GB2312" pitchFamily="49" charset="-122"/>
                <a:ea typeface="楷体_GB2312" pitchFamily="49" charset="-122"/>
              </a:rPr>
              <a:t>转换器输入</a:t>
            </a:r>
            <a:r>
              <a:rPr lang="en-US" altLang="zh-CN" sz="2800">
                <a:solidFill>
                  <a:srgbClr val="000099"/>
                </a:solidFill>
                <a:latin typeface="楷体_GB2312" pitchFamily="49" charset="-122"/>
                <a:ea typeface="楷体_GB2312" pitchFamily="49" charset="-122"/>
              </a:rPr>
              <a:t>/</a:t>
            </a:r>
            <a:r>
              <a:rPr lang="zh-CN" altLang="en-US" sz="2800">
                <a:solidFill>
                  <a:srgbClr val="000099"/>
                </a:solidFill>
                <a:latin typeface="楷体_GB2312" pitchFamily="49" charset="-122"/>
                <a:ea typeface="楷体_GB2312" pitchFamily="49" charset="-122"/>
              </a:rPr>
              <a:t>输出特性</a:t>
            </a:r>
          </a:p>
        </p:txBody>
      </p:sp>
      <p:graphicFrame>
        <p:nvGraphicFramePr>
          <p:cNvPr id="427032" name="Object 24"/>
          <p:cNvGraphicFramePr>
            <a:graphicFrameLocks noChangeAspect="1"/>
          </p:cNvGraphicFramePr>
          <p:nvPr/>
        </p:nvGraphicFramePr>
        <p:xfrm>
          <a:off x="2052638" y="1050925"/>
          <a:ext cx="4679950" cy="4311650"/>
        </p:xfrm>
        <a:graphic>
          <a:graphicData uri="http://schemas.openxmlformats.org/presentationml/2006/ole">
            <mc:AlternateContent xmlns:mc="http://schemas.openxmlformats.org/markup-compatibility/2006">
              <mc:Choice xmlns:v="urn:schemas-microsoft-com:vml" Requires="v">
                <p:oleObj spid="_x0000_s1026" name="图片" r:id="rId5" imgW="3114720" imgH="2924280" progId="Word.Picture.8">
                  <p:embed/>
                </p:oleObj>
              </mc:Choice>
              <mc:Fallback>
                <p:oleObj name="图片" r:id="rId5" imgW="3114720" imgH="2924280" progId="Word.Picture.8">
                  <p:embed/>
                  <p:pic>
                    <p:nvPicPr>
                      <p:cNvPr id="427032" name="Object 24"/>
                      <p:cNvPicPr>
                        <a:picLocks noChangeAspect="1" noChangeArrowheads="1"/>
                      </p:cNvPicPr>
                      <p:nvPr/>
                    </p:nvPicPr>
                    <p:blipFill>
                      <a:blip r:embed="rId6">
                        <a:extLst>
                          <a:ext uri="{28A0092B-C50C-407E-A947-70E740481C1C}">
                            <a14:useLocalDpi xmlns:a14="http://schemas.microsoft.com/office/drawing/2010/main" val="0"/>
                          </a:ext>
                        </a:extLst>
                      </a:blip>
                      <a:srcRect l="-1849" t="-2585" r="-2890"/>
                      <a:stretch>
                        <a:fillRect/>
                      </a:stretch>
                    </p:blipFill>
                    <p:spPr bwMode="auto">
                      <a:xfrm>
                        <a:off x="2052638" y="1050925"/>
                        <a:ext cx="4679950" cy="4311650"/>
                      </a:xfrm>
                      <a:prstGeom prst="rect">
                        <a:avLst/>
                      </a:prstGeom>
                      <a:solidFill>
                        <a:schemeClr val="bg1"/>
                      </a:solidFill>
                    </p:spPr>
                  </p:pic>
                </p:oleObj>
              </mc:Fallback>
            </mc:AlternateContent>
          </a:graphicData>
        </a:graphic>
      </p:graphicFrame>
    </p:spTree>
  </p:cSld>
  <p:clrMapOvr>
    <a:masterClrMapping/>
  </p:clrMapOvr>
  <p:transition>
    <p:wipe dir="r"/>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27010"/>
                                        </p:tgtEl>
                                        <p:attrNameLst>
                                          <p:attrName>style.visibility</p:attrName>
                                        </p:attrNameLst>
                                      </p:cBhvr>
                                      <p:to>
                                        <p:strVal val="visible"/>
                                      </p:to>
                                    </p:set>
                                    <p:animEffect transition="in" filter="strips(downRight)">
                                      <p:cBhvr>
                                        <p:cTn id="7" dur="500"/>
                                        <p:tgtEl>
                                          <p:spTgt spid="427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7010"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4" name="Rectangle 4"/>
          <p:cNvSpPr>
            <a:spLocks noChangeArrowheads="1"/>
          </p:cNvSpPr>
          <p:nvPr/>
        </p:nvSpPr>
        <p:spPr bwMode="auto">
          <a:xfrm>
            <a:off x="923925" y="496888"/>
            <a:ext cx="5618163" cy="528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just">
              <a:lnSpc>
                <a:spcPct val="110000"/>
              </a:lnSpc>
              <a:buFont typeface="Wingdings" panose="05000000000000000000" pitchFamily="2" charset="2"/>
              <a:buNone/>
            </a:pPr>
            <a:r>
              <a:rPr lang="en-US" altLang="zh-CN" sz="2600">
                <a:solidFill>
                  <a:srgbClr val="000099"/>
                </a:solidFill>
                <a:latin typeface="宋体" panose="02010600030101010101" pitchFamily="2" charset="-122"/>
                <a:ea typeface="宋体" panose="02010600030101010101" pitchFamily="2" charset="-122"/>
              </a:rPr>
              <a:t>2. </a:t>
            </a:r>
            <a:r>
              <a:rPr lang="en-US" altLang="zh-CN" sz="2600">
                <a:solidFill>
                  <a:srgbClr val="000099"/>
                </a:solidFill>
                <a:latin typeface="Times New Roman" panose="02020603050405020304" pitchFamily="18" charset="0"/>
              </a:rPr>
              <a:t>D/A</a:t>
            </a:r>
            <a:r>
              <a:rPr lang="zh-CN" altLang="en-US" sz="2600">
                <a:solidFill>
                  <a:srgbClr val="000099"/>
                </a:solidFill>
              </a:rPr>
              <a:t>转换器的结构框图</a:t>
            </a:r>
          </a:p>
        </p:txBody>
      </p:sp>
      <p:grpSp>
        <p:nvGrpSpPr>
          <p:cNvPr id="394245" name="Group 5"/>
          <p:cNvGrpSpPr>
            <a:grpSpLocks/>
          </p:cNvGrpSpPr>
          <p:nvPr/>
        </p:nvGrpSpPr>
        <p:grpSpPr bwMode="auto">
          <a:xfrm>
            <a:off x="274638" y="1252538"/>
            <a:ext cx="8499475" cy="2557462"/>
            <a:chOff x="224" y="1213"/>
            <a:chExt cx="5354" cy="1611"/>
          </a:xfrm>
        </p:grpSpPr>
        <p:sp>
          <p:nvSpPr>
            <p:cNvPr id="394246" name="AutoShape 6"/>
            <p:cNvSpPr>
              <a:spLocks noChangeArrowheads="1"/>
            </p:cNvSpPr>
            <p:nvPr/>
          </p:nvSpPr>
          <p:spPr bwMode="auto">
            <a:xfrm>
              <a:off x="224" y="1213"/>
              <a:ext cx="5354" cy="1611"/>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94247" name="Object 7"/>
            <p:cNvGraphicFramePr>
              <a:graphicFrameLocks noChangeAspect="1"/>
            </p:cNvGraphicFramePr>
            <p:nvPr/>
          </p:nvGraphicFramePr>
          <p:xfrm>
            <a:off x="260" y="1268"/>
            <a:ext cx="5261" cy="1411"/>
          </p:xfrm>
          <a:graphic>
            <a:graphicData uri="http://schemas.openxmlformats.org/presentationml/2006/ole">
              <mc:AlternateContent xmlns:mc="http://schemas.openxmlformats.org/markup-compatibility/2006">
                <mc:Choice xmlns:v="urn:schemas-microsoft-com:vml" Requires="v">
                  <p:oleObj spid="_x0000_s2050" name="图片" r:id="rId4" imgW="5172120" imgH="1228680" progId="Word.Picture.8">
                    <p:embed/>
                  </p:oleObj>
                </mc:Choice>
                <mc:Fallback>
                  <p:oleObj name="图片" r:id="rId4" imgW="5172120" imgH="1228680" progId="Word.Picture.8">
                    <p:embed/>
                    <p:pic>
                      <p:nvPicPr>
                        <p:cNvPr id="394247" name="Object 7"/>
                        <p:cNvPicPr>
                          <a:picLocks noChangeAspect="1" noChangeArrowheads="1"/>
                        </p:cNvPicPr>
                        <p:nvPr/>
                      </p:nvPicPr>
                      <p:blipFill>
                        <a:blip r:embed="rId5">
                          <a:extLst>
                            <a:ext uri="{28A0092B-C50C-407E-A947-70E740481C1C}">
                              <a14:useLocalDpi xmlns:a14="http://schemas.microsoft.com/office/drawing/2010/main" val="0"/>
                            </a:ext>
                          </a:extLst>
                        </a:blip>
                        <a:srcRect l="-163"/>
                        <a:stretch>
                          <a:fillRect/>
                        </a:stretch>
                      </p:blipFill>
                      <p:spPr bwMode="auto">
                        <a:xfrm>
                          <a:off x="260" y="1268"/>
                          <a:ext cx="5261" cy="141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394248" name="Rectangle 8"/>
          <p:cNvSpPr>
            <a:spLocks noChangeArrowheads="1"/>
          </p:cNvSpPr>
          <p:nvPr/>
        </p:nvSpPr>
        <p:spPr bwMode="auto">
          <a:xfrm>
            <a:off x="1344613" y="5708650"/>
            <a:ext cx="6565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sym typeface="Monotype Sorts" pitchFamily="2" charset="2"/>
              </a:rPr>
              <a:t>DAC</a:t>
            </a:r>
            <a:r>
              <a:rPr kumimoji="1" lang="zh-CN" altLang="en-US" sz="2400">
                <a:solidFill>
                  <a:srgbClr val="000099"/>
                </a:solidFill>
                <a:latin typeface="Times New Roman" panose="02020603050405020304" pitchFamily="18" charset="0"/>
                <a:ea typeface="楷体_GB2312" pitchFamily="49" charset="-122"/>
                <a:sym typeface="Monotype Sorts" pitchFamily="2" charset="2"/>
              </a:rPr>
              <a:t>的数字数据可以并行输入也可串行输入</a:t>
            </a:r>
          </a:p>
        </p:txBody>
      </p:sp>
      <p:sp>
        <p:nvSpPr>
          <p:cNvPr id="394249" name="AutoShape 9"/>
          <p:cNvSpPr>
            <a:spLocks noChangeArrowheads="1"/>
          </p:cNvSpPr>
          <p:nvPr/>
        </p:nvSpPr>
        <p:spPr bwMode="auto">
          <a:xfrm>
            <a:off x="0" y="3660775"/>
            <a:ext cx="2060575" cy="1549400"/>
          </a:xfrm>
          <a:prstGeom prst="wedgeRoundRectCallout">
            <a:avLst>
              <a:gd name="adj1" fmla="val 76347"/>
              <a:gd name="adj2" fmla="val -69213"/>
              <a:gd name="adj3" fmla="val 16667"/>
            </a:avLst>
          </a:prstGeom>
          <a:solidFill>
            <a:srgbClr val="FFFF00">
              <a:alpha val="12000"/>
            </a:srgbClr>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zh-CN" altLang="en-US" sz="2800">
                <a:latin typeface="Times New Roman" panose="02020603050405020304" pitchFamily="18" charset="0"/>
              </a:rPr>
              <a:t>　</a:t>
            </a:r>
            <a:r>
              <a:rPr lang="zh-CN" altLang="en-US" sz="2000">
                <a:solidFill>
                  <a:srgbClr val="000066"/>
                </a:solidFill>
                <a:latin typeface="Times New Roman" panose="02020603050405020304" pitchFamily="18" charset="0"/>
                <a:ea typeface="楷体_GB2312" pitchFamily="49" charset="-122"/>
              </a:rPr>
              <a:t>用存放在数字寄存器中的数字量的各位数码</a:t>
            </a:r>
          </a:p>
        </p:txBody>
      </p:sp>
      <p:sp>
        <p:nvSpPr>
          <p:cNvPr id="394250" name="AutoShape 10"/>
          <p:cNvSpPr>
            <a:spLocks noChangeArrowheads="1"/>
          </p:cNvSpPr>
          <p:nvPr/>
        </p:nvSpPr>
        <p:spPr bwMode="auto">
          <a:xfrm>
            <a:off x="2306638" y="4310063"/>
            <a:ext cx="2060575" cy="890587"/>
          </a:xfrm>
          <a:prstGeom prst="wedgeRoundRectCallout">
            <a:avLst>
              <a:gd name="adj1" fmla="val 39676"/>
              <a:gd name="adj2" fmla="val -137028"/>
              <a:gd name="adj3" fmla="val 16667"/>
            </a:avLst>
          </a:prstGeom>
          <a:solidFill>
            <a:srgbClr val="3333CC">
              <a:alpha val="12000"/>
            </a:srgbClr>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zh-CN" altLang="en-US" sz="2800">
                <a:latin typeface="Times New Roman" panose="02020603050405020304" pitchFamily="18" charset="0"/>
              </a:rPr>
              <a:t>　</a:t>
            </a:r>
            <a:r>
              <a:rPr lang="zh-CN" altLang="en-US" sz="2000">
                <a:solidFill>
                  <a:srgbClr val="000066"/>
                </a:solidFill>
                <a:latin typeface="Times New Roman" panose="02020603050405020304" pitchFamily="18" charset="0"/>
                <a:ea typeface="楷体_GB2312" pitchFamily="49" charset="-122"/>
              </a:rPr>
              <a:t>由输入数字量控制</a:t>
            </a:r>
          </a:p>
        </p:txBody>
      </p:sp>
      <p:sp>
        <p:nvSpPr>
          <p:cNvPr id="394251" name="AutoShape 11"/>
          <p:cNvSpPr>
            <a:spLocks noChangeArrowheads="1"/>
          </p:cNvSpPr>
          <p:nvPr/>
        </p:nvSpPr>
        <p:spPr bwMode="auto">
          <a:xfrm>
            <a:off x="4805363" y="4608513"/>
            <a:ext cx="2060575" cy="561975"/>
          </a:xfrm>
          <a:prstGeom prst="wedgeRoundRectCallout">
            <a:avLst>
              <a:gd name="adj1" fmla="val -2079"/>
              <a:gd name="adj2" fmla="val -251130"/>
              <a:gd name="adj3" fmla="val 16667"/>
            </a:avLst>
          </a:prstGeom>
          <a:solidFill>
            <a:srgbClr val="FF5050">
              <a:alpha val="12000"/>
            </a:srgbClr>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zh-CN" altLang="en-US" sz="2800">
                <a:latin typeface="Times New Roman" panose="02020603050405020304" pitchFamily="18" charset="0"/>
              </a:rPr>
              <a:t>　</a:t>
            </a:r>
            <a:r>
              <a:rPr lang="zh-CN" altLang="en-US" sz="2000">
                <a:latin typeface="Times New Roman" panose="02020603050405020304" pitchFamily="18" charset="0"/>
                <a:ea typeface="楷体_GB2312" pitchFamily="49" charset="-122"/>
              </a:rPr>
              <a:t>产生权电流</a:t>
            </a:r>
          </a:p>
        </p:txBody>
      </p:sp>
      <p:sp>
        <p:nvSpPr>
          <p:cNvPr id="394252" name="AutoShape 12"/>
          <p:cNvSpPr>
            <a:spLocks noChangeArrowheads="1"/>
          </p:cNvSpPr>
          <p:nvPr/>
        </p:nvSpPr>
        <p:spPr bwMode="auto">
          <a:xfrm>
            <a:off x="7083425" y="4103688"/>
            <a:ext cx="2060575" cy="1549400"/>
          </a:xfrm>
          <a:prstGeom prst="wedgeRoundRectCallout">
            <a:avLst>
              <a:gd name="adj1" fmla="val -64944"/>
              <a:gd name="adj2" fmla="val -86495"/>
              <a:gd name="adj3" fmla="val 16667"/>
            </a:avLst>
          </a:prstGeom>
          <a:solidFill>
            <a:srgbClr val="00CC99">
              <a:alpha val="12000"/>
            </a:srgbClr>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zh-CN" altLang="en-US" sz="2800">
                <a:latin typeface="Times New Roman" panose="02020603050405020304" pitchFamily="18" charset="0"/>
              </a:rPr>
              <a:t>　</a:t>
            </a:r>
            <a:r>
              <a:rPr lang="zh-CN" altLang="en-US" sz="2000">
                <a:solidFill>
                  <a:srgbClr val="000066"/>
                </a:solidFill>
                <a:latin typeface="Times New Roman" panose="02020603050405020304" pitchFamily="18" charset="0"/>
                <a:ea typeface="楷体_GB2312" pitchFamily="49" charset="-122"/>
              </a:rPr>
              <a:t>将权电流相加产生与输入成正比的模拟电压</a:t>
            </a:r>
          </a:p>
        </p:txBody>
      </p:sp>
      <p:sp>
        <p:nvSpPr>
          <p:cNvPr id="394253" name="Rectangle 13"/>
          <p:cNvSpPr>
            <a:spLocks noChangeArrowheads="1"/>
          </p:cNvSpPr>
          <p:nvPr/>
        </p:nvSpPr>
        <p:spPr bwMode="auto">
          <a:xfrm>
            <a:off x="1762125" y="2419350"/>
            <a:ext cx="1077913" cy="1079500"/>
          </a:xfrm>
          <a:prstGeom prst="rect">
            <a:avLst/>
          </a:prstGeom>
          <a:solidFill>
            <a:srgbClr val="FFFF00">
              <a:alpha val="12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94254" name="Rectangle 14"/>
          <p:cNvSpPr>
            <a:spLocks noChangeArrowheads="1"/>
          </p:cNvSpPr>
          <p:nvPr/>
        </p:nvSpPr>
        <p:spPr bwMode="auto">
          <a:xfrm>
            <a:off x="3359150" y="2554288"/>
            <a:ext cx="1146175" cy="955675"/>
          </a:xfrm>
          <a:prstGeom prst="rect">
            <a:avLst/>
          </a:prstGeom>
          <a:solidFill>
            <a:srgbClr val="3333CC">
              <a:alpha val="12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394255" name="Rectangle 15"/>
          <p:cNvSpPr>
            <a:spLocks noChangeArrowheads="1"/>
          </p:cNvSpPr>
          <p:nvPr/>
        </p:nvSpPr>
        <p:spPr bwMode="auto">
          <a:xfrm>
            <a:off x="5049838" y="2486025"/>
            <a:ext cx="955675" cy="996950"/>
          </a:xfrm>
          <a:prstGeom prst="rect">
            <a:avLst/>
          </a:prstGeom>
          <a:solidFill>
            <a:srgbClr val="FF5050">
              <a:alpha val="12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94256" name="Rectangle 16"/>
          <p:cNvSpPr>
            <a:spLocks noChangeArrowheads="1"/>
          </p:cNvSpPr>
          <p:nvPr/>
        </p:nvSpPr>
        <p:spPr bwMode="auto">
          <a:xfrm>
            <a:off x="6551613" y="2513013"/>
            <a:ext cx="873125" cy="996950"/>
          </a:xfrm>
          <a:prstGeom prst="rect">
            <a:avLst/>
          </a:prstGeom>
          <a:solidFill>
            <a:srgbClr val="00CC99">
              <a:alpha val="12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94244"/>
                                        </p:tgtEl>
                                        <p:attrNameLst>
                                          <p:attrName>style.visibility</p:attrName>
                                        </p:attrNameLst>
                                      </p:cBhvr>
                                      <p:to>
                                        <p:strVal val="visible"/>
                                      </p:to>
                                    </p:set>
                                    <p:animEffect transition="in" filter="strips(downRight)">
                                      <p:cBhvr>
                                        <p:cTn id="7" dur="500"/>
                                        <p:tgtEl>
                                          <p:spTgt spid="394244"/>
                                        </p:tgtEl>
                                      </p:cBhvr>
                                    </p:animEffec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94245"/>
                                        </p:tgtEl>
                                        <p:attrNameLst>
                                          <p:attrName>style.visibility</p:attrName>
                                        </p:attrNameLst>
                                      </p:cBhvr>
                                      <p:to>
                                        <p:strVal val="visible"/>
                                      </p:to>
                                    </p:set>
                                    <p:animEffect transition="in" filter="wipe(left)">
                                      <p:cBhvr>
                                        <p:cTn id="12" dur="500"/>
                                        <p:tgtEl>
                                          <p:spTgt spid="39424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394253"/>
                                        </p:tgtEl>
                                        <p:attrNameLst>
                                          <p:attrName>style.visibility</p:attrName>
                                        </p:attrNameLst>
                                      </p:cBhvr>
                                      <p:to>
                                        <p:strVal val="visible"/>
                                      </p:to>
                                    </p:set>
                                    <p:animEffect transition="in" filter="box(in)">
                                      <p:cBhvr>
                                        <p:cTn id="17" dur="500"/>
                                        <p:tgtEl>
                                          <p:spTgt spid="39425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94249"/>
                                        </p:tgtEl>
                                        <p:attrNameLst>
                                          <p:attrName>style.visibility</p:attrName>
                                        </p:attrNameLst>
                                      </p:cBhvr>
                                      <p:to>
                                        <p:strVal val="visible"/>
                                      </p:to>
                                    </p:set>
                                    <p:animEffect transition="in" filter="wipe(down)">
                                      <p:cBhvr>
                                        <p:cTn id="22" dur="500"/>
                                        <p:tgtEl>
                                          <p:spTgt spid="39424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94248"/>
                                        </p:tgtEl>
                                        <p:attrNameLst>
                                          <p:attrName>style.visibility</p:attrName>
                                        </p:attrNameLst>
                                      </p:cBhvr>
                                      <p:to>
                                        <p:strVal val="visible"/>
                                      </p:to>
                                    </p:set>
                                    <p:animEffect transition="in" filter="strips(downRight)">
                                      <p:cBhvr>
                                        <p:cTn id="27" dur="500"/>
                                        <p:tgtEl>
                                          <p:spTgt spid="39424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394254"/>
                                        </p:tgtEl>
                                        <p:attrNameLst>
                                          <p:attrName>style.visibility</p:attrName>
                                        </p:attrNameLst>
                                      </p:cBhvr>
                                      <p:to>
                                        <p:strVal val="visible"/>
                                      </p:to>
                                    </p:set>
                                    <p:animEffect transition="in" filter="box(in)">
                                      <p:cBhvr>
                                        <p:cTn id="32" dur="500"/>
                                        <p:tgtEl>
                                          <p:spTgt spid="39425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94250"/>
                                        </p:tgtEl>
                                        <p:attrNameLst>
                                          <p:attrName>style.visibility</p:attrName>
                                        </p:attrNameLst>
                                      </p:cBhvr>
                                      <p:to>
                                        <p:strVal val="visible"/>
                                      </p:to>
                                    </p:set>
                                    <p:animEffect transition="in" filter="wipe(down)">
                                      <p:cBhvr>
                                        <p:cTn id="37" dur="500"/>
                                        <p:tgtEl>
                                          <p:spTgt spid="39425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nodeType="clickEffect">
                                  <p:stCondLst>
                                    <p:cond delay="0"/>
                                  </p:stCondLst>
                                  <p:childTnLst>
                                    <p:set>
                                      <p:cBhvr>
                                        <p:cTn id="41" dur="1" fill="hold">
                                          <p:stCondLst>
                                            <p:cond delay="0"/>
                                          </p:stCondLst>
                                        </p:cTn>
                                        <p:tgtEl>
                                          <p:spTgt spid="394255"/>
                                        </p:tgtEl>
                                        <p:attrNameLst>
                                          <p:attrName>style.visibility</p:attrName>
                                        </p:attrNameLst>
                                      </p:cBhvr>
                                      <p:to>
                                        <p:strVal val="visible"/>
                                      </p:to>
                                    </p:set>
                                    <p:animEffect transition="in" filter="box(in)">
                                      <p:cBhvr>
                                        <p:cTn id="42" dur="500"/>
                                        <p:tgtEl>
                                          <p:spTgt spid="39425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94251"/>
                                        </p:tgtEl>
                                        <p:attrNameLst>
                                          <p:attrName>style.visibility</p:attrName>
                                        </p:attrNameLst>
                                      </p:cBhvr>
                                      <p:to>
                                        <p:strVal val="visible"/>
                                      </p:to>
                                    </p:set>
                                    <p:animEffect transition="in" filter="wipe(down)">
                                      <p:cBhvr>
                                        <p:cTn id="47" dur="500"/>
                                        <p:tgtEl>
                                          <p:spTgt spid="394251"/>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4" presetClass="entr" presetSubtype="16" fill="hold" nodeType="clickEffect">
                                  <p:stCondLst>
                                    <p:cond delay="0"/>
                                  </p:stCondLst>
                                  <p:childTnLst>
                                    <p:set>
                                      <p:cBhvr>
                                        <p:cTn id="51" dur="1" fill="hold">
                                          <p:stCondLst>
                                            <p:cond delay="0"/>
                                          </p:stCondLst>
                                        </p:cTn>
                                        <p:tgtEl>
                                          <p:spTgt spid="394256"/>
                                        </p:tgtEl>
                                        <p:attrNameLst>
                                          <p:attrName>style.visibility</p:attrName>
                                        </p:attrNameLst>
                                      </p:cBhvr>
                                      <p:to>
                                        <p:strVal val="visible"/>
                                      </p:to>
                                    </p:set>
                                    <p:animEffect transition="in" filter="box(in)">
                                      <p:cBhvr>
                                        <p:cTn id="52" dur="500"/>
                                        <p:tgtEl>
                                          <p:spTgt spid="394256"/>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394252"/>
                                        </p:tgtEl>
                                        <p:attrNameLst>
                                          <p:attrName>style.visibility</p:attrName>
                                        </p:attrNameLst>
                                      </p:cBhvr>
                                      <p:to>
                                        <p:strVal val="visible"/>
                                      </p:to>
                                    </p:set>
                                    <p:animEffect transition="in" filter="wipe(down)">
                                      <p:cBhvr>
                                        <p:cTn id="57" dur="500"/>
                                        <p:tgtEl>
                                          <p:spTgt spid="3942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244" grpId="0" autoUpdateAnimBg="0"/>
      <p:bldP spid="394248" grpId="0" autoUpdateAnimBg="0"/>
      <p:bldP spid="394249" grpId="0" animBg="1"/>
      <p:bldP spid="394250" grpId="0" animBg="1"/>
      <p:bldP spid="394251" grpId="0" animBg="1"/>
      <p:bldP spid="39425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88" name="Rectangle 24"/>
          <p:cNvSpPr>
            <a:spLocks noChangeArrowheads="1"/>
          </p:cNvSpPr>
          <p:nvPr/>
        </p:nvSpPr>
        <p:spPr bwMode="auto">
          <a:xfrm>
            <a:off x="0" y="17938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69689" name="Rectangle 25"/>
          <p:cNvSpPr>
            <a:spLocks noChangeArrowheads="1"/>
          </p:cNvSpPr>
          <p:nvPr/>
        </p:nvSpPr>
        <p:spPr bwMode="auto">
          <a:xfrm>
            <a:off x="0" y="13319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69699" name="Rectangle 35"/>
          <p:cNvSpPr>
            <a:spLocks noChangeArrowheads="1"/>
          </p:cNvSpPr>
          <p:nvPr/>
        </p:nvSpPr>
        <p:spPr bwMode="auto">
          <a:xfrm>
            <a:off x="0" y="18605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69701" name="Rectangle 37"/>
          <p:cNvSpPr>
            <a:spLocks noChangeArrowheads="1"/>
          </p:cNvSpPr>
          <p:nvPr/>
        </p:nvSpPr>
        <p:spPr bwMode="auto">
          <a:xfrm>
            <a:off x="0" y="19462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69703" name="Rectangle 39"/>
          <p:cNvSpPr>
            <a:spLocks noChangeArrowheads="1"/>
          </p:cNvSpPr>
          <p:nvPr/>
        </p:nvSpPr>
        <p:spPr bwMode="auto">
          <a:xfrm>
            <a:off x="476250" y="3814763"/>
            <a:ext cx="8442325" cy="199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30000"/>
              </a:lnSpc>
              <a:buFont typeface="Wingdings" panose="05000000000000000000" pitchFamily="2" charset="2"/>
              <a:buNone/>
            </a:pPr>
            <a:r>
              <a:rPr lang="en-US" altLang="zh-CN" sz="2400">
                <a:solidFill>
                  <a:srgbClr val="000066"/>
                </a:solidFill>
              </a:rPr>
              <a:t>    </a:t>
            </a:r>
            <a:r>
              <a:rPr lang="zh-CN" altLang="en-US" sz="2400">
                <a:solidFill>
                  <a:srgbClr val="000066"/>
                </a:solidFill>
              </a:rPr>
              <a:t>数字量是用代码按数位组合而成的， 对于有权码，每位代码都有一定的权值，如能将每一位代码按其权的大小转换成相应的模拟量， 然后，将这些模拟量相加，即可得到与数字量成正比的模拟量， 从而实现数字量</a:t>
            </a:r>
            <a:r>
              <a:rPr lang="en-US" altLang="zh-CN" sz="2400">
                <a:solidFill>
                  <a:srgbClr val="000066"/>
                </a:solidFill>
              </a:rPr>
              <a:t>--</a:t>
            </a:r>
            <a:r>
              <a:rPr lang="zh-CN" altLang="en-US" sz="2400">
                <a:solidFill>
                  <a:srgbClr val="000066"/>
                </a:solidFill>
              </a:rPr>
              <a:t>模拟量的转换。</a:t>
            </a:r>
          </a:p>
        </p:txBody>
      </p:sp>
      <p:sp>
        <p:nvSpPr>
          <p:cNvPr id="369704" name="Rectangle 40"/>
          <p:cNvSpPr>
            <a:spLocks noChangeArrowheads="1"/>
          </p:cNvSpPr>
          <p:nvPr/>
        </p:nvSpPr>
        <p:spPr bwMode="auto">
          <a:xfrm>
            <a:off x="511175" y="1223963"/>
            <a:ext cx="6634163" cy="528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just">
              <a:lnSpc>
                <a:spcPct val="110000"/>
              </a:lnSpc>
              <a:buFont typeface="Wingdings" panose="05000000000000000000" pitchFamily="2" charset="2"/>
              <a:buNone/>
            </a:pPr>
            <a:r>
              <a:rPr lang="en-US" altLang="zh-CN" sz="2600">
                <a:solidFill>
                  <a:srgbClr val="000066"/>
                </a:solidFill>
                <a:latin typeface="楷体_GB2312" pitchFamily="49" charset="-122"/>
              </a:rPr>
              <a:t>1. </a:t>
            </a:r>
            <a:r>
              <a:rPr lang="zh-CN" altLang="en-US" sz="2600">
                <a:solidFill>
                  <a:srgbClr val="000066"/>
                </a:solidFill>
              </a:rPr>
              <a:t>实现</a:t>
            </a:r>
            <a:r>
              <a:rPr lang="en-US" altLang="zh-CN" sz="2600">
                <a:solidFill>
                  <a:srgbClr val="000066"/>
                </a:solidFill>
                <a:latin typeface="Times New Roman" panose="02020603050405020304" pitchFamily="18" charset="0"/>
              </a:rPr>
              <a:t>D/A</a:t>
            </a:r>
            <a:r>
              <a:rPr lang="zh-CN" altLang="en-US" sz="2600">
                <a:solidFill>
                  <a:srgbClr val="000066"/>
                </a:solidFill>
              </a:rPr>
              <a:t>转换的基本思想</a:t>
            </a:r>
          </a:p>
        </p:txBody>
      </p:sp>
      <p:sp>
        <p:nvSpPr>
          <p:cNvPr id="369705" name="Rectangle 41"/>
          <p:cNvSpPr>
            <a:spLocks noChangeArrowheads="1"/>
          </p:cNvSpPr>
          <p:nvPr/>
        </p:nvSpPr>
        <p:spPr bwMode="auto">
          <a:xfrm>
            <a:off x="817563" y="2100263"/>
            <a:ext cx="6804025"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tabLst>
                <a:tab pos="5221288"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221288"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221288"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221288"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221288"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221288"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221288"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221288"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221288" algn="r"/>
              </a:tabLst>
              <a:defRPr kumimoji="1" sz="2400">
                <a:solidFill>
                  <a:schemeClr val="tx1"/>
                </a:solidFill>
                <a:latin typeface="Times New Roman" panose="02020603050405020304" pitchFamily="18" charset="0"/>
                <a:ea typeface="宋体" panose="02010600030101010101" pitchFamily="2" charset="-122"/>
              </a:defRPr>
            </a:lvl9pPr>
          </a:lstStyle>
          <a:p>
            <a:pPr algn="just"/>
            <a:r>
              <a:rPr lang="en-US" altLang="zh-CN">
                <a:solidFill>
                  <a:srgbClr val="000066"/>
                </a:solidFill>
                <a:ea typeface="楷体_GB2312" pitchFamily="49" charset="-122"/>
              </a:rPr>
              <a:t>     </a:t>
            </a:r>
          </a:p>
          <a:p>
            <a:pPr algn="just" eaLnBrk="0" hangingPunct="0"/>
            <a:r>
              <a:rPr lang="en-US" altLang="zh-CN">
                <a:solidFill>
                  <a:srgbClr val="000066"/>
                </a:solidFill>
                <a:ea typeface="楷体_GB2312" pitchFamily="49" charset="-122"/>
              </a:rPr>
              <a:t>   N</a:t>
            </a:r>
            <a:r>
              <a:rPr lang="en-US" altLang="zh-CN" baseline="-30000">
                <a:solidFill>
                  <a:srgbClr val="000066"/>
                </a:solidFill>
                <a:ea typeface="楷体_GB2312" pitchFamily="49" charset="-122"/>
              </a:rPr>
              <a:t>D</a:t>
            </a:r>
            <a:r>
              <a:rPr lang="zh-CN" altLang="en-US">
                <a:solidFill>
                  <a:srgbClr val="000066"/>
                </a:solidFill>
                <a:ea typeface="楷体_GB2312" pitchFamily="49" charset="-122"/>
              </a:rPr>
              <a:t>＝</a:t>
            </a:r>
            <a:r>
              <a:rPr lang="en-US" altLang="zh-CN">
                <a:solidFill>
                  <a:srgbClr val="000066"/>
                </a:solidFill>
                <a:ea typeface="楷体_GB2312" pitchFamily="49" charset="-122"/>
              </a:rPr>
              <a:t>b</a:t>
            </a:r>
            <a:r>
              <a:rPr lang="en-US" altLang="zh-CN" baseline="-30000">
                <a:solidFill>
                  <a:srgbClr val="000066"/>
                </a:solidFill>
                <a:ea typeface="楷体_GB2312" pitchFamily="49" charset="-122"/>
              </a:rPr>
              <a:t>4</a:t>
            </a:r>
            <a:r>
              <a:rPr lang="en-US" altLang="zh-CN">
                <a:solidFill>
                  <a:srgbClr val="000066"/>
                </a:solidFill>
                <a:ea typeface="楷体_GB2312" pitchFamily="49" charset="-122"/>
              </a:rPr>
              <a:t>×2</a:t>
            </a:r>
            <a:r>
              <a:rPr lang="en-US" altLang="zh-CN" baseline="30000">
                <a:solidFill>
                  <a:srgbClr val="000066"/>
                </a:solidFill>
                <a:ea typeface="楷体_GB2312" pitchFamily="49" charset="-122"/>
              </a:rPr>
              <a:t>4</a:t>
            </a:r>
            <a:r>
              <a:rPr lang="zh-CN" altLang="en-US">
                <a:solidFill>
                  <a:srgbClr val="000066"/>
                </a:solidFill>
                <a:ea typeface="楷体_GB2312" pitchFamily="49" charset="-122"/>
              </a:rPr>
              <a:t>＋</a:t>
            </a:r>
            <a:r>
              <a:rPr lang="en-US" altLang="zh-CN">
                <a:solidFill>
                  <a:srgbClr val="000066"/>
                </a:solidFill>
                <a:ea typeface="楷体_GB2312" pitchFamily="49" charset="-122"/>
              </a:rPr>
              <a:t>b</a:t>
            </a:r>
            <a:r>
              <a:rPr lang="en-US" altLang="zh-CN" baseline="-30000">
                <a:solidFill>
                  <a:srgbClr val="000066"/>
                </a:solidFill>
                <a:ea typeface="楷体_GB2312" pitchFamily="49" charset="-122"/>
              </a:rPr>
              <a:t>3</a:t>
            </a:r>
            <a:r>
              <a:rPr lang="en-US" altLang="zh-CN">
                <a:solidFill>
                  <a:srgbClr val="000066"/>
                </a:solidFill>
                <a:ea typeface="楷体_GB2312" pitchFamily="49" charset="-122"/>
              </a:rPr>
              <a:t>×2</a:t>
            </a:r>
            <a:r>
              <a:rPr lang="en-US" altLang="zh-CN" baseline="30000">
                <a:solidFill>
                  <a:srgbClr val="000066"/>
                </a:solidFill>
                <a:ea typeface="楷体_GB2312" pitchFamily="49" charset="-122"/>
              </a:rPr>
              <a:t>3</a:t>
            </a:r>
            <a:r>
              <a:rPr lang="zh-CN" altLang="en-US">
                <a:solidFill>
                  <a:srgbClr val="000066"/>
                </a:solidFill>
                <a:ea typeface="楷体_GB2312" pitchFamily="49" charset="-122"/>
              </a:rPr>
              <a:t>＋</a:t>
            </a:r>
            <a:r>
              <a:rPr lang="en-US" altLang="zh-CN">
                <a:solidFill>
                  <a:srgbClr val="000066"/>
                </a:solidFill>
                <a:ea typeface="楷体_GB2312" pitchFamily="49" charset="-122"/>
              </a:rPr>
              <a:t>b</a:t>
            </a:r>
            <a:r>
              <a:rPr lang="en-US" altLang="zh-CN" baseline="-30000">
                <a:solidFill>
                  <a:srgbClr val="000066"/>
                </a:solidFill>
                <a:ea typeface="楷体_GB2312" pitchFamily="49" charset="-122"/>
              </a:rPr>
              <a:t>2</a:t>
            </a:r>
            <a:r>
              <a:rPr lang="en-US" altLang="zh-CN">
                <a:solidFill>
                  <a:srgbClr val="000066"/>
                </a:solidFill>
                <a:ea typeface="楷体_GB2312" pitchFamily="49" charset="-122"/>
              </a:rPr>
              <a:t>×2</a:t>
            </a:r>
            <a:r>
              <a:rPr lang="en-US" altLang="zh-CN" baseline="30000">
                <a:solidFill>
                  <a:srgbClr val="000066"/>
                </a:solidFill>
                <a:ea typeface="楷体_GB2312" pitchFamily="49" charset="-122"/>
              </a:rPr>
              <a:t>2</a:t>
            </a:r>
            <a:r>
              <a:rPr lang="zh-CN" altLang="en-US">
                <a:solidFill>
                  <a:srgbClr val="000066"/>
                </a:solidFill>
                <a:ea typeface="楷体_GB2312" pitchFamily="49" charset="-122"/>
              </a:rPr>
              <a:t>＋</a:t>
            </a:r>
            <a:r>
              <a:rPr lang="en-US" altLang="zh-CN">
                <a:solidFill>
                  <a:srgbClr val="000066"/>
                </a:solidFill>
                <a:ea typeface="楷体_GB2312" pitchFamily="49" charset="-122"/>
              </a:rPr>
              <a:t>b</a:t>
            </a:r>
            <a:r>
              <a:rPr lang="en-US" altLang="zh-CN" baseline="-30000">
                <a:solidFill>
                  <a:srgbClr val="000066"/>
                </a:solidFill>
                <a:ea typeface="楷体_GB2312" pitchFamily="49" charset="-122"/>
              </a:rPr>
              <a:t>1</a:t>
            </a:r>
            <a:r>
              <a:rPr lang="en-US" altLang="zh-CN">
                <a:solidFill>
                  <a:srgbClr val="000066"/>
                </a:solidFill>
                <a:ea typeface="楷体_GB2312" pitchFamily="49" charset="-122"/>
              </a:rPr>
              <a:t>×2</a:t>
            </a:r>
            <a:r>
              <a:rPr lang="en-US" altLang="zh-CN" baseline="30000">
                <a:solidFill>
                  <a:srgbClr val="000066"/>
                </a:solidFill>
                <a:ea typeface="楷体_GB2312" pitchFamily="49" charset="-122"/>
              </a:rPr>
              <a:t>1</a:t>
            </a:r>
            <a:r>
              <a:rPr lang="zh-CN" altLang="en-US">
                <a:solidFill>
                  <a:srgbClr val="000066"/>
                </a:solidFill>
                <a:ea typeface="楷体_GB2312" pitchFamily="49" charset="-122"/>
              </a:rPr>
              <a:t>＋</a:t>
            </a:r>
            <a:r>
              <a:rPr lang="en-US" altLang="zh-CN">
                <a:solidFill>
                  <a:srgbClr val="000066"/>
                </a:solidFill>
                <a:ea typeface="楷体_GB2312" pitchFamily="49" charset="-122"/>
              </a:rPr>
              <a:t>b</a:t>
            </a:r>
            <a:r>
              <a:rPr lang="en-US" altLang="zh-CN" baseline="-30000">
                <a:solidFill>
                  <a:srgbClr val="000066"/>
                </a:solidFill>
                <a:ea typeface="楷体_GB2312" pitchFamily="49" charset="-122"/>
              </a:rPr>
              <a:t>0</a:t>
            </a:r>
            <a:r>
              <a:rPr lang="en-US" altLang="zh-CN">
                <a:solidFill>
                  <a:srgbClr val="000066"/>
                </a:solidFill>
                <a:ea typeface="楷体_GB2312" pitchFamily="49" charset="-122"/>
              </a:rPr>
              <a:t>×2</a:t>
            </a:r>
            <a:r>
              <a:rPr lang="en-US" altLang="zh-CN" baseline="30000">
                <a:solidFill>
                  <a:srgbClr val="000066"/>
                </a:solidFill>
                <a:ea typeface="楷体_GB2312" pitchFamily="49" charset="-122"/>
              </a:rPr>
              <a:t>0</a:t>
            </a:r>
            <a:r>
              <a:rPr lang="en-US" altLang="zh-CN">
                <a:solidFill>
                  <a:srgbClr val="000066"/>
                </a:solidFill>
                <a:ea typeface="楷体_GB2312" pitchFamily="49" charset="-122"/>
              </a:rPr>
              <a:t> </a:t>
            </a:r>
          </a:p>
          <a:p>
            <a:pPr algn="just" eaLnBrk="0" hangingPunct="0"/>
            <a:r>
              <a:rPr lang="en-US" altLang="zh-CN">
                <a:solidFill>
                  <a:srgbClr val="000066"/>
                </a:solidFill>
                <a:ea typeface="楷体_GB2312" pitchFamily="49" charset="-122"/>
              </a:rPr>
              <a:t>       </a:t>
            </a:r>
          </a:p>
          <a:p>
            <a:pPr algn="just" eaLnBrk="0" hangingPunct="0"/>
            <a:r>
              <a:rPr lang="en-US" altLang="zh-CN">
                <a:solidFill>
                  <a:srgbClr val="000066"/>
                </a:solidFill>
                <a:ea typeface="楷体_GB2312" pitchFamily="49" charset="-122"/>
              </a:rPr>
              <a:t>        </a:t>
            </a:r>
            <a:r>
              <a:rPr lang="zh-CN" altLang="en-US">
                <a:solidFill>
                  <a:srgbClr val="000066"/>
                </a:solidFill>
                <a:ea typeface="楷体_GB2312" pitchFamily="49" charset="-122"/>
              </a:rPr>
              <a:t>＝</a:t>
            </a:r>
            <a:r>
              <a:rPr lang="en-US" altLang="zh-CN">
                <a:solidFill>
                  <a:srgbClr val="000066"/>
                </a:solidFill>
                <a:ea typeface="楷体_GB2312" pitchFamily="49" charset="-122"/>
              </a:rPr>
              <a:t>1×2</a:t>
            </a:r>
            <a:r>
              <a:rPr lang="en-US" altLang="zh-CN" baseline="30000">
                <a:solidFill>
                  <a:srgbClr val="000066"/>
                </a:solidFill>
                <a:ea typeface="楷体_GB2312" pitchFamily="49" charset="-122"/>
              </a:rPr>
              <a:t>4</a:t>
            </a:r>
            <a:r>
              <a:rPr lang="zh-CN" altLang="en-US">
                <a:solidFill>
                  <a:srgbClr val="000066"/>
                </a:solidFill>
                <a:ea typeface="楷体_GB2312" pitchFamily="49" charset="-122"/>
              </a:rPr>
              <a:t>＋</a:t>
            </a:r>
            <a:r>
              <a:rPr lang="en-US" altLang="zh-CN">
                <a:solidFill>
                  <a:srgbClr val="000066"/>
                </a:solidFill>
                <a:ea typeface="楷体_GB2312" pitchFamily="49" charset="-122"/>
              </a:rPr>
              <a:t>1×2</a:t>
            </a:r>
            <a:r>
              <a:rPr lang="en-US" altLang="zh-CN" baseline="30000">
                <a:solidFill>
                  <a:srgbClr val="000066"/>
                </a:solidFill>
                <a:ea typeface="楷体_GB2312" pitchFamily="49" charset="-122"/>
              </a:rPr>
              <a:t>3</a:t>
            </a:r>
            <a:r>
              <a:rPr lang="zh-CN" altLang="en-US">
                <a:solidFill>
                  <a:srgbClr val="000066"/>
                </a:solidFill>
                <a:ea typeface="楷体_GB2312" pitchFamily="49" charset="-122"/>
              </a:rPr>
              <a:t>＋</a:t>
            </a:r>
            <a:r>
              <a:rPr lang="en-US" altLang="zh-CN">
                <a:solidFill>
                  <a:srgbClr val="000066"/>
                </a:solidFill>
                <a:ea typeface="楷体_GB2312" pitchFamily="49" charset="-122"/>
              </a:rPr>
              <a:t>0×2</a:t>
            </a:r>
            <a:r>
              <a:rPr lang="en-US" altLang="zh-CN" baseline="30000">
                <a:solidFill>
                  <a:srgbClr val="000066"/>
                </a:solidFill>
                <a:ea typeface="楷体_GB2312" pitchFamily="49" charset="-122"/>
              </a:rPr>
              <a:t>2</a:t>
            </a:r>
            <a:r>
              <a:rPr lang="zh-CN" altLang="en-US">
                <a:solidFill>
                  <a:srgbClr val="000066"/>
                </a:solidFill>
                <a:ea typeface="楷体_GB2312" pitchFamily="49" charset="-122"/>
              </a:rPr>
              <a:t>＋</a:t>
            </a:r>
            <a:r>
              <a:rPr lang="en-US" altLang="zh-CN">
                <a:solidFill>
                  <a:srgbClr val="000066"/>
                </a:solidFill>
                <a:ea typeface="楷体_GB2312" pitchFamily="49" charset="-122"/>
              </a:rPr>
              <a:t>0×2</a:t>
            </a:r>
            <a:r>
              <a:rPr lang="en-US" altLang="zh-CN" baseline="30000">
                <a:solidFill>
                  <a:srgbClr val="000066"/>
                </a:solidFill>
                <a:ea typeface="楷体_GB2312" pitchFamily="49" charset="-122"/>
              </a:rPr>
              <a:t>1</a:t>
            </a:r>
            <a:r>
              <a:rPr lang="zh-CN" altLang="en-US">
                <a:solidFill>
                  <a:srgbClr val="000066"/>
                </a:solidFill>
                <a:ea typeface="楷体_GB2312" pitchFamily="49" charset="-122"/>
              </a:rPr>
              <a:t>＋</a:t>
            </a:r>
            <a:r>
              <a:rPr lang="en-US" altLang="zh-CN">
                <a:solidFill>
                  <a:srgbClr val="000066"/>
                </a:solidFill>
                <a:ea typeface="楷体_GB2312" pitchFamily="49" charset="-122"/>
              </a:rPr>
              <a:t>1×2</a:t>
            </a:r>
            <a:r>
              <a:rPr lang="en-US" altLang="zh-CN" baseline="30000">
                <a:solidFill>
                  <a:srgbClr val="000066"/>
                </a:solidFill>
                <a:ea typeface="楷体_GB2312" pitchFamily="49" charset="-122"/>
              </a:rPr>
              <a:t>0</a:t>
            </a:r>
            <a:endParaRPr lang="en-US" altLang="zh-CN">
              <a:solidFill>
                <a:srgbClr val="000066"/>
              </a:solidFill>
              <a:ea typeface="楷体_GB2312" pitchFamily="49" charset="-122"/>
            </a:endParaRPr>
          </a:p>
        </p:txBody>
      </p:sp>
      <p:sp>
        <p:nvSpPr>
          <p:cNvPr id="369706" name="Rectangle 42"/>
          <p:cNvSpPr>
            <a:spLocks noChangeArrowheads="1"/>
          </p:cNvSpPr>
          <p:nvPr/>
        </p:nvSpPr>
        <p:spPr bwMode="auto">
          <a:xfrm>
            <a:off x="914400" y="1816100"/>
            <a:ext cx="5940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400">
                <a:solidFill>
                  <a:srgbClr val="000066"/>
                </a:solidFill>
                <a:latin typeface="Times New Roman" panose="02020603050405020304" pitchFamily="18" charset="0"/>
                <a:ea typeface="楷体_GB2312" pitchFamily="49" charset="-122"/>
              </a:rPr>
              <a:t>将二进制数</a:t>
            </a:r>
            <a:r>
              <a:rPr kumimoji="1" lang="en-US" altLang="zh-CN" sz="2400">
                <a:solidFill>
                  <a:srgbClr val="000066"/>
                </a:solidFill>
                <a:latin typeface="Times New Roman" panose="02020603050405020304" pitchFamily="18" charset="0"/>
                <a:ea typeface="楷体_GB2312" pitchFamily="49" charset="-122"/>
              </a:rPr>
              <a:t>N</a:t>
            </a:r>
            <a:r>
              <a:rPr kumimoji="1" lang="en-US" altLang="zh-CN" sz="2400" baseline="-30000">
                <a:solidFill>
                  <a:srgbClr val="000066"/>
                </a:solidFill>
                <a:latin typeface="Times New Roman" panose="02020603050405020304" pitchFamily="18" charset="0"/>
                <a:ea typeface="楷体_GB2312" pitchFamily="49" charset="-122"/>
              </a:rPr>
              <a:t>D</a:t>
            </a:r>
            <a:r>
              <a:rPr kumimoji="1" lang="zh-CN" altLang="en-US" sz="2400">
                <a:solidFill>
                  <a:srgbClr val="000066"/>
                </a:solidFill>
                <a:latin typeface="Times New Roman" panose="02020603050405020304" pitchFamily="18" charset="0"/>
                <a:ea typeface="楷体_GB2312" pitchFamily="49" charset="-122"/>
              </a:rPr>
              <a:t>＝</a:t>
            </a:r>
            <a:r>
              <a:rPr kumimoji="1" lang="en-US" altLang="zh-CN" sz="2400">
                <a:solidFill>
                  <a:srgbClr val="000066"/>
                </a:solidFill>
                <a:latin typeface="Times New Roman" panose="02020603050405020304" pitchFamily="18" charset="0"/>
                <a:ea typeface="楷体_GB2312" pitchFamily="49" charset="-122"/>
              </a:rPr>
              <a:t>(11001)</a:t>
            </a:r>
            <a:r>
              <a:rPr kumimoji="1" lang="en-US" altLang="zh-CN" sz="2400" baseline="-30000">
                <a:solidFill>
                  <a:srgbClr val="000066"/>
                </a:solidFill>
                <a:latin typeface="Times New Roman" panose="02020603050405020304" pitchFamily="18" charset="0"/>
                <a:ea typeface="楷体_GB2312" pitchFamily="49" charset="-122"/>
              </a:rPr>
              <a:t>B</a:t>
            </a:r>
            <a:r>
              <a:rPr kumimoji="1" lang="zh-CN" altLang="en-US" sz="2400">
                <a:solidFill>
                  <a:srgbClr val="000066"/>
                </a:solidFill>
                <a:latin typeface="Times New Roman" panose="02020603050405020304" pitchFamily="18" charset="0"/>
                <a:ea typeface="楷体_GB2312" pitchFamily="49" charset="-122"/>
              </a:rPr>
              <a:t>转换为十进制数。</a:t>
            </a:r>
          </a:p>
        </p:txBody>
      </p:sp>
      <p:sp>
        <p:nvSpPr>
          <p:cNvPr id="369707" name="Rectangle 43"/>
          <p:cNvSpPr>
            <a:spLocks noChangeArrowheads="1"/>
          </p:cNvSpPr>
          <p:nvPr/>
        </p:nvSpPr>
        <p:spPr bwMode="auto">
          <a:xfrm>
            <a:off x="484188" y="404813"/>
            <a:ext cx="6634162" cy="62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just">
              <a:lnSpc>
                <a:spcPct val="110000"/>
              </a:lnSpc>
              <a:buFont typeface="Wingdings" panose="05000000000000000000" pitchFamily="2" charset="2"/>
              <a:buNone/>
            </a:pPr>
            <a:r>
              <a:rPr lang="en-US" altLang="zh-CN" sz="3200">
                <a:solidFill>
                  <a:schemeClr val="accent2"/>
                </a:solidFill>
                <a:latin typeface="Times New Roman" panose="02020603050405020304" pitchFamily="18" charset="0"/>
              </a:rPr>
              <a:t>10.1.2  D/A</a:t>
            </a:r>
            <a:r>
              <a:rPr lang="zh-CN" altLang="en-US" sz="3200">
                <a:solidFill>
                  <a:schemeClr val="accent2"/>
                </a:solidFill>
              </a:rPr>
              <a:t>转换器的基本原理</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69704"/>
                                        </p:tgtEl>
                                        <p:attrNameLst>
                                          <p:attrName>style.visibility</p:attrName>
                                        </p:attrNameLst>
                                      </p:cBhvr>
                                      <p:to>
                                        <p:strVal val="visible"/>
                                      </p:to>
                                    </p:set>
                                    <p:animEffect transition="in" filter="strips(downRight)">
                                      <p:cBhvr>
                                        <p:cTn id="7" dur="500"/>
                                        <p:tgtEl>
                                          <p:spTgt spid="369704"/>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69706"/>
                                        </p:tgtEl>
                                        <p:attrNameLst>
                                          <p:attrName>style.visibility</p:attrName>
                                        </p:attrNameLst>
                                      </p:cBhvr>
                                      <p:to>
                                        <p:strVal val="visible"/>
                                      </p:to>
                                    </p:set>
                                    <p:animEffect transition="in" filter="strips(downRight)">
                                      <p:cBhvr>
                                        <p:cTn id="12" dur="500"/>
                                        <p:tgtEl>
                                          <p:spTgt spid="36970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69705"/>
                                        </p:tgtEl>
                                        <p:attrNameLst>
                                          <p:attrName>style.visibility</p:attrName>
                                        </p:attrNameLst>
                                      </p:cBhvr>
                                      <p:to>
                                        <p:strVal val="visible"/>
                                      </p:to>
                                    </p:set>
                                    <p:animEffect transition="in" filter="strips(downRight)">
                                      <p:cBhvr>
                                        <p:cTn id="17" dur="500"/>
                                        <p:tgtEl>
                                          <p:spTgt spid="36970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69703"/>
                                        </p:tgtEl>
                                        <p:attrNameLst>
                                          <p:attrName>style.visibility</p:attrName>
                                        </p:attrNameLst>
                                      </p:cBhvr>
                                      <p:to>
                                        <p:strVal val="visible"/>
                                      </p:to>
                                    </p:set>
                                    <p:animEffect transition="in" filter="strips(downRight)">
                                      <p:cBhvr>
                                        <p:cTn id="22" dur="500"/>
                                        <p:tgtEl>
                                          <p:spTgt spid="369703"/>
                                        </p:tgtEl>
                                      </p:cBhvr>
                                    </p:animEffect>
                                  </p:childTnLst>
                                  <p:subTnLst>
                                    <p:audio>
                                      <p:cMediaNode>
                                        <p:cTn display="0" masterRel="sameClick">
                                          <p:stCondLst>
                                            <p:cond evt="begin" delay="0">
                                              <p:tn val="20"/>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703" grpId="0" autoUpdateAnimBg="0"/>
      <p:bldP spid="369704" grpId="0" autoUpdateAnimBg="0"/>
      <p:bldP spid="369705" grpId="0" autoUpdateAnimBg="0"/>
      <p:bldP spid="369706"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8" name="Rectangle 4"/>
          <p:cNvSpPr>
            <a:spLocks noChangeArrowheads="1"/>
          </p:cNvSpPr>
          <p:nvPr/>
        </p:nvSpPr>
        <p:spPr bwMode="auto">
          <a:xfrm>
            <a:off x="0" y="14652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endParaRPr kumimoji="1" lang="zh-CN" altLang="zh-CN" sz="2400">
              <a:latin typeface="Times New Roman" panose="02020603050405020304" pitchFamily="18" charset="0"/>
            </a:endParaRPr>
          </a:p>
        </p:txBody>
      </p:sp>
      <p:graphicFrame>
        <p:nvGraphicFramePr>
          <p:cNvPr id="395269" name="Object 5"/>
          <p:cNvGraphicFramePr>
            <a:graphicFrameLocks noChangeAspect="1"/>
          </p:cNvGraphicFramePr>
          <p:nvPr/>
        </p:nvGraphicFramePr>
        <p:xfrm>
          <a:off x="0" y="1441450"/>
          <a:ext cx="7121525" cy="3373438"/>
        </p:xfrm>
        <a:graphic>
          <a:graphicData uri="http://schemas.openxmlformats.org/presentationml/2006/ole">
            <mc:AlternateContent xmlns:mc="http://schemas.openxmlformats.org/markup-compatibility/2006">
              <mc:Choice xmlns:v="urn:schemas-microsoft-com:vml" Requires="v">
                <p:oleObj spid="_x0000_s3074" name="图片" r:id="rId3" imgW="5925240" imgH="2953440" progId="Word.Picture.8">
                  <p:embed/>
                </p:oleObj>
              </mc:Choice>
              <mc:Fallback>
                <p:oleObj name="图片" r:id="rId3" imgW="5925240" imgH="2953440" progId="Word.Picture.8">
                  <p:embed/>
                  <p:pic>
                    <p:nvPicPr>
                      <p:cNvPr id="395269"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441450"/>
                        <a:ext cx="7121525" cy="3373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5270" name="Rectangle 6"/>
          <p:cNvSpPr>
            <a:spLocks noChangeArrowheads="1"/>
          </p:cNvSpPr>
          <p:nvPr/>
        </p:nvSpPr>
        <p:spPr bwMode="auto">
          <a:xfrm>
            <a:off x="503238" y="441325"/>
            <a:ext cx="6634162" cy="528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just">
              <a:lnSpc>
                <a:spcPct val="110000"/>
              </a:lnSpc>
              <a:buFont typeface="Wingdings" panose="05000000000000000000" pitchFamily="2" charset="2"/>
              <a:buNone/>
            </a:pPr>
            <a:r>
              <a:rPr lang="en-US" altLang="zh-CN" sz="2600">
                <a:solidFill>
                  <a:srgbClr val="000066"/>
                </a:solidFill>
                <a:latin typeface="宋体" panose="02010600030101010101" pitchFamily="2" charset="-122"/>
                <a:ea typeface="宋体" panose="02010600030101010101" pitchFamily="2" charset="-122"/>
              </a:rPr>
              <a:t>2.</a:t>
            </a:r>
            <a:r>
              <a:rPr lang="en-US" altLang="zh-CN" sz="2600">
                <a:solidFill>
                  <a:srgbClr val="000066"/>
                </a:solidFill>
              </a:rPr>
              <a:t> </a:t>
            </a:r>
            <a:r>
              <a:rPr lang="zh-CN" altLang="en-US" sz="2600">
                <a:solidFill>
                  <a:srgbClr val="000066"/>
                </a:solidFill>
              </a:rPr>
              <a:t>实现</a:t>
            </a:r>
            <a:r>
              <a:rPr lang="en-US" altLang="zh-CN" sz="2600">
                <a:solidFill>
                  <a:srgbClr val="000066"/>
                </a:solidFill>
                <a:latin typeface="Times New Roman" panose="02020603050405020304" pitchFamily="18" charset="0"/>
              </a:rPr>
              <a:t>D/A</a:t>
            </a:r>
            <a:r>
              <a:rPr lang="zh-CN" altLang="en-US" sz="2600">
                <a:solidFill>
                  <a:srgbClr val="000066"/>
                </a:solidFill>
              </a:rPr>
              <a:t>转换的原理电路</a:t>
            </a:r>
          </a:p>
        </p:txBody>
      </p:sp>
      <p:graphicFrame>
        <p:nvGraphicFramePr>
          <p:cNvPr id="395271" name="Object 7"/>
          <p:cNvGraphicFramePr>
            <a:graphicFrameLocks noChangeAspect="1"/>
          </p:cNvGraphicFramePr>
          <p:nvPr/>
        </p:nvGraphicFramePr>
        <p:xfrm>
          <a:off x="3276600" y="4632325"/>
          <a:ext cx="3411538" cy="525463"/>
        </p:xfrm>
        <a:graphic>
          <a:graphicData uri="http://schemas.openxmlformats.org/presentationml/2006/ole">
            <mc:AlternateContent xmlns:mc="http://schemas.openxmlformats.org/markup-compatibility/2006">
              <mc:Choice xmlns:v="urn:schemas-microsoft-com:vml" Requires="v">
                <p:oleObj spid="_x0000_s3075" name="公式" r:id="rId5" imgW="1511280" imgH="228600" progId="Equation.3">
                  <p:embed/>
                </p:oleObj>
              </mc:Choice>
              <mc:Fallback>
                <p:oleObj name="公式" r:id="rId5" imgW="1511280" imgH="228600" progId="Equation.3">
                  <p:embed/>
                  <p:pic>
                    <p:nvPicPr>
                      <p:cNvPr id="395271"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6600" y="4632325"/>
                        <a:ext cx="3411538" cy="5254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395272" name="Group 8"/>
          <p:cNvGrpSpPr>
            <a:grpSpLocks/>
          </p:cNvGrpSpPr>
          <p:nvPr/>
        </p:nvGrpSpPr>
        <p:grpSpPr bwMode="auto">
          <a:xfrm>
            <a:off x="6970713" y="1082675"/>
            <a:ext cx="2173287" cy="3098800"/>
            <a:chOff x="4391" y="995"/>
            <a:chExt cx="1369" cy="1952"/>
          </a:xfrm>
        </p:grpSpPr>
        <p:graphicFrame>
          <p:nvGraphicFramePr>
            <p:cNvPr id="395273" name="Object 9"/>
            <p:cNvGraphicFramePr>
              <a:graphicFrameLocks noChangeAspect="1"/>
            </p:cNvGraphicFramePr>
            <p:nvPr/>
          </p:nvGraphicFramePr>
          <p:xfrm>
            <a:off x="4415" y="2487"/>
            <a:ext cx="1345" cy="460"/>
          </p:xfrm>
          <a:graphic>
            <a:graphicData uri="http://schemas.openxmlformats.org/presentationml/2006/ole">
              <mc:AlternateContent xmlns:mc="http://schemas.openxmlformats.org/markup-compatibility/2006">
                <mc:Choice xmlns:v="urn:schemas-microsoft-com:vml" Requires="v">
                  <p:oleObj spid="_x0000_s3076" name="公式" r:id="rId7" imgW="799920" imgH="342720" progId="Equation.3">
                    <p:embed/>
                  </p:oleObj>
                </mc:Choice>
                <mc:Fallback>
                  <p:oleObj name="公式" r:id="rId7" imgW="799920" imgH="342720" progId="Equation.3">
                    <p:embed/>
                    <p:pic>
                      <p:nvPicPr>
                        <p:cNvPr id="395273"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15" y="2487"/>
                          <a:ext cx="1345" cy="46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95274" name="Object 10"/>
            <p:cNvGraphicFramePr>
              <a:graphicFrameLocks noChangeAspect="1"/>
            </p:cNvGraphicFramePr>
            <p:nvPr/>
          </p:nvGraphicFramePr>
          <p:xfrm>
            <a:off x="4399" y="1970"/>
            <a:ext cx="1071" cy="459"/>
          </p:xfrm>
          <a:graphic>
            <a:graphicData uri="http://schemas.openxmlformats.org/presentationml/2006/ole">
              <mc:AlternateContent xmlns:mc="http://schemas.openxmlformats.org/markup-compatibility/2006">
                <mc:Choice xmlns:v="urn:schemas-microsoft-com:vml" Requires="v">
                  <p:oleObj spid="_x0000_s3077" name="公式" r:id="rId9" imgW="799920" imgH="342720" progId="Equation.3">
                    <p:embed/>
                  </p:oleObj>
                </mc:Choice>
                <mc:Fallback>
                  <p:oleObj name="公式" r:id="rId9" imgW="799920" imgH="342720" progId="Equation.3">
                    <p:embed/>
                    <p:pic>
                      <p:nvPicPr>
                        <p:cNvPr id="395274"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99" y="1970"/>
                          <a:ext cx="1071" cy="4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95275" name="Object 11"/>
            <p:cNvGraphicFramePr>
              <a:graphicFrameLocks noChangeAspect="1"/>
            </p:cNvGraphicFramePr>
            <p:nvPr/>
          </p:nvGraphicFramePr>
          <p:xfrm>
            <a:off x="4409" y="1524"/>
            <a:ext cx="989" cy="436"/>
          </p:xfrm>
          <a:graphic>
            <a:graphicData uri="http://schemas.openxmlformats.org/presentationml/2006/ole">
              <mc:AlternateContent xmlns:mc="http://schemas.openxmlformats.org/markup-compatibility/2006">
                <mc:Choice xmlns:v="urn:schemas-microsoft-com:vml" Requires="v">
                  <p:oleObj spid="_x0000_s3078" name="公式" r:id="rId11" imgW="774360" imgH="342720" progId="Equation.3">
                    <p:embed/>
                  </p:oleObj>
                </mc:Choice>
                <mc:Fallback>
                  <p:oleObj name="公式" r:id="rId11" imgW="774360" imgH="342720" progId="Equation.3">
                    <p:embed/>
                    <p:pic>
                      <p:nvPicPr>
                        <p:cNvPr id="395275"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09" y="1524"/>
                          <a:ext cx="989" cy="4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95276" name="Object 12"/>
            <p:cNvGraphicFramePr>
              <a:graphicFrameLocks noChangeAspect="1"/>
            </p:cNvGraphicFramePr>
            <p:nvPr/>
          </p:nvGraphicFramePr>
          <p:xfrm>
            <a:off x="4391" y="995"/>
            <a:ext cx="965" cy="466"/>
          </p:xfrm>
          <a:graphic>
            <a:graphicData uri="http://schemas.openxmlformats.org/presentationml/2006/ole">
              <mc:AlternateContent xmlns:mc="http://schemas.openxmlformats.org/markup-compatibility/2006">
                <mc:Choice xmlns:v="urn:schemas-microsoft-com:vml" Requires="v">
                  <p:oleObj spid="_x0000_s3079" name="公式" r:id="rId13" imgW="711000" imgH="342720" progId="Equation.3">
                    <p:embed/>
                  </p:oleObj>
                </mc:Choice>
                <mc:Fallback>
                  <p:oleObj name="公式" r:id="rId13" imgW="711000" imgH="342720" progId="Equation.3">
                    <p:embed/>
                    <p:pic>
                      <p:nvPicPr>
                        <p:cNvPr id="395276" name="Object 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391" y="995"/>
                          <a:ext cx="965" cy="46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aphicFrame>
        <p:nvGraphicFramePr>
          <p:cNvPr id="395277" name="Object 13"/>
          <p:cNvGraphicFramePr>
            <a:graphicFrameLocks noChangeAspect="1"/>
          </p:cNvGraphicFramePr>
          <p:nvPr/>
        </p:nvGraphicFramePr>
        <p:xfrm>
          <a:off x="3281363" y="5233988"/>
          <a:ext cx="5318125" cy="1508125"/>
        </p:xfrm>
        <a:graphic>
          <a:graphicData uri="http://schemas.openxmlformats.org/presentationml/2006/ole">
            <mc:AlternateContent xmlns:mc="http://schemas.openxmlformats.org/markup-compatibility/2006">
              <mc:Choice xmlns:v="urn:schemas-microsoft-com:vml" Requires="v">
                <p:oleObj spid="_x0000_s3080" name="公式" r:id="rId15" imgW="2450880" imgH="685800" progId="Equation.3">
                  <p:embed/>
                </p:oleObj>
              </mc:Choice>
              <mc:Fallback>
                <p:oleObj name="公式" r:id="rId15" imgW="2450880" imgH="685800" progId="Equation.3">
                  <p:embed/>
                  <p:pic>
                    <p:nvPicPr>
                      <p:cNvPr id="395277" name="Object 1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281363" y="5233988"/>
                        <a:ext cx="5318125" cy="1508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5278" name="Rectangle 14"/>
          <p:cNvSpPr>
            <a:spLocks noChangeArrowheads="1"/>
          </p:cNvSpPr>
          <p:nvPr/>
        </p:nvSpPr>
        <p:spPr bwMode="auto">
          <a:xfrm>
            <a:off x="2798763" y="658813"/>
            <a:ext cx="10985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kumimoji="1" lang="en-US" altLang="zh-CN" sz="1000">
                <a:latin typeface="Times New Roman" panose="02020603050405020304" pitchFamily="18" charset="0"/>
                <a:ea typeface="华康简宋" charset="-122"/>
                <a:cs typeface="Times New Roman" panose="02020603050405020304" pitchFamily="18" charset="0"/>
              </a:rPr>
              <a:t>	</a:t>
            </a:r>
            <a:endParaRPr kumimoji="1" lang="en-US" altLang="zh-CN" sz="2400">
              <a:latin typeface="Times New Roman" panose="02020603050405020304" pitchFamily="18" charset="0"/>
              <a:ea typeface="华康简宋" charset="-122"/>
              <a:cs typeface="Times New Roman" panose="02020603050405020304" pitchFamily="18" charset="0"/>
            </a:endParaRPr>
          </a:p>
        </p:txBody>
      </p:sp>
      <p:sp>
        <p:nvSpPr>
          <p:cNvPr id="395279" name="Rectangle 15"/>
          <p:cNvSpPr>
            <a:spLocks noChangeArrowheads="1"/>
          </p:cNvSpPr>
          <p:nvPr/>
        </p:nvSpPr>
        <p:spPr bwMode="auto">
          <a:xfrm>
            <a:off x="2798763" y="2168525"/>
            <a:ext cx="3111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kumimoji="1" lang="zh-CN" altLang="en-US" sz="1000">
                <a:latin typeface="Times New Roman" panose="02020603050405020304" pitchFamily="18" charset="0"/>
                <a:ea typeface="华康简宋" charset="-122"/>
                <a:cs typeface="Times New Roman" panose="02020603050405020304" pitchFamily="18" charset="0"/>
              </a:rPr>
              <a:t>，</a:t>
            </a:r>
            <a:endParaRPr kumimoji="1" lang="zh-CN" altLang="en-US" sz="2400">
              <a:latin typeface="Times New Roman" panose="02020603050405020304" pitchFamily="18" charset="0"/>
              <a:ea typeface="华康简宋" charset="-122"/>
              <a:cs typeface="Times New Roman" panose="02020603050405020304" pitchFamily="18" charset="0"/>
            </a:endParaRPr>
          </a:p>
        </p:txBody>
      </p:sp>
      <p:sp>
        <p:nvSpPr>
          <p:cNvPr id="395280" name="Rectangle 16"/>
          <p:cNvSpPr>
            <a:spLocks noChangeArrowheads="1"/>
          </p:cNvSpPr>
          <p:nvPr/>
        </p:nvSpPr>
        <p:spPr bwMode="auto">
          <a:xfrm>
            <a:off x="2798763" y="2784475"/>
            <a:ext cx="3111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kumimoji="1" lang="zh-CN" altLang="en-US" sz="1000">
                <a:latin typeface="Times New Roman" panose="02020603050405020304" pitchFamily="18" charset="0"/>
                <a:ea typeface="华康简宋" charset="-122"/>
                <a:cs typeface="Times New Roman" panose="02020603050405020304" pitchFamily="18" charset="0"/>
              </a:rPr>
              <a:t>，</a:t>
            </a:r>
            <a:endParaRPr kumimoji="1" lang="zh-CN" altLang="en-US" sz="2400">
              <a:latin typeface="Times New Roman" panose="02020603050405020304" pitchFamily="18" charset="0"/>
              <a:ea typeface="华康简宋" charset="-122"/>
              <a:cs typeface="Times New Roman" panose="02020603050405020304" pitchFamily="18" charset="0"/>
            </a:endParaRPr>
          </a:p>
        </p:txBody>
      </p:sp>
      <p:sp>
        <p:nvSpPr>
          <p:cNvPr id="395281" name="Rectangle 17"/>
          <p:cNvSpPr>
            <a:spLocks noChangeArrowheads="1"/>
          </p:cNvSpPr>
          <p:nvPr/>
        </p:nvSpPr>
        <p:spPr bwMode="auto">
          <a:xfrm>
            <a:off x="2798763" y="3371850"/>
            <a:ext cx="2476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kumimoji="1" lang="en-US" altLang="zh-CN" sz="1000">
                <a:latin typeface="Times New Roman" panose="02020603050405020304" pitchFamily="18" charset="0"/>
                <a:ea typeface="华康简宋" charset="-122"/>
                <a:cs typeface="Times New Roman" panose="02020603050405020304" pitchFamily="18" charset="0"/>
              </a:rPr>
              <a:t>, </a:t>
            </a:r>
            <a:endParaRPr kumimoji="1" lang="en-US" altLang="zh-CN" sz="2400">
              <a:latin typeface="Times New Roman" panose="02020603050405020304" pitchFamily="18" charset="0"/>
              <a:ea typeface="华康简宋" charset="-122"/>
              <a:cs typeface="Times New Roman" panose="02020603050405020304" pitchFamily="18" charset="0"/>
            </a:endParaRPr>
          </a:p>
        </p:txBody>
      </p:sp>
      <p:sp>
        <p:nvSpPr>
          <p:cNvPr id="395282" name="Rectangle 18"/>
          <p:cNvSpPr>
            <a:spLocks noChangeArrowheads="1"/>
          </p:cNvSpPr>
          <p:nvPr/>
        </p:nvSpPr>
        <p:spPr bwMode="auto">
          <a:xfrm>
            <a:off x="2798763" y="4946650"/>
            <a:ext cx="233362"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kumimoji="1" lang="en-US" altLang="zh-CN" sz="1100">
                <a:latin typeface="Verdana" panose="020B0604030504040204" pitchFamily="34" charset="0"/>
              </a:rPr>
              <a:t> </a:t>
            </a:r>
            <a:endParaRPr kumimoji="1" lang="en-US" altLang="zh-CN" sz="2400">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95269"/>
                                        </p:tgtEl>
                                        <p:attrNameLst>
                                          <p:attrName>style.visibility</p:attrName>
                                        </p:attrNameLst>
                                      </p:cBhvr>
                                      <p:to>
                                        <p:strVal val="visible"/>
                                      </p:to>
                                    </p:set>
                                    <p:animEffect transition="in" filter="wipe(left)">
                                      <p:cBhvr>
                                        <p:cTn id="7" dur="500"/>
                                        <p:tgtEl>
                                          <p:spTgt spid="39526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95272"/>
                                        </p:tgtEl>
                                        <p:attrNameLst>
                                          <p:attrName>style.visibility</p:attrName>
                                        </p:attrNameLst>
                                      </p:cBhvr>
                                      <p:to>
                                        <p:strVal val="visible"/>
                                      </p:to>
                                    </p:set>
                                    <p:animEffect transition="in" filter="wipe(up)">
                                      <p:cBhvr>
                                        <p:cTn id="12" dur="500"/>
                                        <p:tgtEl>
                                          <p:spTgt spid="39527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395271"/>
                                        </p:tgtEl>
                                        <p:attrNameLst>
                                          <p:attrName>style.visibility</p:attrName>
                                        </p:attrNameLst>
                                      </p:cBhvr>
                                      <p:to>
                                        <p:strVal val="visible"/>
                                      </p:to>
                                    </p:set>
                                    <p:animEffect transition="in" filter="strips(downRight)">
                                      <p:cBhvr>
                                        <p:cTn id="17" dur="500"/>
                                        <p:tgtEl>
                                          <p:spTgt spid="39527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395277"/>
                                        </p:tgtEl>
                                        <p:attrNameLst>
                                          <p:attrName>style.visibility</p:attrName>
                                        </p:attrNameLst>
                                      </p:cBhvr>
                                      <p:to>
                                        <p:strVal val="visible"/>
                                      </p:to>
                                    </p:set>
                                    <p:animEffect transition="in" filter="strips(downRight)">
                                      <p:cBhvr>
                                        <p:cTn id="22" dur="500"/>
                                        <p:tgtEl>
                                          <p:spTgt spid="3952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2" name="Rectangle 4"/>
          <p:cNvSpPr>
            <a:spLocks noChangeArrowheads="1"/>
          </p:cNvSpPr>
          <p:nvPr/>
        </p:nvSpPr>
        <p:spPr bwMode="auto">
          <a:xfrm>
            <a:off x="647700" y="549275"/>
            <a:ext cx="561816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just">
              <a:lnSpc>
                <a:spcPct val="110000"/>
              </a:lnSpc>
              <a:buFont typeface="Wingdings" panose="05000000000000000000" pitchFamily="2" charset="2"/>
              <a:buNone/>
            </a:pPr>
            <a:r>
              <a:rPr lang="en-US" altLang="zh-CN" sz="2400">
                <a:solidFill>
                  <a:srgbClr val="000099"/>
                </a:solidFill>
                <a:latin typeface="宋体" panose="02010600030101010101" pitchFamily="2" charset="-122"/>
                <a:ea typeface="宋体" panose="02010600030101010101" pitchFamily="2" charset="-122"/>
              </a:rPr>
              <a:t>3.</a:t>
            </a:r>
            <a:r>
              <a:rPr lang="en-US" altLang="zh-CN" sz="2400">
                <a:solidFill>
                  <a:srgbClr val="000099"/>
                </a:solidFill>
                <a:latin typeface="Times New Roman" panose="02020603050405020304" pitchFamily="18" charset="0"/>
              </a:rPr>
              <a:t> D/A</a:t>
            </a:r>
            <a:r>
              <a:rPr lang="zh-CN" altLang="en-US" sz="2400">
                <a:solidFill>
                  <a:srgbClr val="000099"/>
                </a:solidFill>
              </a:rPr>
              <a:t>转换器的分类</a:t>
            </a:r>
            <a:r>
              <a:rPr lang="en-US" altLang="zh-CN" sz="2400">
                <a:solidFill>
                  <a:srgbClr val="000099"/>
                </a:solidFill>
              </a:rPr>
              <a:t>:</a:t>
            </a:r>
          </a:p>
        </p:txBody>
      </p:sp>
      <p:sp>
        <p:nvSpPr>
          <p:cNvPr id="396293" name="Text Box 5"/>
          <p:cNvSpPr txBox="1">
            <a:spLocks noChangeArrowheads="1"/>
          </p:cNvSpPr>
          <p:nvPr/>
        </p:nvSpPr>
        <p:spPr bwMode="auto">
          <a:xfrm>
            <a:off x="982663" y="2303463"/>
            <a:ext cx="18700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2400">
                <a:solidFill>
                  <a:srgbClr val="000099"/>
                </a:solidFill>
                <a:latin typeface="Times New Roman" panose="02020603050405020304" pitchFamily="18" charset="0"/>
                <a:ea typeface="楷体_GB2312" pitchFamily="49" charset="-122"/>
              </a:rPr>
              <a:t>按解码网络结构分类 </a:t>
            </a:r>
          </a:p>
        </p:txBody>
      </p:sp>
      <p:sp>
        <p:nvSpPr>
          <p:cNvPr id="396294" name="Text Box 6"/>
          <p:cNvSpPr txBox="1">
            <a:spLocks noChangeArrowheads="1"/>
          </p:cNvSpPr>
          <p:nvPr/>
        </p:nvSpPr>
        <p:spPr bwMode="auto">
          <a:xfrm>
            <a:off x="3146425" y="1839913"/>
            <a:ext cx="33988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T</a:t>
            </a:r>
            <a:r>
              <a:rPr kumimoji="1" lang="zh-CN" altLang="en-US" sz="2400">
                <a:solidFill>
                  <a:srgbClr val="000099"/>
                </a:solidFill>
                <a:latin typeface="Times New Roman" panose="02020603050405020304" pitchFamily="18" charset="0"/>
                <a:ea typeface="楷体_GB2312" pitchFamily="49" charset="-122"/>
              </a:rPr>
              <a:t>型电阻网络</a:t>
            </a:r>
            <a:r>
              <a:rPr kumimoji="1" lang="en-US" altLang="zh-CN" sz="2400">
                <a:solidFill>
                  <a:srgbClr val="000099"/>
                </a:solidFill>
                <a:latin typeface="Times New Roman" panose="02020603050405020304" pitchFamily="18" charset="0"/>
                <a:ea typeface="楷体_GB2312" pitchFamily="49" charset="-122"/>
              </a:rPr>
              <a:t>DAC</a:t>
            </a:r>
          </a:p>
        </p:txBody>
      </p:sp>
      <p:sp>
        <p:nvSpPr>
          <p:cNvPr id="396295" name="Text Box 7"/>
          <p:cNvSpPr txBox="1">
            <a:spLocks noChangeArrowheads="1"/>
          </p:cNvSpPr>
          <p:nvPr/>
        </p:nvSpPr>
        <p:spPr bwMode="auto">
          <a:xfrm>
            <a:off x="3146425" y="2384425"/>
            <a:ext cx="3740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2400">
                <a:solidFill>
                  <a:srgbClr val="CC3300"/>
                </a:solidFill>
                <a:latin typeface="Times New Roman" panose="02020603050405020304" pitchFamily="18" charset="0"/>
                <a:ea typeface="楷体_GB2312" pitchFamily="49" charset="-122"/>
              </a:rPr>
              <a:t>倒</a:t>
            </a:r>
            <a:r>
              <a:rPr kumimoji="1" lang="en-US" altLang="zh-CN" sz="2400">
                <a:solidFill>
                  <a:srgbClr val="CC3300"/>
                </a:solidFill>
                <a:latin typeface="Times New Roman" panose="02020603050405020304" pitchFamily="18" charset="0"/>
                <a:ea typeface="楷体_GB2312" pitchFamily="49" charset="-122"/>
              </a:rPr>
              <a:t>T</a:t>
            </a:r>
            <a:r>
              <a:rPr kumimoji="1" lang="zh-CN" altLang="en-US" sz="2400">
                <a:solidFill>
                  <a:srgbClr val="CC3300"/>
                </a:solidFill>
                <a:latin typeface="Times New Roman" panose="02020603050405020304" pitchFamily="18" charset="0"/>
                <a:ea typeface="楷体_GB2312" pitchFamily="49" charset="-122"/>
              </a:rPr>
              <a:t>形电阻网络</a:t>
            </a:r>
            <a:r>
              <a:rPr kumimoji="1" lang="en-US" altLang="zh-CN" sz="2400">
                <a:solidFill>
                  <a:srgbClr val="CC3300"/>
                </a:solidFill>
                <a:latin typeface="Times New Roman" panose="02020603050405020304" pitchFamily="18" charset="0"/>
                <a:ea typeface="楷体_GB2312" pitchFamily="49" charset="-122"/>
              </a:rPr>
              <a:t>DAC</a:t>
            </a:r>
          </a:p>
        </p:txBody>
      </p:sp>
      <p:sp>
        <p:nvSpPr>
          <p:cNvPr id="396296" name="Text Box 8"/>
          <p:cNvSpPr txBox="1">
            <a:spLocks noChangeArrowheads="1"/>
          </p:cNvSpPr>
          <p:nvPr/>
        </p:nvSpPr>
        <p:spPr bwMode="auto">
          <a:xfrm>
            <a:off x="3146425" y="2913063"/>
            <a:ext cx="43259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2400">
                <a:solidFill>
                  <a:srgbClr val="CC3300"/>
                </a:solidFill>
                <a:latin typeface="Times New Roman" panose="02020603050405020304" pitchFamily="18" charset="0"/>
                <a:ea typeface="楷体_GB2312" pitchFamily="49" charset="-122"/>
              </a:rPr>
              <a:t>权电流</a:t>
            </a:r>
            <a:r>
              <a:rPr kumimoji="1" lang="en-US" altLang="zh-CN" sz="2400">
                <a:solidFill>
                  <a:srgbClr val="CC3300"/>
                </a:solidFill>
                <a:latin typeface="Times New Roman" panose="02020603050405020304" pitchFamily="18" charset="0"/>
                <a:ea typeface="楷体_GB2312" pitchFamily="49" charset="-122"/>
              </a:rPr>
              <a:t>DAC</a:t>
            </a:r>
            <a:r>
              <a:rPr kumimoji="1" lang="en-US" altLang="zh-CN" sz="2400">
                <a:latin typeface="Times New Roman" panose="02020603050405020304" pitchFamily="18" charset="0"/>
                <a:ea typeface="楷体_GB2312" pitchFamily="49" charset="-122"/>
              </a:rPr>
              <a:t> </a:t>
            </a:r>
          </a:p>
        </p:txBody>
      </p:sp>
      <p:sp>
        <p:nvSpPr>
          <p:cNvPr id="396297" name="Text Box 9"/>
          <p:cNvSpPr txBox="1">
            <a:spLocks noChangeArrowheads="1"/>
          </p:cNvSpPr>
          <p:nvPr/>
        </p:nvSpPr>
        <p:spPr bwMode="auto">
          <a:xfrm>
            <a:off x="3146425" y="3459163"/>
            <a:ext cx="43259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2400">
                <a:solidFill>
                  <a:srgbClr val="000099"/>
                </a:solidFill>
                <a:latin typeface="Times New Roman" panose="02020603050405020304" pitchFamily="18" charset="0"/>
                <a:ea typeface="楷体_GB2312" pitchFamily="49" charset="-122"/>
              </a:rPr>
              <a:t>权电阻网络</a:t>
            </a:r>
            <a:r>
              <a:rPr kumimoji="1" lang="en-US" altLang="zh-CN" sz="2400">
                <a:solidFill>
                  <a:srgbClr val="000099"/>
                </a:solidFill>
                <a:latin typeface="Times New Roman" panose="02020603050405020304" pitchFamily="18" charset="0"/>
                <a:ea typeface="楷体_GB2312" pitchFamily="49" charset="-122"/>
              </a:rPr>
              <a:t>DAC </a:t>
            </a:r>
          </a:p>
        </p:txBody>
      </p:sp>
      <p:sp>
        <p:nvSpPr>
          <p:cNvPr id="396298" name="Text Box 10"/>
          <p:cNvSpPr txBox="1">
            <a:spLocks noChangeArrowheads="1"/>
          </p:cNvSpPr>
          <p:nvPr/>
        </p:nvSpPr>
        <p:spPr bwMode="auto">
          <a:xfrm>
            <a:off x="982663" y="4379913"/>
            <a:ext cx="2074862"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2400">
                <a:solidFill>
                  <a:srgbClr val="000099"/>
                </a:solidFill>
                <a:latin typeface="Times New Roman" panose="02020603050405020304" pitchFamily="18" charset="0"/>
                <a:ea typeface="楷体_GB2312" pitchFamily="49" charset="-122"/>
              </a:rPr>
              <a:t>按模拟电子开关电路分类 </a:t>
            </a:r>
          </a:p>
        </p:txBody>
      </p:sp>
      <p:sp>
        <p:nvSpPr>
          <p:cNvPr id="396299" name="Text Box 11"/>
          <p:cNvSpPr txBox="1">
            <a:spLocks noChangeArrowheads="1"/>
          </p:cNvSpPr>
          <p:nvPr/>
        </p:nvSpPr>
        <p:spPr bwMode="auto">
          <a:xfrm>
            <a:off x="3146425" y="4198938"/>
            <a:ext cx="43259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a:solidFill>
                  <a:srgbClr val="CC3300"/>
                </a:solidFill>
                <a:latin typeface="Times New Roman" panose="02020603050405020304" pitchFamily="18" charset="0"/>
                <a:ea typeface="楷体_GB2312" pitchFamily="49" charset="-122"/>
              </a:rPr>
              <a:t>CMOS</a:t>
            </a:r>
            <a:r>
              <a:rPr kumimoji="1" lang="zh-CN" altLang="en-US" sz="2400">
                <a:solidFill>
                  <a:srgbClr val="CC3300"/>
                </a:solidFill>
                <a:latin typeface="Times New Roman" panose="02020603050405020304" pitchFamily="18" charset="0"/>
                <a:ea typeface="楷体_GB2312" pitchFamily="49" charset="-122"/>
              </a:rPr>
              <a:t>开关型</a:t>
            </a:r>
            <a:r>
              <a:rPr kumimoji="1" lang="en-US" altLang="zh-CN" sz="2400">
                <a:solidFill>
                  <a:srgbClr val="CC3300"/>
                </a:solidFill>
                <a:latin typeface="Times New Roman" panose="02020603050405020304" pitchFamily="18" charset="0"/>
                <a:ea typeface="楷体_GB2312" pitchFamily="49" charset="-122"/>
              </a:rPr>
              <a:t>DAC</a:t>
            </a:r>
          </a:p>
        </p:txBody>
      </p:sp>
      <p:sp>
        <p:nvSpPr>
          <p:cNvPr id="396300" name="Text Box 12"/>
          <p:cNvSpPr txBox="1">
            <a:spLocks noChangeArrowheads="1"/>
          </p:cNvSpPr>
          <p:nvPr/>
        </p:nvSpPr>
        <p:spPr bwMode="auto">
          <a:xfrm>
            <a:off x="3146425" y="4851400"/>
            <a:ext cx="43259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2400">
                <a:solidFill>
                  <a:srgbClr val="000099"/>
                </a:solidFill>
                <a:latin typeface="Times New Roman" panose="02020603050405020304" pitchFamily="18" charset="0"/>
                <a:ea typeface="楷体_GB2312" pitchFamily="49" charset="-122"/>
              </a:rPr>
              <a:t>双极型开关型</a:t>
            </a:r>
            <a:r>
              <a:rPr kumimoji="1" lang="en-US" altLang="zh-CN" sz="2400">
                <a:solidFill>
                  <a:srgbClr val="000099"/>
                </a:solidFill>
                <a:latin typeface="Times New Roman" panose="02020603050405020304" pitchFamily="18" charset="0"/>
                <a:ea typeface="楷体_GB2312" pitchFamily="49" charset="-122"/>
              </a:rPr>
              <a:t>DAC </a:t>
            </a:r>
          </a:p>
        </p:txBody>
      </p:sp>
      <p:sp>
        <p:nvSpPr>
          <p:cNvPr id="396301" name="Text Box 13"/>
          <p:cNvSpPr txBox="1">
            <a:spLocks noChangeArrowheads="1"/>
          </p:cNvSpPr>
          <p:nvPr/>
        </p:nvSpPr>
        <p:spPr bwMode="auto">
          <a:xfrm>
            <a:off x="6016625" y="4567238"/>
            <a:ext cx="25257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2400">
                <a:solidFill>
                  <a:srgbClr val="000099"/>
                </a:solidFill>
                <a:latin typeface="Times New Roman" panose="02020603050405020304" pitchFamily="18" charset="0"/>
                <a:ea typeface="楷体_GB2312" pitchFamily="49" charset="-122"/>
              </a:rPr>
              <a:t>电流开关型</a:t>
            </a:r>
            <a:r>
              <a:rPr kumimoji="1" lang="en-US" altLang="zh-CN" sz="2400">
                <a:solidFill>
                  <a:srgbClr val="000099"/>
                </a:solidFill>
                <a:latin typeface="Times New Roman" panose="02020603050405020304" pitchFamily="18" charset="0"/>
                <a:ea typeface="楷体_GB2312" pitchFamily="49" charset="-122"/>
              </a:rPr>
              <a:t>DAC </a:t>
            </a:r>
          </a:p>
        </p:txBody>
      </p:sp>
      <p:sp>
        <p:nvSpPr>
          <p:cNvPr id="396302" name="Text Box 14"/>
          <p:cNvSpPr txBox="1">
            <a:spLocks noChangeArrowheads="1"/>
          </p:cNvSpPr>
          <p:nvPr/>
        </p:nvSpPr>
        <p:spPr bwMode="auto">
          <a:xfrm>
            <a:off x="6016625" y="5156200"/>
            <a:ext cx="3140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ECL</a:t>
            </a:r>
            <a:r>
              <a:rPr kumimoji="1" lang="zh-CN" altLang="en-US" sz="2400">
                <a:solidFill>
                  <a:srgbClr val="000099"/>
                </a:solidFill>
                <a:latin typeface="Times New Roman" panose="02020603050405020304" pitchFamily="18" charset="0"/>
                <a:ea typeface="楷体_GB2312" pitchFamily="49" charset="-122"/>
              </a:rPr>
              <a:t>电流开关型</a:t>
            </a:r>
            <a:r>
              <a:rPr kumimoji="1" lang="en-US" altLang="zh-CN" sz="2400">
                <a:solidFill>
                  <a:srgbClr val="000099"/>
                </a:solidFill>
                <a:latin typeface="Times New Roman" panose="02020603050405020304" pitchFamily="18" charset="0"/>
                <a:ea typeface="楷体_GB2312" pitchFamily="49" charset="-122"/>
              </a:rPr>
              <a:t>DAC </a:t>
            </a:r>
          </a:p>
        </p:txBody>
      </p:sp>
      <p:sp>
        <p:nvSpPr>
          <p:cNvPr id="396303" name="AutoShape 15"/>
          <p:cNvSpPr>
            <a:spLocks/>
          </p:cNvSpPr>
          <p:nvPr/>
        </p:nvSpPr>
        <p:spPr bwMode="auto">
          <a:xfrm>
            <a:off x="696913" y="2343150"/>
            <a:ext cx="423862" cy="2852738"/>
          </a:xfrm>
          <a:prstGeom prst="leftBrace">
            <a:avLst>
              <a:gd name="adj1" fmla="val 56086"/>
              <a:gd name="adj2" fmla="val 50000"/>
            </a:avLst>
          </a:prstGeom>
          <a:noFill/>
          <a:ln w="28575">
            <a:solidFill>
              <a:srgbClr val="0033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396304" name="AutoShape 16"/>
          <p:cNvSpPr>
            <a:spLocks/>
          </p:cNvSpPr>
          <p:nvPr/>
        </p:nvSpPr>
        <p:spPr bwMode="auto">
          <a:xfrm>
            <a:off x="2811463" y="1892300"/>
            <a:ext cx="423862" cy="1936750"/>
          </a:xfrm>
          <a:prstGeom prst="leftBrace">
            <a:avLst>
              <a:gd name="adj1" fmla="val 38077"/>
              <a:gd name="adj2" fmla="val 50000"/>
            </a:avLst>
          </a:prstGeom>
          <a:noFill/>
          <a:ln w="28575">
            <a:solidFill>
              <a:srgbClr val="0033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396305" name="AutoShape 17"/>
          <p:cNvSpPr>
            <a:spLocks/>
          </p:cNvSpPr>
          <p:nvPr/>
        </p:nvSpPr>
        <p:spPr bwMode="auto">
          <a:xfrm>
            <a:off x="2967038" y="4252913"/>
            <a:ext cx="233362" cy="1022350"/>
          </a:xfrm>
          <a:prstGeom prst="leftBrace">
            <a:avLst>
              <a:gd name="adj1" fmla="val 36508"/>
              <a:gd name="adj2" fmla="val 50000"/>
            </a:avLst>
          </a:prstGeom>
          <a:noFill/>
          <a:ln w="28575">
            <a:solidFill>
              <a:srgbClr val="0033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396306" name="AutoShape 18"/>
          <p:cNvSpPr>
            <a:spLocks/>
          </p:cNvSpPr>
          <p:nvPr/>
        </p:nvSpPr>
        <p:spPr bwMode="auto">
          <a:xfrm>
            <a:off x="5888038" y="4638675"/>
            <a:ext cx="219075" cy="960438"/>
          </a:xfrm>
          <a:prstGeom prst="leftBrace">
            <a:avLst>
              <a:gd name="adj1" fmla="val 36534"/>
              <a:gd name="adj2" fmla="val 50000"/>
            </a:avLst>
          </a:prstGeom>
          <a:noFill/>
          <a:ln w="28575">
            <a:solidFill>
              <a:srgbClr val="0033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396307" name="Rectangle 19">
            <a:hlinkClick r:id="rId2" action="ppaction://hlinksldjump"/>
          </p:cNvPr>
          <p:cNvSpPr>
            <a:spLocks noChangeArrowheads="1"/>
          </p:cNvSpPr>
          <p:nvPr/>
        </p:nvSpPr>
        <p:spPr bwMode="auto">
          <a:xfrm>
            <a:off x="177800" y="2849563"/>
            <a:ext cx="717550" cy="150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nchor="ctr">
            <a:spAutoFit/>
          </a:bodyP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2400">
                <a:solidFill>
                  <a:srgbClr val="000099"/>
                </a:solidFill>
                <a:latin typeface="Times New Roman" panose="02020603050405020304" pitchFamily="18" charset="0"/>
              </a:rPr>
              <a:t>D/A </a:t>
            </a:r>
            <a:r>
              <a:rPr lang="zh-CN" altLang="en-US" sz="2400">
                <a:solidFill>
                  <a:srgbClr val="000099"/>
                </a:solidFill>
                <a:latin typeface="Times New Roman" panose="02020603050405020304" pitchFamily="18" charset="0"/>
              </a:rPr>
              <a:t>转</a:t>
            </a:r>
            <a:br>
              <a:rPr lang="zh-CN" altLang="en-US" sz="2400">
                <a:solidFill>
                  <a:srgbClr val="000099"/>
                </a:solidFill>
                <a:latin typeface="Times New Roman" panose="02020603050405020304" pitchFamily="18" charset="0"/>
              </a:rPr>
            </a:br>
            <a:r>
              <a:rPr lang="zh-CN" altLang="en-US" sz="2400">
                <a:solidFill>
                  <a:srgbClr val="000099"/>
                </a:solidFill>
                <a:latin typeface="Times New Roman" panose="02020603050405020304" pitchFamily="18" charset="0"/>
              </a:rPr>
              <a:t>换</a:t>
            </a:r>
            <a:br>
              <a:rPr lang="zh-CN" altLang="en-US" sz="2400">
                <a:solidFill>
                  <a:srgbClr val="000099"/>
                </a:solidFill>
                <a:latin typeface="Times New Roman" panose="02020603050405020304" pitchFamily="18" charset="0"/>
              </a:rPr>
            </a:br>
            <a:r>
              <a:rPr lang="zh-CN" altLang="en-US" sz="2400">
                <a:solidFill>
                  <a:srgbClr val="000099"/>
                </a:solidFill>
                <a:latin typeface="Times New Roman" panose="02020603050405020304" pitchFamily="18" charset="0"/>
              </a:rPr>
              <a:t>器</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396303"/>
                                        </p:tgtEl>
                                        <p:attrNameLst>
                                          <p:attrName>style.visibility</p:attrName>
                                        </p:attrNameLst>
                                      </p:cBhvr>
                                      <p:to>
                                        <p:strVal val="visible"/>
                                      </p:to>
                                    </p:set>
                                    <p:animEffect transition="in" filter="strips(downRight)">
                                      <p:cBhvr>
                                        <p:cTn id="7" dur="500"/>
                                        <p:tgtEl>
                                          <p:spTgt spid="39630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96293"/>
                                        </p:tgtEl>
                                        <p:attrNameLst>
                                          <p:attrName>style.visibility</p:attrName>
                                        </p:attrNameLst>
                                      </p:cBhvr>
                                      <p:to>
                                        <p:strVal val="visible"/>
                                      </p:to>
                                    </p:set>
                                    <p:animEffect transition="in" filter="strips(downRight)">
                                      <p:cBhvr>
                                        <p:cTn id="12" dur="500"/>
                                        <p:tgtEl>
                                          <p:spTgt spid="39629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396304"/>
                                        </p:tgtEl>
                                        <p:attrNameLst>
                                          <p:attrName>style.visibility</p:attrName>
                                        </p:attrNameLst>
                                      </p:cBhvr>
                                      <p:to>
                                        <p:strVal val="visible"/>
                                      </p:to>
                                    </p:set>
                                    <p:animEffect transition="in" filter="strips(downRight)">
                                      <p:cBhvr>
                                        <p:cTn id="17" dur="500"/>
                                        <p:tgtEl>
                                          <p:spTgt spid="39630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96294"/>
                                        </p:tgtEl>
                                        <p:attrNameLst>
                                          <p:attrName>style.visibility</p:attrName>
                                        </p:attrNameLst>
                                      </p:cBhvr>
                                      <p:to>
                                        <p:strVal val="visible"/>
                                      </p:to>
                                    </p:set>
                                    <p:animEffect transition="in" filter="strips(downRight)">
                                      <p:cBhvr>
                                        <p:cTn id="22" dur="500"/>
                                        <p:tgtEl>
                                          <p:spTgt spid="39629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96295"/>
                                        </p:tgtEl>
                                        <p:attrNameLst>
                                          <p:attrName>style.visibility</p:attrName>
                                        </p:attrNameLst>
                                      </p:cBhvr>
                                      <p:to>
                                        <p:strVal val="visible"/>
                                      </p:to>
                                    </p:set>
                                    <p:animEffect transition="in" filter="strips(downRight)">
                                      <p:cBhvr>
                                        <p:cTn id="27" dur="500"/>
                                        <p:tgtEl>
                                          <p:spTgt spid="39629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396296"/>
                                        </p:tgtEl>
                                        <p:attrNameLst>
                                          <p:attrName>style.visibility</p:attrName>
                                        </p:attrNameLst>
                                      </p:cBhvr>
                                      <p:to>
                                        <p:strVal val="visible"/>
                                      </p:to>
                                    </p:set>
                                    <p:animEffect transition="in" filter="strips(downRight)">
                                      <p:cBhvr>
                                        <p:cTn id="32" dur="500"/>
                                        <p:tgtEl>
                                          <p:spTgt spid="39629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396297"/>
                                        </p:tgtEl>
                                        <p:attrNameLst>
                                          <p:attrName>style.visibility</p:attrName>
                                        </p:attrNameLst>
                                      </p:cBhvr>
                                      <p:to>
                                        <p:strVal val="visible"/>
                                      </p:to>
                                    </p:set>
                                    <p:animEffect transition="in" filter="strips(downRight)">
                                      <p:cBhvr>
                                        <p:cTn id="37" dur="500"/>
                                        <p:tgtEl>
                                          <p:spTgt spid="39629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396298"/>
                                        </p:tgtEl>
                                        <p:attrNameLst>
                                          <p:attrName>style.visibility</p:attrName>
                                        </p:attrNameLst>
                                      </p:cBhvr>
                                      <p:to>
                                        <p:strVal val="visible"/>
                                      </p:to>
                                    </p:set>
                                    <p:animEffect transition="in" filter="strips(downRight)">
                                      <p:cBhvr>
                                        <p:cTn id="42" dur="500"/>
                                        <p:tgtEl>
                                          <p:spTgt spid="39629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nodeType="clickEffect">
                                  <p:stCondLst>
                                    <p:cond delay="0"/>
                                  </p:stCondLst>
                                  <p:childTnLst>
                                    <p:set>
                                      <p:cBhvr>
                                        <p:cTn id="46" dur="1" fill="hold">
                                          <p:stCondLst>
                                            <p:cond delay="0"/>
                                          </p:stCondLst>
                                        </p:cTn>
                                        <p:tgtEl>
                                          <p:spTgt spid="396305"/>
                                        </p:tgtEl>
                                        <p:attrNameLst>
                                          <p:attrName>style.visibility</p:attrName>
                                        </p:attrNameLst>
                                      </p:cBhvr>
                                      <p:to>
                                        <p:strVal val="visible"/>
                                      </p:to>
                                    </p:set>
                                    <p:animEffect transition="in" filter="strips(downRight)">
                                      <p:cBhvr>
                                        <p:cTn id="47" dur="500"/>
                                        <p:tgtEl>
                                          <p:spTgt spid="396305"/>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grpId="0" nodeType="clickEffect">
                                  <p:stCondLst>
                                    <p:cond delay="0"/>
                                  </p:stCondLst>
                                  <p:childTnLst>
                                    <p:set>
                                      <p:cBhvr>
                                        <p:cTn id="51" dur="1" fill="hold">
                                          <p:stCondLst>
                                            <p:cond delay="0"/>
                                          </p:stCondLst>
                                        </p:cTn>
                                        <p:tgtEl>
                                          <p:spTgt spid="396299"/>
                                        </p:tgtEl>
                                        <p:attrNameLst>
                                          <p:attrName>style.visibility</p:attrName>
                                        </p:attrNameLst>
                                      </p:cBhvr>
                                      <p:to>
                                        <p:strVal val="visible"/>
                                      </p:to>
                                    </p:set>
                                    <p:animEffect transition="in" filter="strips(downRight)">
                                      <p:cBhvr>
                                        <p:cTn id="52" dur="500"/>
                                        <p:tgtEl>
                                          <p:spTgt spid="396299"/>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grpId="0" nodeType="clickEffect">
                                  <p:stCondLst>
                                    <p:cond delay="0"/>
                                  </p:stCondLst>
                                  <p:childTnLst>
                                    <p:set>
                                      <p:cBhvr>
                                        <p:cTn id="56" dur="1" fill="hold">
                                          <p:stCondLst>
                                            <p:cond delay="0"/>
                                          </p:stCondLst>
                                        </p:cTn>
                                        <p:tgtEl>
                                          <p:spTgt spid="396300"/>
                                        </p:tgtEl>
                                        <p:attrNameLst>
                                          <p:attrName>style.visibility</p:attrName>
                                        </p:attrNameLst>
                                      </p:cBhvr>
                                      <p:to>
                                        <p:strVal val="visible"/>
                                      </p:to>
                                    </p:set>
                                    <p:animEffect transition="in" filter="strips(downRight)">
                                      <p:cBhvr>
                                        <p:cTn id="57" dur="500"/>
                                        <p:tgtEl>
                                          <p:spTgt spid="396300"/>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8" presetClass="entr" presetSubtype="6" fill="hold" nodeType="clickEffect">
                                  <p:stCondLst>
                                    <p:cond delay="0"/>
                                  </p:stCondLst>
                                  <p:childTnLst>
                                    <p:set>
                                      <p:cBhvr>
                                        <p:cTn id="61" dur="1" fill="hold">
                                          <p:stCondLst>
                                            <p:cond delay="0"/>
                                          </p:stCondLst>
                                        </p:cTn>
                                        <p:tgtEl>
                                          <p:spTgt spid="396306"/>
                                        </p:tgtEl>
                                        <p:attrNameLst>
                                          <p:attrName>style.visibility</p:attrName>
                                        </p:attrNameLst>
                                      </p:cBhvr>
                                      <p:to>
                                        <p:strVal val="visible"/>
                                      </p:to>
                                    </p:set>
                                    <p:animEffect transition="in" filter="strips(downRight)">
                                      <p:cBhvr>
                                        <p:cTn id="62" dur="500"/>
                                        <p:tgtEl>
                                          <p:spTgt spid="396306"/>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8" presetClass="entr" presetSubtype="6" fill="hold" grpId="0" nodeType="clickEffect">
                                  <p:stCondLst>
                                    <p:cond delay="0"/>
                                  </p:stCondLst>
                                  <p:childTnLst>
                                    <p:set>
                                      <p:cBhvr>
                                        <p:cTn id="66" dur="1" fill="hold">
                                          <p:stCondLst>
                                            <p:cond delay="0"/>
                                          </p:stCondLst>
                                        </p:cTn>
                                        <p:tgtEl>
                                          <p:spTgt spid="396301"/>
                                        </p:tgtEl>
                                        <p:attrNameLst>
                                          <p:attrName>style.visibility</p:attrName>
                                        </p:attrNameLst>
                                      </p:cBhvr>
                                      <p:to>
                                        <p:strVal val="visible"/>
                                      </p:to>
                                    </p:set>
                                    <p:animEffect transition="in" filter="strips(downRight)">
                                      <p:cBhvr>
                                        <p:cTn id="67" dur="500"/>
                                        <p:tgtEl>
                                          <p:spTgt spid="396301"/>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8" presetClass="entr" presetSubtype="6" fill="hold" grpId="0" nodeType="clickEffect">
                                  <p:stCondLst>
                                    <p:cond delay="0"/>
                                  </p:stCondLst>
                                  <p:childTnLst>
                                    <p:set>
                                      <p:cBhvr>
                                        <p:cTn id="71" dur="1" fill="hold">
                                          <p:stCondLst>
                                            <p:cond delay="0"/>
                                          </p:stCondLst>
                                        </p:cTn>
                                        <p:tgtEl>
                                          <p:spTgt spid="396302"/>
                                        </p:tgtEl>
                                        <p:attrNameLst>
                                          <p:attrName>style.visibility</p:attrName>
                                        </p:attrNameLst>
                                      </p:cBhvr>
                                      <p:to>
                                        <p:strVal val="visible"/>
                                      </p:to>
                                    </p:set>
                                    <p:animEffect transition="in" filter="strips(downRight)">
                                      <p:cBhvr>
                                        <p:cTn id="72" dur="500"/>
                                        <p:tgtEl>
                                          <p:spTgt spid="396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6293" grpId="0" autoUpdateAnimBg="0"/>
      <p:bldP spid="396294" grpId="0" autoUpdateAnimBg="0"/>
      <p:bldP spid="396295" grpId="0" autoUpdateAnimBg="0"/>
      <p:bldP spid="396296" grpId="0" autoUpdateAnimBg="0"/>
      <p:bldP spid="396297" grpId="0" autoUpdateAnimBg="0"/>
      <p:bldP spid="396298" grpId="0" autoUpdateAnimBg="0"/>
      <p:bldP spid="396299" grpId="0" autoUpdateAnimBg="0"/>
      <p:bldP spid="396300" grpId="0" autoUpdateAnimBg="0"/>
      <p:bldP spid="396301" grpId="0" autoUpdateAnimBg="0"/>
      <p:bldP spid="396302"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6" name="AutoShape 4"/>
          <p:cNvSpPr>
            <a:spLocks noChangeArrowheads="1"/>
          </p:cNvSpPr>
          <p:nvPr/>
        </p:nvSpPr>
        <p:spPr bwMode="auto">
          <a:xfrm>
            <a:off x="1376363" y="2214563"/>
            <a:ext cx="6661150" cy="3105150"/>
          </a:xfrm>
          <a:prstGeom prst="roundRect">
            <a:avLst>
              <a:gd name="adj" fmla="val 16667"/>
            </a:avLst>
          </a:prstGeom>
          <a:solidFill>
            <a:schemeClr val="bg1">
              <a:alpha val="2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97317" name="Rectangle 5"/>
          <p:cNvSpPr>
            <a:spLocks noChangeArrowheads="1"/>
          </p:cNvSpPr>
          <p:nvPr/>
        </p:nvSpPr>
        <p:spPr bwMode="auto">
          <a:xfrm>
            <a:off x="5741988" y="2259013"/>
            <a:ext cx="1755775" cy="1395412"/>
          </a:xfrm>
          <a:prstGeom prst="rect">
            <a:avLst/>
          </a:prstGeom>
          <a:solidFill>
            <a:srgbClr val="66FF33">
              <a:alpha val="2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97318" name="Rectangle 6"/>
          <p:cNvSpPr>
            <a:spLocks noChangeArrowheads="1"/>
          </p:cNvSpPr>
          <p:nvPr/>
        </p:nvSpPr>
        <p:spPr bwMode="auto">
          <a:xfrm>
            <a:off x="2322513" y="2798763"/>
            <a:ext cx="3328987" cy="1035050"/>
          </a:xfrm>
          <a:prstGeom prst="rect">
            <a:avLst/>
          </a:prstGeom>
          <a:solidFill>
            <a:srgbClr val="FFFF00">
              <a:alpha val="2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97319" name="Rectangle 7"/>
          <p:cNvSpPr>
            <a:spLocks noChangeArrowheads="1"/>
          </p:cNvSpPr>
          <p:nvPr/>
        </p:nvSpPr>
        <p:spPr bwMode="auto">
          <a:xfrm>
            <a:off x="1692275" y="3924300"/>
            <a:ext cx="4094163" cy="944563"/>
          </a:xfrm>
          <a:prstGeom prst="rect">
            <a:avLst/>
          </a:prstGeom>
          <a:solidFill>
            <a:srgbClr val="99CCFF">
              <a:alpha val="2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97320" name="Rectangle 8"/>
          <p:cNvSpPr>
            <a:spLocks noChangeArrowheads="1"/>
          </p:cNvSpPr>
          <p:nvPr/>
        </p:nvSpPr>
        <p:spPr bwMode="auto">
          <a:xfrm>
            <a:off x="517525" y="147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marL="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9144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1371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18288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3200">
                <a:solidFill>
                  <a:schemeClr val="accent2"/>
                </a:solidFill>
                <a:ea typeface="楷体_GB2312" pitchFamily="49" charset="-122"/>
              </a:rPr>
              <a:t>10.1.3   </a:t>
            </a:r>
            <a:r>
              <a:rPr lang="zh-CN" altLang="en-US" sz="3200">
                <a:solidFill>
                  <a:schemeClr val="accent2"/>
                </a:solidFill>
                <a:ea typeface="楷体_GB2312" pitchFamily="49" charset="-122"/>
              </a:rPr>
              <a:t>倒</a:t>
            </a:r>
            <a:r>
              <a:rPr lang="en-US" altLang="zh-CN" sz="3200">
                <a:solidFill>
                  <a:schemeClr val="accent2"/>
                </a:solidFill>
                <a:ea typeface="楷体_GB2312" pitchFamily="49" charset="-122"/>
              </a:rPr>
              <a:t>T</a:t>
            </a:r>
            <a:r>
              <a:rPr lang="zh-CN" altLang="en-US" sz="3200">
                <a:solidFill>
                  <a:schemeClr val="accent2"/>
                </a:solidFill>
                <a:ea typeface="楷体_GB2312" pitchFamily="49" charset="-122"/>
              </a:rPr>
              <a:t>形电阻网络</a:t>
            </a:r>
            <a:r>
              <a:rPr lang="en-US" altLang="zh-CN" sz="3200">
                <a:solidFill>
                  <a:schemeClr val="accent2"/>
                </a:solidFill>
                <a:ea typeface="楷体_GB2312" pitchFamily="49" charset="-122"/>
              </a:rPr>
              <a:t>D/A</a:t>
            </a:r>
            <a:r>
              <a:rPr lang="zh-CN" altLang="en-US" sz="3200">
                <a:solidFill>
                  <a:schemeClr val="accent2"/>
                </a:solidFill>
                <a:ea typeface="楷体_GB2312" pitchFamily="49" charset="-122"/>
              </a:rPr>
              <a:t>转换器</a:t>
            </a:r>
          </a:p>
        </p:txBody>
      </p:sp>
      <p:graphicFrame>
        <p:nvGraphicFramePr>
          <p:cNvPr id="397321" name="Object 9"/>
          <p:cNvGraphicFramePr>
            <a:graphicFrameLocks noChangeAspect="1"/>
          </p:cNvGraphicFramePr>
          <p:nvPr/>
        </p:nvGraphicFramePr>
        <p:xfrm>
          <a:off x="1692275" y="2116138"/>
          <a:ext cx="6165850" cy="3203575"/>
        </p:xfrm>
        <a:graphic>
          <a:graphicData uri="http://schemas.openxmlformats.org/presentationml/2006/ole">
            <mc:AlternateContent xmlns:mc="http://schemas.openxmlformats.org/markup-compatibility/2006">
              <mc:Choice xmlns:v="urn:schemas-microsoft-com:vml" Requires="v">
                <p:oleObj spid="_x0000_s4098" name="Picture" r:id="rId3" imgW="3209760" imgH="1666800" progId="Word.Picture.8">
                  <p:embed/>
                </p:oleObj>
              </mc:Choice>
              <mc:Fallback>
                <p:oleObj name="Picture" r:id="rId3" imgW="3209760" imgH="1666800" progId="Word.Picture.8">
                  <p:embed/>
                  <p:pic>
                    <p:nvPicPr>
                      <p:cNvPr id="397321"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2275" y="2116138"/>
                        <a:ext cx="6165850" cy="3203575"/>
                      </a:xfrm>
                      <a:prstGeom prst="rect">
                        <a:avLst/>
                      </a:prstGeom>
                      <a:noFill/>
                      <a:ln>
                        <a:noFill/>
                      </a:ln>
                      <a:extLst>
                        <a:ext uri="{909E8E84-426E-40DD-AFC4-6F175D3DCCD1}">
                          <a14:hiddenFill xmlns:a14="http://schemas.microsoft.com/office/drawing/2010/main">
                            <a:solidFill>
                              <a:srgbClr val="FFFFFF">
                                <a:alpha val="20000"/>
                              </a:srgbClr>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97322" name="Text Box 10"/>
          <p:cNvSpPr txBox="1">
            <a:spLocks noChangeArrowheads="1"/>
          </p:cNvSpPr>
          <p:nvPr/>
        </p:nvSpPr>
        <p:spPr bwMode="auto">
          <a:xfrm>
            <a:off x="1241425" y="5319713"/>
            <a:ext cx="7291388" cy="895350"/>
          </a:xfrm>
          <a:prstGeom prst="rect">
            <a:avLst/>
          </a:prstGeom>
          <a:noFill/>
          <a:ln>
            <a:noFill/>
          </a:ln>
          <a:effectLst/>
          <a:extLst>
            <a:ext uri="{909E8E84-426E-40DD-AFC4-6F175D3DCCD1}">
              <a14:hiddenFill xmlns:a14="http://schemas.microsoft.com/office/drawing/2010/main">
                <a:solidFill>
                  <a:srgbClr val="FFFFCC">
                    <a:alpha val="20000"/>
                  </a:srgbClr>
                </a:solidFill>
              </a14:hiddenFill>
            </a:ext>
            <a:ext uri="{91240B29-F687-4F45-9708-019B960494DF}">
              <a14:hiddenLine xmlns:a14="http://schemas.microsoft.com/office/drawing/2010/main" w="28575">
                <a:solidFill>
                  <a:srgbClr val="CC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D</a:t>
            </a:r>
            <a:r>
              <a:rPr kumimoji="1" lang="en-US" altLang="zh-CN" sz="2400" baseline="-25000">
                <a:solidFill>
                  <a:srgbClr val="000099"/>
                </a:solidFill>
                <a:latin typeface="Times New Roman" panose="02020603050405020304" pitchFamily="18" charset="0"/>
                <a:ea typeface="楷体_GB2312" pitchFamily="49" charset="-122"/>
              </a:rPr>
              <a:t>i</a:t>
            </a:r>
            <a:r>
              <a:rPr kumimoji="1" lang="en-US" altLang="zh-CN" sz="2400">
                <a:solidFill>
                  <a:srgbClr val="000099"/>
                </a:solidFill>
                <a:latin typeface="Times New Roman" panose="02020603050405020304" pitchFamily="18" charset="0"/>
                <a:ea typeface="楷体_GB2312" pitchFamily="49" charset="-122"/>
              </a:rPr>
              <a:t>=0, S</a:t>
            </a:r>
            <a:r>
              <a:rPr kumimoji="1" lang="en-US" altLang="zh-CN" sz="2400" baseline="-25000">
                <a:solidFill>
                  <a:srgbClr val="000099"/>
                </a:solidFill>
                <a:latin typeface="Times New Roman" panose="02020603050405020304" pitchFamily="18" charset="0"/>
                <a:ea typeface="楷体_GB2312" pitchFamily="49" charset="-122"/>
              </a:rPr>
              <a:t>i</a:t>
            </a:r>
            <a:r>
              <a:rPr kumimoji="1" lang="zh-CN" altLang="en-US" sz="2400">
                <a:solidFill>
                  <a:srgbClr val="000099"/>
                </a:solidFill>
                <a:latin typeface="Times New Roman" panose="02020603050405020304" pitchFamily="18" charset="0"/>
                <a:ea typeface="楷体_GB2312" pitchFamily="49" charset="-122"/>
              </a:rPr>
              <a:t>则将电阻</a:t>
            </a:r>
            <a:r>
              <a:rPr kumimoji="1" lang="en-US" altLang="zh-CN" sz="2400">
                <a:solidFill>
                  <a:srgbClr val="000099"/>
                </a:solidFill>
                <a:latin typeface="Times New Roman" panose="02020603050405020304" pitchFamily="18" charset="0"/>
                <a:ea typeface="楷体_GB2312" pitchFamily="49" charset="-122"/>
              </a:rPr>
              <a:t>2</a:t>
            </a:r>
            <a:r>
              <a:rPr kumimoji="1" lang="en-US" altLang="zh-CN" sz="2400" i="1">
                <a:solidFill>
                  <a:srgbClr val="000099"/>
                </a:solidFill>
                <a:latin typeface="Times New Roman" panose="02020603050405020304" pitchFamily="18" charset="0"/>
                <a:ea typeface="楷体_GB2312" pitchFamily="49" charset="-122"/>
              </a:rPr>
              <a:t>R</a:t>
            </a:r>
            <a:r>
              <a:rPr kumimoji="1" lang="zh-CN" altLang="en-US" sz="2400">
                <a:solidFill>
                  <a:srgbClr val="000099"/>
                </a:solidFill>
                <a:latin typeface="Times New Roman" panose="02020603050405020304" pitchFamily="18" charset="0"/>
                <a:ea typeface="楷体_GB2312" pitchFamily="49" charset="-122"/>
              </a:rPr>
              <a:t>接地</a:t>
            </a:r>
          </a:p>
          <a:p>
            <a:pPr algn="l">
              <a:spcBef>
                <a:spcPct val="20000"/>
              </a:spcBef>
            </a:pPr>
            <a:r>
              <a:rPr kumimoji="1" lang="en-US" altLang="zh-CN" sz="2400">
                <a:solidFill>
                  <a:srgbClr val="000099"/>
                </a:solidFill>
                <a:latin typeface="Times New Roman" panose="02020603050405020304" pitchFamily="18" charset="0"/>
                <a:ea typeface="楷体_GB2312" pitchFamily="49" charset="-122"/>
              </a:rPr>
              <a:t>D</a:t>
            </a:r>
            <a:r>
              <a:rPr kumimoji="1" lang="en-US" altLang="zh-CN" sz="2400" baseline="-25000">
                <a:solidFill>
                  <a:srgbClr val="000099"/>
                </a:solidFill>
                <a:latin typeface="Times New Roman" panose="02020603050405020304" pitchFamily="18" charset="0"/>
                <a:ea typeface="楷体_GB2312" pitchFamily="49" charset="-122"/>
              </a:rPr>
              <a:t>i</a:t>
            </a:r>
            <a:r>
              <a:rPr kumimoji="1" lang="en-US" altLang="zh-CN" sz="2400">
                <a:solidFill>
                  <a:srgbClr val="000099"/>
                </a:solidFill>
                <a:latin typeface="Times New Roman" panose="02020603050405020304" pitchFamily="18" charset="0"/>
                <a:ea typeface="楷体_GB2312" pitchFamily="49" charset="-122"/>
              </a:rPr>
              <a:t>=1, </a:t>
            </a:r>
            <a:r>
              <a:rPr kumimoji="1" lang="en-US" altLang="zh-CN" sz="2400" i="1">
                <a:solidFill>
                  <a:srgbClr val="000099"/>
                </a:solidFill>
                <a:latin typeface="Times New Roman" panose="02020603050405020304" pitchFamily="18" charset="0"/>
                <a:ea typeface="楷体_GB2312" pitchFamily="49" charset="-122"/>
              </a:rPr>
              <a:t>S</a:t>
            </a:r>
            <a:r>
              <a:rPr kumimoji="1" lang="en-US" altLang="zh-CN" sz="2400" baseline="-25000">
                <a:solidFill>
                  <a:srgbClr val="000099"/>
                </a:solidFill>
                <a:latin typeface="Times New Roman" panose="02020603050405020304" pitchFamily="18" charset="0"/>
                <a:ea typeface="楷体_GB2312" pitchFamily="49" charset="-122"/>
              </a:rPr>
              <a:t>i</a:t>
            </a:r>
            <a:r>
              <a:rPr kumimoji="1" lang="zh-CN" altLang="en-US" sz="2400">
                <a:solidFill>
                  <a:srgbClr val="000099"/>
                </a:solidFill>
                <a:latin typeface="Times New Roman" panose="02020603050405020304" pitchFamily="18" charset="0"/>
                <a:ea typeface="楷体_GB2312" pitchFamily="49" charset="-122"/>
              </a:rPr>
              <a:t>接运算放大器反相端，电流</a:t>
            </a:r>
            <a:r>
              <a:rPr kumimoji="1" lang="en-US" altLang="zh-CN" sz="2400" i="1">
                <a:solidFill>
                  <a:srgbClr val="000099"/>
                </a:solidFill>
                <a:latin typeface="Times New Roman" panose="02020603050405020304" pitchFamily="18" charset="0"/>
                <a:ea typeface="楷体_GB2312" pitchFamily="49" charset="-122"/>
              </a:rPr>
              <a:t>I</a:t>
            </a:r>
            <a:r>
              <a:rPr kumimoji="1" lang="en-US" altLang="zh-CN" sz="2400" baseline="-25000">
                <a:solidFill>
                  <a:srgbClr val="000099"/>
                </a:solidFill>
                <a:latin typeface="Times New Roman" panose="02020603050405020304" pitchFamily="18" charset="0"/>
                <a:ea typeface="楷体_GB2312" pitchFamily="49" charset="-122"/>
              </a:rPr>
              <a:t>i</a:t>
            </a:r>
            <a:r>
              <a:rPr kumimoji="1" lang="zh-CN" altLang="en-US" sz="2400">
                <a:solidFill>
                  <a:srgbClr val="000099"/>
                </a:solidFill>
                <a:latin typeface="Times New Roman" panose="02020603050405020304" pitchFamily="18" charset="0"/>
                <a:ea typeface="楷体_GB2312" pitchFamily="49" charset="-122"/>
              </a:rPr>
              <a:t>流入求和电路</a:t>
            </a:r>
            <a:r>
              <a:rPr kumimoji="1" lang="zh-CN" altLang="en-US" sz="2400" b="0">
                <a:latin typeface="Times New Roman" panose="02020603050405020304" pitchFamily="18" charset="0"/>
                <a:ea typeface="楷体_GB2312" pitchFamily="49" charset="-122"/>
              </a:rPr>
              <a:t> </a:t>
            </a:r>
          </a:p>
        </p:txBody>
      </p:sp>
      <p:sp>
        <p:nvSpPr>
          <p:cNvPr id="397323" name="AutoShape 11"/>
          <p:cNvSpPr>
            <a:spLocks noChangeArrowheads="1"/>
          </p:cNvSpPr>
          <p:nvPr/>
        </p:nvSpPr>
        <p:spPr bwMode="auto">
          <a:xfrm>
            <a:off x="385763" y="3473450"/>
            <a:ext cx="1350962" cy="450850"/>
          </a:xfrm>
          <a:prstGeom prst="wedgeRoundRectCallout">
            <a:avLst>
              <a:gd name="adj1" fmla="val 67157"/>
              <a:gd name="adj2" fmla="val 116551"/>
              <a:gd name="adj3" fmla="val 16667"/>
            </a:avLst>
          </a:prstGeom>
          <a:solidFill>
            <a:srgbClr val="FFFFCC">
              <a:alpha val="2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zh-CN" altLang="en-US" sz="2000">
                <a:solidFill>
                  <a:srgbClr val="003399"/>
                </a:solidFill>
                <a:latin typeface="Times New Roman" panose="02020603050405020304" pitchFamily="18" charset="0"/>
                <a:ea typeface="楷体_GB2312" pitchFamily="49" charset="-122"/>
              </a:rPr>
              <a:t>电阻网络</a:t>
            </a:r>
          </a:p>
        </p:txBody>
      </p:sp>
      <p:sp>
        <p:nvSpPr>
          <p:cNvPr id="397324" name="AutoShape 12"/>
          <p:cNvSpPr>
            <a:spLocks noChangeArrowheads="1"/>
          </p:cNvSpPr>
          <p:nvPr/>
        </p:nvSpPr>
        <p:spPr bwMode="auto">
          <a:xfrm>
            <a:off x="206375" y="2438400"/>
            <a:ext cx="2025650" cy="450850"/>
          </a:xfrm>
          <a:prstGeom prst="wedgeRoundRectCallout">
            <a:avLst>
              <a:gd name="adj1" fmla="val 66537"/>
              <a:gd name="adj2" fmla="val 216551"/>
              <a:gd name="adj3" fmla="val 16667"/>
            </a:avLst>
          </a:prstGeom>
          <a:solidFill>
            <a:srgbClr val="FFFFCC">
              <a:alpha val="2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50000"/>
              </a:spcBef>
            </a:pPr>
            <a:r>
              <a:rPr kumimoji="1" lang="zh-CN" altLang="en-US" sz="2000">
                <a:solidFill>
                  <a:srgbClr val="003399"/>
                </a:solidFill>
                <a:latin typeface="Times New Roman" panose="02020603050405020304" pitchFamily="18" charset="0"/>
                <a:ea typeface="楷体_GB2312" pitchFamily="49" charset="-122"/>
              </a:rPr>
              <a:t>模拟电子开关</a:t>
            </a:r>
            <a:endParaRPr kumimoji="1" lang="zh-CN" altLang="en-US" sz="2400">
              <a:solidFill>
                <a:srgbClr val="003399"/>
              </a:solidFill>
              <a:latin typeface="Times New Roman" panose="02020603050405020304" pitchFamily="18" charset="0"/>
              <a:ea typeface="楷体_GB2312" pitchFamily="49" charset="-122"/>
            </a:endParaRPr>
          </a:p>
        </p:txBody>
      </p:sp>
      <p:sp>
        <p:nvSpPr>
          <p:cNvPr id="397325" name="AutoShape 13"/>
          <p:cNvSpPr>
            <a:spLocks noChangeArrowheads="1"/>
          </p:cNvSpPr>
          <p:nvPr/>
        </p:nvSpPr>
        <p:spPr bwMode="auto">
          <a:xfrm>
            <a:off x="5741988" y="1493838"/>
            <a:ext cx="2339975" cy="493712"/>
          </a:xfrm>
          <a:prstGeom prst="wedgeRoundRectCallout">
            <a:avLst>
              <a:gd name="adj1" fmla="val -10653"/>
              <a:gd name="adj2" fmla="val 99519"/>
              <a:gd name="adj3" fmla="val 16667"/>
            </a:avLst>
          </a:prstGeom>
          <a:solidFill>
            <a:srgbClr val="FFFFCC">
              <a:alpha val="2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5000"/>
              </a:lnSpc>
              <a:spcBef>
                <a:spcPct val="50000"/>
              </a:spcBef>
            </a:pPr>
            <a:r>
              <a:rPr kumimoji="1" lang="zh-CN" altLang="en-US" sz="2000">
                <a:solidFill>
                  <a:srgbClr val="003399"/>
                </a:solidFill>
                <a:latin typeface="Times New Roman" panose="02020603050405020304" pitchFamily="18" charset="0"/>
                <a:ea typeface="楷体_GB2312" pitchFamily="49" charset="-122"/>
                <a:sym typeface="Monotype Sorts" pitchFamily="2" charset="2"/>
              </a:rPr>
              <a:t>求和运算放大器</a:t>
            </a:r>
          </a:p>
        </p:txBody>
      </p:sp>
      <p:sp>
        <p:nvSpPr>
          <p:cNvPr id="397326" name="AutoShape 14"/>
          <p:cNvSpPr>
            <a:spLocks noChangeArrowheads="1"/>
          </p:cNvSpPr>
          <p:nvPr/>
        </p:nvSpPr>
        <p:spPr bwMode="auto">
          <a:xfrm>
            <a:off x="8081963" y="2484438"/>
            <a:ext cx="585787" cy="1844675"/>
          </a:xfrm>
          <a:prstGeom prst="wedgeRoundRectCallout">
            <a:avLst>
              <a:gd name="adj1" fmla="val -97968"/>
              <a:gd name="adj2" fmla="val -12306"/>
              <a:gd name="adj3" fmla="val 16667"/>
            </a:avLst>
          </a:prstGeom>
          <a:solidFill>
            <a:srgbClr val="FFFFCC">
              <a:alpha val="2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65000"/>
              </a:lnSpc>
            </a:pPr>
            <a:r>
              <a:rPr kumimoji="1" lang="zh-CN" altLang="en-US" sz="2000">
                <a:solidFill>
                  <a:srgbClr val="003399"/>
                </a:solidFill>
                <a:latin typeface="Times New Roman" panose="02020603050405020304" pitchFamily="18" charset="0"/>
                <a:ea typeface="楷体_GB2312" pitchFamily="49" charset="-122"/>
              </a:rPr>
              <a:t>输出</a:t>
            </a:r>
          </a:p>
          <a:p>
            <a:r>
              <a:rPr kumimoji="1" lang="zh-CN" altLang="en-US" sz="2000">
                <a:solidFill>
                  <a:srgbClr val="003399"/>
                </a:solidFill>
                <a:latin typeface="Times New Roman" panose="02020603050405020304" pitchFamily="18" charset="0"/>
                <a:ea typeface="楷体_GB2312" pitchFamily="49" charset="-122"/>
              </a:rPr>
              <a:t>模拟电压</a:t>
            </a:r>
          </a:p>
        </p:txBody>
      </p:sp>
      <p:sp>
        <p:nvSpPr>
          <p:cNvPr id="397327" name="AutoShape 15"/>
          <p:cNvSpPr>
            <a:spLocks noChangeArrowheads="1"/>
          </p:cNvSpPr>
          <p:nvPr/>
        </p:nvSpPr>
        <p:spPr bwMode="auto">
          <a:xfrm>
            <a:off x="2366963" y="2438400"/>
            <a:ext cx="3330575" cy="315913"/>
          </a:xfrm>
          <a:prstGeom prst="roundRect">
            <a:avLst>
              <a:gd name="adj" fmla="val 16667"/>
            </a:avLst>
          </a:prstGeom>
          <a:noFill/>
          <a:ln w="28575">
            <a:solidFill>
              <a:srgbClr val="FF9966"/>
            </a:solidFill>
            <a:round/>
            <a:headEnd/>
            <a:tailEnd/>
          </a:ln>
          <a:effectLst/>
          <a:extLst>
            <a:ext uri="{909E8E84-426E-40DD-AFC4-6F175D3DCCD1}">
              <a14:hiddenFill xmlns:a14="http://schemas.microsoft.com/office/drawing/2010/main">
                <a:solidFill>
                  <a:schemeClr val="accent1">
                    <a:alpha val="2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97328" name="AutoShape 16"/>
          <p:cNvSpPr>
            <a:spLocks noChangeArrowheads="1"/>
          </p:cNvSpPr>
          <p:nvPr/>
        </p:nvSpPr>
        <p:spPr bwMode="auto">
          <a:xfrm>
            <a:off x="2320925" y="1725613"/>
            <a:ext cx="2565400" cy="450850"/>
          </a:xfrm>
          <a:prstGeom prst="wedgeRoundRectCallout">
            <a:avLst>
              <a:gd name="adj1" fmla="val 10704"/>
              <a:gd name="adj2" fmla="val 137324"/>
              <a:gd name="adj3" fmla="val 16667"/>
            </a:avLst>
          </a:prstGeom>
          <a:solidFill>
            <a:srgbClr val="FFFFCC">
              <a:alpha val="2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spcBef>
                <a:spcPct val="50000"/>
              </a:spcBef>
            </a:pPr>
            <a:r>
              <a:rPr kumimoji="1" lang="zh-CN" altLang="en-US" sz="2000">
                <a:solidFill>
                  <a:srgbClr val="003399"/>
                </a:solidFill>
                <a:latin typeface="Times New Roman" panose="02020603050405020304" pitchFamily="18" charset="0"/>
                <a:ea typeface="楷体_GB2312" pitchFamily="49" charset="-122"/>
              </a:rPr>
              <a:t>输入</a:t>
            </a:r>
            <a:r>
              <a:rPr kumimoji="1" lang="en-US" altLang="zh-CN" sz="2000">
                <a:solidFill>
                  <a:srgbClr val="003399"/>
                </a:solidFill>
                <a:latin typeface="Times New Roman" panose="02020603050405020304" pitchFamily="18" charset="0"/>
                <a:ea typeface="楷体_GB2312" pitchFamily="49" charset="-122"/>
              </a:rPr>
              <a:t>4</a:t>
            </a:r>
            <a:r>
              <a:rPr kumimoji="1" lang="zh-CN" altLang="en-US" sz="2000">
                <a:solidFill>
                  <a:srgbClr val="003399"/>
                </a:solidFill>
                <a:latin typeface="Times New Roman" panose="02020603050405020304" pitchFamily="18" charset="0"/>
                <a:ea typeface="楷体_GB2312" pitchFamily="49" charset="-122"/>
              </a:rPr>
              <a:t>位二进制数</a:t>
            </a:r>
          </a:p>
        </p:txBody>
      </p:sp>
      <p:sp>
        <p:nvSpPr>
          <p:cNvPr id="397329" name="Rectangle 17"/>
          <p:cNvSpPr>
            <a:spLocks noChangeArrowheads="1"/>
          </p:cNvSpPr>
          <p:nvPr/>
        </p:nvSpPr>
        <p:spPr bwMode="auto">
          <a:xfrm>
            <a:off x="660400" y="5502275"/>
            <a:ext cx="8234363" cy="804863"/>
          </a:xfrm>
          <a:prstGeom prst="rect">
            <a:avLst/>
          </a:prstGeom>
          <a:solidFill>
            <a:srgbClr val="FFFFCC">
              <a:alpha val="20000"/>
            </a:srgbClr>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zh-CN" altLang="en-US" sz="2200">
                <a:solidFill>
                  <a:srgbClr val="003399"/>
                </a:solidFill>
                <a:latin typeface="Times New Roman" panose="02020603050405020304" pitchFamily="18" charset="0"/>
                <a:ea typeface="楷体_GB2312" pitchFamily="49" charset="-122"/>
              </a:rPr>
              <a:t>根据运放线性运用时虚地的概念可知，无论模拟开关</a:t>
            </a:r>
            <a:r>
              <a:rPr lang="en-US" altLang="zh-CN" sz="2200">
                <a:solidFill>
                  <a:srgbClr val="003399"/>
                </a:solidFill>
                <a:latin typeface="Times New Roman" panose="02020603050405020304" pitchFamily="18" charset="0"/>
                <a:ea typeface="楷体_GB2312" pitchFamily="49" charset="-122"/>
              </a:rPr>
              <a:t>S</a:t>
            </a:r>
            <a:r>
              <a:rPr lang="en-US" altLang="zh-CN" sz="2200" baseline="-25000">
                <a:solidFill>
                  <a:srgbClr val="003399"/>
                </a:solidFill>
                <a:latin typeface="Times New Roman" panose="02020603050405020304" pitchFamily="18" charset="0"/>
                <a:ea typeface="楷体_GB2312" pitchFamily="49" charset="-122"/>
              </a:rPr>
              <a:t>i</a:t>
            </a:r>
            <a:r>
              <a:rPr lang="zh-CN" altLang="en-US" sz="2200">
                <a:solidFill>
                  <a:srgbClr val="003399"/>
                </a:solidFill>
                <a:latin typeface="Times New Roman" panose="02020603050405020304" pitchFamily="18" charset="0"/>
                <a:ea typeface="楷体_GB2312" pitchFamily="49" charset="-122"/>
              </a:rPr>
              <a:t>处于</a:t>
            </a:r>
          </a:p>
          <a:p>
            <a:pPr algn="l">
              <a:lnSpc>
                <a:spcPct val="110000"/>
              </a:lnSpc>
            </a:pPr>
            <a:r>
              <a:rPr lang="zh-CN" altLang="en-US" sz="2200">
                <a:solidFill>
                  <a:srgbClr val="003399"/>
                </a:solidFill>
                <a:latin typeface="Times New Roman" panose="02020603050405020304" pitchFamily="18" charset="0"/>
                <a:ea typeface="楷体_GB2312" pitchFamily="49" charset="-122"/>
              </a:rPr>
              <a:t>何种位置，与</a:t>
            </a:r>
            <a:r>
              <a:rPr lang="en-US" altLang="zh-CN" sz="2200">
                <a:solidFill>
                  <a:srgbClr val="003399"/>
                </a:solidFill>
                <a:latin typeface="Times New Roman" panose="02020603050405020304" pitchFamily="18" charset="0"/>
                <a:ea typeface="楷体_GB2312" pitchFamily="49" charset="-122"/>
              </a:rPr>
              <a:t>S</a:t>
            </a:r>
            <a:r>
              <a:rPr lang="en-US" altLang="zh-CN" sz="2200" baseline="-25000">
                <a:solidFill>
                  <a:srgbClr val="003399"/>
                </a:solidFill>
                <a:latin typeface="Times New Roman" panose="02020603050405020304" pitchFamily="18" charset="0"/>
                <a:ea typeface="楷体_GB2312" pitchFamily="49" charset="-122"/>
              </a:rPr>
              <a:t>i</a:t>
            </a:r>
            <a:r>
              <a:rPr lang="zh-CN" altLang="en-US" sz="2200">
                <a:solidFill>
                  <a:srgbClr val="003399"/>
                </a:solidFill>
                <a:latin typeface="Times New Roman" panose="02020603050405020304" pitchFamily="18" charset="0"/>
                <a:ea typeface="楷体_GB2312" pitchFamily="49" charset="-122"/>
              </a:rPr>
              <a:t>相连的</a:t>
            </a:r>
            <a:r>
              <a:rPr lang="en-US" altLang="zh-CN" sz="2200">
                <a:solidFill>
                  <a:srgbClr val="003399"/>
                </a:solidFill>
                <a:latin typeface="Times New Roman" panose="02020603050405020304" pitchFamily="18" charset="0"/>
                <a:ea typeface="楷体_GB2312" pitchFamily="49" charset="-122"/>
              </a:rPr>
              <a:t>2R</a:t>
            </a:r>
            <a:r>
              <a:rPr lang="zh-CN" altLang="en-US" sz="2200">
                <a:solidFill>
                  <a:srgbClr val="003399"/>
                </a:solidFill>
                <a:latin typeface="Times New Roman" panose="02020603050405020304" pitchFamily="18" charset="0"/>
                <a:ea typeface="楷体_GB2312" pitchFamily="49" charset="-122"/>
              </a:rPr>
              <a:t>电阻将接“地” 或虚地</a:t>
            </a:r>
            <a:r>
              <a:rPr lang="zh-CN" altLang="en-US" sz="2200">
                <a:latin typeface="Times New Roman" panose="02020603050405020304" pitchFamily="18" charset="0"/>
                <a:ea typeface="楷体_GB2312" pitchFamily="49" charset="-122"/>
              </a:rPr>
              <a:t>。  </a:t>
            </a:r>
          </a:p>
        </p:txBody>
      </p:sp>
      <p:sp>
        <p:nvSpPr>
          <p:cNvPr id="397330" name="Rectangle 18"/>
          <p:cNvSpPr>
            <a:spLocks noChangeArrowheads="1"/>
          </p:cNvSpPr>
          <p:nvPr/>
        </p:nvSpPr>
        <p:spPr bwMode="auto">
          <a:xfrm>
            <a:off x="595313" y="965200"/>
            <a:ext cx="4656137" cy="808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marL="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9144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1371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18288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solidFill>
                  <a:srgbClr val="000099"/>
                </a:solidFill>
                <a:ea typeface="楷体_GB2312" pitchFamily="49" charset="-122"/>
              </a:rPr>
              <a:t>1</a:t>
            </a:r>
            <a:r>
              <a:rPr lang="zh-CN" altLang="en-US">
                <a:solidFill>
                  <a:srgbClr val="000099"/>
                </a:solidFill>
                <a:ea typeface="楷体_GB2312" pitchFamily="49" charset="-122"/>
              </a:rPr>
              <a:t>、</a:t>
            </a:r>
            <a:r>
              <a:rPr lang="en-US" altLang="zh-CN">
                <a:solidFill>
                  <a:srgbClr val="000099"/>
                </a:solidFill>
                <a:ea typeface="楷体_GB2312" pitchFamily="49" charset="-122"/>
              </a:rPr>
              <a:t>4</a:t>
            </a:r>
            <a:r>
              <a:rPr lang="zh-CN" altLang="en-US">
                <a:solidFill>
                  <a:srgbClr val="000066"/>
                </a:solidFill>
                <a:ea typeface="楷体_GB2312" pitchFamily="49" charset="-122"/>
              </a:rPr>
              <a:t>位倒</a:t>
            </a:r>
            <a:r>
              <a:rPr lang="en-US" altLang="zh-CN">
                <a:solidFill>
                  <a:srgbClr val="000066"/>
                </a:solidFill>
                <a:ea typeface="楷体_GB2312" pitchFamily="49" charset="-122"/>
              </a:rPr>
              <a:t>T</a:t>
            </a:r>
            <a:r>
              <a:rPr lang="zh-CN" altLang="en-US">
                <a:solidFill>
                  <a:srgbClr val="000066"/>
                </a:solidFill>
                <a:ea typeface="楷体_GB2312" pitchFamily="49" charset="-122"/>
              </a:rPr>
              <a:t>形电阻网络</a:t>
            </a:r>
            <a:r>
              <a:rPr lang="en-US" altLang="zh-CN">
                <a:solidFill>
                  <a:srgbClr val="000066"/>
                </a:solidFill>
                <a:ea typeface="楷体_GB2312" pitchFamily="49" charset="-122"/>
              </a:rPr>
              <a:t>D/A</a:t>
            </a:r>
            <a:r>
              <a:rPr lang="zh-CN" altLang="en-US">
                <a:solidFill>
                  <a:srgbClr val="000066"/>
                </a:solidFill>
                <a:ea typeface="楷体_GB2312" pitchFamily="49" charset="-122"/>
              </a:rPr>
              <a:t>转换器</a:t>
            </a:r>
          </a:p>
        </p:txBody>
      </p:sp>
      <p:sp>
        <p:nvSpPr>
          <p:cNvPr id="397331" name="AutoShape 19"/>
          <p:cNvSpPr>
            <a:spLocks noChangeArrowheads="1"/>
          </p:cNvSpPr>
          <p:nvPr/>
        </p:nvSpPr>
        <p:spPr bwMode="auto">
          <a:xfrm>
            <a:off x="7013575" y="4427538"/>
            <a:ext cx="1350963" cy="450850"/>
          </a:xfrm>
          <a:prstGeom prst="wedgeRoundRectCallout">
            <a:avLst>
              <a:gd name="adj1" fmla="val -81023"/>
              <a:gd name="adj2" fmla="val -12676"/>
              <a:gd name="adj3" fmla="val 16667"/>
            </a:avLst>
          </a:prstGeom>
          <a:solidFill>
            <a:srgbClr val="FFFFCC">
              <a:alpha val="2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kumimoji="1" lang="zh-CN" altLang="en-US" sz="2000">
                <a:solidFill>
                  <a:srgbClr val="003399"/>
                </a:solidFill>
                <a:latin typeface="Times New Roman" panose="02020603050405020304" pitchFamily="18" charset="0"/>
                <a:ea typeface="楷体_GB2312" pitchFamily="49" charset="-122"/>
              </a:rPr>
              <a:t>基准电压</a:t>
            </a:r>
          </a:p>
        </p:txBody>
      </p:sp>
      <p:sp>
        <p:nvSpPr>
          <p:cNvPr id="397332" name="Text Box 20"/>
          <p:cNvSpPr txBox="1">
            <a:spLocks noChangeArrowheads="1"/>
          </p:cNvSpPr>
          <p:nvPr/>
        </p:nvSpPr>
        <p:spPr bwMode="auto">
          <a:xfrm>
            <a:off x="2190750" y="5197475"/>
            <a:ext cx="3443288" cy="1333500"/>
          </a:xfrm>
          <a:prstGeom prst="rect">
            <a:avLst/>
          </a:prstGeom>
          <a:noFill/>
          <a:ln>
            <a:noFill/>
          </a:ln>
          <a:effectLst/>
          <a:extLst>
            <a:ext uri="{909E8E84-426E-40DD-AFC4-6F175D3DCCD1}">
              <a14:hiddenFill xmlns:a14="http://schemas.microsoft.com/office/drawing/2010/main">
                <a:solidFill>
                  <a:srgbClr val="66FFFF">
                    <a:alpha val="20000"/>
                  </a:srgbClr>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80000"/>
              </a:lnSpc>
              <a:spcBef>
                <a:spcPct val="50000"/>
              </a:spcBef>
              <a:buFontTx/>
              <a:buChar char="•"/>
            </a:pPr>
            <a:r>
              <a:rPr kumimoji="1" lang="en-US" altLang="zh-CN" sz="2400">
                <a:solidFill>
                  <a:srgbClr val="000099"/>
                </a:solidFill>
                <a:latin typeface="Times New Roman" panose="02020603050405020304" pitchFamily="18" charset="0"/>
                <a:ea typeface="楷体_GB2312" pitchFamily="49" charset="-122"/>
                <a:sym typeface="Monotype Sorts" pitchFamily="2" charset="2"/>
              </a:rPr>
              <a:t> </a:t>
            </a:r>
            <a:r>
              <a:rPr kumimoji="1" lang="zh-CN" altLang="en-US" sz="2400">
                <a:solidFill>
                  <a:srgbClr val="000099"/>
                </a:solidFill>
                <a:latin typeface="Times New Roman" panose="02020603050405020304" pitchFamily="18" charset="0"/>
                <a:ea typeface="楷体_GB2312" pitchFamily="49" charset="-122"/>
                <a:sym typeface="Monotype Sorts" pitchFamily="2" charset="2"/>
              </a:rPr>
              <a:t>电阻网络</a:t>
            </a:r>
          </a:p>
          <a:p>
            <a:pPr algn="l">
              <a:lnSpc>
                <a:spcPct val="80000"/>
              </a:lnSpc>
              <a:spcBef>
                <a:spcPct val="50000"/>
              </a:spcBef>
              <a:buFontTx/>
              <a:buChar char="•"/>
            </a:pPr>
            <a:r>
              <a:rPr kumimoji="1" lang="zh-CN" altLang="en-US" sz="2400">
                <a:solidFill>
                  <a:srgbClr val="000099"/>
                </a:solidFill>
                <a:latin typeface="Times New Roman" panose="02020603050405020304" pitchFamily="18" charset="0"/>
                <a:ea typeface="楷体_GB2312" pitchFamily="49" charset="-122"/>
                <a:sym typeface="Monotype Sorts" pitchFamily="2" charset="2"/>
              </a:rPr>
              <a:t> 模拟电子开关</a:t>
            </a:r>
          </a:p>
          <a:p>
            <a:pPr algn="l">
              <a:lnSpc>
                <a:spcPct val="80000"/>
              </a:lnSpc>
              <a:spcBef>
                <a:spcPct val="50000"/>
              </a:spcBef>
              <a:buFontTx/>
              <a:buChar char="•"/>
            </a:pPr>
            <a:r>
              <a:rPr kumimoji="1" lang="zh-CN" altLang="en-US" sz="2400">
                <a:solidFill>
                  <a:srgbClr val="000099"/>
                </a:solidFill>
                <a:latin typeface="Times New Roman" panose="02020603050405020304" pitchFamily="18" charset="0"/>
                <a:ea typeface="楷体_GB2312" pitchFamily="49" charset="-122"/>
                <a:sym typeface="Monotype Sorts" pitchFamily="2" charset="2"/>
              </a:rPr>
              <a:t> 求和运算放大器</a:t>
            </a:r>
          </a:p>
        </p:txBody>
      </p:sp>
      <p:sp>
        <p:nvSpPr>
          <p:cNvPr id="397333" name="AutoShape 21"/>
          <p:cNvSpPr>
            <a:spLocks noChangeArrowheads="1"/>
          </p:cNvSpPr>
          <p:nvPr/>
        </p:nvSpPr>
        <p:spPr bwMode="auto">
          <a:xfrm>
            <a:off x="5930900" y="4441825"/>
            <a:ext cx="708025" cy="315913"/>
          </a:xfrm>
          <a:prstGeom prst="roundRect">
            <a:avLst>
              <a:gd name="adj" fmla="val 16667"/>
            </a:avLst>
          </a:prstGeom>
          <a:noFill/>
          <a:ln w="28575">
            <a:solidFill>
              <a:srgbClr val="FF9966"/>
            </a:solidFill>
            <a:round/>
            <a:headEnd/>
            <a:tailEnd/>
          </a:ln>
          <a:effectLst/>
          <a:extLst>
            <a:ext uri="{909E8E84-426E-40DD-AFC4-6F175D3DCCD1}">
              <a14:hiddenFill xmlns:a14="http://schemas.microsoft.com/office/drawing/2010/main">
                <a:solidFill>
                  <a:schemeClr val="accent1">
                    <a:alpha val="2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97323"/>
                                        </p:tgtEl>
                                        <p:attrNameLst>
                                          <p:attrName>style.visibility</p:attrName>
                                        </p:attrNameLst>
                                      </p:cBhvr>
                                      <p:to>
                                        <p:strVal val="visible"/>
                                      </p:to>
                                    </p:set>
                                    <p:animEffect transition="in" filter="blinds(horizontal)">
                                      <p:cBhvr>
                                        <p:cTn id="7" dur="500"/>
                                        <p:tgtEl>
                                          <p:spTgt spid="3973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397333"/>
                                        </p:tgtEl>
                                        <p:attrNameLst>
                                          <p:attrName>style.visibility</p:attrName>
                                        </p:attrNameLst>
                                      </p:cBhvr>
                                      <p:to>
                                        <p:strVal val="visible"/>
                                      </p:to>
                                    </p:set>
                                    <p:animEffect transition="in" filter="randombar(horizontal)">
                                      <p:cBhvr>
                                        <p:cTn id="12" dur="500"/>
                                        <p:tgtEl>
                                          <p:spTgt spid="3973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97331"/>
                                        </p:tgtEl>
                                        <p:attrNameLst>
                                          <p:attrName>style.visibility</p:attrName>
                                        </p:attrNameLst>
                                      </p:cBhvr>
                                      <p:to>
                                        <p:strVal val="visible"/>
                                      </p:to>
                                    </p:set>
                                    <p:animEffect transition="in" filter="blinds(horizontal)">
                                      <p:cBhvr>
                                        <p:cTn id="17" dur="500"/>
                                        <p:tgtEl>
                                          <p:spTgt spid="39733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97324"/>
                                        </p:tgtEl>
                                        <p:attrNameLst>
                                          <p:attrName>style.visibility</p:attrName>
                                        </p:attrNameLst>
                                      </p:cBhvr>
                                      <p:to>
                                        <p:strVal val="visible"/>
                                      </p:to>
                                    </p:set>
                                    <p:animEffect transition="in" filter="blinds(horizontal)">
                                      <p:cBhvr>
                                        <p:cTn id="22" dur="500"/>
                                        <p:tgtEl>
                                          <p:spTgt spid="39732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97322"/>
                                        </p:tgtEl>
                                        <p:attrNameLst>
                                          <p:attrName>style.visibility</p:attrName>
                                        </p:attrNameLst>
                                      </p:cBhvr>
                                      <p:to>
                                        <p:strVal val="visible"/>
                                      </p:to>
                                    </p:set>
                                    <p:animEffect transition="in" filter="wipe(up)">
                                      <p:cBhvr>
                                        <p:cTn id="27" dur="500"/>
                                        <p:tgtEl>
                                          <p:spTgt spid="397322"/>
                                        </p:tgtEl>
                                      </p:cBhvr>
                                    </p:animEffect>
                                  </p:childTnLst>
                                  <p:subTnLst>
                                    <p:set>
                                      <p:cBhvr override="childStyle">
                                        <p:cTn dur="1" fill="hold" display="0" masterRel="nextClick" afterEffect="1"/>
                                        <p:tgtEl>
                                          <p:spTgt spid="397322"/>
                                        </p:tgtEl>
                                        <p:attrNameLst>
                                          <p:attrName>style.visibility</p:attrName>
                                        </p:attrNameLst>
                                      </p:cBhvr>
                                      <p:to>
                                        <p:strVal val="hidden"/>
                                      </p:to>
                                    </p:set>
                                  </p:subTnLst>
                                </p:cTn>
                              </p:par>
                            </p:childTnLst>
                          </p:cTn>
                        </p:par>
                      </p:childTnLst>
                    </p:cTn>
                  </p:par>
                  <p:par>
                    <p:cTn id="28" fill="hold" nodeType="clickPar">
                      <p:stCondLst>
                        <p:cond delay="indefinite"/>
                      </p:stCondLst>
                      <p:childTnLst>
                        <p:par>
                          <p:cTn id="29" fill="hold" nodeType="withGroup">
                            <p:stCondLst>
                              <p:cond delay="0"/>
                            </p:stCondLst>
                            <p:childTnLst>
                              <p:par>
                                <p:cTn id="30" presetID="14" presetClass="entr" presetSubtype="10" fill="hold" nodeType="clickEffect">
                                  <p:stCondLst>
                                    <p:cond delay="0"/>
                                  </p:stCondLst>
                                  <p:childTnLst>
                                    <p:set>
                                      <p:cBhvr>
                                        <p:cTn id="31" dur="1" fill="hold">
                                          <p:stCondLst>
                                            <p:cond delay="0"/>
                                          </p:stCondLst>
                                        </p:cTn>
                                        <p:tgtEl>
                                          <p:spTgt spid="397317"/>
                                        </p:tgtEl>
                                        <p:attrNameLst>
                                          <p:attrName>style.visibility</p:attrName>
                                        </p:attrNameLst>
                                      </p:cBhvr>
                                      <p:to>
                                        <p:strVal val="visible"/>
                                      </p:to>
                                    </p:set>
                                    <p:animEffect transition="in" filter="randombar(horizontal)">
                                      <p:cBhvr>
                                        <p:cTn id="32" dur="500"/>
                                        <p:tgtEl>
                                          <p:spTgt spid="39731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97325"/>
                                        </p:tgtEl>
                                        <p:attrNameLst>
                                          <p:attrName>style.visibility</p:attrName>
                                        </p:attrNameLst>
                                      </p:cBhvr>
                                      <p:to>
                                        <p:strVal val="visible"/>
                                      </p:to>
                                    </p:set>
                                    <p:animEffect transition="in" filter="blinds(horizontal)">
                                      <p:cBhvr>
                                        <p:cTn id="37" dur="500"/>
                                        <p:tgtEl>
                                          <p:spTgt spid="39732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4" presetClass="entr" presetSubtype="10" fill="hold" nodeType="clickEffect">
                                  <p:stCondLst>
                                    <p:cond delay="0"/>
                                  </p:stCondLst>
                                  <p:childTnLst>
                                    <p:set>
                                      <p:cBhvr>
                                        <p:cTn id="41" dur="1" fill="hold">
                                          <p:stCondLst>
                                            <p:cond delay="0"/>
                                          </p:stCondLst>
                                        </p:cTn>
                                        <p:tgtEl>
                                          <p:spTgt spid="397327"/>
                                        </p:tgtEl>
                                        <p:attrNameLst>
                                          <p:attrName>style.visibility</p:attrName>
                                        </p:attrNameLst>
                                      </p:cBhvr>
                                      <p:to>
                                        <p:strVal val="visible"/>
                                      </p:to>
                                    </p:set>
                                    <p:animEffect transition="in" filter="randombar(horizontal)">
                                      <p:cBhvr>
                                        <p:cTn id="42" dur="500"/>
                                        <p:tgtEl>
                                          <p:spTgt spid="397327"/>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97328"/>
                                        </p:tgtEl>
                                        <p:attrNameLst>
                                          <p:attrName>style.visibility</p:attrName>
                                        </p:attrNameLst>
                                      </p:cBhvr>
                                      <p:to>
                                        <p:strVal val="visible"/>
                                      </p:to>
                                    </p:set>
                                    <p:animEffect transition="in" filter="blinds(horizontal)">
                                      <p:cBhvr>
                                        <p:cTn id="47" dur="500"/>
                                        <p:tgtEl>
                                          <p:spTgt spid="397328"/>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97326"/>
                                        </p:tgtEl>
                                        <p:attrNameLst>
                                          <p:attrName>style.visibility</p:attrName>
                                        </p:attrNameLst>
                                      </p:cBhvr>
                                      <p:to>
                                        <p:strVal val="visible"/>
                                      </p:to>
                                    </p:set>
                                    <p:animEffect transition="in" filter="blinds(horizontal)">
                                      <p:cBhvr>
                                        <p:cTn id="52" dur="500"/>
                                        <p:tgtEl>
                                          <p:spTgt spid="397326"/>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grpId="0" nodeType="clickEffect">
                                  <p:stCondLst>
                                    <p:cond delay="0"/>
                                  </p:stCondLst>
                                  <p:iterate type="wd">
                                    <p:tmPct val="100000"/>
                                  </p:iterate>
                                  <p:childTnLst>
                                    <p:set>
                                      <p:cBhvr>
                                        <p:cTn id="56" dur="1" fill="hold">
                                          <p:stCondLst>
                                            <p:cond delay="0"/>
                                          </p:stCondLst>
                                        </p:cTn>
                                        <p:tgtEl>
                                          <p:spTgt spid="397332"/>
                                        </p:tgtEl>
                                        <p:attrNameLst>
                                          <p:attrName>style.visibility</p:attrName>
                                        </p:attrNameLst>
                                      </p:cBhvr>
                                      <p:to>
                                        <p:strVal val="visible"/>
                                      </p:to>
                                    </p:set>
                                    <p:animEffect transition="in" filter="strips(downRight)">
                                      <p:cBhvr>
                                        <p:cTn id="57" dur="300"/>
                                        <p:tgtEl>
                                          <p:spTgt spid="397332"/>
                                        </p:tgtEl>
                                      </p:cBhvr>
                                    </p:animEffect>
                                  </p:childTnLst>
                                  <p:subTnLst>
                                    <p:set>
                                      <p:cBhvr override="childStyle">
                                        <p:cTn dur="1" fill="hold" display="0" masterRel="nextClick" afterEffect="1"/>
                                        <p:tgtEl>
                                          <p:spTgt spid="397332"/>
                                        </p:tgtEl>
                                        <p:attrNameLst>
                                          <p:attrName>style.visibility</p:attrName>
                                        </p:attrNameLst>
                                      </p:cBhvr>
                                      <p:to>
                                        <p:strVal val="hidden"/>
                                      </p:to>
                                    </p:set>
                                  </p:subTnLst>
                                </p:cTn>
                              </p:par>
                            </p:childTnLst>
                          </p:cTn>
                        </p:par>
                      </p:childTnLst>
                    </p:cTn>
                  </p:par>
                  <p:par>
                    <p:cTn id="58" fill="hold" nodeType="clickPar">
                      <p:stCondLst>
                        <p:cond delay="indefinite"/>
                      </p:stCondLst>
                      <p:childTnLst>
                        <p:par>
                          <p:cTn id="59" fill="hold" nodeType="withGroup">
                            <p:stCondLst>
                              <p:cond delay="0"/>
                            </p:stCondLst>
                            <p:childTnLst>
                              <p:par>
                                <p:cTn id="60" presetID="18" presetClass="entr" presetSubtype="6" fill="hold" grpId="0" nodeType="clickEffect">
                                  <p:stCondLst>
                                    <p:cond delay="0"/>
                                  </p:stCondLst>
                                  <p:childTnLst>
                                    <p:set>
                                      <p:cBhvr>
                                        <p:cTn id="61" dur="1" fill="hold">
                                          <p:stCondLst>
                                            <p:cond delay="0"/>
                                          </p:stCondLst>
                                        </p:cTn>
                                        <p:tgtEl>
                                          <p:spTgt spid="397329"/>
                                        </p:tgtEl>
                                        <p:attrNameLst>
                                          <p:attrName>style.visibility</p:attrName>
                                        </p:attrNameLst>
                                      </p:cBhvr>
                                      <p:to>
                                        <p:strVal val="visible"/>
                                      </p:to>
                                    </p:set>
                                    <p:animEffect transition="in" filter="strips(downRight)">
                                      <p:cBhvr>
                                        <p:cTn id="62" dur="500"/>
                                        <p:tgtEl>
                                          <p:spTgt spid="397329"/>
                                        </p:tgtEl>
                                      </p:cBhvr>
                                    </p:animEffect>
                                  </p:childTnLst>
                                  <p:subTnLst>
                                    <p:set>
                                      <p:cBhvr override="childStyle">
                                        <p:cTn dur="1" fill="hold" display="0" masterRel="nextClick" afterEffect="1"/>
                                        <p:tgtEl>
                                          <p:spTgt spid="397329"/>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322" grpId="0" autoUpdateAnimBg="0"/>
      <p:bldP spid="397323" grpId="0" animBg="1" autoUpdateAnimBg="0"/>
      <p:bldP spid="397324" grpId="0" animBg="1" autoUpdateAnimBg="0"/>
      <p:bldP spid="397325" grpId="0" animBg="1" autoUpdateAnimBg="0"/>
      <p:bldP spid="397326" grpId="0" animBg="1" autoUpdateAnimBg="0"/>
      <p:bldP spid="397328" grpId="0" animBg="1" autoUpdateAnimBg="0"/>
      <p:bldP spid="397329" grpId="0" animBg="1" autoUpdateAnimBg="0"/>
      <p:bldP spid="397331" grpId="0" animBg="1" autoUpdateAnimBg="0"/>
      <p:bldP spid="397332"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40" name="Rectangle 4"/>
          <p:cNvSpPr>
            <a:spLocks noChangeArrowheads="1"/>
          </p:cNvSpPr>
          <p:nvPr/>
        </p:nvSpPr>
        <p:spPr bwMode="auto">
          <a:xfrm>
            <a:off x="611188" y="476250"/>
            <a:ext cx="39766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a:solidFill>
                  <a:srgbClr val="000099"/>
                </a:solidFill>
                <a:latin typeface="Times New Roman" panose="02020603050405020304" pitchFamily="18" charset="0"/>
                <a:ea typeface="楷体_GB2312" pitchFamily="49" charset="-122"/>
              </a:rPr>
              <a:t>D/A</a:t>
            </a:r>
            <a:r>
              <a:rPr lang="zh-CN" altLang="en-US" sz="2400">
                <a:solidFill>
                  <a:srgbClr val="000099"/>
                </a:solidFill>
                <a:latin typeface="Times New Roman" panose="02020603050405020304" pitchFamily="18" charset="0"/>
                <a:ea typeface="楷体_GB2312" pitchFamily="49" charset="-122"/>
              </a:rPr>
              <a:t>转换器的倒</a:t>
            </a:r>
            <a:r>
              <a:rPr lang="en-US" altLang="zh-CN" sz="2400">
                <a:solidFill>
                  <a:srgbClr val="000099"/>
                </a:solidFill>
                <a:latin typeface="Times New Roman" panose="02020603050405020304" pitchFamily="18" charset="0"/>
                <a:ea typeface="楷体_GB2312" pitchFamily="49" charset="-122"/>
              </a:rPr>
              <a:t>T</a:t>
            </a:r>
            <a:r>
              <a:rPr lang="zh-CN" altLang="en-US" sz="2400">
                <a:solidFill>
                  <a:srgbClr val="000099"/>
                </a:solidFill>
                <a:latin typeface="Times New Roman" panose="02020603050405020304" pitchFamily="18" charset="0"/>
                <a:ea typeface="楷体_GB2312" pitchFamily="49" charset="-122"/>
              </a:rPr>
              <a:t>形电阻网络</a:t>
            </a:r>
          </a:p>
        </p:txBody>
      </p:sp>
      <p:sp>
        <p:nvSpPr>
          <p:cNvPr id="398341" name="Rectangle 5"/>
          <p:cNvSpPr>
            <a:spLocks noChangeArrowheads="1"/>
          </p:cNvSpPr>
          <p:nvPr/>
        </p:nvSpPr>
        <p:spPr bwMode="auto">
          <a:xfrm>
            <a:off x="1476375" y="1844675"/>
            <a:ext cx="5143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zh-CN" altLang="en-US" sz="2400">
                <a:solidFill>
                  <a:srgbClr val="000099"/>
                </a:solidFill>
                <a:latin typeface="Times New Roman" panose="02020603050405020304" pitchFamily="18" charset="0"/>
                <a:ea typeface="楷体_GB2312" pitchFamily="49" charset="-122"/>
              </a:rPr>
              <a:t>基准电源</a:t>
            </a:r>
            <a:r>
              <a:rPr kumimoji="1" lang="en-US" altLang="zh-CN" sz="2400" i="1">
                <a:solidFill>
                  <a:srgbClr val="000066"/>
                </a:solidFill>
                <a:latin typeface="Times New Roman" panose="02020603050405020304" pitchFamily="18" charset="0"/>
                <a:ea typeface="楷体_GB2312" pitchFamily="49" charset="-122"/>
              </a:rPr>
              <a:t>V</a:t>
            </a:r>
            <a:r>
              <a:rPr kumimoji="1" lang="en-US" altLang="zh-CN" sz="2400" baseline="-30000">
                <a:solidFill>
                  <a:srgbClr val="000066"/>
                </a:solidFill>
                <a:latin typeface="Times New Roman" panose="02020603050405020304" pitchFamily="18" charset="0"/>
                <a:ea typeface="楷体_GB2312" pitchFamily="49" charset="-122"/>
              </a:rPr>
              <a:t>REF</a:t>
            </a:r>
            <a:r>
              <a:rPr kumimoji="1" lang="zh-CN" altLang="en-US" sz="2400">
                <a:solidFill>
                  <a:srgbClr val="000099"/>
                </a:solidFill>
                <a:latin typeface="Times New Roman" panose="02020603050405020304" pitchFamily="18" charset="0"/>
                <a:ea typeface="楷体_GB2312" pitchFamily="49" charset="-122"/>
              </a:rPr>
              <a:t>提供的总电流为：</a:t>
            </a:r>
            <a:r>
              <a:rPr kumimoji="1" lang="en-US" altLang="zh-CN" sz="2400" i="1">
                <a:solidFill>
                  <a:srgbClr val="000099"/>
                </a:solidFill>
                <a:latin typeface="Times New Roman" panose="02020603050405020304" pitchFamily="18" charset="0"/>
                <a:ea typeface="楷体_GB2312" pitchFamily="49" charset="-122"/>
              </a:rPr>
              <a:t>I </a:t>
            </a:r>
            <a:r>
              <a:rPr kumimoji="1" lang="en-US" altLang="zh-CN" sz="2400">
                <a:solidFill>
                  <a:srgbClr val="000099"/>
                </a:solidFill>
                <a:latin typeface="Times New Roman" panose="02020603050405020304" pitchFamily="18" charset="0"/>
                <a:ea typeface="楷体_GB2312" pitchFamily="49" charset="-122"/>
              </a:rPr>
              <a:t>=</a:t>
            </a:r>
            <a:r>
              <a:rPr kumimoji="1" lang="zh-CN" altLang="en-US" sz="2400">
                <a:solidFill>
                  <a:srgbClr val="000099"/>
                </a:solidFill>
                <a:latin typeface="Times New Roman" panose="02020603050405020304" pitchFamily="18" charset="0"/>
                <a:ea typeface="楷体_GB2312" pitchFamily="49" charset="-122"/>
              </a:rPr>
              <a:t>？</a:t>
            </a:r>
          </a:p>
        </p:txBody>
      </p:sp>
      <p:sp>
        <p:nvSpPr>
          <p:cNvPr id="398342" name="Rectangle 6"/>
          <p:cNvSpPr>
            <a:spLocks noChangeArrowheads="1"/>
          </p:cNvSpPr>
          <p:nvPr/>
        </p:nvSpPr>
        <p:spPr bwMode="auto">
          <a:xfrm>
            <a:off x="1403350" y="1268413"/>
            <a:ext cx="7416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2400">
                <a:solidFill>
                  <a:srgbClr val="000099"/>
                </a:solidFill>
                <a:latin typeface="Times New Roman" panose="02020603050405020304" pitchFamily="18" charset="0"/>
                <a:ea typeface="楷体_GB2312" pitchFamily="49" charset="-122"/>
              </a:rPr>
              <a:t>流过各开关支路的电流：</a:t>
            </a:r>
            <a:r>
              <a:rPr kumimoji="1" lang="en-US" altLang="zh-CN" sz="2400" i="1">
                <a:solidFill>
                  <a:srgbClr val="000099"/>
                </a:solidFill>
                <a:latin typeface="Times New Roman" panose="02020603050405020304" pitchFamily="18" charset="0"/>
                <a:ea typeface="楷体_GB2312" pitchFamily="49" charset="-122"/>
              </a:rPr>
              <a:t>I</a:t>
            </a:r>
            <a:r>
              <a:rPr kumimoji="1" lang="en-US" altLang="zh-CN" sz="2400" baseline="-30000">
                <a:solidFill>
                  <a:srgbClr val="000099"/>
                </a:solidFill>
                <a:latin typeface="Times New Roman" panose="02020603050405020304" pitchFamily="18" charset="0"/>
                <a:ea typeface="楷体_GB2312" pitchFamily="49" charset="-122"/>
              </a:rPr>
              <a:t>3</a:t>
            </a:r>
            <a:r>
              <a:rPr kumimoji="1" lang="en-US" altLang="zh-CN" sz="2400">
                <a:solidFill>
                  <a:srgbClr val="000099"/>
                </a:solidFill>
                <a:latin typeface="Times New Roman" panose="02020603050405020304" pitchFamily="18" charset="0"/>
                <a:ea typeface="楷体_GB2312" pitchFamily="49" charset="-122"/>
              </a:rPr>
              <a:t> =</a:t>
            </a:r>
            <a:r>
              <a:rPr kumimoji="1" lang="zh-CN" altLang="en-US" sz="2400">
                <a:solidFill>
                  <a:srgbClr val="000099"/>
                </a:solidFill>
                <a:latin typeface="Times New Roman" panose="02020603050405020304" pitchFamily="18" charset="0"/>
                <a:ea typeface="楷体_GB2312" pitchFamily="49" charset="-122"/>
              </a:rPr>
              <a:t>？</a:t>
            </a:r>
            <a:r>
              <a:rPr kumimoji="1" lang="en-US" altLang="zh-CN" sz="2400" i="1">
                <a:solidFill>
                  <a:srgbClr val="000099"/>
                </a:solidFill>
                <a:latin typeface="Times New Roman" panose="02020603050405020304" pitchFamily="18" charset="0"/>
                <a:ea typeface="楷体_GB2312" pitchFamily="49" charset="-122"/>
              </a:rPr>
              <a:t>I</a:t>
            </a:r>
            <a:r>
              <a:rPr kumimoji="1" lang="en-US" altLang="zh-CN" sz="2400" baseline="-30000">
                <a:solidFill>
                  <a:srgbClr val="000099"/>
                </a:solidFill>
                <a:latin typeface="Times New Roman" panose="02020603050405020304" pitchFamily="18" charset="0"/>
                <a:ea typeface="楷体_GB2312" pitchFamily="49" charset="-122"/>
              </a:rPr>
              <a:t>2</a:t>
            </a:r>
            <a:r>
              <a:rPr kumimoji="1" lang="en-US" altLang="zh-CN" sz="2400">
                <a:solidFill>
                  <a:srgbClr val="000099"/>
                </a:solidFill>
                <a:latin typeface="Times New Roman" panose="02020603050405020304" pitchFamily="18" charset="0"/>
                <a:ea typeface="楷体_GB2312" pitchFamily="49" charset="-122"/>
              </a:rPr>
              <a:t> =</a:t>
            </a:r>
            <a:r>
              <a:rPr kumimoji="1" lang="zh-CN" altLang="en-US" sz="2400">
                <a:solidFill>
                  <a:srgbClr val="000099"/>
                </a:solidFill>
                <a:latin typeface="Times New Roman" panose="02020603050405020304" pitchFamily="18" charset="0"/>
                <a:ea typeface="楷体_GB2312" pitchFamily="49" charset="-122"/>
              </a:rPr>
              <a:t>？ </a:t>
            </a:r>
            <a:r>
              <a:rPr kumimoji="1" lang="en-US" altLang="zh-CN" sz="2400" i="1">
                <a:solidFill>
                  <a:srgbClr val="000099"/>
                </a:solidFill>
                <a:latin typeface="Times New Roman" panose="02020603050405020304" pitchFamily="18" charset="0"/>
                <a:ea typeface="楷体_GB2312" pitchFamily="49" charset="-122"/>
              </a:rPr>
              <a:t>I</a:t>
            </a:r>
            <a:r>
              <a:rPr kumimoji="1" lang="en-US" altLang="zh-CN" sz="2400" baseline="-30000">
                <a:solidFill>
                  <a:srgbClr val="000099"/>
                </a:solidFill>
                <a:latin typeface="Times New Roman" panose="02020603050405020304" pitchFamily="18" charset="0"/>
                <a:ea typeface="楷体_GB2312" pitchFamily="49" charset="-122"/>
              </a:rPr>
              <a:t>1</a:t>
            </a:r>
            <a:r>
              <a:rPr kumimoji="1" lang="en-US" altLang="zh-CN" sz="2400">
                <a:solidFill>
                  <a:srgbClr val="000099"/>
                </a:solidFill>
                <a:latin typeface="Times New Roman" panose="02020603050405020304" pitchFamily="18" charset="0"/>
                <a:ea typeface="楷体_GB2312" pitchFamily="49" charset="-122"/>
              </a:rPr>
              <a:t> =</a:t>
            </a:r>
            <a:r>
              <a:rPr kumimoji="1" lang="zh-CN" altLang="en-US" sz="2400">
                <a:solidFill>
                  <a:srgbClr val="000099"/>
                </a:solidFill>
                <a:latin typeface="Times New Roman" panose="02020603050405020304" pitchFamily="18" charset="0"/>
                <a:ea typeface="楷体_GB2312" pitchFamily="49" charset="-122"/>
              </a:rPr>
              <a:t>？ </a:t>
            </a:r>
            <a:r>
              <a:rPr kumimoji="1" lang="en-US" altLang="zh-CN" sz="2400" i="1">
                <a:solidFill>
                  <a:srgbClr val="000099"/>
                </a:solidFill>
                <a:latin typeface="Times New Roman" panose="02020603050405020304" pitchFamily="18" charset="0"/>
                <a:ea typeface="楷体_GB2312" pitchFamily="49" charset="-122"/>
              </a:rPr>
              <a:t>I</a:t>
            </a:r>
            <a:r>
              <a:rPr kumimoji="1" lang="en-US" altLang="zh-CN" sz="2400" baseline="-30000">
                <a:solidFill>
                  <a:srgbClr val="000099"/>
                </a:solidFill>
                <a:latin typeface="Times New Roman" panose="02020603050405020304" pitchFamily="18" charset="0"/>
                <a:ea typeface="楷体_GB2312" pitchFamily="49" charset="-122"/>
              </a:rPr>
              <a:t>0</a:t>
            </a:r>
            <a:r>
              <a:rPr kumimoji="1" lang="en-US" altLang="zh-CN" sz="2400">
                <a:solidFill>
                  <a:srgbClr val="000099"/>
                </a:solidFill>
                <a:latin typeface="Times New Roman" panose="02020603050405020304" pitchFamily="18" charset="0"/>
                <a:ea typeface="楷体_GB2312" pitchFamily="49" charset="-122"/>
              </a:rPr>
              <a:t> =</a:t>
            </a:r>
            <a:r>
              <a:rPr kumimoji="1" lang="zh-CN" altLang="en-US" sz="2400">
                <a:solidFill>
                  <a:srgbClr val="000099"/>
                </a:solidFill>
                <a:latin typeface="Times New Roman" panose="02020603050405020304" pitchFamily="18" charset="0"/>
                <a:ea typeface="楷体_GB2312" pitchFamily="49" charset="-122"/>
              </a:rPr>
              <a:t>？</a:t>
            </a:r>
          </a:p>
        </p:txBody>
      </p:sp>
      <p:graphicFrame>
        <p:nvGraphicFramePr>
          <p:cNvPr id="398343" name="Object 7"/>
          <p:cNvGraphicFramePr>
            <a:graphicFrameLocks noChangeAspect="1"/>
          </p:cNvGraphicFramePr>
          <p:nvPr/>
        </p:nvGraphicFramePr>
        <p:xfrm>
          <a:off x="857250" y="2794000"/>
          <a:ext cx="6389688" cy="2082800"/>
        </p:xfrm>
        <a:graphic>
          <a:graphicData uri="http://schemas.openxmlformats.org/presentationml/2006/ole">
            <mc:AlternateContent xmlns:mc="http://schemas.openxmlformats.org/markup-compatibility/2006">
              <mc:Choice xmlns:v="urn:schemas-microsoft-com:vml" Requires="v">
                <p:oleObj spid="_x0000_s5122" name="Picture" r:id="rId3" imgW="2981160" imgH="971640" progId="Word.Picture.8">
                  <p:embed/>
                </p:oleObj>
              </mc:Choice>
              <mc:Fallback>
                <p:oleObj name="Picture" r:id="rId3" imgW="2981160" imgH="971640" progId="Word.Picture.8">
                  <p:embed/>
                  <p:pic>
                    <p:nvPicPr>
                      <p:cNvPr id="398343"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7250" y="2794000"/>
                        <a:ext cx="6389688" cy="2082800"/>
                      </a:xfrm>
                      <a:prstGeom prst="rect">
                        <a:avLst/>
                      </a:prstGeom>
                      <a:noFill/>
                      <a:ln>
                        <a:noFill/>
                      </a:ln>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98344" name="AutoShape 8"/>
          <p:cNvSpPr>
            <a:spLocks noChangeArrowheads="1"/>
          </p:cNvSpPr>
          <p:nvPr/>
        </p:nvSpPr>
        <p:spPr bwMode="auto">
          <a:xfrm>
            <a:off x="6253163" y="4583113"/>
            <a:ext cx="315912" cy="90487"/>
          </a:xfrm>
          <a:prstGeom prst="leftArrow">
            <a:avLst>
              <a:gd name="adj1" fmla="val 50000"/>
              <a:gd name="adj2" fmla="val 87281"/>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98345" name="AutoShape 9"/>
          <p:cNvSpPr>
            <a:spLocks noChangeArrowheads="1"/>
          </p:cNvSpPr>
          <p:nvPr/>
        </p:nvSpPr>
        <p:spPr bwMode="auto">
          <a:xfrm>
            <a:off x="5151438" y="4614863"/>
            <a:ext cx="315912" cy="90487"/>
          </a:xfrm>
          <a:prstGeom prst="leftArrow">
            <a:avLst>
              <a:gd name="adj1" fmla="val 50000"/>
              <a:gd name="adj2" fmla="val 87281"/>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98346" name="AutoShape 10"/>
          <p:cNvSpPr>
            <a:spLocks noChangeArrowheads="1"/>
          </p:cNvSpPr>
          <p:nvPr/>
        </p:nvSpPr>
        <p:spPr bwMode="auto">
          <a:xfrm>
            <a:off x="3924300" y="4627563"/>
            <a:ext cx="315913" cy="90487"/>
          </a:xfrm>
          <a:prstGeom prst="leftArrow">
            <a:avLst>
              <a:gd name="adj1" fmla="val 50000"/>
              <a:gd name="adj2" fmla="val 87281"/>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98347" name="AutoShape 11"/>
          <p:cNvSpPr>
            <a:spLocks noChangeArrowheads="1"/>
          </p:cNvSpPr>
          <p:nvPr/>
        </p:nvSpPr>
        <p:spPr bwMode="auto">
          <a:xfrm>
            <a:off x="2720975" y="4627563"/>
            <a:ext cx="315913" cy="90487"/>
          </a:xfrm>
          <a:prstGeom prst="leftArrow">
            <a:avLst>
              <a:gd name="adj1" fmla="val 50000"/>
              <a:gd name="adj2" fmla="val 87281"/>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98348" name="AutoShape 12"/>
          <p:cNvSpPr>
            <a:spLocks noChangeArrowheads="1"/>
          </p:cNvSpPr>
          <p:nvPr/>
        </p:nvSpPr>
        <p:spPr bwMode="auto">
          <a:xfrm>
            <a:off x="1481138" y="4627563"/>
            <a:ext cx="315912" cy="90487"/>
          </a:xfrm>
          <a:prstGeom prst="leftArrow">
            <a:avLst>
              <a:gd name="adj1" fmla="val 50000"/>
              <a:gd name="adj2" fmla="val 87281"/>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98349" name="Object 13"/>
          <p:cNvGraphicFramePr>
            <a:graphicFrameLocks noChangeAspect="1"/>
          </p:cNvGraphicFramePr>
          <p:nvPr/>
        </p:nvGraphicFramePr>
        <p:xfrm>
          <a:off x="6697663" y="3670300"/>
          <a:ext cx="1152525" cy="739775"/>
        </p:xfrm>
        <a:graphic>
          <a:graphicData uri="http://schemas.openxmlformats.org/presentationml/2006/ole">
            <mc:AlternateContent xmlns:mc="http://schemas.openxmlformats.org/markup-compatibility/2006">
              <mc:Choice xmlns:v="urn:schemas-microsoft-com:vml" Requires="v">
                <p:oleObj spid="_x0000_s5123" name="Equation" r:id="rId5" imgW="596880" imgH="406080" progId="Equation.DSMT4">
                  <p:embed/>
                </p:oleObj>
              </mc:Choice>
              <mc:Fallback>
                <p:oleObj name="Equation" r:id="rId5" imgW="596880" imgH="406080" progId="Equation.DSMT4">
                  <p:embed/>
                  <p:pic>
                    <p:nvPicPr>
                      <p:cNvPr id="398349" name="Object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97663" y="3670300"/>
                        <a:ext cx="1152525" cy="739775"/>
                      </a:xfrm>
                      <a:prstGeom prst="rect">
                        <a:avLst/>
                      </a:prstGeom>
                      <a:solidFill>
                        <a:srgbClr val="FFFFCC"/>
                      </a:solidFill>
                      <a:ln w="9525">
                        <a:solidFill>
                          <a:srgbClr val="FF0000"/>
                        </a:solidFill>
                        <a:miter lim="800000"/>
                        <a:headEnd/>
                        <a:tailEnd/>
                      </a:ln>
                    </p:spPr>
                  </p:pic>
                </p:oleObj>
              </mc:Fallback>
            </mc:AlternateContent>
          </a:graphicData>
        </a:graphic>
      </p:graphicFrame>
      <p:sp>
        <p:nvSpPr>
          <p:cNvPr id="398350" name="Rectangle 14"/>
          <p:cNvSpPr>
            <a:spLocks noChangeArrowheads="1"/>
          </p:cNvSpPr>
          <p:nvPr/>
        </p:nvSpPr>
        <p:spPr bwMode="auto">
          <a:xfrm>
            <a:off x="4964113" y="3182938"/>
            <a:ext cx="4794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000" i="1">
                <a:latin typeface="Times New Roman" panose="02020603050405020304" pitchFamily="18" charset="0"/>
                <a:ea typeface="楷体_GB2312" pitchFamily="49" charset="-122"/>
              </a:rPr>
              <a:t>I/</a:t>
            </a:r>
            <a:r>
              <a:rPr lang="en-US" altLang="zh-CN" sz="2000">
                <a:latin typeface="Times New Roman" panose="02020603050405020304" pitchFamily="18" charset="0"/>
                <a:ea typeface="楷体_GB2312" pitchFamily="49" charset="-122"/>
              </a:rPr>
              <a:t>4</a:t>
            </a:r>
          </a:p>
        </p:txBody>
      </p:sp>
      <p:sp>
        <p:nvSpPr>
          <p:cNvPr id="398351" name="Rectangle 15"/>
          <p:cNvSpPr>
            <a:spLocks noChangeArrowheads="1"/>
          </p:cNvSpPr>
          <p:nvPr/>
        </p:nvSpPr>
        <p:spPr bwMode="auto">
          <a:xfrm>
            <a:off x="3781425" y="3146425"/>
            <a:ext cx="8810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000" i="1">
                <a:latin typeface="Times New Roman" panose="02020603050405020304" pitchFamily="18" charset="0"/>
                <a:ea typeface="楷体_GB2312" pitchFamily="49" charset="-122"/>
              </a:rPr>
              <a:t>I/</a:t>
            </a:r>
            <a:r>
              <a:rPr lang="en-US" altLang="zh-CN" sz="2000">
                <a:latin typeface="Times New Roman" panose="02020603050405020304" pitchFamily="18" charset="0"/>
                <a:ea typeface="楷体_GB2312" pitchFamily="49" charset="-122"/>
              </a:rPr>
              <a:t>8</a:t>
            </a:r>
          </a:p>
        </p:txBody>
      </p:sp>
      <p:sp>
        <p:nvSpPr>
          <p:cNvPr id="398352" name="Rectangle 16"/>
          <p:cNvSpPr>
            <a:spLocks noChangeArrowheads="1"/>
          </p:cNvSpPr>
          <p:nvPr/>
        </p:nvSpPr>
        <p:spPr bwMode="auto">
          <a:xfrm>
            <a:off x="2501900" y="3181350"/>
            <a:ext cx="6064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000" i="1">
                <a:latin typeface="Times New Roman" panose="02020603050405020304" pitchFamily="18" charset="0"/>
                <a:ea typeface="楷体_GB2312" pitchFamily="49" charset="-122"/>
              </a:rPr>
              <a:t>I/</a:t>
            </a:r>
            <a:r>
              <a:rPr lang="en-US" altLang="zh-CN" sz="2000">
                <a:latin typeface="Times New Roman" panose="02020603050405020304" pitchFamily="18" charset="0"/>
                <a:ea typeface="楷体_GB2312" pitchFamily="49" charset="-122"/>
              </a:rPr>
              <a:t>16</a:t>
            </a:r>
          </a:p>
        </p:txBody>
      </p:sp>
      <p:sp>
        <p:nvSpPr>
          <p:cNvPr id="398353" name="Rectangle 17"/>
          <p:cNvSpPr>
            <a:spLocks noChangeArrowheads="1"/>
          </p:cNvSpPr>
          <p:nvPr/>
        </p:nvSpPr>
        <p:spPr bwMode="auto">
          <a:xfrm>
            <a:off x="2133600" y="2474913"/>
            <a:ext cx="3540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000" i="1">
                <a:latin typeface="Times New Roman" panose="02020603050405020304" pitchFamily="18" charset="0"/>
                <a:ea typeface="楷体_GB2312" pitchFamily="49" charset="-122"/>
              </a:rPr>
              <a:t>R</a:t>
            </a:r>
            <a:endParaRPr lang="en-US" altLang="zh-CN" sz="2000">
              <a:latin typeface="Times New Roman" panose="02020603050405020304" pitchFamily="18" charset="0"/>
              <a:ea typeface="楷体_GB2312" pitchFamily="49" charset="-122"/>
            </a:endParaRPr>
          </a:p>
        </p:txBody>
      </p:sp>
      <p:grpSp>
        <p:nvGrpSpPr>
          <p:cNvPr id="398354" name="Group 18"/>
          <p:cNvGrpSpPr>
            <a:grpSpLocks/>
          </p:cNvGrpSpPr>
          <p:nvPr/>
        </p:nvGrpSpPr>
        <p:grpSpPr bwMode="auto">
          <a:xfrm>
            <a:off x="3400425" y="2924175"/>
            <a:ext cx="225425" cy="1935163"/>
            <a:chOff x="2142" y="1915"/>
            <a:chExt cx="142" cy="1219"/>
          </a:xfrm>
        </p:grpSpPr>
        <p:sp>
          <p:nvSpPr>
            <p:cNvPr id="398355" name="Freeform 19"/>
            <p:cNvSpPr>
              <a:spLocks/>
            </p:cNvSpPr>
            <p:nvPr/>
          </p:nvSpPr>
          <p:spPr bwMode="auto">
            <a:xfrm flipH="1" flipV="1">
              <a:off x="2142" y="3092"/>
              <a:ext cx="105" cy="42"/>
            </a:xfrm>
            <a:custGeom>
              <a:avLst/>
              <a:gdLst>
                <a:gd name="T0" fmla="*/ 0 w 20000"/>
                <a:gd name="T1" fmla="*/ 0 h 20000"/>
                <a:gd name="T2" fmla="*/ 0 w 20000"/>
                <a:gd name="T3" fmla="*/ 19600 h 20000"/>
                <a:gd name="T4" fmla="*/ 19897 w 20000"/>
                <a:gd name="T5" fmla="*/ 10000 h 20000"/>
                <a:gd name="T6" fmla="*/ 0 w 20000"/>
                <a:gd name="T7" fmla="*/ 0 h 20000"/>
              </a:gdLst>
              <a:ahLst/>
              <a:cxnLst>
                <a:cxn ang="0">
                  <a:pos x="T0" y="T1"/>
                </a:cxn>
                <a:cxn ang="0">
                  <a:pos x="T2" y="T3"/>
                </a:cxn>
                <a:cxn ang="0">
                  <a:pos x="T4" y="T5"/>
                </a:cxn>
                <a:cxn ang="0">
                  <a:pos x="T6" y="T7"/>
                </a:cxn>
              </a:cxnLst>
              <a:rect l="0" t="0" r="r" b="b"/>
              <a:pathLst>
                <a:path w="20000" h="20000">
                  <a:moveTo>
                    <a:pt x="0" y="0"/>
                  </a:moveTo>
                  <a:lnTo>
                    <a:pt x="0" y="19600"/>
                  </a:lnTo>
                  <a:lnTo>
                    <a:pt x="19897" y="10000"/>
                  </a:lnTo>
                  <a:lnTo>
                    <a:pt x="0" y="0"/>
                  </a:lnTo>
                  <a:close/>
                </a:path>
              </a:pathLst>
            </a:custGeom>
            <a:solidFill>
              <a:srgbClr val="0000FF"/>
            </a:solidFill>
            <a:ln w="28575" cap="flat" cmpd="sng">
              <a:solidFill>
                <a:srgbClr val="0000FF"/>
              </a:solidFill>
              <a:prstDash val="solid"/>
              <a:round/>
              <a:headEnd type="none" w="sm" len="lg"/>
              <a:tailEnd type="none" w="sm"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8356" name="Line 20"/>
            <p:cNvSpPr>
              <a:spLocks noChangeShapeType="1"/>
            </p:cNvSpPr>
            <p:nvPr/>
          </p:nvSpPr>
          <p:spPr bwMode="auto">
            <a:xfrm flipH="1" flipV="1">
              <a:off x="2205" y="3110"/>
              <a:ext cx="79" cy="1"/>
            </a:xfrm>
            <a:prstGeom prst="line">
              <a:avLst/>
            </a:prstGeom>
            <a:noFill/>
            <a:ln w="28575">
              <a:solidFill>
                <a:srgbClr val="00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8357" name="Line 21"/>
            <p:cNvSpPr>
              <a:spLocks noChangeShapeType="1"/>
            </p:cNvSpPr>
            <p:nvPr/>
          </p:nvSpPr>
          <p:spPr bwMode="auto">
            <a:xfrm>
              <a:off x="2284" y="1936"/>
              <a:ext cx="0" cy="1176"/>
            </a:xfrm>
            <a:prstGeom prst="line">
              <a:avLst/>
            </a:prstGeom>
            <a:noFill/>
            <a:ln w="28575">
              <a:solidFill>
                <a:srgbClr val="0000FF"/>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8358" name="Freeform 22"/>
            <p:cNvSpPr>
              <a:spLocks/>
            </p:cNvSpPr>
            <p:nvPr/>
          </p:nvSpPr>
          <p:spPr bwMode="auto">
            <a:xfrm flipH="1" flipV="1">
              <a:off x="2142" y="1915"/>
              <a:ext cx="105" cy="42"/>
            </a:xfrm>
            <a:custGeom>
              <a:avLst/>
              <a:gdLst>
                <a:gd name="T0" fmla="*/ 0 w 20000"/>
                <a:gd name="T1" fmla="*/ 0 h 20000"/>
                <a:gd name="T2" fmla="*/ 0 w 20000"/>
                <a:gd name="T3" fmla="*/ 19600 h 20000"/>
                <a:gd name="T4" fmla="*/ 19897 w 20000"/>
                <a:gd name="T5" fmla="*/ 10000 h 20000"/>
                <a:gd name="T6" fmla="*/ 0 w 20000"/>
                <a:gd name="T7" fmla="*/ 0 h 20000"/>
              </a:gdLst>
              <a:ahLst/>
              <a:cxnLst>
                <a:cxn ang="0">
                  <a:pos x="T0" y="T1"/>
                </a:cxn>
                <a:cxn ang="0">
                  <a:pos x="T2" y="T3"/>
                </a:cxn>
                <a:cxn ang="0">
                  <a:pos x="T4" y="T5"/>
                </a:cxn>
                <a:cxn ang="0">
                  <a:pos x="T6" y="T7"/>
                </a:cxn>
              </a:cxnLst>
              <a:rect l="0" t="0" r="r" b="b"/>
              <a:pathLst>
                <a:path w="20000" h="20000">
                  <a:moveTo>
                    <a:pt x="0" y="0"/>
                  </a:moveTo>
                  <a:lnTo>
                    <a:pt x="0" y="19600"/>
                  </a:lnTo>
                  <a:lnTo>
                    <a:pt x="19897" y="10000"/>
                  </a:lnTo>
                  <a:lnTo>
                    <a:pt x="0" y="0"/>
                  </a:lnTo>
                  <a:close/>
                </a:path>
              </a:pathLst>
            </a:custGeom>
            <a:solidFill>
              <a:srgbClr val="0000FF"/>
            </a:solidFill>
            <a:ln w="28575" cap="flat" cmpd="sng">
              <a:solidFill>
                <a:srgbClr val="0000FF"/>
              </a:solidFill>
              <a:prstDash val="solid"/>
              <a:round/>
              <a:headEnd type="none" w="sm" len="lg"/>
              <a:tailEnd type="none" w="sm"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8359" name="Line 23"/>
            <p:cNvSpPr>
              <a:spLocks noChangeShapeType="1"/>
            </p:cNvSpPr>
            <p:nvPr/>
          </p:nvSpPr>
          <p:spPr bwMode="auto">
            <a:xfrm flipH="1" flipV="1">
              <a:off x="2205" y="1933"/>
              <a:ext cx="79" cy="1"/>
            </a:xfrm>
            <a:prstGeom prst="line">
              <a:avLst/>
            </a:prstGeom>
            <a:noFill/>
            <a:ln w="28575">
              <a:solidFill>
                <a:srgbClr val="00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398360" name="Rectangle 24"/>
          <p:cNvSpPr>
            <a:spLocks noChangeArrowheads="1"/>
          </p:cNvSpPr>
          <p:nvPr/>
        </p:nvSpPr>
        <p:spPr bwMode="auto">
          <a:xfrm>
            <a:off x="3355975" y="2486025"/>
            <a:ext cx="3540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000" i="1">
                <a:latin typeface="Times New Roman" panose="02020603050405020304" pitchFamily="18" charset="0"/>
                <a:ea typeface="楷体_GB2312" pitchFamily="49" charset="-122"/>
              </a:rPr>
              <a:t>R</a:t>
            </a:r>
            <a:endParaRPr lang="en-US" altLang="zh-CN" sz="2000">
              <a:latin typeface="Times New Roman" panose="02020603050405020304" pitchFamily="18" charset="0"/>
              <a:ea typeface="楷体_GB2312" pitchFamily="49" charset="-122"/>
            </a:endParaRPr>
          </a:p>
        </p:txBody>
      </p:sp>
      <p:grpSp>
        <p:nvGrpSpPr>
          <p:cNvPr id="398361" name="Group 25"/>
          <p:cNvGrpSpPr>
            <a:grpSpLocks/>
          </p:cNvGrpSpPr>
          <p:nvPr/>
        </p:nvGrpSpPr>
        <p:grpSpPr bwMode="auto">
          <a:xfrm>
            <a:off x="4587875" y="2924175"/>
            <a:ext cx="227013" cy="1935163"/>
            <a:chOff x="2890" y="1915"/>
            <a:chExt cx="143" cy="1219"/>
          </a:xfrm>
        </p:grpSpPr>
        <p:sp>
          <p:nvSpPr>
            <p:cNvPr id="398362" name="Freeform 26"/>
            <p:cNvSpPr>
              <a:spLocks/>
            </p:cNvSpPr>
            <p:nvPr/>
          </p:nvSpPr>
          <p:spPr bwMode="auto">
            <a:xfrm flipH="1" flipV="1">
              <a:off x="2890" y="3092"/>
              <a:ext cx="105" cy="42"/>
            </a:xfrm>
            <a:custGeom>
              <a:avLst/>
              <a:gdLst>
                <a:gd name="T0" fmla="*/ 0 w 20000"/>
                <a:gd name="T1" fmla="*/ 0 h 20000"/>
                <a:gd name="T2" fmla="*/ 0 w 20000"/>
                <a:gd name="T3" fmla="*/ 19600 h 20000"/>
                <a:gd name="T4" fmla="*/ 19897 w 20000"/>
                <a:gd name="T5" fmla="*/ 10000 h 20000"/>
                <a:gd name="T6" fmla="*/ 0 w 20000"/>
                <a:gd name="T7" fmla="*/ 0 h 20000"/>
              </a:gdLst>
              <a:ahLst/>
              <a:cxnLst>
                <a:cxn ang="0">
                  <a:pos x="T0" y="T1"/>
                </a:cxn>
                <a:cxn ang="0">
                  <a:pos x="T2" y="T3"/>
                </a:cxn>
                <a:cxn ang="0">
                  <a:pos x="T4" y="T5"/>
                </a:cxn>
                <a:cxn ang="0">
                  <a:pos x="T6" y="T7"/>
                </a:cxn>
              </a:cxnLst>
              <a:rect l="0" t="0" r="r" b="b"/>
              <a:pathLst>
                <a:path w="20000" h="20000">
                  <a:moveTo>
                    <a:pt x="0" y="0"/>
                  </a:moveTo>
                  <a:lnTo>
                    <a:pt x="0" y="19600"/>
                  </a:lnTo>
                  <a:lnTo>
                    <a:pt x="19897" y="10000"/>
                  </a:lnTo>
                  <a:lnTo>
                    <a:pt x="0" y="0"/>
                  </a:lnTo>
                  <a:close/>
                </a:path>
              </a:pathLst>
            </a:custGeom>
            <a:solidFill>
              <a:srgbClr val="0000FF"/>
            </a:solidFill>
            <a:ln w="28575" cap="flat" cmpd="sng">
              <a:solidFill>
                <a:srgbClr val="0000FF"/>
              </a:solidFill>
              <a:prstDash val="solid"/>
              <a:round/>
              <a:headEnd type="none" w="sm" len="lg"/>
              <a:tailEnd type="none" w="sm"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8363" name="Line 27"/>
            <p:cNvSpPr>
              <a:spLocks noChangeShapeType="1"/>
            </p:cNvSpPr>
            <p:nvPr/>
          </p:nvSpPr>
          <p:spPr bwMode="auto">
            <a:xfrm flipH="1" flipV="1">
              <a:off x="2953" y="3110"/>
              <a:ext cx="79" cy="1"/>
            </a:xfrm>
            <a:prstGeom prst="line">
              <a:avLst/>
            </a:prstGeom>
            <a:noFill/>
            <a:ln w="28575">
              <a:solidFill>
                <a:srgbClr val="00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8364" name="Line 28"/>
            <p:cNvSpPr>
              <a:spLocks noChangeShapeType="1"/>
            </p:cNvSpPr>
            <p:nvPr/>
          </p:nvSpPr>
          <p:spPr bwMode="auto">
            <a:xfrm>
              <a:off x="3032" y="1936"/>
              <a:ext cx="1" cy="1176"/>
            </a:xfrm>
            <a:prstGeom prst="line">
              <a:avLst/>
            </a:prstGeom>
            <a:noFill/>
            <a:ln w="28575">
              <a:solidFill>
                <a:srgbClr val="0000FF"/>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8365" name="Freeform 29"/>
            <p:cNvSpPr>
              <a:spLocks/>
            </p:cNvSpPr>
            <p:nvPr/>
          </p:nvSpPr>
          <p:spPr bwMode="auto">
            <a:xfrm flipH="1" flipV="1">
              <a:off x="2890" y="1915"/>
              <a:ext cx="105" cy="42"/>
            </a:xfrm>
            <a:custGeom>
              <a:avLst/>
              <a:gdLst>
                <a:gd name="T0" fmla="*/ 0 w 20000"/>
                <a:gd name="T1" fmla="*/ 0 h 20000"/>
                <a:gd name="T2" fmla="*/ 0 w 20000"/>
                <a:gd name="T3" fmla="*/ 19600 h 20000"/>
                <a:gd name="T4" fmla="*/ 19897 w 20000"/>
                <a:gd name="T5" fmla="*/ 10000 h 20000"/>
                <a:gd name="T6" fmla="*/ 0 w 20000"/>
                <a:gd name="T7" fmla="*/ 0 h 20000"/>
              </a:gdLst>
              <a:ahLst/>
              <a:cxnLst>
                <a:cxn ang="0">
                  <a:pos x="T0" y="T1"/>
                </a:cxn>
                <a:cxn ang="0">
                  <a:pos x="T2" y="T3"/>
                </a:cxn>
                <a:cxn ang="0">
                  <a:pos x="T4" y="T5"/>
                </a:cxn>
                <a:cxn ang="0">
                  <a:pos x="T6" y="T7"/>
                </a:cxn>
              </a:cxnLst>
              <a:rect l="0" t="0" r="r" b="b"/>
              <a:pathLst>
                <a:path w="20000" h="20000">
                  <a:moveTo>
                    <a:pt x="0" y="0"/>
                  </a:moveTo>
                  <a:lnTo>
                    <a:pt x="0" y="19600"/>
                  </a:lnTo>
                  <a:lnTo>
                    <a:pt x="19897" y="10000"/>
                  </a:lnTo>
                  <a:lnTo>
                    <a:pt x="0" y="0"/>
                  </a:lnTo>
                  <a:close/>
                </a:path>
              </a:pathLst>
            </a:custGeom>
            <a:solidFill>
              <a:srgbClr val="0000FF"/>
            </a:solidFill>
            <a:ln w="28575" cap="flat" cmpd="sng">
              <a:solidFill>
                <a:srgbClr val="0000FF"/>
              </a:solidFill>
              <a:prstDash val="solid"/>
              <a:round/>
              <a:headEnd type="none" w="sm" len="lg"/>
              <a:tailEnd type="none" w="sm"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8366" name="Line 30"/>
            <p:cNvSpPr>
              <a:spLocks noChangeShapeType="1"/>
            </p:cNvSpPr>
            <p:nvPr/>
          </p:nvSpPr>
          <p:spPr bwMode="auto">
            <a:xfrm flipH="1" flipV="1">
              <a:off x="2953" y="1933"/>
              <a:ext cx="79" cy="1"/>
            </a:xfrm>
            <a:prstGeom prst="line">
              <a:avLst/>
            </a:prstGeom>
            <a:noFill/>
            <a:ln w="28575">
              <a:solidFill>
                <a:srgbClr val="00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398367" name="Rectangle 31"/>
          <p:cNvSpPr>
            <a:spLocks noChangeArrowheads="1"/>
          </p:cNvSpPr>
          <p:nvPr/>
        </p:nvSpPr>
        <p:spPr bwMode="auto">
          <a:xfrm>
            <a:off x="4543425" y="2486025"/>
            <a:ext cx="3540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000" i="1">
                <a:latin typeface="Times New Roman" panose="02020603050405020304" pitchFamily="18" charset="0"/>
                <a:ea typeface="楷体_GB2312" pitchFamily="49" charset="-122"/>
              </a:rPr>
              <a:t>R</a:t>
            </a:r>
            <a:endParaRPr lang="en-US" altLang="zh-CN" sz="2000">
              <a:latin typeface="Times New Roman" panose="02020603050405020304" pitchFamily="18" charset="0"/>
              <a:ea typeface="楷体_GB2312" pitchFamily="49" charset="-122"/>
            </a:endParaRPr>
          </a:p>
        </p:txBody>
      </p:sp>
      <p:grpSp>
        <p:nvGrpSpPr>
          <p:cNvPr id="398368" name="Group 32"/>
          <p:cNvGrpSpPr>
            <a:grpSpLocks/>
          </p:cNvGrpSpPr>
          <p:nvPr/>
        </p:nvGrpSpPr>
        <p:grpSpPr bwMode="auto">
          <a:xfrm>
            <a:off x="5799138" y="2874963"/>
            <a:ext cx="227012" cy="1922462"/>
            <a:chOff x="3653" y="1884"/>
            <a:chExt cx="143" cy="1211"/>
          </a:xfrm>
        </p:grpSpPr>
        <p:sp>
          <p:nvSpPr>
            <p:cNvPr id="398369" name="Freeform 33"/>
            <p:cNvSpPr>
              <a:spLocks/>
            </p:cNvSpPr>
            <p:nvPr/>
          </p:nvSpPr>
          <p:spPr bwMode="auto">
            <a:xfrm flipH="1" flipV="1">
              <a:off x="3653" y="3061"/>
              <a:ext cx="88" cy="34"/>
            </a:xfrm>
            <a:custGeom>
              <a:avLst/>
              <a:gdLst>
                <a:gd name="T0" fmla="*/ 0 w 20000"/>
                <a:gd name="T1" fmla="*/ 0 h 20000"/>
                <a:gd name="T2" fmla="*/ 0 w 20000"/>
                <a:gd name="T3" fmla="*/ 19600 h 20000"/>
                <a:gd name="T4" fmla="*/ 19897 w 20000"/>
                <a:gd name="T5" fmla="*/ 10000 h 20000"/>
                <a:gd name="T6" fmla="*/ 0 w 20000"/>
                <a:gd name="T7" fmla="*/ 0 h 20000"/>
              </a:gdLst>
              <a:ahLst/>
              <a:cxnLst>
                <a:cxn ang="0">
                  <a:pos x="T0" y="T1"/>
                </a:cxn>
                <a:cxn ang="0">
                  <a:pos x="T2" y="T3"/>
                </a:cxn>
                <a:cxn ang="0">
                  <a:pos x="T4" y="T5"/>
                </a:cxn>
                <a:cxn ang="0">
                  <a:pos x="T6" y="T7"/>
                </a:cxn>
              </a:cxnLst>
              <a:rect l="0" t="0" r="r" b="b"/>
              <a:pathLst>
                <a:path w="20000" h="20000">
                  <a:moveTo>
                    <a:pt x="0" y="0"/>
                  </a:moveTo>
                  <a:lnTo>
                    <a:pt x="0" y="19600"/>
                  </a:lnTo>
                  <a:lnTo>
                    <a:pt x="19897" y="10000"/>
                  </a:lnTo>
                  <a:lnTo>
                    <a:pt x="0" y="0"/>
                  </a:lnTo>
                  <a:close/>
                </a:path>
              </a:pathLst>
            </a:custGeom>
            <a:solidFill>
              <a:srgbClr val="0000FF"/>
            </a:solidFill>
            <a:ln w="28575" cap="flat" cmpd="sng">
              <a:solidFill>
                <a:srgbClr val="0000FF"/>
              </a:solidFill>
              <a:prstDash val="solid"/>
              <a:round/>
              <a:headEnd type="none" w="sm" len="lg"/>
              <a:tailEnd type="none" w="sm"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8370" name="Line 34"/>
            <p:cNvSpPr>
              <a:spLocks noChangeShapeType="1"/>
            </p:cNvSpPr>
            <p:nvPr/>
          </p:nvSpPr>
          <p:spPr bwMode="auto">
            <a:xfrm flipH="1" flipV="1">
              <a:off x="3716" y="3071"/>
              <a:ext cx="66" cy="1"/>
            </a:xfrm>
            <a:prstGeom prst="line">
              <a:avLst/>
            </a:prstGeom>
            <a:noFill/>
            <a:ln w="28575">
              <a:solidFill>
                <a:srgbClr val="00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8371" name="Line 35"/>
            <p:cNvSpPr>
              <a:spLocks noChangeShapeType="1"/>
            </p:cNvSpPr>
            <p:nvPr/>
          </p:nvSpPr>
          <p:spPr bwMode="auto">
            <a:xfrm>
              <a:off x="3795" y="2121"/>
              <a:ext cx="1" cy="952"/>
            </a:xfrm>
            <a:prstGeom prst="line">
              <a:avLst/>
            </a:prstGeom>
            <a:noFill/>
            <a:ln w="28575">
              <a:solidFill>
                <a:srgbClr val="0000FF"/>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8372" name="Freeform 36"/>
            <p:cNvSpPr>
              <a:spLocks/>
            </p:cNvSpPr>
            <p:nvPr/>
          </p:nvSpPr>
          <p:spPr bwMode="auto">
            <a:xfrm flipH="1" flipV="1">
              <a:off x="3653" y="1884"/>
              <a:ext cx="88" cy="34"/>
            </a:xfrm>
            <a:custGeom>
              <a:avLst/>
              <a:gdLst>
                <a:gd name="T0" fmla="*/ 0 w 20000"/>
                <a:gd name="T1" fmla="*/ 0 h 20000"/>
                <a:gd name="T2" fmla="*/ 0 w 20000"/>
                <a:gd name="T3" fmla="*/ 19600 h 20000"/>
                <a:gd name="T4" fmla="*/ 19897 w 20000"/>
                <a:gd name="T5" fmla="*/ 10000 h 20000"/>
                <a:gd name="T6" fmla="*/ 0 w 20000"/>
                <a:gd name="T7" fmla="*/ 0 h 20000"/>
              </a:gdLst>
              <a:ahLst/>
              <a:cxnLst>
                <a:cxn ang="0">
                  <a:pos x="T0" y="T1"/>
                </a:cxn>
                <a:cxn ang="0">
                  <a:pos x="T2" y="T3"/>
                </a:cxn>
                <a:cxn ang="0">
                  <a:pos x="T4" y="T5"/>
                </a:cxn>
                <a:cxn ang="0">
                  <a:pos x="T6" y="T7"/>
                </a:cxn>
              </a:cxnLst>
              <a:rect l="0" t="0" r="r" b="b"/>
              <a:pathLst>
                <a:path w="20000" h="20000">
                  <a:moveTo>
                    <a:pt x="0" y="0"/>
                  </a:moveTo>
                  <a:lnTo>
                    <a:pt x="0" y="19600"/>
                  </a:lnTo>
                  <a:lnTo>
                    <a:pt x="19897" y="10000"/>
                  </a:lnTo>
                  <a:lnTo>
                    <a:pt x="0" y="0"/>
                  </a:lnTo>
                  <a:close/>
                </a:path>
              </a:pathLst>
            </a:custGeom>
            <a:solidFill>
              <a:srgbClr val="0000FF"/>
            </a:solidFill>
            <a:ln w="28575" cap="flat" cmpd="sng">
              <a:solidFill>
                <a:srgbClr val="0000FF"/>
              </a:solidFill>
              <a:prstDash val="solid"/>
              <a:round/>
              <a:headEnd type="none" w="sm" len="lg"/>
              <a:tailEnd type="none" w="sm"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8373" name="Line 37"/>
            <p:cNvSpPr>
              <a:spLocks noChangeShapeType="1"/>
            </p:cNvSpPr>
            <p:nvPr/>
          </p:nvSpPr>
          <p:spPr bwMode="auto">
            <a:xfrm flipH="1" flipV="1">
              <a:off x="3716" y="1894"/>
              <a:ext cx="66" cy="1"/>
            </a:xfrm>
            <a:prstGeom prst="line">
              <a:avLst/>
            </a:prstGeom>
            <a:noFill/>
            <a:ln w="28575">
              <a:solidFill>
                <a:srgbClr val="00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398374" name="Rectangle 38"/>
          <p:cNvSpPr>
            <a:spLocks noChangeArrowheads="1"/>
          </p:cNvSpPr>
          <p:nvPr/>
        </p:nvSpPr>
        <p:spPr bwMode="auto">
          <a:xfrm>
            <a:off x="5754688" y="2424113"/>
            <a:ext cx="3540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000" i="1">
                <a:latin typeface="Times New Roman" panose="02020603050405020304" pitchFamily="18" charset="0"/>
                <a:ea typeface="楷体_GB2312" pitchFamily="49" charset="-122"/>
              </a:rPr>
              <a:t>R</a:t>
            </a:r>
            <a:endParaRPr lang="en-US" altLang="zh-CN" sz="2000">
              <a:latin typeface="Times New Roman" panose="02020603050405020304" pitchFamily="18" charset="0"/>
              <a:ea typeface="楷体_GB2312" pitchFamily="49" charset="-122"/>
            </a:endParaRPr>
          </a:p>
        </p:txBody>
      </p:sp>
      <p:sp>
        <p:nvSpPr>
          <p:cNvPr id="398375" name="AutoShape 39"/>
          <p:cNvSpPr>
            <a:spLocks noChangeArrowheads="1"/>
          </p:cNvSpPr>
          <p:nvPr/>
        </p:nvSpPr>
        <p:spPr bwMode="auto">
          <a:xfrm>
            <a:off x="7820025" y="4567238"/>
            <a:ext cx="88900" cy="469900"/>
          </a:xfrm>
          <a:prstGeom prst="upArrow">
            <a:avLst>
              <a:gd name="adj1" fmla="val 50000"/>
              <a:gd name="adj2" fmla="val 132143"/>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98376" name="AutoShape 40"/>
          <p:cNvSpPr>
            <a:spLocks noChangeArrowheads="1"/>
          </p:cNvSpPr>
          <p:nvPr/>
        </p:nvSpPr>
        <p:spPr bwMode="auto">
          <a:xfrm>
            <a:off x="4843463" y="3592513"/>
            <a:ext cx="42862" cy="482600"/>
          </a:xfrm>
          <a:prstGeom prst="upArrow">
            <a:avLst>
              <a:gd name="adj1" fmla="val 50000"/>
              <a:gd name="adj2" fmla="val 281485"/>
            </a:avLst>
          </a:prstGeom>
          <a:solidFill>
            <a:srgbClr val="FF5050"/>
          </a:solidFill>
          <a:ln w="9525">
            <a:solidFill>
              <a:srgbClr val="CC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398377" name="AutoShape 41"/>
          <p:cNvSpPr>
            <a:spLocks noChangeArrowheads="1"/>
          </p:cNvSpPr>
          <p:nvPr/>
        </p:nvSpPr>
        <p:spPr bwMode="auto">
          <a:xfrm>
            <a:off x="3668713" y="3578225"/>
            <a:ext cx="42862" cy="482600"/>
          </a:xfrm>
          <a:prstGeom prst="upArrow">
            <a:avLst>
              <a:gd name="adj1" fmla="val 50000"/>
              <a:gd name="adj2" fmla="val 281485"/>
            </a:avLst>
          </a:prstGeom>
          <a:solidFill>
            <a:srgbClr val="FF5050"/>
          </a:solidFill>
          <a:ln w="9525">
            <a:solidFill>
              <a:srgbClr val="CC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grpSp>
        <p:nvGrpSpPr>
          <p:cNvPr id="398400" name="Group 64"/>
          <p:cNvGrpSpPr>
            <a:grpSpLocks/>
          </p:cNvGrpSpPr>
          <p:nvPr/>
        </p:nvGrpSpPr>
        <p:grpSpPr bwMode="auto">
          <a:xfrm>
            <a:off x="2195513" y="2924175"/>
            <a:ext cx="225425" cy="1935163"/>
            <a:chOff x="1383" y="1842"/>
            <a:chExt cx="142" cy="1219"/>
          </a:xfrm>
        </p:grpSpPr>
        <p:sp>
          <p:nvSpPr>
            <p:cNvPr id="398379" name="Freeform 43"/>
            <p:cNvSpPr>
              <a:spLocks/>
            </p:cNvSpPr>
            <p:nvPr/>
          </p:nvSpPr>
          <p:spPr bwMode="auto">
            <a:xfrm flipH="1" flipV="1">
              <a:off x="1383" y="3019"/>
              <a:ext cx="105" cy="42"/>
            </a:xfrm>
            <a:custGeom>
              <a:avLst/>
              <a:gdLst>
                <a:gd name="T0" fmla="*/ 0 w 20000"/>
                <a:gd name="T1" fmla="*/ 0 h 20000"/>
                <a:gd name="T2" fmla="*/ 0 w 20000"/>
                <a:gd name="T3" fmla="*/ 19600 h 20000"/>
                <a:gd name="T4" fmla="*/ 19897 w 20000"/>
                <a:gd name="T5" fmla="*/ 10000 h 20000"/>
                <a:gd name="T6" fmla="*/ 0 w 20000"/>
                <a:gd name="T7" fmla="*/ 0 h 20000"/>
              </a:gdLst>
              <a:ahLst/>
              <a:cxnLst>
                <a:cxn ang="0">
                  <a:pos x="T0" y="T1"/>
                </a:cxn>
                <a:cxn ang="0">
                  <a:pos x="T2" y="T3"/>
                </a:cxn>
                <a:cxn ang="0">
                  <a:pos x="T4" y="T5"/>
                </a:cxn>
                <a:cxn ang="0">
                  <a:pos x="T6" y="T7"/>
                </a:cxn>
              </a:cxnLst>
              <a:rect l="0" t="0" r="r" b="b"/>
              <a:pathLst>
                <a:path w="20000" h="20000">
                  <a:moveTo>
                    <a:pt x="0" y="0"/>
                  </a:moveTo>
                  <a:lnTo>
                    <a:pt x="0" y="19600"/>
                  </a:lnTo>
                  <a:lnTo>
                    <a:pt x="19897" y="10000"/>
                  </a:lnTo>
                  <a:lnTo>
                    <a:pt x="0" y="0"/>
                  </a:lnTo>
                  <a:close/>
                </a:path>
              </a:pathLst>
            </a:custGeom>
            <a:solidFill>
              <a:srgbClr val="0000FF"/>
            </a:solidFill>
            <a:ln w="28575" cap="flat" cmpd="sng">
              <a:solidFill>
                <a:srgbClr val="0000FF"/>
              </a:solidFill>
              <a:prstDash val="solid"/>
              <a:round/>
              <a:headEnd type="none" w="sm" len="lg"/>
              <a:tailEnd type="none" w="sm"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8380" name="Line 44"/>
            <p:cNvSpPr>
              <a:spLocks noChangeShapeType="1"/>
            </p:cNvSpPr>
            <p:nvPr/>
          </p:nvSpPr>
          <p:spPr bwMode="auto">
            <a:xfrm flipH="1" flipV="1">
              <a:off x="1446" y="3037"/>
              <a:ext cx="79" cy="1"/>
            </a:xfrm>
            <a:prstGeom prst="line">
              <a:avLst/>
            </a:prstGeom>
            <a:noFill/>
            <a:ln w="28575">
              <a:solidFill>
                <a:srgbClr val="00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8381" name="Line 45"/>
            <p:cNvSpPr>
              <a:spLocks noChangeShapeType="1"/>
            </p:cNvSpPr>
            <p:nvPr/>
          </p:nvSpPr>
          <p:spPr bwMode="auto">
            <a:xfrm>
              <a:off x="1525" y="1863"/>
              <a:ext cx="0" cy="1176"/>
            </a:xfrm>
            <a:prstGeom prst="line">
              <a:avLst/>
            </a:prstGeom>
            <a:noFill/>
            <a:ln w="28575">
              <a:solidFill>
                <a:srgbClr val="0000FF"/>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8382" name="Freeform 46"/>
            <p:cNvSpPr>
              <a:spLocks/>
            </p:cNvSpPr>
            <p:nvPr/>
          </p:nvSpPr>
          <p:spPr bwMode="auto">
            <a:xfrm flipH="1" flipV="1">
              <a:off x="1383" y="1842"/>
              <a:ext cx="105" cy="42"/>
            </a:xfrm>
            <a:custGeom>
              <a:avLst/>
              <a:gdLst>
                <a:gd name="T0" fmla="*/ 0 w 20000"/>
                <a:gd name="T1" fmla="*/ 0 h 20000"/>
                <a:gd name="T2" fmla="*/ 0 w 20000"/>
                <a:gd name="T3" fmla="*/ 19600 h 20000"/>
                <a:gd name="T4" fmla="*/ 19897 w 20000"/>
                <a:gd name="T5" fmla="*/ 10000 h 20000"/>
                <a:gd name="T6" fmla="*/ 0 w 20000"/>
                <a:gd name="T7" fmla="*/ 0 h 20000"/>
              </a:gdLst>
              <a:ahLst/>
              <a:cxnLst>
                <a:cxn ang="0">
                  <a:pos x="T0" y="T1"/>
                </a:cxn>
                <a:cxn ang="0">
                  <a:pos x="T2" y="T3"/>
                </a:cxn>
                <a:cxn ang="0">
                  <a:pos x="T4" y="T5"/>
                </a:cxn>
                <a:cxn ang="0">
                  <a:pos x="T6" y="T7"/>
                </a:cxn>
              </a:cxnLst>
              <a:rect l="0" t="0" r="r" b="b"/>
              <a:pathLst>
                <a:path w="20000" h="20000">
                  <a:moveTo>
                    <a:pt x="0" y="0"/>
                  </a:moveTo>
                  <a:lnTo>
                    <a:pt x="0" y="19600"/>
                  </a:lnTo>
                  <a:lnTo>
                    <a:pt x="19897" y="10000"/>
                  </a:lnTo>
                  <a:lnTo>
                    <a:pt x="0" y="0"/>
                  </a:lnTo>
                  <a:close/>
                </a:path>
              </a:pathLst>
            </a:custGeom>
            <a:solidFill>
              <a:srgbClr val="0000FF"/>
            </a:solidFill>
            <a:ln w="28575" cap="flat" cmpd="sng">
              <a:solidFill>
                <a:srgbClr val="0000FF"/>
              </a:solidFill>
              <a:prstDash val="solid"/>
              <a:round/>
              <a:headEnd type="none" w="sm" len="lg"/>
              <a:tailEnd type="none" w="sm"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8383" name="Line 47"/>
            <p:cNvSpPr>
              <a:spLocks noChangeShapeType="1"/>
            </p:cNvSpPr>
            <p:nvPr/>
          </p:nvSpPr>
          <p:spPr bwMode="auto">
            <a:xfrm flipH="1" flipV="1">
              <a:off x="1446" y="1860"/>
              <a:ext cx="79" cy="1"/>
            </a:xfrm>
            <a:prstGeom prst="line">
              <a:avLst/>
            </a:prstGeom>
            <a:noFill/>
            <a:ln w="28575">
              <a:solidFill>
                <a:srgbClr val="00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398384" name="AutoShape 48"/>
          <p:cNvSpPr>
            <a:spLocks noChangeArrowheads="1"/>
          </p:cNvSpPr>
          <p:nvPr/>
        </p:nvSpPr>
        <p:spPr bwMode="auto">
          <a:xfrm>
            <a:off x="2476500" y="3602038"/>
            <a:ext cx="42863" cy="482600"/>
          </a:xfrm>
          <a:prstGeom prst="upArrow">
            <a:avLst>
              <a:gd name="adj1" fmla="val 50000"/>
              <a:gd name="adj2" fmla="val 281478"/>
            </a:avLst>
          </a:prstGeom>
          <a:solidFill>
            <a:srgbClr val="FF5050"/>
          </a:solidFill>
          <a:ln w="9525">
            <a:solidFill>
              <a:srgbClr val="CC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398385" name="AutoShape 49"/>
          <p:cNvSpPr>
            <a:spLocks noChangeArrowheads="1"/>
          </p:cNvSpPr>
          <p:nvPr/>
        </p:nvSpPr>
        <p:spPr bwMode="auto">
          <a:xfrm>
            <a:off x="6065838" y="3590925"/>
            <a:ext cx="42862" cy="482600"/>
          </a:xfrm>
          <a:prstGeom prst="upArrow">
            <a:avLst>
              <a:gd name="adj1" fmla="val 50000"/>
              <a:gd name="adj2" fmla="val 281485"/>
            </a:avLst>
          </a:prstGeom>
          <a:solidFill>
            <a:srgbClr val="FF5050"/>
          </a:solidFill>
          <a:ln w="9525">
            <a:solidFill>
              <a:srgbClr val="CC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398386" name="Rectangle 50"/>
          <p:cNvSpPr>
            <a:spLocks noChangeArrowheads="1"/>
          </p:cNvSpPr>
          <p:nvPr/>
        </p:nvSpPr>
        <p:spPr bwMode="auto">
          <a:xfrm>
            <a:off x="5078413" y="4692650"/>
            <a:ext cx="4794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000" i="1">
                <a:latin typeface="Times New Roman" panose="02020603050405020304" pitchFamily="18" charset="0"/>
                <a:ea typeface="楷体_GB2312" pitchFamily="49" charset="-122"/>
              </a:rPr>
              <a:t>I/</a:t>
            </a:r>
            <a:r>
              <a:rPr lang="en-US" altLang="zh-CN" sz="2000">
                <a:latin typeface="Times New Roman" panose="02020603050405020304" pitchFamily="18" charset="0"/>
                <a:ea typeface="楷体_GB2312" pitchFamily="49" charset="-122"/>
              </a:rPr>
              <a:t>2</a:t>
            </a:r>
          </a:p>
        </p:txBody>
      </p:sp>
      <p:sp>
        <p:nvSpPr>
          <p:cNvPr id="398387" name="Rectangle 51"/>
          <p:cNvSpPr>
            <a:spLocks noChangeArrowheads="1"/>
          </p:cNvSpPr>
          <p:nvPr/>
        </p:nvSpPr>
        <p:spPr bwMode="auto">
          <a:xfrm>
            <a:off x="3863975" y="4667250"/>
            <a:ext cx="4794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000" i="1">
                <a:latin typeface="Times New Roman" panose="02020603050405020304" pitchFamily="18" charset="0"/>
                <a:ea typeface="楷体_GB2312" pitchFamily="49" charset="-122"/>
              </a:rPr>
              <a:t>I/</a:t>
            </a:r>
            <a:r>
              <a:rPr lang="en-US" altLang="zh-CN" sz="2000">
                <a:latin typeface="Times New Roman" panose="02020603050405020304" pitchFamily="18" charset="0"/>
                <a:ea typeface="楷体_GB2312" pitchFamily="49" charset="-122"/>
              </a:rPr>
              <a:t>4</a:t>
            </a:r>
          </a:p>
        </p:txBody>
      </p:sp>
      <p:sp>
        <p:nvSpPr>
          <p:cNvPr id="398388" name="Rectangle 52"/>
          <p:cNvSpPr>
            <a:spLocks noChangeArrowheads="1"/>
          </p:cNvSpPr>
          <p:nvPr/>
        </p:nvSpPr>
        <p:spPr bwMode="auto">
          <a:xfrm>
            <a:off x="2570163" y="4691063"/>
            <a:ext cx="5857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000" i="1">
                <a:latin typeface="Times New Roman" panose="02020603050405020304" pitchFamily="18" charset="0"/>
                <a:ea typeface="楷体_GB2312" pitchFamily="49" charset="-122"/>
              </a:rPr>
              <a:t>I/</a:t>
            </a:r>
            <a:r>
              <a:rPr lang="en-US" altLang="zh-CN" sz="2000">
                <a:latin typeface="Times New Roman" panose="02020603050405020304" pitchFamily="18" charset="0"/>
                <a:ea typeface="楷体_GB2312" pitchFamily="49" charset="-122"/>
              </a:rPr>
              <a:t>8</a:t>
            </a:r>
          </a:p>
        </p:txBody>
      </p:sp>
      <p:sp>
        <p:nvSpPr>
          <p:cNvPr id="398389" name="Rectangle 53"/>
          <p:cNvSpPr>
            <a:spLocks noChangeArrowheads="1"/>
          </p:cNvSpPr>
          <p:nvPr/>
        </p:nvSpPr>
        <p:spPr bwMode="auto">
          <a:xfrm>
            <a:off x="1376363" y="4702175"/>
            <a:ext cx="6064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000" i="1">
                <a:latin typeface="Times New Roman" panose="02020603050405020304" pitchFamily="18" charset="0"/>
                <a:ea typeface="楷体_GB2312" pitchFamily="49" charset="-122"/>
              </a:rPr>
              <a:t>I/</a:t>
            </a:r>
            <a:r>
              <a:rPr lang="en-US" altLang="zh-CN" sz="2000">
                <a:latin typeface="Times New Roman" panose="02020603050405020304" pitchFamily="18" charset="0"/>
                <a:ea typeface="楷体_GB2312" pitchFamily="49" charset="-122"/>
              </a:rPr>
              <a:t>16</a:t>
            </a:r>
          </a:p>
        </p:txBody>
      </p:sp>
      <p:sp>
        <p:nvSpPr>
          <p:cNvPr id="398390" name="Rectangle 54"/>
          <p:cNvSpPr>
            <a:spLocks noChangeArrowheads="1"/>
          </p:cNvSpPr>
          <p:nvPr/>
        </p:nvSpPr>
        <p:spPr bwMode="auto">
          <a:xfrm>
            <a:off x="5945188" y="3168650"/>
            <a:ext cx="10255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000" i="1">
                <a:latin typeface="Times New Roman" panose="02020603050405020304" pitchFamily="18" charset="0"/>
                <a:ea typeface="楷体_GB2312" pitchFamily="49" charset="-122"/>
              </a:rPr>
              <a:t>I/</a:t>
            </a:r>
            <a:r>
              <a:rPr lang="en-US" altLang="zh-CN" sz="2000">
                <a:latin typeface="Times New Roman" panose="02020603050405020304" pitchFamily="18" charset="0"/>
                <a:ea typeface="楷体_GB2312" pitchFamily="49" charset="-122"/>
              </a:rPr>
              <a:t>2</a:t>
            </a:r>
          </a:p>
        </p:txBody>
      </p:sp>
      <p:sp>
        <p:nvSpPr>
          <p:cNvPr id="398391" name="Rectangle 55"/>
          <p:cNvSpPr>
            <a:spLocks noChangeArrowheads="1"/>
          </p:cNvSpPr>
          <p:nvPr/>
        </p:nvSpPr>
        <p:spPr bwMode="auto">
          <a:xfrm>
            <a:off x="6072188" y="3614738"/>
            <a:ext cx="40163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i="1">
                <a:latin typeface="Times New Roman" panose="02020603050405020304" pitchFamily="18" charset="0"/>
                <a:ea typeface="楷体_GB2312" pitchFamily="49" charset="-122"/>
              </a:rPr>
              <a:t>I</a:t>
            </a:r>
            <a:r>
              <a:rPr kumimoji="1" lang="en-US" altLang="zh-CN" baseline="-30000">
                <a:latin typeface="Times New Roman" panose="02020603050405020304" pitchFamily="18" charset="0"/>
                <a:ea typeface="楷体_GB2312" pitchFamily="49" charset="-122"/>
              </a:rPr>
              <a:t>3</a:t>
            </a:r>
            <a:endParaRPr kumimoji="1" lang="en-US" altLang="zh-CN">
              <a:latin typeface="Times New Roman" panose="02020603050405020304" pitchFamily="18" charset="0"/>
              <a:ea typeface="楷体_GB2312" pitchFamily="49" charset="-122"/>
            </a:endParaRPr>
          </a:p>
        </p:txBody>
      </p:sp>
      <p:sp>
        <p:nvSpPr>
          <p:cNvPr id="398392" name="Rectangle 56"/>
          <p:cNvSpPr>
            <a:spLocks noChangeArrowheads="1"/>
          </p:cNvSpPr>
          <p:nvPr/>
        </p:nvSpPr>
        <p:spPr bwMode="auto">
          <a:xfrm>
            <a:off x="4838700" y="3663950"/>
            <a:ext cx="4016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i="1">
                <a:latin typeface="Times New Roman" panose="02020603050405020304" pitchFamily="18" charset="0"/>
                <a:ea typeface="楷体_GB2312" pitchFamily="49" charset="-122"/>
              </a:rPr>
              <a:t>I</a:t>
            </a:r>
            <a:r>
              <a:rPr kumimoji="1" lang="en-US" altLang="zh-CN" baseline="-30000">
                <a:latin typeface="Times New Roman" panose="02020603050405020304" pitchFamily="18" charset="0"/>
                <a:ea typeface="楷体_GB2312" pitchFamily="49" charset="-122"/>
              </a:rPr>
              <a:t>2</a:t>
            </a:r>
            <a:endParaRPr kumimoji="1" lang="en-US" altLang="zh-CN">
              <a:latin typeface="Times New Roman" panose="02020603050405020304" pitchFamily="18" charset="0"/>
              <a:ea typeface="楷体_GB2312" pitchFamily="49" charset="-122"/>
            </a:endParaRPr>
          </a:p>
        </p:txBody>
      </p:sp>
      <p:sp>
        <p:nvSpPr>
          <p:cNvPr id="398393" name="Rectangle 57"/>
          <p:cNvSpPr>
            <a:spLocks noChangeArrowheads="1"/>
          </p:cNvSpPr>
          <p:nvPr/>
        </p:nvSpPr>
        <p:spPr bwMode="auto">
          <a:xfrm>
            <a:off x="3787775" y="3609975"/>
            <a:ext cx="4016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i="1">
                <a:latin typeface="Times New Roman" panose="02020603050405020304" pitchFamily="18" charset="0"/>
                <a:ea typeface="楷体_GB2312" pitchFamily="49" charset="-122"/>
              </a:rPr>
              <a:t>I</a:t>
            </a:r>
            <a:r>
              <a:rPr kumimoji="1" lang="en-US" altLang="zh-CN" baseline="-30000">
                <a:latin typeface="Times New Roman" panose="02020603050405020304" pitchFamily="18" charset="0"/>
                <a:ea typeface="楷体_GB2312" pitchFamily="49" charset="-122"/>
              </a:rPr>
              <a:t>1</a:t>
            </a:r>
            <a:endParaRPr kumimoji="1" lang="en-US" altLang="zh-CN">
              <a:latin typeface="Times New Roman" panose="02020603050405020304" pitchFamily="18" charset="0"/>
              <a:ea typeface="楷体_GB2312" pitchFamily="49" charset="-122"/>
            </a:endParaRPr>
          </a:p>
        </p:txBody>
      </p:sp>
      <p:sp>
        <p:nvSpPr>
          <p:cNvPr id="398394" name="Rectangle 58"/>
          <p:cNvSpPr>
            <a:spLocks noChangeArrowheads="1"/>
          </p:cNvSpPr>
          <p:nvPr/>
        </p:nvSpPr>
        <p:spPr bwMode="auto">
          <a:xfrm>
            <a:off x="2566988" y="3662363"/>
            <a:ext cx="40163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i="1">
                <a:latin typeface="Times New Roman" panose="02020603050405020304" pitchFamily="18" charset="0"/>
                <a:ea typeface="楷体_GB2312" pitchFamily="49" charset="-122"/>
              </a:rPr>
              <a:t>I</a:t>
            </a:r>
            <a:r>
              <a:rPr kumimoji="1" lang="en-US" altLang="zh-CN" baseline="-30000">
                <a:latin typeface="Times New Roman" panose="02020603050405020304" pitchFamily="18" charset="0"/>
                <a:ea typeface="楷体_GB2312" pitchFamily="49" charset="-122"/>
              </a:rPr>
              <a:t>0</a:t>
            </a:r>
            <a:endParaRPr kumimoji="1" lang="en-US" altLang="zh-CN">
              <a:latin typeface="Times New Roman" panose="02020603050405020304" pitchFamily="18" charset="0"/>
              <a:ea typeface="楷体_GB2312" pitchFamily="49" charset="-122"/>
            </a:endParaRPr>
          </a:p>
        </p:txBody>
      </p:sp>
      <p:sp>
        <p:nvSpPr>
          <p:cNvPr id="398395" name="Rectangle 59"/>
          <p:cNvSpPr>
            <a:spLocks noChangeArrowheads="1"/>
          </p:cNvSpPr>
          <p:nvPr/>
        </p:nvSpPr>
        <p:spPr bwMode="auto">
          <a:xfrm>
            <a:off x="977900" y="5176838"/>
            <a:ext cx="7756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2400">
                <a:solidFill>
                  <a:srgbClr val="000099"/>
                </a:solidFill>
                <a:latin typeface="Times New Roman" panose="02020603050405020304" pitchFamily="18" charset="0"/>
                <a:ea typeface="楷体_GB2312" pitchFamily="49" charset="-122"/>
              </a:rPr>
              <a:t>流入每个</a:t>
            </a:r>
            <a:r>
              <a:rPr lang="en-US" altLang="zh-CN" sz="2400">
                <a:solidFill>
                  <a:srgbClr val="000099"/>
                </a:solidFill>
                <a:latin typeface="Times New Roman" panose="02020603050405020304" pitchFamily="18" charset="0"/>
                <a:ea typeface="楷体_GB2312" pitchFamily="49" charset="-122"/>
              </a:rPr>
              <a:t>2R</a:t>
            </a:r>
            <a:r>
              <a:rPr lang="zh-CN" altLang="en-US" sz="2400">
                <a:solidFill>
                  <a:srgbClr val="000099"/>
                </a:solidFill>
                <a:latin typeface="Times New Roman" panose="02020603050405020304" pitchFamily="18" charset="0"/>
                <a:ea typeface="楷体_GB2312" pitchFamily="49" charset="-122"/>
              </a:rPr>
              <a:t>电阻的电流从高位到低位按</a:t>
            </a:r>
            <a:r>
              <a:rPr lang="en-US" altLang="zh-CN" sz="2400">
                <a:solidFill>
                  <a:srgbClr val="000099"/>
                </a:solidFill>
                <a:latin typeface="Times New Roman" panose="02020603050405020304" pitchFamily="18" charset="0"/>
                <a:ea typeface="楷体_GB2312" pitchFamily="49" charset="-122"/>
              </a:rPr>
              <a:t>2</a:t>
            </a:r>
            <a:r>
              <a:rPr lang="zh-CN" altLang="en-US" sz="2400">
                <a:solidFill>
                  <a:srgbClr val="000099"/>
                </a:solidFill>
                <a:latin typeface="Times New Roman" panose="02020603050405020304" pitchFamily="18" charset="0"/>
                <a:ea typeface="楷体_GB2312" pitchFamily="49" charset="-122"/>
              </a:rPr>
              <a:t>的整数倍递减。</a:t>
            </a:r>
          </a:p>
        </p:txBody>
      </p:sp>
      <p:sp>
        <p:nvSpPr>
          <p:cNvPr id="398396" name="Rectangle 60"/>
          <p:cNvSpPr>
            <a:spLocks noChangeArrowheads="1"/>
          </p:cNvSpPr>
          <p:nvPr/>
        </p:nvSpPr>
        <p:spPr bwMode="auto">
          <a:xfrm>
            <a:off x="509588" y="5715000"/>
            <a:ext cx="17414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kumimoji="1" lang="en-US" altLang="zh-CN" sz="2400" b="0" i="1">
                <a:solidFill>
                  <a:srgbClr val="000066"/>
                </a:solidFill>
                <a:latin typeface="Times New Roman" panose="02020603050405020304" pitchFamily="18" charset="0"/>
              </a:rPr>
              <a:t>I</a:t>
            </a:r>
            <a:r>
              <a:rPr kumimoji="1" lang="en-US" altLang="zh-CN" sz="2400" b="0" i="1" baseline="-25000">
                <a:solidFill>
                  <a:srgbClr val="000066"/>
                </a:solidFill>
                <a:latin typeface="Times New Roman" panose="02020603050405020304" pitchFamily="18" charset="0"/>
              </a:rPr>
              <a:t>3</a:t>
            </a:r>
            <a:r>
              <a:rPr kumimoji="1" lang="en-US" altLang="zh-CN" sz="2400" b="0">
                <a:solidFill>
                  <a:srgbClr val="000066"/>
                </a:solidFill>
                <a:latin typeface="Times New Roman" panose="02020603050405020304" pitchFamily="18" charset="0"/>
              </a:rPr>
              <a:t>= </a:t>
            </a:r>
            <a:r>
              <a:rPr kumimoji="1" lang="en-US" altLang="zh-CN" sz="2400" b="0" i="1">
                <a:solidFill>
                  <a:srgbClr val="000066"/>
                </a:solidFill>
                <a:latin typeface="Times New Roman" panose="02020603050405020304" pitchFamily="18" charset="0"/>
              </a:rPr>
              <a:t>V</a:t>
            </a:r>
            <a:r>
              <a:rPr kumimoji="1" lang="en-US" altLang="zh-CN" sz="2400" b="0" baseline="-25000">
                <a:solidFill>
                  <a:srgbClr val="000066"/>
                </a:solidFill>
                <a:latin typeface="Times New Roman" panose="02020603050405020304" pitchFamily="18" charset="0"/>
              </a:rPr>
              <a:t>REF </a:t>
            </a:r>
            <a:r>
              <a:rPr kumimoji="1" lang="en-US" altLang="zh-CN" sz="2400" b="0">
                <a:solidFill>
                  <a:srgbClr val="000066"/>
                </a:solidFill>
                <a:latin typeface="Times New Roman" panose="02020603050405020304" pitchFamily="18" charset="0"/>
              </a:rPr>
              <a:t>/ 2</a:t>
            </a:r>
            <a:r>
              <a:rPr kumimoji="1" lang="en-US" altLang="zh-CN" sz="2400" b="0" i="1">
                <a:solidFill>
                  <a:srgbClr val="000066"/>
                </a:solidFill>
                <a:latin typeface="Times New Roman" panose="02020603050405020304" pitchFamily="18" charset="0"/>
              </a:rPr>
              <a:t>R</a:t>
            </a:r>
            <a:endParaRPr kumimoji="1" lang="en-US" altLang="zh-CN" sz="2800">
              <a:solidFill>
                <a:srgbClr val="000066"/>
              </a:solidFill>
              <a:latin typeface="Times New Roman" panose="02020603050405020304" pitchFamily="18" charset="0"/>
            </a:endParaRPr>
          </a:p>
        </p:txBody>
      </p:sp>
      <p:sp>
        <p:nvSpPr>
          <p:cNvPr id="398397" name="Rectangle 61"/>
          <p:cNvSpPr>
            <a:spLocks noChangeArrowheads="1"/>
          </p:cNvSpPr>
          <p:nvPr/>
        </p:nvSpPr>
        <p:spPr bwMode="auto">
          <a:xfrm>
            <a:off x="2486025" y="5740400"/>
            <a:ext cx="17414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kumimoji="1" lang="en-US" altLang="zh-CN" sz="2400" b="0" i="1">
                <a:solidFill>
                  <a:srgbClr val="000066"/>
                </a:solidFill>
                <a:latin typeface="Times New Roman" panose="02020603050405020304" pitchFamily="18" charset="0"/>
              </a:rPr>
              <a:t>I</a:t>
            </a:r>
            <a:r>
              <a:rPr kumimoji="1" lang="en-US" altLang="zh-CN" sz="2400" b="0" i="1" baseline="-25000">
                <a:solidFill>
                  <a:srgbClr val="000066"/>
                </a:solidFill>
                <a:latin typeface="Times New Roman" panose="02020603050405020304" pitchFamily="18" charset="0"/>
              </a:rPr>
              <a:t>2</a:t>
            </a:r>
            <a:r>
              <a:rPr kumimoji="1" lang="en-US" altLang="zh-CN" sz="2400" b="0">
                <a:solidFill>
                  <a:srgbClr val="000066"/>
                </a:solidFill>
                <a:latin typeface="Times New Roman" panose="02020603050405020304" pitchFamily="18" charset="0"/>
              </a:rPr>
              <a:t>= </a:t>
            </a:r>
            <a:r>
              <a:rPr kumimoji="1" lang="en-US" altLang="zh-CN" sz="2400" b="0" i="1">
                <a:solidFill>
                  <a:srgbClr val="000066"/>
                </a:solidFill>
                <a:latin typeface="Times New Roman" panose="02020603050405020304" pitchFamily="18" charset="0"/>
              </a:rPr>
              <a:t>V</a:t>
            </a:r>
            <a:r>
              <a:rPr kumimoji="1" lang="en-US" altLang="zh-CN" sz="2400" b="0" baseline="-25000">
                <a:solidFill>
                  <a:srgbClr val="000066"/>
                </a:solidFill>
                <a:latin typeface="Times New Roman" panose="02020603050405020304" pitchFamily="18" charset="0"/>
              </a:rPr>
              <a:t>REF </a:t>
            </a:r>
            <a:r>
              <a:rPr kumimoji="1" lang="en-US" altLang="zh-CN" sz="2400" b="0">
                <a:solidFill>
                  <a:srgbClr val="000066"/>
                </a:solidFill>
                <a:latin typeface="Times New Roman" panose="02020603050405020304" pitchFamily="18" charset="0"/>
              </a:rPr>
              <a:t>/ 4</a:t>
            </a:r>
            <a:r>
              <a:rPr kumimoji="1" lang="en-US" altLang="zh-CN" sz="2400" b="0" i="1">
                <a:solidFill>
                  <a:srgbClr val="000066"/>
                </a:solidFill>
                <a:latin typeface="Times New Roman" panose="02020603050405020304" pitchFamily="18" charset="0"/>
              </a:rPr>
              <a:t>R</a:t>
            </a:r>
            <a:endParaRPr kumimoji="1" lang="en-US" altLang="zh-CN" sz="2800">
              <a:solidFill>
                <a:srgbClr val="000066"/>
              </a:solidFill>
              <a:latin typeface="Times New Roman" panose="02020603050405020304" pitchFamily="18" charset="0"/>
            </a:endParaRPr>
          </a:p>
        </p:txBody>
      </p:sp>
      <p:sp>
        <p:nvSpPr>
          <p:cNvPr id="398398" name="Rectangle 62"/>
          <p:cNvSpPr>
            <a:spLocks noChangeArrowheads="1"/>
          </p:cNvSpPr>
          <p:nvPr/>
        </p:nvSpPr>
        <p:spPr bwMode="auto">
          <a:xfrm>
            <a:off x="4408488" y="5780088"/>
            <a:ext cx="17414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kumimoji="1" lang="en-US" altLang="zh-CN" sz="2400" b="0" i="1">
                <a:solidFill>
                  <a:srgbClr val="000066"/>
                </a:solidFill>
                <a:latin typeface="Times New Roman" panose="02020603050405020304" pitchFamily="18" charset="0"/>
              </a:rPr>
              <a:t>I</a:t>
            </a:r>
            <a:r>
              <a:rPr kumimoji="1" lang="en-US" altLang="zh-CN" sz="2400" b="0" i="1" baseline="-25000">
                <a:solidFill>
                  <a:srgbClr val="000066"/>
                </a:solidFill>
                <a:latin typeface="Times New Roman" panose="02020603050405020304" pitchFamily="18" charset="0"/>
              </a:rPr>
              <a:t>1</a:t>
            </a:r>
            <a:r>
              <a:rPr kumimoji="1" lang="en-US" altLang="zh-CN" sz="2400" b="0">
                <a:solidFill>
                  <a:srgbClr val="000066"/>
                </a:solidFill>
                <a:latin typeface="Times New Roman" panose="02020603050405020304" pitchFamily="18" charset="0"/>
              </a:rPr>
              <a:t>= </a:t>
            </a:r>
            <a:r>
              <a:rPr kumimoji="1" lang="en-US" altLang="zh-CN" sz="2400" b="0" i="1">
                <a:solidFill>
                  <a:srgbClr val="000066"/>
                </a:solidFill>
                <a:latin typeface="Times New Roman" panose="02020603050405020304" pitchFamily="18" charset="0"/>
              </a:rPr>
              <a:t>V</a:t>
            </a:r>
            <a:r>
              <a:rPr kumimoji="1" lang="en-US" altLang="zh-CN" sz="2400" b="0" baseline="-25000">
                <a:solidFill>
                  <a:srgbClr val="000066"/>
                </a:solidFill>
                <a:latin typeface="Times New Roman" panose="02020603050405020304" pitchFamily="18" charset="0"/>
              </a:rPr>
              <a:t>REF </a:t>
            </a:r>
            <a:r>
              <a:rPr kumimoji="1" lang="en-US" altLang="zh-CN" sz="2400" b="0">
                <a:solidFill>
                  <a:srgbClr val="000066"/>
                </a:solidFill>
                <a:latin typeface="Times New Roman" panose="02020603050405020304" pitchFamily="18" charset="0"/>
              </a:rPr>
              <a:t>/ 8</a:t>
            </a:r>
            <a:r>
              <a:rPr kumimoji="1" lang="en-US" altLang="zh-CN" sz="2400" b="0" i="1">
                <a:solidFill>
                  <a:srgbClr val="000066"/>
                </a:solidFill>
                <a:latin typeface="Times New Roman" panose="02020603050405020304" pitchFamily="18" charset="0"/>
              </a:rPr>
              <a:t>R</a:t>
            </a:r>
            <a:endParaRPr kumimoji="1" lang="en-US" altLang="zh-CN" sz="2800">
              <a:solidFill>
                <a:srgbClr val="000066"/>
              </a:solidFill>
              <a:latin typeface="Times New Roman" panose="02020603050405020304" pitchFamily="18" charset="0"/>
            </a:endParaRPr>
          </a:p>
        </p:txBody>
      </p:sp>
      <p:sp>
        <p:nvSpPr>
          <p:cNvPr id="398399" name="Rectangle 63"/>
          <p:cNvSpPr>
            <a:spLocks noChangeArrowheads="1"/>
          </p:cNvSpPr>
          <p:nvPr/>
        </p:nvSpPr>
        <p:spPr bwMode="auto">
          <a:xfrm>
            <a:off x="6186488" y="5780088"/>
            <a:ext cx="18938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kumimoji="1" lang="en-US" altLang="zh-CN" sz="2400" b="0" i="1">
                <a:solidFill>
                  <a:srgbClr val="000066"/>
                </a:solidFill>
                <a:latin typeface="Times New Roman" panose="02020603050405020304" pitchFamily="18" charset="0"/>
              </a:rPr>
              <a:t>I</a:t>
            </a:r>
            <a:r>
              <a:rPr kumimoji="1" lang="en-US" altLang="zh-CN" sz="2400" b="0" i="1" baseline="-25000">
                <a:solidFill>
                  <a:srgbClr val="000066"/>
                </a:solidFill>
                <a:latin typeface="Times New Roman" panose="02020603050405020304" pitchFamily="18" charset="0"/>
              </a:rPr>
              <a:t>0</a:t>
            </a:r>
            <a:r>
              <a:rPr kumimoji="1" lang="en-US" altLang="zh-CN" sz="2400" b="0">
                <a:solidFill>
                  <a:srgbClr val="000066"/>
                </a:solidFill>
                <a:latin typeface="Times New Roman" panose="02020603050405020304" pitchFamily="18" charset="0"/>
              </a:rPr>
              <a:t>= </a:t>
            </a:r>
            <a:r>
              <a:rPr kumimoji="1" lang="en-US" altLang="zh-CN" sz="2400" b="0" i="1">
                <a:solidFill>
                  <a:srgbClr val="000066"/>
                </a:solidFill>
                <a:latin typeface="Times New Roman" panose="02020603050405020304" pitchFamily="18" charset="0"/>
              </a:rPr>
              <a:t>V</a:t>
            </a:r>
            <a:r>
              <a:rPr kumimoji="1" lang="en-US" altLang="zh-CN" sz="2400" b="0" baseline="-25000">
                <a:solidFill>
                  <a:srgbClr val="000066"/>
                </a:solidFill>
                <a:latin typeface="Times New Roman" panose="02020603050405020304" pitchFamily="18" charset="0"/>
              </a:rPr>
              <a:t>REF </a:t>
            </a:r>
            <a:r>
              <a:rPr kumimoji="1" lang="en-US" altLang="zh-CN" sz="2400" b="0">
                <a:solidFill>
                  <a:srgbClr val="000066"/>
                </a:solidFill>
                <a:latin typeface="Times New Roman" panose="02020603050405020304" pitchFamily="18" charset="0"/>
              </a:rPr>
              <a:t>/16 </a:t>
            </a:r>
            <a:r>
              <a:rPr kumimoji="1" lang="en-US" altLang="zh-CN" sz="2400" b="0" i="1">
                <a:solidFill>
                  <a:srgbClr val="000066"/>
                </a:solidFill>
                <a:latin typeface="Times New Roman" panose="02020603050405020304" pitchFamily="18" charset="0"/>
              </a:rPr>
              <a:t>R</a:t>
            </a:r>
            <a:endParaRPr kumimoji="1" lang="en-US" altLang="zh-CN" sz="2800">
              <a:solidFill>
                <a:srgbClr val="000066"/>
              </a:solidFill>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98342"/>
                                        </p:tgtEl>
                                        <p:attrNameLst>
                                          <p:attrName>style.visibility</p:attrName>
                                        </p:attrNameLst>
                                      </p:cBhvr>
                                      <p:to>
                                        <p:strVal val="visible"/>
                                      </p:to>
                                    </p:set>
                                    <p:animEffect transition="in" filter="strips(downRight)">
                                      <p:cBhvr>
                                        <p:cTn id="7" dur="500"/>
                                        <p:tgtEl>
                                          <p:spTgt spid="3983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98341"/>
                                        </p:tgtEl>
                                        <p:attrNameLst>
                                          <p:attrName>style.visibility</p:attrName>
                                        </p:attrNameLst>
                                      </p:cBhvr>
                                      <p:to>
                                        <p:strVal val="visible"/>
                                      </p:to>
                                    </p:set>
                                    <p:animEffect transition="in" filter="strips(downRight)">
                                      <p:cBhvr>
                                        <p:cTn id="12" dur="500"/>
                                        <p:tgtEl>
                                          <p:spTgt spid="39834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2" fill="hold" nodeType="clickEffect">
                                  <p:stCondLst>
                                    <p:cond delay="0"/>
                                  </p:stCondLst>
                                  <p:childTnLst>
                                    <p:set>
                                      <p:cBhvr>
                                        <p:cTn id="16" dur="1" fill="hold">
                                          <p:stCondLst>
                                            <p:cond delay="0"/>
                                          </p:stCondLst>
                                        </p:cTn>
                                        <p:tgtEl>
                                          <p:spTgt spid="398400"/>
                                        </p:tgtEl>
                                        <p:attrNameLst>
                                          <p:attrName>style.visibility</p:attrName>
                                        </p:attrNameLst>
                                      </p:cBhvr>
                                      <p:to>
                                        <p:strVal val="visible"/>
                                      </p:to>
                                    </p:set>
                                    <p:animEffect transition="in" filter="wipe(right)">
                                      <p:cBhvr>
                                        <p:cTn id="17" dur="500"/>
                                        <p:tgtEl>
                                          <p:spTgt spid="39840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499"/>
                                          </p:stCondLst>
                                        </p:cTn>
                                        <p:tgtEl>
                                          <p:spTgt spid="398353"/>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2" fill="hold" nodeType="clickEffect">
                                  <p:stCondLst>
                                    <p:cond delay="0"/>
                                  </p:stCondLst>
                                  <p:childTnLst>
                                    <p:set>
                                      <p:cBhvr>
                                        <p:cTn id="25" dur="1" fill="hold">
                                          <p:stCondLst>
                                            <p:cond delay="0"/>
                                          </p:stCondLst>
                                        </p:cTn>
                                        <p:tgtEl>
                                          <p:spTgt spid="398354"/>
                                        </p:tgtEl>
                                        <p:attrNameLst>
                                          <p:attrName>style.visibility</p:attrName>
                                        </p:attrNameLst>
                                      </p:cBhvr>
                                      <p:to>
                                        <p:strVal val="visible"/>
                                      </p:to>
                                    </p:set>
                                    <p:animEffect transition="in" filter="wipe(right)">
                                      <p:cBhvr>
                                        <p:cTn id="26" dur="500"/>
                                        <p:tgtEl>
                                          <p:spTgt spid="398354"/>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98360"/>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2" fill="hold" nodeType="clickEffect">
                                  <p:stCondLst>
                                    <p:cond delay="0"/>
                                  </p:stCondLst>
                                  <p:childTnLst>
                                    <p:set>
                                      <p:cBhvr>
                                        <p:cTn id="34" dur="1" fill="hold">
                                          <p:stCondLst>
                                            <p:cond delay="0"/>
                                          </p:stCondLst>
                                        </p:cTn>
                                        <p:tgtEl>
                                          <p:spTgt spid="398361"/>
                                        </p:tgtEl>
                                        <p:attrNameLst>
                                          <p:attrName>style.visibility</p:attrName>
                                        </p:attrNameLst>
                                      </p:cBhvr>
                                      <p:to>
                                        <p:strVal val="visible"/>
                                      </p:to>
                                    </p:set>
                                    <p:animEffect transition="in" filter="wipe(right)">
                                      <p:cBhvr>
                                        <p:cTn id="35" dur="500"/>
                                        <p:tgtEl>
                                          <p:spTgt spid="398361"/>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grpId="0" nodeType="clickEffect">
                                  <p:stCondLst>
                                    <p:cond delay="0"/>
                                  </p:stCondLst>
                                  <p:childTnLst>
                                    <p:set>
                                      <p:cBhvr>
                                        <p:cTn id="39" dur="1" fill="hold">
                                          <p:stCondLst>
                                            <p:cond delay="499"/>
                                          </p:stCondLst>
                                        </p:cTn>
                                        <p:tgtEl>
                                          <p:spTgt spid="398367"/>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2" fill="hold" nodeType="clickEffect">
                                  <p:stCondLst>
                                    <p:cond delay="0"/>
                                  </p:stCondLst>
                                  <p:childTnLst>
                                    <p:set>
                                      <p:cBhvr>
                                        <p:cTn id="43" dur="1" fill="hold">
                                          <p:stCondLst>
                                            <p:cond delay="0"/>
                                          </p:stCondLst>
                                        </p:cTn>
                                        <p:tgtEl>
                                          <p:spTgt spid="398368"/>
                                        </p:tgtEl>
                                        <p:attrNameLst>
                                          <p:attrName>style.visibility</p:attrName>
                                        </p:attrNameLst>
                                      </p:cBhvr>
                                      <p:to>
                                        <p:strVal val="visible"/>
                                      </p:to>
                                    </p:set>
                                    <p:animEffect transition="in" filter="wipe(right)">
                                      <p:cBhvr>
                                        <p:cTn id="44" dur="500"/>
                                        <p:tgtEl>
                                          <p:spTgt spid="398368"/>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499"/>
                                          </p:stCondLst>
                                        </p:cTn>
                                        <p:tgtEl>
                                          <p:spTgt spid="398374"/>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8" presetClass="entr" presetSubtype="12" fill="hold" nodeType="clickEffect">
                                  <p:stCondLst>
                                    <p:cond delay="0"/>
                                  </p:stCondLst>
                                  <p:childTnLst>
                                    <p:set>
                                      <p:cBhvr>
                                        <p:cTn id="52" dur="1" fill="hold">
                                          <p:stCondLst>
                                            <p:cond delay="0"/>
                                          </p:stCondLst>
                                        </p:cTn>
                                        <p:tgtEl>
                                          <p:spTgt spid="398344"/>
                                        </p:tgtEl>
                                        <p:attrNameLst>
                                          <p:attrName>style.visibility</p:attrName>
                                        </p:attrNameLst>
                                      </p:cBhvr>
                                      <p:to>
                                        <p:strVal val="visible"/>
                                      </p:to>
                                    </p:set>
                                    <p:animEffect transition="in" filter="strips(downLeft)">
                                      <p:cBhvr>
                                        <p:cTn id="53" dur="500"/>
                                        <p:tgtEl>
                                          <p:spTgt spid="398344"/>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5" presetClass="entr" presetSubtype="10" fill="hold" nodeType="clickEffect">
                                  <p:stCondLst>
                                    <p:cond delay="0"/>
                                  </p:stCondLst>
                                  <p:childTnLst>
                                    <p:set>
                                      <p:cBhvr>
                                        <p:cTn id="57" dur="1" fill="hold">
                                          <p:stCondLst>
                                            <p:cond delay="0"/>
                                          </p:stCondLst>
                                        </p:cTn>
                                        <p:tgtEl>
                                          <p:spTgt spid="398349"/>
                                        </p:tgtEl>
                                        <p:attrNameLst>
                                          <p:attrName>style.visibility</p:attrName>
                                        </p:attrNameLst>
                                      </p:cBhvr>
                                      <p:to>
                                        <p:strVal val="visible"/>
                                      </p:to>
                                    </p:set>
                                    <p:animEffect transition="in" filter="checkerboard(across)">
                                      <p:cBhvr>
                                        <p:cTn id="58" dur="500"/>
                                        <p:tgtEl>
                                          <p:spTgt spid="398349"/>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2" presetClass="entr" presetSubtype="4" fill="hold" nodeType="clickEffect">
                                  <p:stCondLst>
                                    <p:cond delay="0"/>
                                  </p:stCondLst>
                                  <p:childTnLst>
                                    <p:set>
                                      <p:cBhvr>
                                        <p:cTn id="62" dur="1" fill="hold">
                                          <p:stCondLst>
                                            <p:cond delay="0"/>
                                          </p:stCondLst>
                                        </p:cTn>
                                        <p:tgtEl>
                                          <p:spTgt spid="398385"/>
                                        </p:tgtEl>
                                        <p:attrNameLst>
                                          <p:attrName>style.visibility</p:attrName>
                                        </p:attrNameLst>
                                      </p:cBhvr>
                                      <p:to>
                                        <p:strVal val="visible"/>
                                      </p:to>
                                    </p:set>
                                    <p:animEffect transition="in" filter="wipe(down)">
                                      <p:cBhvr>
                                        <p:cTn id="63" dur="500"/>
                                        <p:tgtEl>
                                          <p:spTgt spid="398385"/>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18" presetClass="entr" presetSubtype="12" fill="hold" nodeType="clickEffect">
                                  <p:stCondLst>
                                    <p:cond delay="0"/>
                                  </p:stCondLst>
                                  <p:childTnLst>
                                    <p:set>
                                      <p:cBhvr>
                                        <p:cTn id="67" dur="1" fill="hold">
                                          <p:stCondLst>
                                            <p:cond delay="0"/>
                                          </p:stCondLst>
                                        </p:cTn>
                                        <p:tgtEl>
                                          <p:spTgt spid="398345"/>
                                        </p:tgtEl>
                                        <p:attrNameLst>
                                          <p:attrName>style.visibility</p:attrName>
                                        </p:attrNameLst>
                                      </p:cBhvr>
                                      <p:to>
                                        <p:strVal val="visible"/>
                                      </p:to>
                                    </p:set>
                                    <p:animEffect transition="in" filter="strips(downLeft)">
                                      <p:cBhvr>
                                        <p:cTn id="68" dur="500"/>
                                        <p:tgtEl>
                                          <p:spTgt spid="398345"/>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1" presetClass="entr" presetSubtype="0" fill="hold" grpId="0" nodeType="clickEffect">
                                  <p:stCondLst>
                                    <p:cond delay="0"/>
                                  </p:stCondLst>
                                  <p:childTnLst>
                                    <p:set>
                                      <p:cBhvr>
                                        <p:cTn id="72" dur="1" fill="hold">
                                          <p:stCondLst>
                                            <p:cond delay="499"/>
                                          </p:stCondLst>
                                        </p:cTn>
                                        <p:tgtEl>
                                          <p:spTgt spid="398390"/>
                                        </p:tgtEl>
                                        <p:attrNameLst>
                                          <p:attrName>style.visibility</p:attrName>
                                        </p:attrNameLst>
                                      </p:cBhvr>
                                      <p:to>
                                        <p:strVal val="visible"/>
                                      </p:to>
                                    </p:set>
                                  </p:childTnLst>
                                </p:cTn>
                              </p:par>
                            </p:childTnLst>
                          </p:cTn>
                        </p:par>
                      </p:childTnLst>
                    </p:cTn>
                  </p:par>
                  <p:par>
                    <p:cTn id="73" fill="hold" nodeType="clickPar">
                      <p:stCondLst>
                        <p:cond delay="indefinite"/>
                      </p:stCondLst>
                      <p:childTnLst>
                        <p:par>
                          <p:cTn id="74" fill="hold" nodeType="withGroup">
                            <p:stCondLst>
                              <p:cond delay="0"/>
                            </p:stCondLst>
                            <p:childTnLst>
                              <p:par>
                                <p:cTn id="75" presetID="18" presetClass="entr" presetSubtype="6" fill="hold" grpId="0" nodeType="clickEffect">
                                  <p:stCondLst>
                                    <p:cond delay="0"/>
                                  </p:stCondLst>
                                  <p:childTnLst>
                                    <p:set>
                                      <p:cBhvr>
                                        <p:cTn id="76" dur="1" fill="hold">
                                          <p:stCondLst>
                                            <p:cond delay="0"/>
                                          </p:stCondLst>
                                        </p:cTn>
                                        <p:tgtEl>
                                          <p:spTgt spid="398386"/>
                                        </p:tgtEl>
                                        <p:attrNameLst>
                                          <p:attrName>style.visibility</p:attrName>
                                        </p:attrNameLst>
                                      </p:cBhvr>
                                      <p:to>
                                        <p:strVal val="visible"/>
                                      </p:to>
                                    </p:set>
                                    <p:animEffect transition="in" filter="strips(downRight)">
                                      <p:cBhvr>
                                        <p:cTn id="77" dur="500"/>
                                        <p:tgtEl>
                                          <p:spTgt spid="398386"/>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22" presetClass="entr" presetSubtype="4" fill="hold" nodeType="clickEffect">
                                  <p:stCondLst>
                                    <p:cond delay="0"/>
                                  </p:stCondLst>
                                  <p:childTnLst>
                                    <p:set>
                                      <p:cBhvr>
                                        <p:cTn id="81" dur="1" fill="hold">
                                          <p:stCondLst>
                                            <p:cond delay="0"/>
                                          </p:stCondLst>
                                        </p:cTn>
                                        <p:tgtEl>
                                          <p:spTgt spid="398376"/>
                                        </p:tgtEl>
                                        <p:attrNameLst>
                                          <p:attrName>style.visibility</p:attrName>
                                        </p:attrNameLst>
                                      </p:cBhvr>
                                      <p:to>
                                        <p:strVal val="visible"/>
                                      </p:to>
                                    </p:set>
                                    <p:animEffect transition="in" filter="wipe(down)">
                                      <p:cBhvr>
                                        <p:cTn id="82" dur="500"/>
                                        <p:tgtEl>
                                          <p:spTgt spid="398376"/>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18" presetClass="entr" presetSubtype="12" fill="hold" nodeType="clickEffect">
                                  <p:stCondLst>
                                    <p:cond delay="0"/>
                                  </p:stCondLst>
                                  <p:childTnLst>
                                    <p:set>
                                      <p:cBhvr>
                                        <p:cTn id="86" dur="1" fill="hold">
                                          <p:stCondLst>
                                            <p:cond delay="0"/>
                                          </p:stCondLst>
                                        </p:cTn>
                                        <p:tgtEl>
                                          <p:spTgt spid="398346"/>
                                        </p:tgtEl>
                                        <p:attrNameLst>
                                          <p:attrName>style.visibility</p:attrName>
                                        </p:attrNameLst>
                                      </p:cBhvr>
                                      <p:to>
                                        <p:strVal val="visible"/>
                                      </p:to>
                                    </p:set>
                                    <p:animEffect transition="in" filter="strips(downLeft)">
                                      <p:cBhvr>
                                        <p:cTn id="87" dur="500"/>
                                        <p:tgtEl>
                                          <p:spTgt spid="398346"/>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18" presetClass="entr" presetSubtype="6" fill="hold" grpId="0" nodeType="clickEffect">
                                  <p:stCondLst>
                                    <p:cond delay="0"/>
                                  </p:stCondLst>
                                  <p:childTnLst>
                                    <p:set>
                                      <p:cBhvr>
                                        <p:cTn id="91" dur="1" fill="hold">
                                          <p:stCondLst>
                                            <p:cond delay="0"/>
                                          </p:stCondLst>
                                        </p:cTn>
                                        <p:tgtEl>
                                          <p:spTgt spid="398350"/>
                                        </p:tgtEl>
                                        <p:attrNameLst>
                                          <p:attrName>style.visibility</p:attrName>
                                        </p:attrNameLst>
                                      </p:cBhvr>
                                      <p:to>
                                        <p:strVal val="visible"/>
                                      </p:to>
                                    </p:set>
                                    <p:animEffect transition="in" filter="strips(downRight)">
                                      <p:cBhvr>
                                        <p:cTn id="92" dur="500"/>
                                        <p:tgtEl>
                                          <p:spTgt spid="398350"/>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18" presetClass="entr" presetSubtype="6" fill="hold" grpId="0" nodeType="clickEffect">
                                  <p:stCondLst>
                                    <p:cond delay="0"/>
                                  </p:stCondLst>
                                  <p:childTnLst>
                                    <p:set>
                                      <p:cBhvr>
                                        <p:cTn id="96" dur="1" fill="hold">
                                          <p:stCondLst>
                                            <p:cond delay="0"/>
                                          </p:stCondLst>
                                        </p:cTn>
                                        <p:tgtEl>
                                          <p:spTgt spid="398387"/>
                                        </p:tgtEl>
                                        <p:attrNameLst>
                                          <p:attrName>style.visibility</p:attrName>
                                        </p:attrNameLst>
                                      </p:cBhvr>
                                      <p:to>
                                        <p:strVal val="visible"/>
                                      </p:to>
                                    </p:set>
                                    <p:animEffect transition="in" filter="strips(downRight)">
                                      <p:cBhvr>
                                        <p:cTn id="97" dur="500"/>
                                        <p:tgtEl>
                                          <p:spTgt spid="398387"/>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22" presetClass="entr" presetSubtype="4" fill="hold" nodeType="clickEffect">
                                  <p:stCondLst>
                                    <p:cond delay="0"/>
                                  </p:stCondLst>
                                  <p:childTnLst>
                                    <p:set>
                                      <p:cBhvr>
                                        <p:cTn id="101" dur="1" fill="hold">
                                          <p:stCondLst>
                                            <p:cond delay="0"/>
                                          </p:stCondLst>
                                        </p:cTn>
                                        <p:tgtEl>
                                          <p:spTgt spid="398377"/>
                                        </p:tgtEl>
                                        <p:attrNameLst>
                                          <p:attrName>style.visibility</p:attrName>
                                        </p:attrNameLst>
                                      </p:cBhvr>
                                      <p:to>
                                        <p:strVal val="visible"/>
                                      </p:to>
                                    </p:set>
                                    <p:animEffect transition="in" filter="wipe(down)">
                                      <p:cBhvr>
                                        <p:cTn id="102" dur="500"/>
                                        <p:tgtEl>
                                          <p:spTgt spid="398377"/>
                                        </p:tgtEl>
                                      </p:cBhvr>
                                    </p:animEffec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18" presetClass="entr" presetSubtype="12" fill="hold" nodeType="clickEffect">
                                  <p:stCondLst>
                                    <p:cond delay="0"/>
                                  </p:stCondLst>
                                  <p:childTnLst>
                                    <p:set>
                                      <p:cBhvr>
                                        <p:cTn id="106" dur="1" fill="hold">
                                          <p:stCondLst>
                                            <p:cond delay="0"/>
                                          </p:stCondLst>
                                        </p:cTn>
                                        <p:tgtEl>
                                          <p:spTgt spid="398347"/>
                                        </p:tgtEl>
                                        <p:attrNameLst>
                                          <p:attrName>style.visibility</p:attrName>
                                        </p:attrNameLst>
                                      </p:cBhvr>
                                      <p:to>
                                        <p:strVal val="visible"/>
                                      </p:to>
                                    </p:set>
                                    <p:animEffect transition="in" filter="strips(downLeft)">
                                      <p:cBhvr>
                                        <p:cTn id="107" dur="500"/>
                                        <p:tgtEl>
                                          <p:spTgt spid="398347"/>
                                        </p:tgtEl>
                                      </p:cBhvr>
                                    </p:animEffec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18" presetClass="entr" presetSubtype="6" fill="hold" grpId="0" nodeType="clickEffect">
                                  <p:stCondLst>
                                    <p:cond delay="0"/>
                                  </p:stCondLst>
                                  <p:childTnLst>
                                    <p:set>
                                      <p:cBhvr>
                                        <p:cTn id="111" dur="1" fill="hold">
                                          <p:stCondLst>
                                            <p:cond delay="0"/>
                                          </p:stCondLst>
                                        </p:cTn>
                                        <p:tgtEl>
                                          <p:spTgt spid="398351"/>
                                        </p:tgtEl>
                                        <p:attrNameLst>
                                          <p:attrName>style.visibility</p:attrName>
                                        </p:attrNameLst>
                                      </p:cBhvr>
                                      <p:to>
                                        <p:strVal val="visible"/>
                                      </p:to>
                                    </p:set>
                                    <p:animEffect transition="in" filter="strips(downRight)">
                                      <p:cBhvr>
                                        <p:cTn id="112" dur="500"/>
                                        <p:tgtEl>
                                          <p:spTgt spid="398351"/>
                                        </p:tgtEl>
                                      </p:cBhvr>
                                    </p:animEffec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18" presetClass="entr" presetSubtype="6" fill="hold" grpId="0" nodeType="clickEffect">
                                  <p:stCondLst>
                                    <p:cond delay="0"/>
                                  </p:stCondLst>
                                  <p:childTnLst>
                                    <p:set>
                                      <p:cBhvr>
                                        <p:cTn id="116" dur="1" fill="hold">
                                          <p:stCondLst>
                                            <p:cond delay="0"/>
                                          </p:stCondLst>
                                        </p:cTn>
                                        <p:tgtEl>
                                          <p:spTgt spid="398388"/>
                                        </p:tgtEl>
                                        <p:attrNameLst>
                                          <p:attrName>style.visibility</p:attrName>
                                        </p:attrNameLst>
                                      </p:cBhvr>
                                      <p:to>
                                        <p:strVal val="visible"/>
                                      </p:to>
                                    </p:set>
                                    <p:animEffect transition="in" filter="strips(downRight)">
                                      <p:cBhvr>
                                        <p:cTn id="117" dur="500"/>
                                        <p:tgtEl>
                                          <p:spTgt spid="398388"/>
                                        </p:tgtEl>
                                      </p:cBhvr>
                                    </p:animEffect>
                                  </p:childTnLst>
                                </p:cTn>
                              </p:par>
                            </p:childTnLst>
                          </p:cTn>
                        </p:par>
                      </p:childTnLst>
                    </p:cTn>
                  </p:par>
                  <p:par>
                    <p:cTn id="118" fill="hold" nodeType="clickPar">
                      <p:stCondLst>
                        <p:cond delay="indefinite"/>
                      </p:stCondLst>
                      <p:childTnLst>
                        <p:par>
                          <p:cTn id="119" fill="hold" nodeType="withGroup">
                            <p:stCondLst>
                              <p:cond delay="0"/>
                            </p:stCondLst>
                            <p:childTnLst>
                              <p:par>
                                <p:cTn id="120" presetID="22" presetClass="entr" presetSubtype="4" fill="hold" nodeType="clickEffect">
                                  <p:stCondLst>
                                    <p:cond delay="0"/>
                                  </p:stCondLst>
                                  <p:childTnLst>
                                    <p:set>
                                      <p:cBhvr>
                                        <p:cTn id="121" dur="1" fill="hold">
                                          <p:stCondLst>
                                            <p:cond delay="0"/>
                                          </p:stCondLst>
                                        </p:cTn>
                                        <p:tgtEl>
                                          <p:spTgt spid="398384"/>
                                        </p:tgtEl>
                                        <p:attrNameLst>
                                          <p:attrName>style.visibility</p:attrName>
                                        </p:attrNameLst>
                                      </p:cBhvr>
                                      <p:to>
                                        <p:strVal val="visible"/>
                                      </p:to>
                                    </p:set>
                                    <p:animEffect transition="in" filter="wipe(down)">
                                      <p:cBhvr>
                                        <p:cTn id="122" dur="500"/>
                                        <p:tgtEl>
                                          <p:spTgt spid="398384"/>
                                        </p:tgtEl>
                                      </p:cBhvr>
                                    </p:animEffect>
                                  </p:childTnLst>
                                </p:cTn>
                              </p:par>
                            </p:childTnLst>
                          </p:cTn>
                        </p:par>
                      </p:childTnLst>
                    </p:cTn>
                  </p:par>
                  <p:par>
                    <p:cTn id="123" fill="hold" nodeType="clickPar">
                      <p:stCondLst>
                        <p:cond delay="indefinite"/>
                      </p:stCondLst>
                      <p:childTnLst>
                        <p:par>
                          <p:cTn id="124" fill="hold" nodeType="withGroup">
                            <p:stCondLst>
                              <p:cond delay="0"/>
                            </p:stCondLst>
                            <p:childTnLst>
                              <p:par>
                                <p:cTn id="125" presetID="18" presetClass="entr" presetSubtype="12" fill="hold" nodeType="clickEffect">
                                  <p:stCondLst>
                                    <p:cond delay="0"/>
                                  </p:stCondLst>
                                  <p:childTnLst>
                                    <p:set>
                                      <p:cBhvr>
                                        <p:cTn id="126" dur="1" fill="hold">
                                          <p:stCondLst>
                                            <p:cond delay="0"/>
                                          </p:stCondLst>
                                        </p:cTn>
                                        <p:tgtEl>
                                          <p:spTgt spid="398348"/>
                                        </p:tgtEl>
                                        <p:attrNameLst>
                                          <p:attrName>style.visibility</p:attrName>
                                        </p:attrNameLst>
                                      </p:cBhvr>
                                      <p:to>
                                        <p:strVal val="visible"/>
                                      </p:to>
                                    </p:set>
                                    <p:animEffect transition="in" filter="strips(downLeft)">
                                      <p:cBhvr>
                                        <p:cTn id="127" dur="500"/>
                                        <p:tgtEl>
                                          <p:spTgt spid="398348"/>
                                        </p:tgtEl>
                                      </p:cBhvr>
                                    </p:animEffect>
                                  </p:childTnLst>
                                </p:cTn>
                              </p:par>
                            </p:childTnLst>
                          </p:cTn>
                        </p:par>
                      </p:childTnLst>
                    </p:cTn>
                  </p:par>
                  <p:par>
                    <p:cTn id="128" fill="hold" nodeType="clickPar">
                      <p:stCondLst>
                        <p:cond delay="indefinite"/>
                      </p:stCondLst>
                      <p:childTnLst>
                        <p:par>
                          <p:cTn id="129" fill="hold" nodeType="withGroup">
                            <p:stCondLst>
                              <p:cond delay="0"/>
                            </p:stCondLst>
                            <p:childTnLst>
                              <p:par>
                                <p:cTn id="130" presetID="18" presetClass="entr" presetSubtype="6" fill="hold" grpId="0" nodeType="clickEffect">
                                  <p:stCondLst>
                                    <p:cond delay="0"/>
                                  </p:stCondLst>
                                  <p:childTnLst>
                                    <p:set>
                                      <p:cBhvr>
                                        <p:cTn id="131" dur="1" fill="hold">
                                          <p:stCondLst>
                                            <p:cond delay="0"/>
                                          </p:stCondLst>
                                        </p:cTn>
                                        <p:tgtEl>
                                          <p:spTgt spid="398352"/>
                                        </p:tgtEl>
                                        <p:attrNameLst>
                                          <p:attrName>style.visibility</p:attrName>
                                        </p:attrNameLst>
                                      </p:cBhvr>
                                      <p:to>
                                        <p:strVal val="visible"/>
                                      </p:to>
                                    </p:set>
                                    <p:animEffect transition="in" filter="strips(downRight)">
                                      <p:cBhvr>
                                        <p:cTn id="132" dur="500"/>
                                        <p:tgtEl>
                                          <p:spTgt spid="398352"/>
                                        </p:tgtEl>
                                      </p:cBhvr>
                                    </p:animEffect>
                                  </p:childTnLst>
                                </p:cTn>
                              </p:par>
                            </p:childTnLst>
                          </p:cTn>
                        </p:par>
                      </p:childTnLst>
                    </p:cTn>
                  </p:par>
                  <p:par>
                    <p:cTn id="133" fill="hold" nodeType="clickPar">
                      <p:stCondLst>
                        <p:cond delay="indefinite"/>
                      </p:stCondLst>
                      <p:childTnLst>
                        <p:par>
                          <p:cTn id="134" fill="hold" nodeType="withGroup">
                            <p:stCondLst>
                              <p:cond delay="0"/>
                            </p:stCondLst>
                            <p:childTnLst>
                              <p:par>
                                <p:cTn id="135" presetID="18" presetClass="entr" presetSubtype="6" fill="hold" grpId="0" nodeType="clickEffect">
                                  <p:stCondLst>
                                    <p:cond delay="0"/>
                                  </p:stCondLst>
                                  <p:childTnLst>
                                    <p:set>
                                      <p:cBhvr>
                                        <p:cTn id="136" dur="1" fill="hold">
                                          <p:stCondLst>
                                            <p:cond delay="0"/>
                                          </p:stCondLst>
                                        </p:cTn>
                                        <p:tgtEl>
                                          <p:spTgt spid="398389"/>
                                        </p:tgtEl>
                                        <p:attrNameLst>
                                          <p:attrName>style.visibility</p:attrName>
                                        </p:attrNameLst>
                                      </p:cBhvr>
                                      <p:to>
                                        <p:strVal val="visible"/>
                                      </p:to>
                                    </p:set>
                                    <p:animEffect transition="in" filter="strips(downRight)">
                                      <p:cBhvr>
                                        <p:cTn id="137" dur="500"/>
                                        <p:tgtEl>
                                          <p:spTgt spid="398389"/>
                                        </p:tgtEl>
                                      </p:cBhvr>
                                    </p:animEffect>
                                  </p:childTnLst>
                                </p:cTn>
                              </p:par>
                            </p:childTnLst>
                          </p:cTn>
                        </p:par>
                      </p:childTnLst>
                    </p:cTn>
                  </p:par>
                  <p:par>
                    <p:cTn id="138" fill="hold" nodeType="clickPar">
                      <p:stCondLst>
                        <p:cond delay="indefinite"/>
                      </p:stCondLst>
                      <p:childTnLst>
                        <p:par>
                          <p:cTn id="139" fill="hold" nodeType="withGroup">
                            <p:stCondLst>
                              <p:cond delay="0"/>
                            </p:stCondLst>
                            <p:childTnLst>
                              <p:par>
                                <p:cTn id="140" presetID="18" presetClass="entr" presetSubtype="6" fill="hold" grpId="0" nodeType="clickEffect">
                                  <p:stCondLst>
                                    <p:cond delay="0"/>
                                  </p:stCondLst>
                                  <p:childTnLst>
                                    <p:set>
                                      <p:cBhvr>
                                        <p:cTn id="141" dur="1" fill="hold">
                                          <p:stCondLst>
                                            <p:cond delay="0"/>
                                          </p:stCondLst>
                                        </p:cTn>
                                        <p:tgtEl>
                                          <p:spTgt spid="398395"/>
                                        </p:tgtEl>
                                        <p:attrNameLst>
                                          <p:attrName>style.visibility</p:attrName>
                                        </p:attrNameLst>
                                      </p:cBhvr>
                                      <p:to>
                                        <p:strVal val="visible"/>
                                      </p:to>
                                    </p:set>
                                    <p:animEffect transition="in" filter="strips(downRight)">
                                      <p:cBhvr>
                                        <p:cTn id="142" dur="500"/>
                                        <p:tgtEl>
                                          <p:spTgt spid="398395"/>
                                        </p:tgtEl>
                                      </p:cBhvr>
                                    </p:animEffect>
                                  </p:childTnLst>
                                </p:cTn>
                              </p:par>
                            </p:childTnLst>
                          </p:cTn>
                        </p:par>
                      </p:childTnLst>
                    </p:cTn>
                  </p:par>
                  <p:par>
                    <p:cTn id="143" fill="hold" nodeType="clickPar">
                      <p:stCondLst>
                        <p:cond delay="indefinite"/>
                      </p:stCondLst>
                      <p:childTnLst>
                        <p:par>
                          <p:cTn id="144" fill="hold" nodeType="withGroup">
                            <p:stCondLst>
                              <p:cond delay="0"/>
                            </p:stCondLst>
                            <p:childTnLst>
                              <p:par>
                                <p:cTn id="145" presetID="18" presetClass="entr" presetSubtype="6" fill="hold" grpId="0" nodeType="clickEffect">
                                  <p:stCondLst>
                                    <p:cond delay="0"/>
                                  </p:stCondLst>
                                  <p:childTnLst>
                                    <p:set>
                                      <p:cBhvr>
                                        <p:cTn id="146" dur="1" fill="hold">
                                          <p:stCondLst>
                                            <p:cond delay="0"/>
                                          </p:stCondLst>
                                        </p:cTn>
                                        <p:tgtEl>
                                          <p:spTgt spid="398396"/>
                                        </p:tgtEl>
                                        <p:attrNameLst>
                                          <p:attrName>style.visibility</p:attrName>
                                        </p:attrNameLst>
                                      </p:cBhvr>
                                      <p:to>
                                        <p:strVal val="visible"/>
                                      </p:to>
                                    </p:set>
                                    <p:animEffect transition="in" filter="strips(downRight)">
                                      <p:cBhvr>
                                        <p:cTn id="147" dur="500"/>
                                        <p:tgtEl>
                                          <p:spTgt spid="398396"/>
                                        </p:tgtEl>
                                      </p:cBhvr>
                                    </p:animEffect>
                                  </p:childTnLst>
                                </p:cTn>
                              </p:par>
                            </p:childTnLst>
                          </p:cTn>
                        </p:par>
                      </p:childTnLst>
                    </p:cTn>
                  </p:par>
                  <p:par>
                    <p:cTn id="148" fill="hold" nodeType="clickPar">
                      <p:stCondLst>
                        <p:cond delay="indefinite"/>
                      </p:stCondLst>
                      <p:childTnLst>
                        <p:par>
                          <p:cTn id="149" fill="hold" nodeType="withGroup">
                            <p:stCondLst>
                              <p:cond delay="0"/>
                            </p:stCondLst>
                            <p:childTnLst>
                              <p:par>
                                <p:cTn id="150" presetID="18" presetClass="entr" presetSubtype="6" fill="hold" grpId="0" nodeType="clickEffect">
                                  <p:stCondLst>
                                    <p:cond delay="0"/>
                                  </p:stCondLst>
                                  <p:childTnLst>
                                    <p:set>
                                      <p:cBhvr>
                                        <p:cTn id="151" dur="1" fill="hold">
                                          <p:stCondLst>
                                            <p:cond delay="0"/>
                                          </p:stCondLst>
                                        </p:cTn>
                                        <p:tgtEl>
                                          <p:spTgt spid="398397"/>
                                        </p:tgtEl>
                                        <p:attrNameLst>
                                          <p:attrName>style.visibility</p:attrName>
                                        </p:attrNameLst>
                                      </p:cBhvr>
                                      <p:to>
                                        <p:strVal val="visible"/>
                                      </p:to>
                                    </p:set>
                                    <p:animEffect transition="in" filter="strips(downRight)">
                                      <p:cBhvr>
                                        <p:cTn id="152" dur="500"/>
                                        <p:tgtEl>
                                          <p:spTgt spid="398397"/>
                                        </p:tgtEl>
                                      </p:cBhvr>
                                    </p:animEffect>
                                  </p:childTnLst>
                                </p:cTn>
                              </p:par>
                            </p:childTnLst>
                          </p:cTn>
                        </p:par>
                      </p:childTnLst>
                    </p:cTn>
                  </p:par>
                  <p:par>
                    <p:cTn id="153" fill="hold" nodeType="clickPar">
                      <p:stCondLst>
                        <p:cond delay="indefinite"/>
                      </p:stCondLst>
                      <p:childTnLst>
                        <p:par>
                          <p:cTn id="154" fill="hold" nodeType="withGroup">
                            <p:stCondLst>
                              <p:cond delay="0"/>
                            </p:stCondLst>
                            <p:childTnLst>
                              <p:par>
                                <p:cTn id="155" presetID="18" presetClass="entr" presetSubtype="6" fill="hold" grpId="0" nodeType="clickEffect">
                                  <p:stCondLst>
                                    <p:cond delay="0"/>
                                  </p:stCondLst>
                                  <p:childTnLst>
                                    <p:set>
                                      <p:cBhvr>
                                        <p:cTn id="156" dur="1" fill="hold">
                                          <p:stCondLst>
                                            <p:cond delay="0"/>
                                          </p:stCondLst>
                                        </p:cTn>
                                        <p:tgtEl>
                                          <p:spTgt spid="398398"/>
                                        </p:tgtEl>
                                        <p:attrNameLst>
                                          <p:attrName>style.visibility</p:attrName>
                                        </p:attrNameLst>
                                      </p:cBhvr>
                                      <p:to>
                                        <p:strVal val="visible"/>
                                      </p:to>
                                    </p:set>
                                    <p:animEffect transition="in" filter="strips(downRight)">
                                      <p:cBhvr>
                                        <p:cTn id="157" dur="500"/>
                                        <p:tgtEl>
                                          <p:spTgt spid="398398"/>
                                        </p:tgtEl>
                                      </p:cBhvr>
                                    </p:animEffect>
                                  </p:childTnLst>
                                </p:cTn>
                              </p:par>
                            </p:childTnLst>
                          </p:cTn>
                        </p:par>
                      </p:childTnLst>
                    </p:cTn>
                  </p:par>
                  <p:par>
                    <p:cTn id="158" fill="hold" nodeType="clickPar">
                      <p:stCondLst>
                        <p:cond delay="indefinite"/>
                      </p:stCondLst>
                      <p:childTnLst>
                        <p:par>
                          <p:cTn id="159" fill="hold" nodeType="withGroup">
                            <p:stCondLst>
                              <p:cond delay="0"/>
                            </p:stCondLst>
                            <p:childTnLst>
                              <p:par>
                                <p:cTn id="160" presetID="18" presetClass="entr" presetSubtype="6" fill="hold" grpId="0" nodeType="clickEffect">
                                  <p:stCondLst>
                                    <p:cond delay="0"/>
                                  </p:stCondLst>
                                  <p:childTnLst>
                                    <p:set>
                                      <p:cBhvr>
                                        <p:cTn id="161" dur="1" fill="hold">
                                          <p:stCondLst>
                                            <p:cond delay="0"/>
                                          </p:stCondLst>
                                        </p:cTn>
                                        <p:tgtEl>
                                          <p:spTgt spid="398399"/>
                                        </p:tgtEl>
                                        <p:attrNameLst>
                                          <p:attrName>style.visibility</p:attrName>
                                        </p:attrNameLst>
                                      </p:cBhvr>
                                      <p:to>
                                        <p:strVal val="visible"/>
                                      </p:to>
                                    </p:set>
                                    <p:animEffect transition="in" filter="strips(downRight)">
                                      <p:cBhvr>
                                        <p:cTn id="162" dur="500"/>
                                        <p:tgtEl>
                                          <p:spTgt spid="3983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341" grpId="0" autoUpdateAnimBg="0"/>
      <p:bldP spid="398342" grpId="0" autoUpdateAnimBg="0"/>
      <p:bldP spid="398350" grpId="0" autoUpdateAnimBg="0"/>
      <p:bldP spid="398351" grpId="0" autoUpdateAnimBg="0"/>
      <p:bldP spid="398352" grpId="0" autoUpdateAnimBg="0"/>
      <p:bldP spid="398353" grpId="0" autoUpdateAnimBg="0"/>
      <p:bldP spid="398360" grpId="0" autoUpdateAnimBg="0"/>
      <p:bldP spid="398367" grpId="0" autoUpdateAnimBg="0"/>
      <p:bldP spid="398374" grpId="0" autoUpdateAnimBg="0"/>
      <p:bldP spid="398386" grpId="0" autoUpdateAnimBg="0"/>
      <p:bldP spid="398387" grpId="0" autoUpdateAnimBg="0"/>
      <p:bldP spid="398388" grpId="0" autoUpdateAnimBg="0"/>
      <p:bldP spid="398389" grpId="0" autoUpdateAnimBg="0"/>
      <p:bldP spid="398390" grpId="0" autoUpdateAnimBg="0"/>
      <p:bldP spid="398395" grpId="0" autoUpdateAnimBg="0"/>
      <p:bldP spid="398396" grpId="0"/>
      <p:bldP spid="398397" grpId="0"/>
      <p:bldP spid="398398" grpId="0"/>
      <p:bldP spid="39839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4" name="Text Box 24"/>
          <p:cNvSpPr txBox="1">
            <a:spLocks noChangeArrowheads="1"/>
          </p:cNvSpPr>
          <p:nvPr/>
        </p:nvSpPr>
        <p:spPr bwMode="auto">
          <a:xfrm>
            <a:off x="995363" y="3627438"/>
            <a:ext cx="3025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2400">
                <a:solidFill>
                  <a:srgbClr val="000099"/>
                </a:solidFill>
                <a:latin typeface="Times New Roman" panose="02020603050405020304" pitchFamily="18" charset="0"/>
                <a:ea typeface="楷体_GB2312" pitchFamily="49" charset="-122"/>
              </a:rPr>
              <a:t>流入运放的总电流： </a:t>
            </a:r>
          </a:p>
        </p:txBody>
      </p:sp>
      <p:sp>
        <p:nvSpPr>
          <p:cNvPr id="399385" name="Text Box 25"/>
          <p:cNvSpPr txBox="1">
            <a:spLocks noChangeArrowheads="1"/>
          </p:cNvSpPr>
          <p:nvPr/>
        </p:nvSpPr>
        <p:spPr bwMode="auto">
          <a:xfrm>
            <a:off x="3910013" y="3608388"/>
            <a:ext cx="27416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i="1">
                <a:solidFill>
                  <a:srgbClr val="000099"/>
                </a:solidFill>
                <a:latin typeface="Times New Roman" panose="02020603050405020304" pitchFamily="18" charset="0"/>
                <a:ea typeface="楷体_GB2312" pitchFamily="49" charset="-122"/>
              </a:rPr>
              <a:t>i</a:t>
            </a:r>
            <a:r>
              <a:rPr kumimoji="1" lang="en-US" altLang="zh-CN" sz="2400" baseline="-25000">
                <a:solidFill>
                  <a:srgbClr val="000099"/>
                </a:solidFill>
                <a:latin typeface="Times New Roman" panose="02020603050405020304" pitchFamily="18" charset="0"/>
                <a:ea typeface="楷体_GB2312" pitchFamily="49" charset="-122"/>
                <a:sym typeface="Symbol" panose="05050102010706020507" pitchFamily="18" charset="2"/>
              </a:rPr>
              <a:t> </a:t>
            </a:r>
            <a:r>
              <a:rPr kumimoji="1" lang="zh-CN" altLang="en-US" sz="2400">
                <a:solidFill>
                  <a:srgbClr val="000099"/>
                </a:solidFill>
                <a:latin typeface="Times New Roman" panose="02020603050405020304" pitchFamily="18" charset="0"/>
                <a:ea typeface="楷体_GB2312" pitchFamily="49" charset="-122"/>
              </a:rPr>
              <a:t>＝ </a:t>
            </a:r>
            <a:r>
              <a:rPr kumimoji="1" lang="en-US" altLang="zh-CN" sz="2400" i="1">
                <a:solidFill>
                  <a:srgbClr val="000099"/>
                </a:solidFill>
                <a:latin typeface="Times New Roman" panose="02020603050405020304" pitchFamily="18" charset="0"/>
                <a:ea typeface="楷体_GB2312" pitchFamily="49" charset="-122"/>
              </a:rPr>
              <a:t>I</a:t>
            </a:r>
            <a:r>
              <a:rPr kumimoji="1" lang="en-US" altLang="zh-CN" sz="2400" baseline="-25000">
                <a:solidFill>
                  <a:srgbClr val="000099"/>
                </a:solidFill>
                <a:latin typeface="Times New Roman" panose="02020603050405020304" pitchFamily="18" charset="0"/>
                <a:ea typeface="楷体_GB2312" pitchFamily="49" charset="-122"/>
              </a:rPr>
              <a:t>0 </a:t>
            </a:r>
            <a:r>
              <a:rPr kumimoji="1" lang="en-US" altLang="zh-CN" sz="2400">
                <a:solidFill>
                  <a:srgbClr val="000099"/>
                </a:solidFill>
                <a:latin typeface="Times New Roman" panose="02020603050405020304" pitchFamily="18" charset="0"/>
                <a:ea typeface="楷体_GB2312" pitchFamily="49" charset="-122"/>
              </a:rPr>
              <a:t>+ </a:t>
            </a:r>
            <a:r>
              <a:rPr kumimoji="1" lang="en-US" altLang="zh-CN" sz="2400" i="1">
                <a:solidFill>
                  <a:srgbClr val="000099"/>
                </a:solidFill>
                <a:latin typeface="Times New Roman" panose="02020603050405020304" pitchFamily="18" charset="0"/>
                <a:ea typeface="楷体_GB2312" pitchFamily="49" charset="-122"/>
              </a:rPr>
              <a:t>I</a:t>
            </a:r>
            <a:r>
              <a:rPr kumimoji="1" lang="en-US" altLang="zh-CN" sz="2400" baseline="-25000">
                <a:solidFill>
                  <a:srgbClr val="000099"/>
                </a:solidFill>
                <a:latin typeface="Times New Roman" panose="02020603050405020304" pitchFamily="18" charset="0"/>
                <a:ea typeface="楷体_GB2312" pitchFamily="49" charset="-122"/>
              </a:rPr>
              <a:t>1 </a:t>
            </a:r>
            <a:r>
              <a:rPr kumimoji="1" lang="en-US" altLang="zh-CN" sz="2400">
                <a:solidFill>
                  <a:srgbClr val="000099"/>
                </a:solidFill>
                <a:latin typeface="Times New Roman" panose="02020603050405020304" pitchFamily="18" charset="0"/>
                <a:ea typeface="楷体_GB2312" pitchFamily="49" charset="-122"/>
              </a:rPr>
              <a:t>+ </a:t>
            </a:r>
            <a:r>
              <a:rPr kumimoji="1" lang="en-US" altLang="zh-CN" sz="2400" i="1">
                <a:solidFill>
                  <a:srgbClr val="000099"/>
                </a:solidFill>
                <a:latin typeface="Times New Roman" panose="02020603050405020304" pitchFamily="18" charset="0"/>
                <a:ea typeface="楷体_GB2312" pitchFamily="49" charset="-122"/>
              </a:rPr>
              <a:t>I</a:t>
            </a:r>
            <a:r>
              <a:rPr kumimoji="1" lang="en-US" altLang="zh-CN" sz="2400" baseline="-25000">
                <a:solidFill>
                  <a:srgbClr val="000099"/>
                </a:solidFill>
                <a:latin typeface="Times New Roman" panose="02020603050405020304" pitchFamily="18" charset="0"/>
                <a:ea typeface="楷体_GB2312" pitchFamily="49" charset="-122"/>
              </a:rPr>
              <a:t>2 </a:t>
            </a:r>
            <a:r>
              <a:rPr kumimoji="1" lang="en-US" altLang="zh-CN" sz="2400">
                <a:solidFill>
                  <a:srgbClr val="000099"/>
                </a:solidFill>
                <a:latin typeface="Times New Roman" panose="02020603050405020304" pitchFamily="18" charset="0"/>
                <a:ea typeface="楷体_GB2312" pitchFamily="49" charset="-122"/>
              </a:rPr>
              <a:t>+ </a:t>
            </a:r>
            <a:r>
              <a:rPr kumimoji="1" lang="en-US" altLang="zh-CN" sz="2400" i="1">
                <a:solidFill>
                  <a:srgbClr val="000099"/>
                </a:solidFill>
                <a:latin typeface="Times New Roman" panose="02020603050405020304" pitchFamily="18" charset="0"/>
                <a:ea typeface="楷体_GB2312" pitchFamily="49" charset="-122"/>
              </a:rPr>
              <a:t>I</a:t>
            </a:r>
            <a:r>
              <a:rPr kumimoji="1" lang="en-US" altLang="zh-CN" sz="2400" baseline="-25000">
                <a:solidFill>
                  <a:srgbClr val="000099"/>
                </a:solidFill>
                <a:latin typeface="Times New Roman" panose="02020603050405020304" pitchFamily="18" charset="0"/>
                <a:ea typeface="楷体_GB2312" pitchFamily="49" charset="-122"/>
              </a:rPr>
              <a:t>3</a:t>
            </a:r>
          </a:p>
        </p:txBody>
      </p:sp>
      <p:sp>
        <p:nvSpPr>
          <p:cNvPr id="399386" name="Rectangle 26"/>
          <p:cNvSpPr>
            <a:spLocks noChangeArrowheads="1"/>
          </p:cNvSpPr>
          <p:nvPr/>
        </p:nvSpPr>
        <p:spPr bwMode="auto">
          <a:xfrm>
            <a:off x="144463" y="31734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399387" name="Object 27"/>
          <p:cNvGraphicFramePr>
            <a:graphicFrameLocks noChangeAspect="1"/>
          </p:cNvGraphicFramePr>
          <p:nvPr/>
        </p:nvGraphicFramePr>
        <p:xfrm>
          <a:off x="4319588" y="4122738"/>
          <a:ext cx="3816350" cy="1085850"/>
        </p:xfrm>
        <a:graphic>
          <a:graphicData uri="http://schemas.openxmlformats.org/presentationml/2006/ole">
            <mc:AlternateContent xmlns:mc="http://schemas.openxmlformats.org/markup-compatibility/2006">
              <mc:Choice xmlns:v="urn:schemas-microsoft-com:vml" Requires="v">
                <p:oleObj spid="_x0000_s6146" name="公式" r:id="rId3" imgW="1752480" imgH="634680" progId="Equation.3">
                  <p:embed/>
                </p:oleObj>
              </mc:Choice>
              <mc:Fallback>
                <p:oleObj name="公式" r:id="rId3" imgW="1752480" imgH="634680" progId="Equation.3">
                  <p:embed/>
                  <p:pic>
                    <p:nvPicPr>
                      <p:cNvPr id="399387" name="Object 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9588" y="4122738"/>
                        <a:ext cx="3816350" cy="1085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388" name="Rectangle 28"/>
          <p:cNvSpPr>
            <a:spLocks noChangeArrowheads="1"/>
          </p:cNvSpPr>
          <p:nvPr/>
        </p:nvSpPr>
        <p:spPr bwMode="auto">
          <a:xfrm>
            <a:off x="144463" y="33448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99389" name="Text Box 29"/>
          <p:cNvSpPr txBox="1">
            <a:spLocks noChangeArrowheads="1"/>
          </p:cNvSpPr>
          <p:nvPr/>
        </p:nvSpPr>
        <p:spPr bwMode="auto">
          <a:xfrm>
            <a:off x="995363" y="4595813"/>
            <a:ext cx="3025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2400">
                <a:solidFill>
                  <a:srgbClr val="000099"/>
                </a:solidFill>
                <a:latin typeface="Times New Roman" panose="02020603050405020304" pitchFamily="18" charset="0"/>
                <a:ea typeface="楷体_GB2312" pitchFamily="49" charset="-122"/>
              </a:rPr>
              <a:t>输出模拟电压：</a:t>
            </a:r>
            <a:r>
              <a:rPr kumimoji="1" lang="zh-CN" altLang="en-US" sz="2400">
                <a:latin typeface="Times New Roman" panose="02020603050405020304" pitchFamily="18" charset="0"/>
                <a:ea typeface="楷体_GB2312" pitchFamily="49" charset="-122"/>
              </a:rPr>
              <a:t> </a:t>
            </a:r>
          </a:p>
        </p:txBody>
      </p:sp>
      <p:sp>
        <p:nvSpPr>
          <p:cNvPr id="399390" name="Rectangle 30"/>
          <p:cNvSpPr>
            <a:spLocks noChangeArrowheads="1"/>
          </p:cNvSpPr>
          <p:nvPr/>
        </p:nvSpPr>
        <p:spPr bwMode="auto">
          <a:xfrm>
            <a:off x="144463" y="33448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399391" name="Object 31"/>
          <p:cNvGraphicFramePr>
            <a:graphicFrameLocks noChangeAspect="1"/>
          </p:cNvGraphicFramePr>
          <p:nvPr/>
        </p:nvGraphicFramePr>
        <p:xfrm>
          <a:off x="2447925" y="5649913"/>
          <a:ext cx="3313113" cy="852487"/>
        </p:xfrm>
        <a:graphic>
          <a:graphicData uri="http://schemas.openxmlformats.org/presentationml/2006/ole">
            <mc:AlternateContent xmlns:mc="http://schemas.openxmlformats.org/markup-compatibility/2006">
              <mc:Choice xmlns:v="urn:schemas-microsoft-com:vml" Requires="v">
                <p:oleObj spid="_x0000_s6147" name="公式" r:id="rId5" imgW="1777680" imgH="457200" progId="Equation.3">
                  <p:embed/>
                </p:oleObj>
              </mc:Choice>
              <mc:Fallback>
                <p:oleObj name="公式" r:id="rId5" imgW="1777680" imgH="457200" progId="Equation.3">
                  <p:embed/>
                  <p:pic>
                    <p:nvPicPr>
                      <p:cNvPr id="399391" name="Object 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47925" y="5649913"/>
                        <a:ext cx="3313113" cy="852487"/>
                      </a:xfrm>
                      <a:prstGeom prst="rect">
                        <a:avLst/>
                      </a:prstGeom>
                      <a:noFill/>
                      <a:ln w="28575">
                        <a:solidFill>
                          <a:srgbClr val="FF505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392" name="Rectangle 32"/>
          <p:cNvSpPr>
            <a:spLocks noChangeArrowheads="1"/>
          </p:cNvSpPr>
          <p:nvPr/>
        </p:nvSpPr>
        <p:spPr bwMode="auto">
          <a:xfrm>
            <a:off x="144463" y="33591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399393" name="Object 33"/>
          <p:cNvGraphicFramePr>
            <a:graphicFrameLocks noChangeAspect="1"/>
          </p:cNvGraphicFramePr>
          <p:nvPr/>
        </p:nvGraphicFramePr>
        <p:xfrm>
          <a:off x="2411413" y="4833938"/>
          <a:ext cx="4213225" cy="839787"/>
        </p:xfrm>
        <a:graphic>
          <a:graphicData uri="http://schemas.openxmlformats.org/presentationml/2006/ole">
            <mc:AlternateContent xmlns:mc="http://schemas.openxmlformats.org/markup-compatibility/2006">
              <mc:Choice xmlns:v="urn:schemas-microsoft-com:vml" Requires="v">
                <p:oleObj spid="_x0000_s6148" name="公式" r:id="rId7" imgW="2145960" imgH="431640" progId="Equation.3">
                  <p:embed/>
                </p:oleObj>
              </mc:Choice>
              <mc:Fallback>
                <p:oleObj name="公式" r:id="rId7" imgW="2145960" imgH="431640" progId="Equation.3">
                  <p:embed/>
                  <p:pic>
                    <p:nvPicPr>
                      <p:cNvPr id="399393" name="Object 3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11413" y="4833938"/>
                        <a:ext cx="4213225" cy="8397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395" name="Rectangle 35"/>
          <p:cNvSpPr>
            <a:spLocks noChangeArrowheads="1"/>
          </p:cNvSpPr>
          <p:nvPr/>
        </p:nvSpPr>
        <p:spPr bwMode="auto">
          <a:xfrm>
            <a:off x="0" y="21002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399394" name="Object 34"/>
          <p:cNvGraphicFramePr>
            <a:graphicFrameLocks noChangeAspect="1"/>
          </p:cNvGraphicFramePr>
          <p:nvPr/>
        </p:nvGraphicFramePr>
        <p:xfrm>
          <a:off x="1331913" y="584200"/>
          <a:ext cx="6121400" cy="2841625"/>
        </p:xfrm>
        <a:graphic>
          <a:graphicData uri="http://schemas.openxmlformats.org/presentationml/2006/ole">
            <mc:AlternateContent xmlns:mc="http://schemas.openxmlformats.org/markup-compatibility/2006">
              <mc:Choice xmlns:v="urn:schemas-microsoft-com:vml" Requires="v">
                <p:oleObj spid="_x0000_s6149" name="图片" r:id="rId9" imgW="5743956" imgH="2695956" progId="Word.Picture.8">
                  <p:embed/>
                </p:oleObj>
              </mc:Choice>
              <mc:Fallback>
                <p:oleObj name="图片" r:id="rId9" imgW="5743956" imgH="2695956" progId="Word.Picture.8">
                  <p:embed/>
                  <p:pic>
                    <p:nvPicPr>
                      <p:cNvPr id="399394" name="Object 3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31913" y="584200"/>
                        <a:ext cx="6121400" cy="2841625"/>
                      </a:xfrm>
                      <a:prstGeom prst="rect">
                        <a:avLst/>
                      </a:prstGeom>
                      <a:solidFill>
                        <a:schemeClr val="bg1"/>
                      </a:solidFill>
                      <a:ln w="9525">
                        <a:solidFill>
                          <a:schemeClr val="accent2"/>
                        </a:solidFill>
                        <a:miter lim="800000"/>
                        <a:headEnd/>
                        <a:tailEnd/>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99384"/>
                                        </p:tgtEl>
                                        <p:attrNameLst>
                                          <p:attrName>style.visibility</p:attrName>
                                        </p:attrNameLst>
                                      </p:cBhvr>
                                      <p:to>
                                        <p:strVal val="visible"/>
                                      </p:to>
                                    </p:set>
                                    <p:animEffect transition="in" filter="strips(downRight)">
                                      <p:cBhvr>
                                        <p:cTn id="7" dur="500"/>
                                        <p:tgtEl>
                                          <p:spTgt spid="39938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99385"/>
                                        </p:tgtEl>
                                        <p:attrNameLst>
                                          <p:attrName>style.visibility</p:attrName>
                                        </p:attrNameLst>
                                      </p:cBhvr>
                                      <p:to>
                                        <p:strVal val="visible"/>
                                      </p:to>
                                    </p:set>
                                    <p:animEffect transition="in" filter="strips(downRight)">
                                      <p:cBhvr>
                                        <p:cTn id="12" dur="500"/>
                                        <p:tgtEl>
                                          <p:spTgt spid="39938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399387"/>
                                        </p:tgtEl>
                                        <p:attrNameLst>
                                          <p:attrName>style.visibility</p:attrName>
                                        </p:attrNameLst>
                                      </p:cBhvr>
                                      <p:to>
                                        <p:strVal val="visible"/>
                                      </p:to>
                                    </p:set>
                                    <p:animEffect transition="in" filter="strips(downRight)">
                                      <p:cBhvr>
                                        <p:cTn id="17" dur="500"/>
                                        <p:tgtEl>
                                          <p:spTgt spid="39938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99389"/>
                                        </p:tgtEl>
                                        <p:attrNameLst>
                                          <p:attrName>style.visibility</p:attrName>
                                        </p:attrNameLst>
                                      </p:cBhvr>
                                      <p:to>
                                        <p:strVal val="visible"/>
                                      </p:to>
                                    </p:set>
                                    <p:animEffect transition="in" filter="box(in)">
                                      <p:cBhvr>
                                        <p:cTn id="22" dur="500"/>
                                        <p:tgtEl>
                                          <p:spTgt spid="39938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399393"/>
                                        </p:tgtEl>
                                        <p:attrNameLst>
                                          <p:attrName>style.visibility</p:attrName>
                                        </p:attrNameLst>
                                      </p:cBhvr>
                                      <p:to>
                                        <p:strVal val="visible"/>
                                      </p:to>
                                    </p:set>
                                    <p:animEffect transition="in" filter="strips(downRight)">
                                      <p:cBhvr>
                                        <p:cTn id="27" dur="500"/>
                                        <p:tgtEl>
                                          <p:spTgt spid="39939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399391"/>
                                        </p:tgtEl>
                                        <p:attrNameLst>
                                          <p:attrName>style.visibility</p:attrName>
                                        </p:attrNameLst>
                                      </p:cBhvr>
                                      <p:to>
                                        <p:strVal val="visible"/>
                                      </p:to>
                                    </p:set>
                                    <p:animEffect transition="in" filter="strips(downRight)">
                                      <p:cBhvr>
                                        <p:cTn id="32" dur="500"/>
                                        <p:tgtEl>
                                          <p:spTgt spid="3993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4" grpId="0" autoUpdateAnimBg="0"/>
      <p:bldP spid="399385" grpId="0" autoUpdateAnimBg="0"/>
      <p:bldP spid="399389"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8" name="Text Box 4"/>
          <p:cNvSpPr txBox="1">
            <a:spLocks noChangeArrowheads="1"/>
          </p:cNvSpPr>
          <p:nvPr/>
        </p:nvSpPr>
        <p:spPr bwMode="auto">
          <a:xfrm>
            <a:off x="993775" y="620713"/>
            <a:ext cx="6175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a:solidFill>
                  <a:srgbClr val="000066"/>
                </a:solidFill>
                <a:latin typeface="楷体_GB2312" pitchFamily="49" charset="-122"/>
                <a:ea typeface="楷体_GB2312" pitchFamily="49" charset="-122"/>
              </a:rPr>
              <a:t>4 </a:t>
            </a:r>
            <a:r>
              <a:rPr kumimoji="1" lang="zh-CN" altLang="en-US" sz="2400">
                <a:solidFill>
                  <a:srgbClr val="000066"/>
                </a:solidFill>
                <a:latin typeface="楷体_GB2312" pitchFamily="49" charset="-122"/>
                <a:ea typeface="楷体_GB2312" pitchFamily="49" charset="-122"/>
              </a:rPr>
              <a:t>位倒</a:t>
            </a:r>
            <a:r>
              <a:rPr kumimoji="1" lang="en-US" altLang="zh-CN" sz="2400">
                <a:solidFill>
                  <a:srgbClr val="000066"/>
                </a:solidFill>
                <a:latin typeface="楷体_GB2312" pitchFamily="49" charset="-122"/>
                <a:ea typeface="楷体_GB2312" pitchFamily="49" charset="-122"/>
              </a:rPr>
              <a:t>T</a:t>
            </a:r>
            <a:r>
              <a:rPr kumimoji="1" lang="zh-CN" altLang="en-US" sz="2400">
                <a:solidFill>
                  <a:srgbClr val="000066"/>
                </a:solidFill>
                <a:latin typeface="楷体_GB2312" pitchFamily="49" charset="-122"/>
                <a:ea typeface="楷体_GB2312" pitchFamily="49" charset="-122"/>
              </a:rPr>
              <a:t>形电阻</a:t>
            </a:r>
            <a:r>
              <a:rPr kumimoji="1" lang="zh-CN" altLang="en-US" sz="2400">
                <a:solidFill>
                  <a:srgbClr val="000066"/>
                </a:solidFill>
                <a:latin typeface="Times New Roman" panose="02020603050405020304" pitchFamily="18" charset="0"/>
                <a:ea typeface="楷体_GB2312" pitchFamily="49" charset="-122"/>
              </a:rPr>
              <a:t>网络</a:t>
            </a:r>
            <a:r>
              <a:rPr kumimoji="1" lang="en-US" altLang="zh-CN" sz="2400">
                <a:solidFill>
                  <a:srgbClr val="000066"/>
                </a:solidFill>
                <a:latin typeface="Times New Roman" panose="02020603050405020304" pitchFamily="18" charset="0"/>
                <a:ea typeface="楷体_GB2312" pitchFamily="49" charset="-122"/>
              </a:rPr>
              <a:t>DAC</a:t>
            </a:r>
            <a:r>
              <a:rPr kumimoji="1" lang="zh-CN" altLang="en-US" sz="2400">
                <a:solidFill>
                  <a:srgbClr val="000066"/>
                </a:solidFill>
                <a:latin typeface="楷体_GB2312" pitchFamily="49" charset="-122"/>
                <a:ea typeface="楷体_GB2312" pitchFamily="49" charset="-122"/>
              </a:rPr>
              <a:t>的输出模拟电压： </a:t>
            </a:r>
          </a:p>
        </p:txBody>
      </p:sp>
      <p:graphicFrame>
        <p:nvGraphicFramePr>
          <p:cNvPr id="400389" name="Object 5"/>
          <p:cNvGraphicFramePr>
            <a:graphicFrameLocks noChangeAspect="1"/>
          </p:cNvGraphicFramePr>
          <p:nvPr/>
        </p:nvGraphicFramePr>
        <p:xfrm>
          <a:off x="1363663" y="1387475"/>
          <a:ext cx="1417637" cy="457200"/>
        </p:xfrm>
        <a:graphic>
          <a:graphicData uri="http://schemas.openxmlformats.org/presentationml/2006/ole">
            <mc:AlternateContent xmlns:mc="http://schemas.openxmlformats.org/markup-compatibility/2006">
              <mc:Choice xmlns:v="urn:schemas-microsoft-com:vml" Requires="v">
                <p:oleObj spid="_x0000_s7170" name="Equation" r:id="rId3" imgW="672840" imgH="228600" progId="Equation.DSMT4">
                  <p:embed/>
                </p:oleObj>
              </mc:Choice>
              <mc:Fallback>
                <p:oleObj name="Equation" r:id="rId3" imgW="672840" imgH="228600" progId="Equation.DSMT4">
                  <p:embed/>
                  <p:pic>
                    <p:nvPicPr>
                      <p:cNvPr id="400389"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3663" y="1387475"/>
                        <a:ext cx="1417637" cy="457200"/>
                      </a:xfrm>
                      <a:prstGeom prst="rect">
                        <a:avLst/>
                      </a:prstGeom>
                      <a:solidFill>
                        <a:schemeClr val="bg1">
                          <a:alpha val="0"/>
                        </a:schemeClr>
                      </a:solidFill>
                    </p:spPr>
                  </p:pic>
                </p:oleObj>
              </mc:Fallback>
            </mc:AlternateContent>
          </a:graphicData>
        </a:graphic>
      </p:graphicFrame>
      <p:graphicFrame>
        <p:nvGraphicFramePr>
          <p:cNvPr id="400390" name="Object 6"/>
          <p:cNvGraphicFramePr>
            <a:graphicFrameLocks noChangeAspect="1"/>
          </p:cNvGraphicFramePr>
          <p:nvPr/>
        </p:nvGraphicFramePr>
        <p:xfrm>
          <a:off x="2863850" y="1206500"/>
          <a:ext cx="3022600" cy="862013"/>
        </p:xfrm>
        <a:graphic>
          <a:graphicData uri="http://schemas.openxmlformats.org/presentationml/2006/ole">
            <mc:AlternateContent xmlns:mc="http://schemas.openxmlformats.org/markup-compatibility/2006">
              <mc:Choice xmlns:v="urn:schemas-microsoft-com:vml" Requires="v">
                <p:oleObj spid="_x0000_s7171" name="Equation" r:id="rId5" imgW="1434960" imgH="431640" progId="Equation.DSMT4">
                  <p:embed/>
                </p:oleObj>
              </mc:Choice>
              <mc:Fallback>
                <p:oleObj name="Equation" r:id="rId5" imgW="1434960" imgH="431640" progId="Equation.DSMT4">
                  <p:embed/>
                  <p:pic>
                    <p:nvPicPr>
                      <p:cNvPr id="40039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63850" y="1206500"/>
                        <a:ext cx="3022600" cy="862013"/>
                      </a:xfrm>
                      <a:prstGeom prst="rect">
                        <a:avLst/>
                      </a:prstGeom>
                      <a:solidFill>
                        <a:schemeClr val="bg1">
                          <a:alpha val="0"/>
                        </a:schemeClr>
                      </a:solidFill>
                    </p:spPr>
                  </p:pic>
                </p:oleObj>
              </mc:Fallback>
            </mc:AlternateContent>
          </a:graphicData>
        </a:graphic>
      </p:graphicFrame>
      <p:sp>
        <p:nvSpPr>
          <p:cNvPr id="400391" name="Text Box 7"/>
          <p:cNvSpPr txBox="1">
            <a:spLocks noChangeArrowheads="1"/>
          </p:cNvSpPr>
          <p:nvPr/>
        </p:nvSpPr>
        <p:spPr bwMode="auto">
          <a:xfrm>
            <a:off x="1077913" y="1998663"/>
            <a:ext cx="5319712" cy="457200"/>
          </a:xfrm>
          <a:prstGeom prst="rect">
            <a:avLst/>
          </a:prstGeom>
          <a:noFill/>
          <a:ln>
            <a:noFill/>
          </a:ln>
          <a:effectLst/>
          <a:extLst>
            <a:ext uri="{909E8E84-426E-40DD-AFC4-6F175D3DCCD1}">
              <a14:hiddenFill xmlns:a14="http://schemas.microsoft.com/office/drawing/2010/main">
                <a:solidFill>
                  <a:schemeClr val="accent1">
                    <a:alpha val="0"/>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i="1">
                <a:solidFill>
                  <a:srgbClr val="000066"/>
                </a:solidFill>
                <a:latin typeface="Times New Roman" panose="02020603050405020304" pitchFamily="18" charset="0"/>
                <a:ea typeface="楷体_GB2312" pitchFamily="49" charset="-122"/>
              </a:rPr>
              <a:t>n </a:t>
            </a:r>
            <a:r>
              <a:rPr kumimoji="1" lang="zh-CN" altLang="en-US" sz="2400">
                <a:solidFill>
                  <a:srgbClr val="000066"/>
                </a:solidFill>
                <a:latin typeface="楷体_GB2312" pitchFamily="49" charset="-122"/>
                <a:ea typeface="楷体_GB2312" pitchFamily="49" charset="-122"/>
              </a:rPr>
              <a:t>位倒</a:t>
            </a:r>
            <a:r>
              <a:rPr kumimoji="1" lang="en-US" altLang="zh-CN" sz="2400">
                <a:solidFill>
                  <a:srgbClr val="000066"/>
                </a:solidFill>
                <a:latin typeface="楷体_GB2312" pitchFamily="49" charset="-122"/>
                <a:ea typeface="楷体_GB2312" pitchFamily="49" charset="-122"/>
              </a:rPr>
              <a:t>T</a:t>
            </a:r>
            <a:r>
              <a:rPr kumimoji="1" lang="zh-CN" altLang="en-US" sz="2400">
                <a:solidFill>
                  <a:srgbClr val="000066"/>
                </a:solidFill>
                <a:latin typeface="楷体_GB2312" pitchFamily="49" charset="-122"/>
                <a:ea typeface="楷体_GB2312" pitchFamily="49" charset="-122"/>
              </a:rPr>
              <a:t>形电阻网络</a:t>
            </a:r>
            <a:r>
              <a:rPr kumimoji="1" lang="en-US" altLang="zh-CN" sz="2400">
                <a:solidFill>
                  <a:srgbClr val="000066"/>
                </a:solidFill>
                <a:latin typeface="Times New Roman" panose="02020603050405020304" pitchFamily="18" charset="0"/>
                <a:ea typeface="楷体_GB2312" pitchFamily="49" charset="-122"/>
              </a:rPr>
              <a:t>DAC</a:t>
            </a:r>
            <a:r>
              <a:rPr kumimoji="1" lang="zh-CN" altLang="en-US" sz="2400">
                <a:solidFill>
                  <a:srgbClr val="000066"/>
                </a:solidFill>
                <a:latin typeface="楷体_GB2312" pitchFamily="49" charset="-122"/>
                <a:ea typeface="楷体_GB2312" pitchFamily="49" charset="-122"/>
              </a:rPr>
              <a:t>有： </a:t>
            </a:r>
          </a:p>
        </p:txBody>
      </p:sp>
      <p:graphicFrame>
        <p:nvGraphicFramePr>
          <p:cNvPr id="400392" name="Object 8"/>
          <p:cNvGraphicFramePr>
            <a:graphicFrameLocks noChangeAspect="1"/>
          </p:cNvGraphicFramePr>
          <p:nvPr/>
        </p:nvGraphicFramePr>
        <p:xfrm>
          <a:off x="1309688" y="2587625"/>
          <a:ext cx="3873500" cy="925513"/>
        </p:xfrm>
        <a:graphic>
          <a:graphicData uri="http://schemas.openxmlformats.org/presentationml/2006/ole">
            <mc:AlternateContent xmlns:mc="http://schemas.openxmlformats.org/markup-compatibility/2006">
              <mc:Choice xmlns:v="urn:schemas-microsoft-com:vml" Requires="v">
                <p:oleObj spid="_x0000_s7172" name="Equation" r:id="rId7" imgW="1752480" imgH="457200" progId="Equation.DSMT4">
                  <p:embed/>
                </p:oleObj>
              </mc:Choice>
              <mc:Fallback>
                <p:oleObj name="Equation" r:id="rId7" imgW="1752480" imgH="457200" progId="Equation.DSMT4">
                  <p:embed/>
                  <p:pic>
                    <p:nvPicPr>
                      <p:cNvPr id="400392"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09688" y="2587625"/>
                        <a:ext cx="3873500" cy="925513"/>
                      </a:xfrm>
                      <a:prstGeom prst="rect">
                        <a:avLst/>
                      </a:prstGeom>
                      <a:solidFill>
                        <a:schemeClr val="bg1">
                          <a:alpha val="0"/>
                        </a:schemeClr>
                      </a:solidFill>
                    </p:spPr>
                  </p:pic>
                </p:oleObj>
              </mc:Fallback>
            </mc:AlternateContent>
          </a:graphicData>
        </a:graphic>
      </p:graphicFrame>
      <p:graphicFrame>
        <p:nvGraphicFramePr>
          <p:cNvPr id="400393" name="Object 9"/>
          <p:cNvGraphicFramePr>
            <a:graphicFrameLocks noChangeAspect="1"/>
          </p:cNvGraphicFramePr>
          <p:nvPr/>
        </p:nvGraphicFramePr>
        <p:xfrm>
          <a:off x="1698625" y="3630613"/>
          <a:ext cx="1889125" cy="825500"/>
        </p:xfrm>
        <a:graphic>
          <a:graphicData uri="http://schemas.openxmlformats.org/presentationml/2006/ole">
            <mc:AlternateContent xmlns:mc="http://schemas.openxmlformats.org/markup-compatibility/2006">
              <mc:Choice xmlns:v="urn:schemas-microsoft-com:vml" Requires="v">
                <p:oleObj spid="_x0000_s7173" name="Equation" r:id="rId9" imgW="888840" imgH="393480" progId="Equation.DSMT4">
                  <p:embed/>
                </p:oleObj>
              </mc:Choice>
              <mc:Fallback>
                <p:oleObj name="Equation" r:id="rId9" imgW="888840" imgH="393480" progId="Equation.DSMT4">
                  <p:embed/>
                  <p:pic>
                    <p:nvPicPr>
                      <p:cNvPr id="400393"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98625" y="3630613"/>
                        <a:ext cx="1889125" cy="825500"/>
                      </a:xfrm>
                      <a:prstGeom prst="rect">
                        <a:avLst/>
                      </a:prstGeom>
                      <a:noFill/>
                      <a:extLst>
                        <a:ext uri="{909E8E84-426E-40DD-AFC4-6F175D3DCCD1}">
                          <a14:hiddenFill xmlns:a14="http://schemas.microsoft.com/office/drawing/2010/main">
                            <a:solidFill>
                              <a:srgbClr val="FFFFFF">
                                <a:alpha val="0"/>
                              </a:srgbClr>
                            </a:solidFill>
                          </a14:hiddenFill>
                        </a:ext>
                      </a:extLst>
                    </p:spPr>
                  </p:pic>
                </p:oleObj>
              </mc:Fallback>
            </mc:AlternateContent>
          </a:graphicData>
        </a:graphic>
      </p:graphicFrame>
      <p:sp>
        <p:nvSpPr>
          <p:cNvPr id="400394" name="Text Box 10"/>
          <p:cNvSpPr txBox="1">
            <a:spLocks noChangeArrowheads="1"/>
          </p:cNvSpPr>
          <p:nvPr/>
        </p:nvSpPr>
        <p:spPr bwMode="auto">
          <a:xfrm>
            <a:off x="881063" y="3846513"/>
            <a:ext cx="989012" cy="457200"/>
          </a:xfrm>
          <a:prstGeom prst="rect">
            <a:avLst/>
          </a:prstGeom>
          <a:noFill/>
          <a:ln>
            <a:noFill/>
          </a:ln>
          <a:effectLst/>
          <a:extLst>
            <a:ext uri="{909E8E84-426E-40DD-AFC4-6F175D3DCCD1}">
              <a14:hiddenFill xmlns:a14="http://schemas.microsoft.com/office/drawing/2010/main">
                <a:solidFill>
                  <a:schemeClr val="accent1">
                    <a:alpha val="0"/>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2400">
                <a:solidFill>
                  <a:srgbClr val="000066"/>
                </a:solidFill>
                <a:latin typeface="楷体_GB2312" pitchFamily="49" charset="-122"/>
                <a:ea typeface="楷体_GB2312" pitchFamily="49" charset="-122"/>
              </a:rPr>
              <a:t>令：</a:t>
            </a:r>
          </a:p>
        </p:txBody>
      </p:sp>
      <p:graphicFrame>
        <p:nvGraphicFramePr>
          <p:cNvPr id="400395" name="Object 11"/>
          <p:cNvGraphicFramePr>
            <a:graphicFrameLocks noChangeAspect="1"/>
          </p:cNvGraphicFramePr>
          <p:nvPr/>
        </p:nvGraphicFramePr>
        <p:xfrm>
          <a:off x="3983038" y="3605213"/>
          <a:ext cx="2660650" cy="966787"/>
        </p:xfrm>
        <a:graphic>
          <a:graphicData uri="http://schemas.openxmlformats.org/presentationml/2006/ole">
            <mc:AlternateContent xmlns:mc="http://schemas.openxmlformats.org/markup-compatibility/2006">
              <mc:Choice xmlns:v="urn:schemas-microsoft-com:vml" Requires="v">
                <p:oleObj spid="_x0000_s7174" name="Equation" r:id="rId11" imgW="1015920" imgH="431640" progId="Equation.DSMT4">
                  <p:embed/>
                </p:oleObj>
              </mc:Choice>
              <mc:Fallback>
                <p:oleObj name="Equation" r:id="rId11" imgW="1015920" imgH="431640" progId="Equation.DSMT4">
                  <p:embed/>
                  <p:pic>
                    <p:nvPicPr>
                      <p:cNvPr id="400395"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83038" y="3605213"/>
                        <a:ext cx="2660650" cy="966787"/>
                      </a:xfrm>
                      <a:prstGeom prst="rect">
                        <a:avLst/>
                      </a:prstGeom>
                      <a:noFill/>
                      <a:extLst>
                        <a:ext uri="{909E8E84-426E-40DD-AFC4-6F175D3DCCD1}">
                          <a14:hiddenFill xmlns:a14="http://schemas.microsoft.com/office/drawing/2010/main">
                            <a:solidFill>
                              <a:srgbClr val="FFFFFF">
                                <a:alpha val="0"/>
                              </a:srgbClr>
                            </a:solidFill>
                          </a14:hiddenFill>
                        </a:ext>
                      </a:extLst>
                    </p:spPr>
                  </p:pic>
                </p:oleObj>
              </mc:Fallback>
            </mc:AlternateContent>
          </a:graphicData>
        </a:graphic>
      </p:graphicFrame>
      <p:sp>
        <p:nvSpPr>
          <p:cNvPr id="400396" name="Text Box 12"/>
          <p:cNvSpPr txBox="1">
            <a:spLocks noChangeArrowheads="1"/>
          </p:cNvSpPr>
          <p:nvPr/>
        </p:nvSpPr>
        <p:spPr bwMode="auto">
          <a:xfrm>
            <a:off x="830263" y="4529138"/>
            <a:ext cx="706437" cy="457200"/>
          </a:xfrm>
          <a:prstGeom prst="rect">
            <a:avLst/>
          </a:prstGeom>
          <a:noFill/>
          <a:ln>
            <a:noFill/>
          </a:ln>
          <a:effectLst/>
          <a:extLst>
            <a:ext uri="{909E8E84-426E-40DD-AFC4-6F175D3DCCD1}">
              <a14:hiddenFill xmlns:a14="http://schemas.microsoft.com/office/drawing/2010/main">
                <a:solidFill>
                  <a:schemeClr val="accent1">
                    <a:alpha val="0"/>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2400">
                <a:solidFill>
                  <a:srgbClr val="000066"/>
                </a:solidFill>
                <a:latin typeface="楷体_GB2312" pitchFamily="49" charset="-122"/>
                <a:ea typeface="楷体_GB2312" pitchFamily="49" charset="-122"/>
              </a:rPr>
              <a:t>则</a:t>
            </a:r>
          </a:p>
        </p:txBody>
      </p:sp>
      <p:sp>
        <p:nvSpPr>
          <p:cNvPr id="400397" name="Text Box 13"/>
          <p:cNvSpPr txBox="1">
            <a:spLocks noChangeArrowheads="1"/>
          </p:cNvSpPr>
          <p:nvPr/>
        </p:nvSpPr>
        <p:spPr bwMode="auto">
          <a:xfrm>
            <a:off x="1641475" y="4497388"/>
            <a:ext cx="1868488" cy="457200"/>
          </a:xfrm>
          <a:prstGeom prst="rect">
            <a:avLst/>
          </a:prstGeom>
          <a:solidFill>
            <a:schemeClr val="bg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i="1">
                <a:solidFill>
                  <a:srgbClr val="000066"/>
                </a:solidFill>
                <a:latin typeface="Times New Roman" panose="02020603050405020304" pitchFamily="18" charset="0"/>
                <a:ea typeface="楷体_GB2312" pitchFamily="49" charset="-122"/>
                <a:sym typeface="Symbol" panose="05050102010706020507" pitchFamily="18" charset="2"/>
              </a:rPr>
              <a:t></a:t>
            </a:r>
            <a:r>
              <a:rPr kumimoji="1" lang="en-US" altLang="zh-CN" sz="2400" baseline="-30000">
                <a:solidFill>
                  <a:srgbClr val="000066"/>
                </a:solidFill>
                <a:latin typeface="Times New Roman" panose="02020603050405020304" pitchFamily="18" charset="0"/>
                <a:ea typeface="楷体_GB2312" pitchFamily="49" charset="-122"/>
              </a:rPr>
              <a:t>O </a:t>
            </a:r>
            <a:r>
              <a:rPr kumimoji="1" lang="en-US" altLang="zh-CN" sz="2400">
                <a:solidFill>
                  <a:srgbClr val="000066"/>
                </a:solidFill>
                <a:latin typeface="Times New Roman" panose="02020603050405020304" pitchFamily="18" charset="0"/>
                <a:ea typeface="楷体_GB2312" pitchFamily="49" charset="-122"/>
              </a:rPr>
              <a:t>= – </a:t>
            </a:r>
            <a:r>
              <a:rPr kumimoji="1" lang="en-US" altLang="zh-CN" sz="2400" i="1">
                <a:solidFill>
                  <a:srgbClr val="000066"/>
                </a:solidFill>
                <a:latin typeface="Times New Roman" panose="02020603050405020304" pitchFamily="18" charset="0"/>
                <a:ea typeface="楷体_GB2312" pitchFamily="49" charset="-122"/>
              </a:rPr>
              <a:t>K N</a:t>
            </a:r>
            <a:r>
              <a:rPr kumimoji="1" lang="en-US" altLang="zh-CN" sz="2400" baseline="-30000">
                <a:solidFill>
                  <a:srgbClr val="000066"/>
                </a:solidFill>
                <a:latin typeface="Times New Roman" panose="02020603050405020304" pitchFamily="18" charset="0"/>
                <a:ea typeface="楷体_GB2312" pitchFamily="49" charset="-122"/>
              </a:rPr>
              <a:t>B</a:t>
            </a:r>
            <a:r>
              <a:rPr kumimoji="1" lang="en-US" altLang="zh-CN" sz="2400">
                <a:solidFill>
                  <a:srgbClr val="000066"/>
                </a:solidFill>
                <a:latin typeface="Times New Roman" panose="02020603050405020304" pitchFamily="18" charset="0"/>
                <a:ea typeface="楷体_GB2312" pitchFamily="49" charset="-122"/>
              </a:rPr>
              <a:t> </a:t>
            </a:r>
          </a:p>
        </p:txBody>
      </p:sp>
      <p:sp>
        <p:nvSpPr>
          <p:cNvPr id="400398" name="Rectangle 14"/>
          <p:cNvSpPr>
            <a:spLocks noChangeArrowheads="1"/>
          </p:cNvSpPr>
          <p:nvPr/>
        </p:nvSpPr>
        <p:spPr bwMode="auto">
          <a:xfrm>
            <a:off x="430213" y="5189538"/>
            <a:ext cx="87137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a:solidFill>
                  <a:srgbClr val="000066"/>
                </a:solidFill>
                <a:latin typeface="楷体_GB2312" pitchFamily="49" charset="-122"/>
                <a:ea typeface="楷体_GB2312" pitchFamily="49" charset="-122"/>
              </a:rPr>
              <a:t>   </a:t>
            </a:r>
            <a:r>
              <a:rPr kumimoji="1" lang="zh-CN" altLang="en-US" sz="2400">
                <a:solidFill>
                  <a:srgbClr val="000066"/>
                </a:solidFill>
                <a:latin typeface="楷体_GB2312" pitchFamily="49" charset="-122"/>
                <a:ea typeface="楷体_GB2312" pitchFamily="49" charset="-122"/>
              </a:rPr>
              <a:t>在电路中输入的每一个</a:t>
            </a:r>
            <a:r>
              <a:rPr kumimoji="1" lang="zh-CN" altLang="en-US" sz="2400">
                <a:solidFill>
                  <a:srgbClr val="000066"/>
                </a:solidFill>
                <a:latin typeface="Times New Roman" panose="02020603050405020304" pitchFamily="18" charset="0"/>
                <a:ea typeface="楷体_GB2312" pitchFamily="49" charset="-122"/>
              </a:rPr>
              <a:t>二进制数</a:t>
            </a:r>
            <a:r>
              <a:rPr kumimoji="1" lang="en-US" altLang="zh-CN" sz="2400">
                <a:solidFill>
                  <a:srgbClr val="000066"/>
                </a:solidFill>
                <a:latin typeface="Times New Roman" panose="02020603050405020304" pitchFamily="18" charset="0"/>
                <a:ea typeface="楷体_GB2312" pitchFamily="49" charset="-122"/>
              </a:rPr>
              <a:t>N</a:t>
            </a:r>
            <a:r>
              <a:rPr kumimoji="1" lang="en-US" altLang="zh-CN" sz="2400" baseline="-30000">
                <a:solidFill>
                  <a:srgbClr val="000066"/>
                </a:solidFill>
                <a:latin typeface="Times New Roman" panose="02020603050405020304" pitchFamily="18" charset="0"/>
                <a:ea typeface="楷体_GB2312" pitchFamily="49" charset="-122"/>
              </a:rPr>
              <a:t>B</a:t>
            </a:r>
            <a:r>
              <a:rPr kumimoji="1" lang="zh-CN" altLang="en-US" sz="2400">
                <a:solidFill>
                  <a:srgbClr val="000066"/>
                </a:solidFill>
                <a:latin typeface="Times New Roman" panose="02020603050405020304" pitchFamily="18" charset="0"/>
                <a:ea typeface="楷体_GB2312" pitchFamily="49" charset="-122"/>
              </a:rPr>
              <a:t>，均能得到与之成正比的模拟电压输出。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0388"/>
                                        </p:tgtEl>
                                        <p:attrNameLst>
                                          <p:attrName>style.visibility</p:attrName>
                                        </p:attrNameLst>
                                      </p:cBhvr>
                                      <p:to>
                                        <p:strVal val="visible"/>
                                      </p:to>
                                    </p:set>
                                    <p:animEffect transition="in" filter="strips(downRight)">
                                      <p:cBhvr>
                                        <p:cTn id="7" dur="500"/>
                                        <p:tgtEl>
                                          <p:spTgt spid="4003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400389"/>
                                        </p:tgtEl>
                                        <p:attrNameLst>
                                          <p:attrName>style.visibility</p:attrName>
                                        </p:attrNameLst>
                                      </p:cBhvr>
                                      <p:to>
                                        <p:strVal val="visible"/>
                                      </p:to>
                                    </p:set>
                                    <p:animEffect transition="in" filter="strips(downRight)">
                                      <p:cBhvr>
                                        <p:cTn id="12" dur="500"/>
                                        <p:tgtEl>
                                          <p:spTgt spid="40038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400390"/>
                                        </p:tgtEl>
                                        <p:attrNameLst>
                                          <p:attrName>style.visibility</p:attrName>
                                        </p:attrNameLst>
                                      </p:cBhvr>
                                      <p:to>
                                        <p:strVal val="visible"/>
                                      </p:to>
                                    </p:set>
                                    <p:animEffect transition="in" filter="strips(downRight)">
                                      <p:cBhvr>
                                        <p:cTn id="17" dur="500"/>
                                        <p:tgtEl>
                                          <p:spTgt spid="40039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00391"/>
                                        </p:tgtEl>
                                        <p:attrNameLst>
                                          <p:attrName>style.visibility</p:attrName>
                                        </p:attrNameLst>
                                      </p:cBhvr>
                                      <p:to>
                                        <p:strVal val="visible"/>
                                      </p:to>
                                    </p:set>
                                    <p:animEffect transition="in" filter="strips(downRight)">
                                      <p:cBhvr>
                                        <p:cTn id="22" dur="500"/>
                                        <p:tgtEl>
                                          <p:spTgt spid="40039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400392"/>
                                        </p:tgtEl>
                                        <p:attrNameLst>
                                          <p:attrName>style.visibility</p:attrName>
                                        </p:attrNameLst>
                                      </p:cBhvr>
                                      <p:to>
                                        <p:strVal val="visible"/>
                                      </p:to>
                                    </p:set>
                                    <p:animEffect transition="in" filter="strips(downRight)">
                                      <p:cBhvr>
                                        <p:cTn id="27" dur="500"/>
                                        <p:tgtEl>
                                          <p:spTgt spid="40039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400394"/>
                                        </p:tgtEl>
                                        <p:attrNameLst>
                                          <p:attrName>style.visibility</p:attrName>
                                        </p:attrNameLst>
                                      </p:cBhvr>
                                      <p:to>
                                        <p:strVal val="visible"/>
                                      </p:to>
                                    </p:set>
                                    <p:animEffect transition="in" filter="strips(downRight)">
                                      <p:cBhvr>
                                        <p:cTn id="32" dur="500"/>
                                        <p:tgtEl>
                                          <p:spTgt spid="40039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400393"/>
                                        </p:tgtEl>
                                        <p:attrNameLst>
                                          <p:attrName>style.visibility</p:attrName>
                                        </p:attrNameLst>
                                      </p:cBhvr>
                                      <p:to>
                                        <p:strVal val="visible"/>
                                      </p:to>
                                    </p:set>
                                    <p:animEffect transition="in" filter="strips(downRight)">
                                      <p:cBhvr>
                                        <p:cTn id="37" dur="500"/>
                                        <p:tgtEl>
                                          <p:spTgt spid="40039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400395"/>
                                        </p:tgtEl>
                                        <p:attrNameLst>
                                          <p:attrName>style.visibility</p:attrName>
                                        </p:attrNameLst>
                                      </p:cBhvr>
                                      <p:to>
                                        <p:strVal val="visible"/>
                                      </p:to>
                                    </p:set>
                                    <p:animEffect transition="in" filter="strips(downRight)">
                                      <p:cBhvr>
                                        <p:cTn id="42" dur="500"/>
                                        <p:tgtEl>
                                          <p:spTgt spid="40039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400396"/>
                                        </p:tgtEl>
                                        <p:attrNameLst>
                                          <p:attrName>style.visibility</p:attrName>
                                        </p:attrNameLst>
                                      </p:cBhvr>
                                      <p:to>
                                        <p:strVal val="visible"/>
                                      </p:to>
                                    </p:set>
                                    <p:animEffect transition="in" filter="strips(downRight)">
                                      <p:cBhvr>
                                        <p:cTn id="47" dur="500"/>
                                        <p:tgtEl>
                                          <p:spTgt spid="400396"/>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grpId="0" nodeType="clickEffect">
                                  <p:stCondLst>
                                    <p:cond delay="0"/>
                                  </p:stCondLst>
                                  <p:childTnLst>
                                    <p:set>
                                      <p:cBhvr>
                                        <p:cTn id="51" dur="1" fill="hold">
                                          <p:stCondLst>
                                            <p:cond delay="0"/>
                                          </p:stCondLst>
                                        </p:cTn>
                                        <p:tgtEl>
                                          <p:spTgt spid="400397"/>
                                        </p:tgtEl>
                                        <p:attrNameLst>
                                          <p:attrName>style.visibility</p:attrName>
                                        </p:attrNameLst>
                                      </p:cBhvr>
                                      <p:to>
                                        <p:strVal val="visible"/>
                                      </p:to>
                                    </p:set>
                                    <p:animEffect transition="in" filter="strips(downRight)">
                                      <p:cBhvr>
                                        <p:cTn id="52" dur="500"/>
                                        <p:tgtEl>
                                          <p:spTgt spid="400397"/>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grpId="0" nodeType="clickEffect">
                                  <p:stCondLst>
                                    <p:cond delay="0"/>
                                  </p:stCondLst>
                                  <p:childTnLst>
                                    <p:set>
                                      <p:cBhvr>
                                        <p:cTn id="56" dur="1" fill="hold">
                                          <p:stCondLst>
                                            <p:cond delay="0"/>
                                          </p:stCondLst>
                                        </p:cTn>
                                        <p:tgtEl>
                                          <p:spTgt spid="400398"/>
                                        </p:tgtEl>
                                        <p:attrNameLst>
                                          <p:attrName>style.visibility</p:attrName>
                                        </p:attrNameLst>
                                      </p:cBhvr>
                                      <p:to>
                                        <p:strVal val="visible"/>
                                      </p:to>
                                    </p:set>
                                    <p:animEffect transition="in" filter="strips(downRight)">
                                      <p:cBhvr>
                                        <p:cTn id="57" dur="500"/>
                                        <p:tgtEl>
                                          <p:spTgt spid="4003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388" grpId="0" autoUpdateAnimBg="0"/>
      <p:bldP spid="400391" grpId="0" autoUpdateAnimBg="0"/>
      <p:bldP spid="400394" grpId="0" autoUpdateAnimBg="0"/>
      <p:bldP spid="400396" grpId="0" autoUpdateAnimBg="0"/>
      <p:bldP spid="400397" grpId="0" animBg="1" autoUpdateAnimBg="0"/>
      <p:bldP spid="400398"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2" name="Rectangle 4"/>
          <p:cNvSpPr>
            <a:spLocks noChangeArrowheads="1"/>
          </p:cNvSpPr>
          <p:nvPr/>
        </p:nvSpPr>
        <p:spPr bwMode="auto">
          <a:xfrm>
            <a:off x="0" y="2895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01413" name="Rectangle 5"/>
          <p:cNvSpPr>
            <a:spLocks noChangeArrowheads="1"/>
          </p:cNvSpPr>
          <p:nvPr/>
        </p:nvSpPr>
        <p:spPr bwMode="auto">
          <a:xfrm>
            <a:off x="520700" y="1060450"/>
            <a:ext cx="3094038" cy="5191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30000"/>
              </a:spcBef>
            </a:pPr>
            <a:r>
              <a:rPr lang="en-US" altLang="zh-CN" sz="2800">
                <a:solidFill>
                  <a:srgbClr val="003399"/>
                </a:solidFill>
                <a:latin typeface="Times New Roman" panose="02020603050405020304" pitchFamily="18" charset="0"/>
                <a:ea typeface="楷体_GB2312" pitchFamily="49" charset="-122"/>
              </a:rPr>
              <a:t>AD7533D/A</a:t>
            </a:r>
            <a:r>
              <a:rPr lang="zh-CN" altLang="en-US" sz="2800">
                <a:solidFill>
                  <a:srgbClr val="003399"/>
                </a:solidFill>
                <a:latin typeface="Times New Roman" panose="02020603050405020304" pitchFamily="18" charset="0"/>
                <a:ea typeface="楷体_GB2312" pitchFamily="49" charset="-122"/>
              </a:rPr>
              <a:t>转换器</a:t>
            </a:r>
          </a:p>
        </p:txBody>
      </p:sp>
      <p:grpSp>
        <p:nvGrpSpPr>
          <p:cNvPr id="401414" name="Group 6"/>
          <p:cNvGrpSpPr>
            <a:grpSpLocks/>
          </p:cNvGrpSpPr>
          <p:nvPr/>
        </p:nvGrpSpPr>
        <p:grpSpPr bwMode="auto">
          <a:xfrm>
            <a:off x="1068388" y="1639888"/>
            <a:ext cx="7643812" cy="3441700"/>
            <a:chOff x="0" y="870"/>
            <a:chExt cx="4815" cy="2168"/>
          </a:xfrm>
        </p:grpSpPr>
        <p:sp>
          <p:nvSpPr>
            <p:cNvPr id="401415" name="AutoShape 7"/>
            <p:cNvSpPr>
              <a:spLocks noChangeArrowheads="1"/>
            </p:cNvSpPr>
            <p:nvPr/>
          </p:nvSpPr>
          <p:spPr bwMode="auto">
            <a:xfrm>
              <a:off x="0" y="916"/>
              <a:ext cx="4647" cy="2122"/>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401416" name="Object 8"/>
            <p:cNvGraphicFramePr>
              <a:graphicFrameLocks noChangeAspect="1"/>
            </p:cNvGraphicFramePr>
            <p:nvPr/>
          </p:nvGraphicFramePr>
          <p:xfrm>
            <a:off x="130" y="870"/>
            <a:ext cx="4685" cy="1896"/>
          </p:xfrm>
          <a:graphic>
            <a:graphicData uri="http://schemas.openxmlformats.org/presentationml/2006/ole">
              <mc:AlternateContent xmlns:mc="http://schemas.openxmlformats.org/markup-compatibility/2006">
                <mc:Choice xmlns:v="urn:schemas-microsoft-com:vml" Requires="v">
                  <p:oleObj spid="_x0000_s8194" name="图片" r:id="rId3" imgW="5743800" imgH="2352960" progId="Word.Picture.8">
                    <p:embed/>
                  </p:oleObj>
                </mc:Choice>
                <mc:Fallback>
                  <p:oleObj name="图片" r:id="rId3" imgW="5743800" imgH="2352960" progId="Word.Picture.8">
                    <p:embed/>
                    <p:pic>
                      <p:nvPicPr>
                        <p:cNvPr id="401416" name="Object 8"/>
                        <p:cNvPicPr>
                          <a:picLocks noChangeAspect="1" noChangeArrowheads="1"/>
                        </p:cNvPicPr>
                        <p:nvPr/>
                      </p:nvPicPr>
                      <p:blipFill>
                        <a:blip r:embed="rId4">
                          <a:extLst>
                            <a:ext uri="{28A0092B-C50C-407E-A947-70E740481C1C}">
                              <a14:useLocalDpi xmlns:a14="http://schemas.microsoft.com/office/drawing/2010/main" val="0"/>
                            </a:ext>
                          </a:extLst>
                        </a:blip>
                        <a:srcRect l="-1187"/>
                        <a:stretch>
                          <a:fillRect/>
                        </a:stretch>
                      </p:blipFill>
                      <p:spPr bwMode="auto">
                        <a:xfrm>
                          <a:off x="130" y="870"/>
                          <a:ext cx="4685" cy="18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1417" name="Rectangle 9"/>
            <p:cNvSpPr>
              <a:spLocks noChangeArrowheads="1"/>
            </p:cNvSpPr>
            <p:nvPr/>
          </p:nvSpPr>
          <p:spPr bwMode="auto">
            <a:xfrm>
              <a:off x="198" y="1145"/>
              <a:ext cx="3430" cy="1616"/>
            </a:xfrm>
            <a:prstGeom prst="rect">
              <a:avLst/>
            </a:prstGeom>
            <a:noFill/>
            <a:ln w="28575">
              <a:solidFill>
                <a:srgbClr val="FF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pSp>
      <p:sp>
        <p:nvSpPr>
          <p:cNvPr id="401418" name="Rectangle 10"/>
          <p:cNvSpPr>
            <a:spLocks noChangeArrowheads="1"/>
          </p:cNvSpPr>
          <p:nvPr/>
        </p:nvSpPr>
        <p:spPr bwMode="auto">
          <a:xfrm>
            <a:off x="519113" y="4713288"/>
            <a:ext cx="8834437" cy="1004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zh-CN" altLang="en-US" sz="2400">
                <a:solidFill>
                  <a:srgbClr val="003399"/>
                </a:solidFill>
                <a:latin typeface="楷体_GB2312" pitchFamily="49" charset="-122"/>
                <a:ea typeface="楷体_GB2312" pitchFamily="49" charset="-122"/>
              </a:rPr>
              <a:t>使用</a:t>
            </a:r>
            <a:r>
              <a:rPr lang="en-US" altLang="zh-CN" sz="2400">
                <a:solidFill>
                  <a:srgbClr val="003399"/>
                </a:solidFill>
                <a:latin typeface="楷体_GB2312" pitchFamily="49" charset="-122"/>
                <a:ea typeface="楷体_GB2312" pitchFamily="49" charset="-122"/>
              </a:rPr>
              <a:t>:1)</a:t>
            </a:r>
            <a:r>
              <a:rPr lang="zh-CN" altLang="en-US" sz="2400">
                <a:solidFill>
                  <a:srgbClr val="003399"/>
                </a:solidFill>
                <a:latin typeface="楷体_GB2312" pitchFamily="49" charset="-122"/>
                <a:ea typeface="楷体_GB2312" pitchFamily="49" charset="-122"/>
              </a:rPr>
              <a:t>要外接运放，</a:t>
            </a:r>
          </a:p>
          <a:p>
            <a:pPr algn="l">
              <a:spcBef>
                <a:spcPct val="50000"/>
              </a:spcBef>
            </a:pPr>
            <a:r>
              <a:rPr lang="zh-CN" altLang="en-US" sz="2400">
                <a:solidFill>
                  <a:srgbClr val="003399"/>
                </a:solidFill>
                <a:latin typeface="楷体_GB2312" pitchFamily="49" charset="-122"/>
                <a:ea typeface="楷体_GB2312" pitchFamily="49" charset="-122"/>
              </a:rPr>
              <a:t>     </a:t>
            </a:r>
            <a:r>
              <a:rPr lang="en-US" altLang="zh-CN" sz="2400">
                <a:solidFill>
                  <a:srgbClr val="003399"/>
                </a:solidFill>
                <a:latin typeface="楷体_GB2312" pitchFamily="49" charset="-122"/>
                <a:ea typeface="楷体_GB2312" pitchFamily="49" charset="-122"/>
              </a:rPr>
              <a:t>2)</a:t>
            </a:r>
            <a:r>
              <a:rPr lang="zh-CN" altLang="en-US" sz="2400">
                <a:solidFill>
                  <a:srgbClr val="003399"/>
                </a:solidFill>
                <a:latin typeface="楷体_GB2312" pitchFamily="49" charset="-122"/>
                <a:ea typeface="楷体_GB2312" pitchFamily="49" charset="-122"/>
              </a:rPr>
              <a:t>运放的反馈电阻可使用内部电阻</a:t>
            </a:r>
            <a:r>
              <a:rPr lang="zh-CN" altLang="en-US" sz="2400">
                <a:solidFill>
                  <a:srgbClr val="003399"/>
                </a:solidFill>
                <a:latin typeface="Arial" panose="020B0604020202020204" pitchFamily="34" charset="0"/>
                <a:ea typeface="黑体" panose="02010609060101010101" pitchFamily="49" charset="-122"/>
              </a:rPr>
              <a:t> ， </a:t>
            </a:r>
            <a:r>
              <a:rPr lang="zh-CN" altLang="en-US" sz="2400">
                <a:solidFill>
                  <a:srgbClr val="003399"/>
                </a:solidFill>
                <a:latin typeface="Arial" panose="020B0604020202020204" pitchFamily="34" charset="0"/>
                <a:ea typeface="楷体_GB2312" pitchFamily="49" charset="-122"/>
              </a:rPr>
              <a:t>也可采用外接电阻</a:t>
            </a:r>
            <a:r>
              <a:rPr lang="zh-CN" altLang="en-US" sz="2400">
                <a:solidFill>
                  <a:srgbClr val="003399"/>
                </a:solidFill>
                <a:latin typeface="Arial" panose="020B0604020202020204" pitchFamily="34" charset="0"/>
                <a:ea typeface="黑体" panose="02010609060101010101" pitchFamily="49" charset="-122"/>
              </a:rPr>
              <a:t>）</a:t>
            </a:r>
          </a:p>
        </p:txBody>
      </p:sp>
      <p:sp>
        <p:nvSpPr>
          <p:cNvPr id="401419" name="Rectangle 11"/>
          <p:cNvSpPr>
            <a:spLocks noChangeArrowheads="1"/>
          </p:cNvSpPr>
          <p:nvPr/>
        </p:nvSpPr>
        <p:spPr bwMode="auto">
          <a:xfrm>
            <a:off x="468313" y="368300"/>
            <a:ext cx="57642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800">
                <a:solidFill>
                  <a:srgbClr val="000066"/>
                </a:solidFill>
                <a:latin typeface="楷体_GB2312" pitchFamily="49" charset="-122"/>
                <a:ea typeface="楷体_GB2312" pitchFamily="49" charset="-122"/>
              </a:rPr>
              <a:t>2.</a:t>
            </a:r>
            <a:r>
              <a:rPr kumimoji="1" lang="zh-CN" altLang="en-US" sz="2800">
                <a:solidFill>
                  <a:srgbClr val="000066"/>
                </a:solidFill>
                <a:latin typeface="Times New Roman" panose="02020603050405020304" pitchFamily="18" charset="0"/>
                <a:ea typeface="楷体_GB2312" pitchFamily="49" charset="-122"/>
              </a:rPr>
              <a:t>集成</a:t>
            </a:r>
            <a:r>
              <a:rPr kumimoji="1" lang="en-US" altLang="zh-CN" sz="2800">
                <a:solidFill>
                  <a:srgbClr val="000066"/>
                </a:solidFill>
                <a:latin typeface="Times New Roman" panose="02020603050405020304" pitchFamily="18" charset="0"/>
                <a:ea typeface="楷体_GB2312" pitchFamily="49" charset="-122"/>
              </a:rPr>
              <a:t>D/A</a:t>
            </a:r>
            <a:r>
              <a:rPr kumimoji="1" lang="zh-CN" altLang="en-US" sz="2800">
                <a:solidFill>
                  <a:srgbClr val="000066"/>
                </a:solidFill>
                <a:latin typeface="楷体_GB2312" pitchFamily="49" charset="-122"/>
                <a:ea typeface="楷体_GB2312" pitchFamily="49" charset="-122"/>
              </a:rPr>
              <a:t>转换器</a:t>
            </a:r>
          </a:p>
        </p:txBody>
      </p:sp>
      <p:sp>
        <p:nvSpPr>
          <p:cNvPr id="401420" name="Rectangle 12"/>
          <p:cNvSpPr>
            <a:spLocks noChangeArrowheads="1"/>
          </p:cNvSpPr>
          <p:nvPr/>
        </p:nvSpPr>
        <p:spPr bwMode="auto">
          <a:xfrm>
            <a:off x="4100513" y="1054100"/>
            <a:ext cx="5051425"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altLang="zh-CN" sz="2400">
                <a:solidFill>
                  <a:srgbClr val="003399"/>
                </a:solidFill>
                <a:latin typeface="Times New Roman" panose="02020603050405020304" pitchFamily="18" charset="0"/>
                <a:ea typeface="楷体_GB2312" pitchFamily="49" charset="-122"/>
              </a:rPr>
              <a:t>10</a:t>
            </a:r>
            <a:r>
              <a:rPr lang="zh-CN" altLang="en-US" sz="2400">
                <a:solidFill>
                  <a:srgbClr val="003399"/>
                </a:solidFill>
                <a:latin typeface="Times New Roman" panose="02020603050405020304" pitchFamily="18" charset="0"/>
                <a:ea typeface="楷体_GB2312" pitchFamily="49" charset="-122"/>
              </a:rPr>
              <a:t>位</a:t>
            </a:r>
            <a:r>
              <a:rPr lang="en-US" altLang="zh-CN" sz="2400">
                <a:solidFill>
                  <a:srgbClr val="003399"/>
                </a:solidFill>
                <a:latin typeface="Times New Roman" panose="02020603050405020304" pitchFamily="18" charset="0"/>
                <a:ea typeface="楷体_GB2312" pitchFamily="49" charset="-122"/>
              </a:rPr>
              <a:t>CMOS</a:t>
            </a:r>
            <a:r>
              <a:rPr lang="zh-CN" altLang="en-US" sz="2400">
                <a:solidFill>
                  <a:srgbClr val="003399"/>
                </a:solidFill>
                <a:latin typeface="Times New Roman" panose="02020603050405020304" pitchFamily="18" charset="0"/>
                <a:ea typeface="楷体_GB2312" pitchFamily="49" charset="-122"/>
              </a:rPr>
              <a:t>电流开关型</a:t>
            </a:r>
            <a:r>
              <a:rPr lang="en-US" altLang="zh-CN" sz="2400">
                <a:solidFill>
                  <a:srgbClr val="003399"/>
                </a:solidFill>
                <a:latin typeface="Times New Roman" panose="02020603050405020304" pitchFamily="18" charset="0"/>
                <a:ea typeface="楷体_GB2312" pitchFamily="49" charset="-122"/>
              </a:rPr>
              <a:t>D/A</a:t>
            </a:r>
            <a:r>
              <a:rPr lang="zh-CN" altLang="en-US" sz="2400">
                <a:solidFill>
                  <a:srgbClr val="003399"/>
                </a:solidFill>
                <a:latin typeface="Times New Roman" panose="02020603050405020304" pitchFamily="18" charset="0"/>
                <a:ea typeface="楷体_GB2312" pitchFamily="49" charset="-122"/>
              </a:rPr>
              <a:t>转换器</a:t>
            </a:r>
            <a:r>
              <a:rPr lang="zh-CN" altLang="en-US" sz="2400">
                <a:latin typeface="Times New Roman" panose="02020603050405020304" pitchFamily="18" charset="0"/>
                <a:ea typeface="楷体_GB2312" pitchFamily="49" charset="-122"/>
              </a:rPr>
              <a:t> </a:t>
            </a:r>
          </a:p>
        </p:txBody>
      </p:sp>
      <p:graphicFrame>
        <p:nvGraphicFramePr>
          <p:cNvPr id="401421" name="Object 13"/>
          <p:cNvGraphicFramePr>
            <a:graphicFrameLocks noChangeAspect="1"/>
          </p:cNvGraphicFramePr>
          <p:nvPr/>
        </p:nvGraphicFramePr>
        <p:xfrm>
          <a:off x="2035175" y="5754688"/>
          <a:ext cx="3814763" cy="925512"/>
        </p:xfrm>
        <a:graphic>
          <a:graphicData uri="http://schemas.openxmlformats.org/presentationml/2006/ole">
            <mc:AlternateContent xmlns:mc="http://schemas.openxmlformats.org/markup-compatibility/2006">
              <mc:Choice xmlns:v="urn:schemas-microsoft-com:vml" Requires="v">
                <p:oleObj spid="_x0000_s8195" name="Equation" r:id="rId5" imgW="1777680" imgH="457200" progId="Equation.DSMT4">
                  <p:embed/>
                </p:oleObj>
              </mc:Choice>
              <mc:Fallback>
                <p:oleObj name="Equation" r:id="rId5" imgW="1777680" imgH="457200" progId="Equation.DSMT4">
                  <p:embed/>
                  <p:pic>
                    <p:nvPicPr>
                      <p:cNvPr id="401421" name="Object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35175" y="5754688"/>
                        <a:ext cx="3814763" cy="925512"/>
                      </a:xfrm>
                      <a:prstGeom prst="rect">
                        <a:avLst/>
                      </a:prstGeom>
                      <a:solidFill>
                        <a:schemeClr val="bg1"/>
                      </a:solidFill>
                      <a:ln w="9525">
                        <a:solidFill>
                          <a:schemeClr val="accent2"/>
                        </a:solidFill>
                        <a:miter lim="800000"/>
                        <a:headEnd/>
                        <a:tailEnd/>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1413"/>
                                        </p:tgtEl>
                                        <p:attrNameLst>
                                          <p:attrName>style.visibility</p:attrName>
                                        </p:attrNameLst>
                                      </p:cBhvr>
                                      <p:to>
                                        <p:strVal val="visible"/>
                                      </p:to>
                                    </p:set>
                                    <p:animEffect transition="in" filter="strips(downRight)">
                                      <p:cBhvr>
                                        <p:cTn id="7" dur="500"/>
                                        <p:tgtEl>
                                          <p:spTgt spid="4014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01414"/>
                                        </p:tgtEl>
                                        <p:attrNameLst>
                                          <p:attrName>style.visibility</p:attrName>
                                        </p:attrNameLst>
                                      </p:cBhvr>
                                      <p:to>
                                        <p:strVal val="visible"/>
                                      </p:to>
                                    </p:set>
                                    <p:animEffect transition="in" filter="wipe(up)">
                                      <p:cBhvr>
                                        <p:cTn id="12" dur="500"/>
                                        <p:tgtEl>
                                          <p:spTgt spid="40141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01420"/>
                                        </p:tgtEl>
                                        <p:attrNameLst>
                                          <p:attrName>style.visibility</p:attrName>
                                        </p:attrNameLst>
                                      </p:cBhvr>
                                      <p:to>
                                        <p:strVal val="visible"/>
                                      </p:to>
                                    </p:set>
                                    <p:animEffect transition="in" filter="strips(downRight)">
                                      <p:cBhvr>
                                        <p:cTn id="17" dur="500"/>
                                        <p:tgtEl>
                                          <p:spTgt spid="40142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01418"/>
                                        </p:tgtEl>
                                        <p:attrNameLst>
                                          <p:attrName>style.visibility</p:attrName>
                                        </p:attrNameLst>
                                      </p:cBhvr>
                                      <p:to>
                                        <p:strVal val="visible"/>
                                      </p:to>
                                    </p:set>
                                    <p:animEffect transition="in" filter="wipe(up)">
                                      <p:cBhvr>
                                        <p:cTn id="22" dur="500"/>
                                        <p:tgtEl>
                                          <p:spTgt spid="40141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401421"/>
                                        </p:tgtEl>
                                        <p:attrNameLst>
                                          <p:attrName>style.visibility</p:attrName>
                                        </p:attrNameLst>
                                      </p:cBhvr>
                                      <p:to>
                                        <p:strVal val="visible"/>
                                      </p:to>
                                    </p:set>
                                    <p:animEffect transition="in" filter="strips(downRight)">
                                      <p:cBhvr>
                                        <p:cTn id="27" dur="500"/>
                                        <p:tgtEl>
                                          <p:spTgt spid="4014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1413" grpId="0" autoUpdateAnimBg="0"/>
      <p:bldP spid="401418" grpId="0"/>
      <p:bldP spid="401420"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6" name="Rectangle 4"/>
          <p:cNvSpPr>
            <a:spLocks noChangeArrowheads="1"/>
          </p:cNvSpPr>
          <p:nvPr/>
        </p:nvSpPr>
        <p:spPr bwMode="auto">
          <a:xfrm>
            <a:off x="1079500" y="620713"/>
            <a:ext cx="5132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zh-CN" altLang="en-US" sz="2400">
                <a:solidFill>
                  <a:srgbClr val="000066"/>
                </a:solidFill>
                <a:latin typeface="Times New Roman" panose="02020603050405020304" pitchFamily="18" charset="0"/>
                <a:ea typeface="楷体_GB2312" pitchFamily="49" charset="-122"/>
              </a:rPr>
              <a:t>关于</a:t>
            </a:r>
            <a:r>
              <a:rPr kumimoji="1" lang="en-US" altLang="zh-CN" sz="2400">
                <a:solidFill>
                  <a:srgbClr val="000066"/>
                </a:solidFill>
                <a:latin typeface="Times New Roman" panose="02020603050405020304" pitchFamily="18" charset="0"/>
                <a:ea typeface="楷体_GB2312" pitchFamily="49" charset="-122"/>
              </a:rPr>
              <a:t>D/A</a:t>
            </a:r>
            <a:r>
              <a:rPr kumimoji="1" lang="zh-CN" altLang="en-US" sz="2400">
                <a:solidFill>
                  <a:srgbClr val="000066"/>
                </a:solidFill>
                <a:latin typeface="Times New Roman" panose="02020603050405020304" pitchFamily="18" charset="0"/>
                <a:ea typeface="楷体_GB2312" pitchFamily="49" charset="-122"/>
              </a:rPr>
              <a:t>转换器</a:t>
            </a:r>
            <a:r>
              <a:rPr lang="zh-CN" altLang="en-US" sz="2400">
                <a:solidFill>
                  <a:srgbClr val="000066"/>
                </a:solidFill>
                <a:latin typeface="Times New Roman" panose="02020603050405020304" pitchFamily="18" charset="0"/>
                <a:ea typeface="楷体_GB2312" pitchFamily="49" charset="-122"/>
              </a:rPr>
              <a:t>精度</a:t>
            </a:r>
            <a:r>
              <a:rPr kumimoji="1" lang="zh-CN" altLang="en-US" sz="2400">
                <a:solidFill>
                  <a:srgbClr val="000066"/>
                </a:solidFill>
                <a:latin typeface="Times New Roman" panose="02020603050405020304" pitchFamily="18" charset="0"/>
                <a:ea typeface="楷体_GB2312" pitchFamily="49" charset="-122"/>
              </a:rPr>
              <a:t>的讨论</a:t>
            </a:r>
          </a:p>
        </p:txBody>
      </p:sp>
      <p:sp>
        <p:nvSpPr>
          <p:cNvPr id="402437" name="Rectangle 5"/>
          <p:cNvSpPr>
            <a:spLocks noChangeArrowheads="1"/>
          </p:cNvSpPr>
          <p:nvPr/>
        </p:nvSpPr>
        <p:spPr bwMode="auto">
          <a:xfrm>
            <a:off x="914400" y="3159125"/>
            <a:ext cx="32972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a:solidFill>
                  <a:srgbClr val="000099"/>
                </a:solidFill>
                <a:latin typeface="Times New Roman" panose="02020603050405020304" pitchFamily="18" charset="0"/>
                <a:ea typeface="楷体_GB2312" pitchFamily="49" charset="-122"/>
              </a:rPr>
              <a:t>(1)</a:t>
            </a:r>
            <a:r>
              <a:rPr lang="zh-CN" altLang="en-US" sz="2400">
                <a:solidFill>
                  <a:srgbClr val="000099"/>
                </a:solidFill>
                <a:latin typeface="Times New Roman" panose="02020603050405020304" pitchFamily="18" charset="0"/>
                <a:ea typeface="楷体_GB2312" pitchFamily="49" charset="-122"/>
              </a:rPr>
              <a:t>基准电压稳定性好；</a:t>
            </a:r>
          </a:p>
        </p:txBody>
      </p:sp>
      <p:sp>
        <p:nvSpPr>
          <p:cNvPr id="402438" name="Rectangle 6"/>
          <p:cNvSpPr>
            <a:spLocks noChangeArrowheads="1"/>
          </p:cNvSpPr>
          <p:nvPr/>
        </p:nvSpPr>
        <p:spPr bwMode="auto">
          <a:xfrm>
            <a:off x="920750" y="3708400"/>
            <a:ext cx="7883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400">
                <a:solidFill>
                  <a:srgbClr val="000099"/>
                </a:solidFill>
                <a:latin typeface="Times New Roman" panose="02020603050405020304" pitchFamily="18" charset="0"/>
                <a:ea typeface="楷体_GB2312" pitchFamily="49" charset="-122"/>
              </a:rPr>
              <a:t>(2) </a:t>
            </a:r>
            <a:r>
              <a:rPr lang="zh-CN" altLang="en-US" sz="2400">
                <a:solidFill>
                  <a:srgbClr val="000099"/>
                </a:solidFill>
                <a:latin typeface="Times New Roman" panose="02020603050405020304" pitchFamily="18" charset="0"/>
                <a:ea typeface="楷体_GB2312" pitchFamily="49" charset="-122"/>
              </a:rPr>
              <a:t>倒</a:t>
            </a:r>
            <a:r>
              <a:rPr lang="en-US" altLang="zh-CN" sz="2400">
                <a:solidFill>
                  <a:srgbClr val="000099"/>
                </a:solidFill>
                <a:latin typeface="Times New Roman" panose="02020603050405020304" pitchFamily="18" charset="0"/>
                <a:ea typeface="楷体_GB2312" pitchFamily="49" charset="-122"/>
              </a:rPr>
              <a:t>T</a:t>
            </a:r>
            <a:r>
              <a:rPr lang="zh-CN" altLang="en-US" sz="2400">
                <a:solidFill>
                  <a:srgbClr val="000099"/>
                </a:solidFill>
                <a:latin typeface="Times New Roman" panose="02020603050405020304" pitchFamily="18" charset="0"/>
                <a:ea typeface="楷体_GB2312" pitchFamily="49" charset="-122"/>
              </a:rPr>
              <a:t>形电阻网络中</a:t>
            </a:r>
            <a:r>
              <a:rPr lang="en-US" altLang="zh-CN" sz="2400">
                <a:solidFill>
                  <a:srgbClr val="000099"/>
                </a:solidFill>
                <a:latin typeface="Times New Roman" panose="02020603050405020304" pitchFamily="18" charset="0"/>
                <a:ea typeface="楷体_GB2312" pitchFamily="49" charset="-122"/>
              </a:rPr>
              <a:t>R</a:t>
            </a:r>
            <a:r>
              <a:rPr lang="zh-CN" altLang="en-US" sz="2400">
                <a:solidFill>
                  <a:srgbClr val="000099"/>
                </a:solidFill>
                <a:latin typeface="Times New Roman" panose="02020603050405020304" pitchFamily="18" charset="0"/>
                <a:ea typeface="楷体_GB2312" pitchFamily="49" charset="-122"/>
              </a:rPr>
              <a:t>和</a:t>
            </a:r>
            <a:r>
              <a:rPr lang="en-US" altLang="zh-CN" sz="2400">
                <a:solidFill>
                  <a:srgbClr val="000099"/>
                </a:solidFill>
                <a:latin typeface="Times New Roman" panose="02020603050405020304" pitchFamily="18" charset="0"/>
                <a:ea typeface="楷体_GB2312" pitchFamily="49" charset="-122"/>
              </a:rPr>
              <a:t>2R</a:t>
            </a:r>
            <a:r>
              <a:rPr lang="zh-CN" altLang="en-US" sz="2400">
                <a:solidFill>
                  <a:srgbClr val="000099"/>
                </a:solidFill>
                <a:latin typeface="Times New Roman" panose="02020603050405020304" pitchFamily="18" charset="0"/>
                <a:ea typeface="楷体_GB2312" pitchFamily="49" charset="-122"/>
              </a:rPr>
              <a:t>电阻比值的精度要高；</a:t>
            </a:r>
          </a:p>
        </p:txBody>
      </p:sp>
      <p:sp>
        <p:nvSpPr>
          <p:cNvPr id="402439" name="Rectangle 7"/>
          <p:cNvSpPr>
            <a:spLocks noChangeArrowheads="1"/>
          </p:cNvSpPr>
          <p:nvPr/>
        </p:nvSpPr>
        <p:spPr bwMode="auto">
          <a:xfrm>
            <a:off x="930275" y="4848225"/>
            <a:ext cx="7739063" cy="96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zh-CN" sz="2400">
                <a:solidFill>
                  <a:srgbClr val="000099"/>
                </a:solidFill>
                <a:latin typeface="Times New Roman" panose="02020603050405020304" pitchFamily="18" charset="0"/>
                <a:ea typeface="楷体_GB2312" pitchFamily="49" charset="-122"/>
              </a:rPr>
              <a:t>(3)</a:t>
            </a:r>
            <a:r>
              <a:rPr lang="zh-CN" altLang="en-US" sz="2400">
                <a:solidFill>
                  <a:srgbClr val="000099"/>
                </a:solidFill>
                <a:latin typeface="Times New Roman" panose="02020603050405020304" pitchFamily="18" charset="0"/>
                <a:ea typeface="楷体_GB2312" pitchFamily="49" charset="-122"/>
              </a:rPr>
              <a:t>为实现电流从高位到低位按</a:t>
            </a:r>
            <a:r>
              <a:rPr lang="en-US" altLang="zh-CN" sz="2400">
                <a:solidFill>
                  <a:srgbClr val="000099"/>
                </a:solidFill>
                <a:latin typeface="Times New Roman" panose="02020603050405020304" pitchFamily="18" charset="0"/>
                <a:ea typeface="楷体_GB2312" pitchFamily="49" charset="-122"/>
              </a:rPr>
              <a:t>2</a:t>
            </a:r>
            <a:r>
              <a:rPr lang="zh-CN" altLang="en-US" sz="2400">
                <a:solidFill>
                  <a:srgbClr val="000099"/>
                </a:solidFill>
                <a:latin typeface="Times New Roman" panose="02020603050405020304" pitchFamily="18" charset="0"/>
                <a:ea typeface="楷体_GB2312" pitchFamily="49" charset="-122"/>
              </a:rPr>
              <a:t>的整数倍递减，模拟开关</a:t>
            </a:r>
          </a:p>
          <a:p>
            <a:pPr algn="l">
              <a:lnSpc>
                <a:spcPct val="140000"/>
              </a:lnSpc>
            </a:pPr>
            <a:r>
              <a:rPr lang="zh-CN" altLang="en-US" sz="2400">
                <a:solidFill>
                  <a:srgbClr val="000099"/>
                </a:solidFill>
                <a:latin typeface="Times New Roman" panose="02020603050405020304" pitchFamily="18" charset="0"/>
                <a:ea typeface="楷体_GB2312" pitchFamily="49" charset="-122"/>
              </a:rPr>
              <a:t>的导通电阻也相应地按</a:t>
            </a:r>
            <a:r>
              <a:rPr lang="en-US" altLang="zh-CN" sz="2400">
                <a:solidFill>
                  <a:srgbClr val="000099"/>
                </a:solidFill>
                <a:latin typeface="Times New Roman" panose="02020603050405020304" pitchFamily="18" charset="0"/>
                <a:ea typeface="楷体_GB2312" pitchFamily="49" charset="-122"/>
              </a:rPr>
              <a:t>2</a:t>
            </a:r>
            <a:r>
              <a:rPr lang="zh-CN" altLang="en-US" sz="2400">
                <a:solidFill>
                  <a:srgbClr val="000099"/>
                </a:solidFill>
                <a:latin typeface="Times New Roman" panose="02020603050405020304" pitchFamily="18" charset="0"/>
                <a:ea typeface="楷体_GB2312" pitchFamily="49" charset="-122"/>
              </a:rPr>
              <a:t>的整数倍递增。</a:t>
            </a:r>
          </a:p>
        </p:txBody>
      </p:sp>
      <p:sp>
        <p:nvSpPr>
          <p:cNvPr id="402440" name="Rectangle 8"/>
          <p:cNvSpPr>
            <a:spLocks noChangeArrowheads="1"/>
          </p:cNvSpPr>
          <p:nvPr/>
        </p:nvSpPr>
        <p:spPr bwMode="auto">
          <a:xfrm>
            <a:off x="739775" y="5738813"/>
            <a:ext cx="86661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2400">
                <a:solidFill>
                  <a:srgbClr val="000099"/>
                </a:solidFill>
                <a:latin typeface="Times New Roman" panose="02020603050405020304" pitchFamily="18" charset="0"/>
                <a:ea typeface="楷体_GB2312" pitchFamily="49" charset="-122"/>
              </a:rPr>
              <a:t>为进一步提高</a:t>
            </a:r>
            <a:r>
              <a:rPr kumimoji="1" lang="en-US" altLang="zh-CN" sz="2400">
                <a:solidFill>
                  <a:srgbClr val="000099"/>
                </a:solidFill>
                <a:latin typeface="Times New Roman" panose="02020603050405020304" pitchFamily="18" charset="0"/>
                <a:ea typeface="楷体_GB2312" pitchFamily="49" charset="-122"/>
              </a:rPr>
              <a:t>D/A</a:t>
            </a:r>
            <a:r>
              <a:rPr kumimoji="1" lang="zh-CN" altLang="en-US" sz="2400">
                <a:solidFill>
                  <a:srgbClr val="000099"/>
                </a:solidFill>
                <a:latin typeface="Times New Roman" panose="02020603050405020304" pitchFamily="18" charset="0"/>
                <a:ea typeface="楷体_GB2312" pitchFamily="49" charset="-122"/>
              </a:rPr>
              <a:t>转换器的精度，可采用权电流型</a:t>
            </a:r>
            <a:r>
              <a:rPr kumimoji="1" lang="en-US" altLang="zh-CN" sz="2400">
                <a:solidFill>
                  <a:srgbClr val="000099"/>
                </a:solidFill>
                <a:latin typeface="Times New Roman" panose="02020603050405020304" pitchFamily="18" charset="0"/>
                <a:ea typeface="楷体_GB2312" pitchFamily="49" charset="-122"/>
              </a:rPr>
              <a:t>D/A</a:t>
            </a:r>
            <a:r>
              <a:rPr kumimoji="1" lang="zh-CN" altLang="en-US" sz="2400">
                <a:solidFill>
                  <a:srgbClr val="000099"/>
                </a:solidFill>
                <a:latin typeface="Times New Roman" panose="02020603050405020304" pitchFamily="18" charset="0"/>
                <a:ea typeface="楷体_GB2312" pitchFamily="49" charset="-122"/>
              </a:rPr>
              <a:t>转换器。 </a:t>
            </a:r>
          </a:p>
        </p:txBody>
      </p:sp>
      <p:graphicFrame>
        <p:nvGraphicFramePr>
          <p:cNvPr id="402441" name="Object 9"/>
          <p:cNvGraphicFramePr>
            <a:graphicFrameLocks noChangeAspect="1"/>
          </p:cNvGraphicFramePr>
          <p:nvPr/>
        </p:nvGraphicFramePr>
        <p:xfrm>
          <a:off x="1020763" y="2052638"/>
          <a:ext cx="3760787" cy="925512"/>
        </p:xfrm>
        <a:graphic>
          <a:graphicData uri="http://schemas.openxmlformats.org/presentationml/2006/ole">
            <mc:AlternateContent xmlns:mc="http://schemas.openxmlformats.org/markup-compatibility/2006">
              <mc:Choice xmlns:v="urn:schemas-microsoft-com:vml" Requires="v">
                <p:oleObj spid="_x0000_s9218" name="Equation" r:id="rId3" imgW="1752480" imgH="457200" progId="Equation.DSMT4">
                  <p:embed/>
                </p:oleObj>
              </mc:Choice>
              <mc:Fallback>
                <p:oleObj name="Equation" r:id="rId3" imgW="1752480" imgH="457200" progId="Equation.DSMT4">
                  <p:embed/>
                  <p:pic>
                    <p:nvPicPr>
                      <p:cNvPr id="402441"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0763" y="2052638"/>
                        <a:ext cx="3760787" cy="925512"/>
                      </a:xfrm>
                      <a:prstGeom prst="rect">
                        <a:avLst/>
                      </a:prstGeom>
                      <a:solidFill>
                        <a:schemeClr val="bg1"/>
                      </a:solidFill>
                    </p:spPr>
                  </p:pic>
                </p:oleObj>
              </mc:Fallback>
            </mc:AlternateContent>
          </a:graphicData>
        </a:graphic>
      </p:graphicFrame>
      <p:graphicFrame>
        <p:nvGraphicFramePr>
          <p:cNvPr id="402442" name="Object 10"/>
          <p:cNvGraphicFramePr>
            <a:graphicFrameLocks noChangeAspect="1"/>
          </p:cNvGraphicFramePr>
          <p:nvPr/>
        </p:nvGraphicFramePr>
        <p:xfrm>
          <a:off x="4514850" y="4278313"/>
          <a:ext cx="114300" cy="215900"/>
        </p:xfrm>
        <a:graphic>
          <a:graphicData uri="http://schemas.openxmlformats.org/presentationml/2006/ole">
            <mc:AlternateContent xmlns:mc="http://schemas.openxmlformats.org/markup-compatibility/2006">
              <mc:Choice xmlns:v="urn:schemas-microsoft-com:vml" Requires="v">
                <p:oleObj spid="_x0000_s9219" name="Equation" r:id="rId5" imgW="114120" imgH="215640" progId="Equation.3">
                  <p:embed/>
                </p:oleObj>
              </mc:Choice>
              <mc:Fallback>
                <p:oleObj name="Equation" r:id="rId5" imgW="114120" imgH="215640" progId="Equation.3">
                  <p:embed/>
                  <p:pic>
                    <p:nvPicPr>
                      <p:cNvPr id="402442"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14850" y="4278313"/>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02443" name="Rectangle 11"/>
          <p:cNvSpPr>
            <a:spLocks noChangeArrowheads="1"/>
          </p:cNvSpPr>
          <p:nvPr/>
        </p:nvSpPr>
        <p:spPr bwMode="auto">
          <a:xfrm>
            <a:off x="1079500" y="1341438"/>
            <a:ext cx="6607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zh-CN" altLang="en-US" sz="2400">
                <a:solidFill>
                  <a:srgbClr val="000066"/>
                </a:solidFill>
                <a:latin typeface="Times New Roman" panose="02020603050405020304" pitchFamily="18" charset="0"/>
                <a:ea typeface="楷体_GB2312" pitchFamily="49" charset="-122"/>
              </a:rPr>
              <a:t>为提高</a:t>
            </a:r>
            <a:r>
              <a:rPr kumimoji="1" lang="en-US" altLang="zh-CN" sz="2400">
                <a:solidFill>
                  <a:srgbClr val="000066"/>
                </a:solidFill>
                <a:latin typeface="Times New Roman" panose="02020603050405020304" pitchFamily="18" charset="0"/>
                <a:ea typeface="楷体_GB2312" pitchFamily="49" charset="-122"/>
              </a:rPr>
              <a:t>D/A</a:t>
            </a:r>
            <a:r>
              <a:rPr kumimoji="1" lang="zh-CN" altLang="en-US" sz="2400">
                <a:solidFill>
                  <a:srgbClr val="000066"/>
                </a:solidFill>
                <a:latin typeface="Times New Roman" panose="02020603050405020304" pitchFamily="18" charset="0"/>
                <a:ea typeface="楷体_GB2312" pitchFamily="49" charset="-122"/>
              </a:rPr>
              <a:t>转换器的</a:t>
            </a:r>
            <a:r>
              <a:rPr lang="zh-CN" altLang="en-US" sz="2400">
                <a:solidFill>
                  <a:srgbClr val="000066"/>
                </a:solidFill>
                <a:latin typeface="Times New Roman" panose="02020603050405020304" pitchFamily="18" charset="0"/>
                <a:ea typeface="楷体_GB2312" pitchFamily="49" charset="-122"/>
              </a:rPr>
              <a:t>精度，对电路参数的要求： </a:t>
            </a:r>
          </a:p>
        </p:txBody>
      </p:sp>
      <p:sp>
        <p:nvSpPr>
          <p:cNvPr id="402447" name="Rectangle 15"/>
          <p:cNvSpPr>
            <a:spLocks noChangeArrowheads="1"/>
          </p:cNvSpPr>
          <p:nvPr/>
        </p:nvSpPr>
        <p:spPr bwMode="auto">
          <a:xfrm>
            <a:off x="968375" y="4305300"/>
            <a:ext cx="61261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sz="2400">
                <a:solidFill>
                  <a:srgbClr val="000099"/>
                </a:solidFill>
                <a:latin typeface="Times New Roman" panose="02020603050405020304" pitchFamily="18" charset="0"/>
                <a:ea typeface="楷体_GB2312" pitchFamily="49" charset="-122"/>
              </a:rPr>
              <a:t>(3) </a:t>
            </a:r>
            <a:r>
              <a:rPr lang="zh-CN" altLang="en-US" sz="2400">
                <a:solidFill>
                  <a:srgbClr val="000099"/>
                </a:solidFill>
                <a:latin typeface="Times New Roman" panose="02020603050405020304" pitchFamily="18" charset="0"/>
                <a:ea typeface="楷体_GB2312" pitchFamily="49" charset="-122"/>
              </a:rPr>
              <a:t>每个模拟开关的开关电压降要相等</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2436"/>
                                        </p:tgtEl>
                                        <p:attrNameLst>
                                          <p:attrName>style.visibility</p:attrName>
                                        </p:attrNameLst>
                                      </p:cBhvr>
                                      <p:to>
                                        <p:strVal val="visible"/>
                                      </p:to>
                                    </p:set>
                                    <p:animEffect transition="in" filter="strips(downRight)">
                                      <p:cBhvr>
                                        <p:cTn id="7" dur="500"/>
                                        <p:tgtEl>
                                          <p:spTgt spid="40243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02443"/>
                                        </p:tgtEl>
                                        <p:attrNameLst>
                                          <p:attrName>style.visibility</p:attrName>
                                        </p:attrNameLst>
                                      </p:cBhvr>
                                      <p:to>
                                        <p:strVal val="visible"/>
                                      </p:to>
                                    </p:set>
                                    <p:animEffect transition="in" filter="strips(downRight)">
                                      <p:cBhvr>
                                        <p:cTn id="12" dur="500"/>
                                        <p:tgtEl>
                                          <p:spTgt spid="40244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402441"/>
                                        </p:tgtEl>
                                        <p:attrNameLst>
                                          <p:attrName>style.visibility</p:attrName>
                                        </p:attrNameLst>
                                      </p:cBhvr>
                                      <p:to>
                                        <p:strVal val="visible"/>
                                      </p:to>
                                    </p:set>
                                    <p:animEffect transition="in" filter="strips(downRight)">
                                      <p:cBhvr>
                                        <p:cTn id="17" dur="500"/>
                                        <p:tgtEl>
                                          <p:spTgt spid="40244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02437"/>
                                        </p:tgtEl>
                                        <p:attrNameLst>
                                          <p:attrName>style.visibility</p:attrName>
                                        </p:attrNameLst>
                                      </p:cBhvr>
                                      <p:to>
                                        <p:strVal val="visible"/>
                                      </p:to>
                                    </p:set>
                                    <p:animEffect transition="in" filter="strips(downRight)">
                                      <p:cBhvr>
                                        <p:cTn id="22" dur="500"/>
                                        <p:tgtEl>
                                          <p:spTgt spid="40243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02438"/>
                                        </p:tgtEl>
                                        <p:attrNameLst>
                                          <p:attrName>style.visibility</p:attrName>
                                        </p:attrNameLst>
                                      </p:cBhvr>
                                      <p:to>
                                        <p:strVal val="visible"/>
                                      </p:to>
                                    </p:set>
                                    <p:animEffect transition="in" filter="strips(downRight)">
                                      <p:cBhvr>
                                        <p:cTn id="27" dur="500"/>
                                        <p:tgtEl>
                                          <p:spTgt spid="40243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402447"/>
                                        </p:tgtEl>
                                        <p:attrNameLst>
                                          <p:attrName>style.visibility</p:attrName>
                                        </p:attrNameLst>
                                      </p:cBhvr>
                                      <p:to>
                                        <p:strVal val="visible"/>
                                      </p:to>
                                    </p:set>
                                    <p:animEffect transition="in" filter="strips(downRight)">
                                      <p:cBhvr>
                                        <p:cTn id="32" dur="500"/>
                                        <p:tgtEl>
                                          <p:spTgt spid="40244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402439"/>
                                        </p:tgtEl>
                                        <p:attrNameLst>
                                          <p:attrName>style.visibility</p:attrName>
                                        </p:attrNameLst>
                                      </p:cBhvr>
                                      <p:to>
                                        <p:strVal val="visible"/>
                                      </p:to>
                                    </p:set>
                                    <p:animEffect transition="in" filter="strips(downRight)">
                                      <p:cBhvr>
                                        <p:cTn id="37" dur="500"/>
                                        <p:tgtEl>
                                          <p:spTgt spid="40243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402440"/>
                                        </p:tgtEl>
                                        <p:attrNameLst>
                                          <p:attrName>style.visibility</p:attrName>
                                        </p:attrNameLst>
                                      </p:cBhvr>
                                      <p:to>
                                        <p:strVal val="visible"/>
                                      </p:to>
                                    </p:set>
                                    <p:animEffect transition="in" filter="strips(downRight)">
                                      <p:cBhvr>
                                        <p:cTn id="42" dur="500"/>
                                        <p:tgtEl>
                                          <p:spTgt spid="4024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436" grpId="0" autoUpdateAnimBg="0"/>
      <p:bldP spid="402437" grpId="0" autoUpdateAnimBg="0"/>
      <p:bldP spid="402438" grpId="0" autoUpdateAnimBg="0"/>
      <p:bldP spid="402439" grpId="0" autoUpdateAnimBg="0"/>
      <p:bldP spid="402440" grpId="0" autoUpdateAnimBg="0"/>
      <p:bldP spid="402443" grpId="0" autoUpdateAnimBg="0"/>
      <p:bldP spid="402447"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3460" name="Object 4"/>
          <p:cNvGraphicFramePr>
            <a:graphicFrameLocks noChangeAspect="1"/>
          </p:cNvGraphicFramePr>
          <p:nvPr/>
        </p:nvGraphicFramePr>
        <p:xfrm>
          <a:off x="6065838" y="2644775"/>
          <a:ext cx="2751137" cy="1908175"/>
        </p:xfrm>
        <a:graphic>
          <a:graphicData uri="http://schemas.openxmlformats.org/presentationml/2006/ole">
            <mc:AlternateContent xmlns:mc="http://schemas.openxmlformats.org/markup-compatibility/2006">
              <mc:Choice xmlns:v="urn:schemas-microsoft-com:vml" Requires="v">
                <p:oleObj spid="_x0000_s10242" name="Photo Editor 照片" r:id="rId3" imgW="15895238" imgH="10104762" progId="MSPhotoEd.3">
                  <p:embed/>
                </p:oleObj>
              </mc:Choice>
              <mc:Fallback>
                <p:oleObj name="Photo Editor 照片" r:id="rId3" imgW="15895238" imgH="10104762" progId="MSPhotoEd.3">
                  <p:embed/>
                  <p:pic>
                    <p:nvPicPr>
                      <p:cNvPr id="40346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5838" y="2644775"/>
                        <a:ext cx="2751137" cy="1908175"/>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03461" name="Text Box 5"/>
          <p:cNvSpPr txBox="1">
            <a:spLocks noChangeArrowheads="1"/>
          </p:cNvSpPr>
          <p:nvPr/>
        </p:nvSpPr>
        <p:spPr bwMode="auto">
          <a:xfrm>
            <a:off x="1270000" y="5200650"/>
            <a:ext cx="4670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i="1">
                <a:solidFill>
                  <a:srgbClr val="000099"/>
                </a:solidFill>
                <a:latin typeface="Times New Roman" panose="02020603050405020304" pitchFamily="18" charset="0"/>
                <a:ea typeface="黑体" panose="02010609060101010101" pitchFamily="49" charset="-122"/>
              </a:rPr>
              <a:t>D</a:t>
            </a:r>
            <a:r>
              <a:rPr kumimoji="1" lang="en-US" altLang="zh-CN" sz="2400" baseline="-30000">
                <a:solidFill>
                  <a:srgbClr val="000099"/>
                </a:solidFill>
                <a:latin typeface="Times New Roman" panose="02020603050405020304" pitchFamily="18" charset="0"/>
                <a:ea typeface="黑体" panose="02010609060101010101" pitchFamily="49" charset="-122"/>
              </a:rPr>
              <a:t>i </a:t>
            </a:r>
            <a:r>
              <a:rPr kumimoji="1" lang="en-US" altLang="zh-CN" sz="2400">
                <a:solidFill>
                  <a:srgbClr val="000099"/>
                </a:solidFill>
                <a:latin typeface="Times New Roman" panose="02020603050405020304" pitchFamily="18" charset="0"/>
                <a:ea typeface="黑体" panose="02010609060101010101" pitchFamily="49" charset="-122"/>
              </a:rPr>
              <a:t>=1</a:t>
            </a:r>
            <a:r>
              <a:rPr kumimoji="1" lang="zh-CN" altLang="en-US" sz="2400">
                <a:solidFill>
                  <a:srgbClr val="000099"/>
                </a:solidFill>
                <a:latin typeface="楷体_GB2312" pitchFamily="49" charset="-122"/>
                <a:ea typeface="楷体_GB2312" pitchFamily="49" charset="-122"/>
              </a:rPr>
              <a:t>时，开关</a:t>
            </a:r>
            <a:r>
              <a:rPr kumimoji="1" lang="en-US" altLang="zh-CN" sz="2400" i="1">
                <a:solidFill>
                  <a:srgbClr val="000099"/>
                </a:solidFill>
                <a:latin typeface="楷体_GB2312" pitchFamily="49" charset="-122"/>
                <a:ea typeface="楷体_GB2312" pitchFamily="49" charset="-122"/>
              </a:rPr>
              <a:t>S</a:t>
            </a:r>
            <a:r>
              <a:rPr kumimoji="1" lang="en-US" altLang="zh-CN" sz="2400" baseline="-30000">
                <a:solidFill>
                  <a:srgbClr val="000099"/>
                </a:solidFill>
                <a:latin typeface="楷体_GB2312" pitchFamily="49" charset="-122"/>
                <a:ea typeface="楷体_GB2312" pitchFamily="49" charset="-122"/>
              </a:rPr>
              <a:t>i</a:t>
            </a:r>
            <a:r>
              <a:rPr kumimoji="1" lang="zh-CN" altLang="en-US" sz="2400">
                <a:solidFill>
                  <a:srgbClr val="000099"/>
                </a:solidFill>
                <a:latin typeface="楷体_GB2312" pitchFamily="49" charset="-122"/>
                <a:ea typeface="楷体_GB2312" pitchFamily="49" charset="-122"/>
              </a:rPr>
              <a:t>接运放的反相端</a:t>
            </a:r>
            <a:r>
              <a:rPr kumimoji="1" lang="en-US" altLang="zh-CN" sz="2400">
                <a:solidFill>
                  <a:srgbClr val="000099"/>
                </a:solidFill>
                <a:latin typeface="楷体_GB2312" pitchFamily="49" charset="-122"/>
                <a:ea typeface="楷体_GB2312" pitchFamily="49" charset="-122"/>
              </a:rPr>
              <a:t>; </a:t>
            </a:r>
          </a:p>
        </p:txBody>
      </p:sp>
      <p:sp>
        <p:nvSpPr>
          <p:cNvPr id="403462" name="Text Box 6"/>
          <p:cNvSpPr txBox="1">
            <a:spLocks noChangeArrowheads="1"/>
          </p:cNvSpPr>
          <p:nvPr/>
        </p:nvSpPr>
        <p:spPr bwMode="auto">
          <a:xfrm>
            <a:off x="1298575" y="5743575"/>
            <a:ext cx="416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i="1">
                <a:solidFill>
                  <a:srgbClr val="000099"/>
                </a:solidFill>
                <a:latin typeface="Times New Roman" panose="02020603050405020304" pitchFamily="18" charset="0"/>
                <a:ea typeface="黑体" panose="02010609060101010101" pitchFamily="49" charset="-122"/>
              </a:rPr>
              <a:t>D</a:t>
            </a:r>
            <a:r>
              <a:rPr kumimoji="1" lang="en-US" altLang="zh-CN" sz="2400" baseline="-30000">
                <a:solidFill>
                  <a:srgbClr val="000099"/>
                </a:solidFill>
                <a:latin typeface="Times New Roman" panose="02020603050405020304" pitchFamily="18" charset="0"/>
                <a:ea typeface="黑体" panose="02010609060101010101" pitchFamily="49" charset="-122"/>
              </a:rPr>
              <a:t>i</a:t>
            </a:r>
            <a:r>
              <a:rPr kumimoji="1" lang="en-US" altLang="zh-CN" sz="2400">
                <a:solidFill>
                  <a:srgbClr val="000099"/>
                </a:solidFill>
                <a:latin typeface="Times New Roman" panose="02020603050405020304" pitchFamily="18" charset="0"/>
                <a:ea typeface="黑体" panose="02010609060101010101" pitchFamily="49" charset="-122"/>
              </a:rPr>
              <a:t>= 0</a:t>
            </a:r>
            <a:r>
              <a:rPr kumimoji="1" lang="zh-CN" altLang="en-US" sz="2400">
                <a:solidFill>
                  <a:srgbClr val="000099"/>
                </a:solidFill>
                <a:latin typeface="楷体_GB2312" pitchFamily="49" charset="-122"/>
                <a:ea typeface="楷体_GB2312" pitchFamily="49" charset="-122"/>
              </a:rPr>
              <a:t>时，开关</a:t>
            </a:r>
            <a:r>
              <a:rPr kumimoji="1" lang="en-US" altLang="zh-CN" sz="2400" i="1">
                <a:solidFill>
                  <a:srgbClr val="000099"/>
                </a:solidFill>
                <a:latin typeface="楷体_GB2312" pitchFamily="49" charset="-122"/>
                <a:ea typeface="楷体_GB2312" pitchFamily="49" charset="-122"/>
              </a:rPr>
              <a:t>S</a:t>
            </a:r>
            <a:r>
              <a:rPr kumimoji="1" lang="en-US" altLang="zh-CN" sz="2400" baseline="-30000">
                <a:solidFill>
                  <a:srgbClr val="000099"/>
                </a:solidFill>
                <a:latin typeface="楷体_GB2312" pitchFamily="49" charset="-122"/>
                <a:ea typeface="楷体_GB2312" pitchFamily="49" charset="-122"/>
              </a:rPr>
              <a:t>i</a:t>
            </a:r>
            <a:r>
              <a:rPr kumimoji="1" lang="zh-CN" altLang="en-US" sz="2400">
                <a:solidFill>
                  <a:srgbClr val="000099"/>
                </a:solidFill>
                <a:latin typeface="楷体_GB2312" pitchFamily="49" charset="-122"/>
                <a:ea typeface="楷体_GB2312" pitchFamily="49" charset="-122"/>
              </a:rPr>
              <a:t>接地</a:t>
            </a:r>
            <a:r>
              <a:rPr kumimoji="1" lang="zh-CN" altLang="en-US" sz="2400">
                <a:solidFill>
                  <a:srgbClr val="000099"/>
                </a:solidFill>
                <a:latin typeface="Times New Roman" panose="02020603050405020304" pitchFamily="18" charset="0"/>
                <a:ea typeface="黑体" panose="02010609060101010101" pitchFamily="49" charset="-122"/>
              </a:rPr>
              <a:t>。 </a:t>
            </a:r>
          </a:p>
        </p:txBody>
      </p:sp>
      <p:sp>
        <p:nvSpPr>
          <p:cNvPr id="403463" name="Rectangle 7"/>
          <p:cNvSpPr>
            <a:spLocks noChangeArrowheads="1"/>
          </p:cNvSpPr>
          <p:nvPr/>
        </p:nvSpPr>
        <p:spPr bwMode="auto">
          <a:xfrm>
            <a:off x="674688" y="476250"/>
            <a:ext cx="58610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sz="3200">
                <a:solidFill>
                  <a:schemeClr val="accent2"/>
                </a:solidFill>
                <a:latin typeface="Times New Roman" panose="02020603050405020304" pitchFamily="18" charset="0"/>
                <a:ea typeface="楷体_GB2312" pitchFamily="49" charset="-122"/>
              </a:rPr>
              <a:t>10.1.4   </a:t>
            </a:r>
            <a:r>
              <a:rPr lang="zh-CN" altLang="en-US" sz="3200">
                <a:solidFill>
                  <a:schemeClr val="accent2"/>
                </a:solidFill>
                <a:latin typeface="Times New Roman" panose="02020603050405020304" pitchFamily="18" charset="0"/>
                <a:ea typeface="楷体_GB2312" pitchFamily="49" charset="-122"/>
              </a:rPr>
              <a:t>权电流型</a:t>
            </a:r>
            <a:r>
              <a:rPr lang="en-US" altLang="zh-CN" sz="3200">
                <a:solidFill>
                  <a:schemeClr val="accent2"/>
                </a:solidFill>
                <a:latin typeface="Times New Roman" panose="02020603050405020304" pitchFamily="18" charset="0"/>
                <a:ea typeface="楷体_GB2312" pitchFamily="49" charset="-122"/>
              </a:rPr>
              <a:t>D/A</a:t>
            </a:r>
            <a:r>
              <a:rPr lang="zh-CN" altLang="en-US" sz="3200">
                <a:solidFill>
                  <a:schemeClr val="accent2"/>
                </a:solidFill>
                <a:latin typeface="Times New Roman" panose="02020603050405020304" pitchFamily="18" charset="0"/>
                <a:ea typeface="楷体_GB2312" pitchFamily="49" charset="-122"/>
              </a:rPr>
              <a:t>转换器</a:t>
            </a:r>
          </a:p>
        </p:txBody>
      </p:sp>
      <p:sp>
        <p:nvSpPr>
          <p:cNvPr id="403464" name="Rectangle 8"/>
          <p:cNvSpPr>
            <a:spLocks noChangeArrowheads="1"/>
          </p:cNvSpPr>
          <p:nvPr/>
        </p:nvSpPr>
        <p:spPr bwMode="auto">
          <a:xfrm>
            <a:off x="0" y="24780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03465" name="Rectangle 9"/>
          <p:cNvSpPr>
            <a:spLocks noChangeArrowheads="1"/>
          </p:cNvSpPr>
          <p:nvPr/>
        </p:nvSpPr>
        <p:spPr bwMode="auto">
          <a:xfrm>
            <a:off x="0" y="17399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403466" name="Object 10"/>
          <p:cNvGraphicFramePr>
            <a:graphicFrameLocks noChangeAspect="1"/>
          </p:cNvGraphicFramePr>
          <p:nvPr/>
        </p:nvGraphicFramePr>
        <p:xfrm>
          <a:off x="328613" y="2217738"/>
          <a:ext cx="5534025" cy="2543175"/>
        </p:xfrm>
        <a:graphic>
          <a:graphicData uri="http://schemas.openxmlformats.org/presentationml/2006/ole">
            <mc:AlternateContent xmlns:mc="http://schemas.openxmlformats.org/markup-compatibility/2006">
              <mc:Choice xmlns:v="urn:schemas-microsoft-com:vml" Requires="v">
                <p:oleObj spid="_x0000_s10243" name="图片" r:id="rId5" imgW="5553456" imgH="2552700" progId="Word.Picture.8">
                  <p:embed/>
                </p:oleObj>
              </mc:Choice>
              <mc:Fallback>
                <p:oleObj name="图片" r:id="rId5" imgW="5553456" imgH="2552700" progId="Word.Picture.8">
                  <p:embed/>
                  <p:pic>
                    <p:nvPicPr>
                      <p:cNvPr id="403466"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8613" y="2217738"/>
                        <a:ext cx="5534025" cy="2543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3467" name="Rectangle 11"/>
          <p:cNvSpPr>
            <a:spLocks noChangeArrowheads="1"/>
          </p:cNvSpPr>
          <p:nvPr/>
        </p:nvSpPr>
        <p:spPr bwMode="auto">
          <a:xfrm>
            <a:off x="647700" y="1200150"/>
            <a:ext cx="5861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sz="2400">
                <a:solidFill>
                  <a:srgbClr val="000066"/>
                </a:solidFill>
                <a:latin typeface="Times New Roman" panose="02020603050405020304" pitchFamily="18" charset="0"/>
                <a:ea typeface="楷体_GB2312" pitchFamily="49" charset="-122"/>
              </a:rPr>
              <a:t>1.   4</a:t>
            </a:r>
            <a:r>
              <a:rPr lang="zh-CN" altLang="en-US" sz="2400">
                <a:solidFill>
                  <a:srgbClr val="000066"/>
                </a:solidFill>
                <a:latin typeface="Times New Roman" panose="02020603050405020304" pitchFamily="18" charset="0"/>
                <a:ea typeface="楷体_GB2312" pitchFamily="49" charset="-122"/>
              </a:rPr>
              <a:t>位权电流</a:t>
            </a:r>
            <a:r>
              <a:rPr lang="en-US" altLang="zh-CN" sz="2400">
                <a:solidFill>
                  <a:srgbClr val="000066"/>
                </a:solidFill>
                <a:latin typeface="Times New Roman" panose="02020603050405020304" pitchFamily="18" charset="0"/>
                <a:ea typeface="楷体_GB2312" pitchFamily="49" charset="-122"/>
              </a:rPr>
              <a:t>D/A</a:t>
            </a:r>
            <a:r>
              <a:rPr lang="zh-CN" altLang="en-US" sz="2400">
                <a:solidFill>
                  <a:srgbClr val="000066"/>
                </a:solidFill>
                <a:latin typeface="Times New Roman" panose="02020603050405020304" pitchFamily="18" charset="0"/>
                <a:ea typeface="楷体_GB2312" pitchFamily="49" charset="-122"/>
              </a:rPr>
              <a:t>转换器</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03461"/>
                                        </p:tgtEl>
                                        <p:attrNameLst>
                                          <p:attrName>style.visibility</p:attrName>
                                        </p:attrNameLst>
                                      </p:cBhvr>
                                      <p:to>
                                        <p:strVal val="visible"/>
                                      </p:to>
                                    </p:set>
                                    <p:animEffect transition="in" filter="box(in)">
                                      <p:cBhvr>
                                        <p:cTn id="7" dur="500"/>
                                        <p:tgtEl>
                                          <p:spTgt spid="40346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03462"/>
                                        </p:tgtEl>
                                        <p:attrNameLst>
                                          <p:attrName>style.visibility</p:attrName>
                                        </p:attrNameLst>
                                      </p:cBhvr>
                                      <p:to>
                                        <p:strVal val="visible"/>
                                      </p:to>
                                    </p:set>
                                    <p:animEffect transition="in" filter="box(in)">
                                      <p:cBhvr>
                                        <p:cTn id="12" dur="500"/>
                                        <p:tgtEl>
                                          <p:spTgt spid="40346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03460"/>
                                        </p:tgtEl>
                                        <p:attrNameLst>
                                          <p:attrName>style.visibility</p:attrName>
                                        </p:attrNameLst>
                                      </p:cBhvr>
                                      <p:to>
                                        <p:strVal val="visible"/>
                                      </p:to>
                                    </p:set>
                                    <p:animEffect transition="in" filter="wipe(left)">
                                      <p:cBhvr>
                                        <p:cTn id="17" dur="500"/>
                                        <p:tgtEl>
                                          <p:spTgt spid="403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3461" grpId="0" autoUpdateAnimBg="0"/>
      <p:bldP spid="403462"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4" name="Rectangle 4"/>
          <p:cNvSpPr>
            <a:spLocks noChangeArrowheads="1"/>
          </p:cNvSpPr>
          <p:nvPr/>
        </p:nvSpPr>
        <p:spPr bwMode="auto">
          <a:xfrm>
            <a:off x="212725" y="5200650"/>
            <a:ext cx="8931275" cy="822325"/>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zh-CN" altLang="en-US" sz="2400">
                <a:solidFill>
                  <a:srgbClr val="000099"/>
                </a:solidFill>
                <a:latin typeface="Times New Roman" panose="02020603050405020304" pitchFamily="18" charset="0"/>
                <a:ea typeface="楷体_GB2312" pitchFamily="49" charset="-122"/>
              </a:rPr>
              <a:t>在恒流源电路中，各支路权电流的大小均不受开关导通电阻和压降的影响，这样降低了对开关电路的要求，提高了转换精度。</a:t>
            </a:r>
          </a:p>
        </p:txBody>
      </p:sp>
      <p:graphicFrame>
        <p:nvGraphicFramePr>
          <p:cNvPr id="404485" name="Object 5"/>
          <p:cNvGraphicFramePr>
            <a:graphicFrameLocks noChangeAspect="1"/>
          </p:cNvGraphicFramePr>
          <p:nvPr/>
        </p:nvGraphicFramePr>
        <p:xfrm>
          <a:off x="574675" y="3573463"/>
          <a:ext cx="4911725" cy="685800"/>
        </p:xfrm>
        <a:graphic>
          <a:graphicData uri="http://schemas.openxmlformats.org/presentationml/2006/ole">
            <mc:AlternateContent xmlns:mc="http://schemas.openxmlformats.org/markup-compatibility/2006">
              <mc:Choice xmlns:v="urn:schemas-microsoft-com:vml" Requires="v">
                <p:oleObj spid="_x0000_s11266" name="公式" r:id="rId3" imgW="2819160" imgH="393480" progId="Equation.3">
                  <p:embed/>
                </p:oleObj>
              </mc:Choice>
              <mc:Fallback>
                <p:oleObj name="公式" r:id="rId3" imgW="2819160" imgH="393480" progId="Equation.3">
                  <p:embed/>
                  <p:pic>
                    <p:nvPicPr>
                      <p:cNvPr id="404485"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4675" y="3573463"/>
                        <a:ext cx="4911725"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4486" name="Object 6"/>
          <p:cNvGraphicFramePr>
            <a:graphicFrameLocks noChangeAspect="1"/>
          </p:cNvGraphicFramePr>
          <p:nvPr/>
        </p:nvGraphicFramePr>
        <p:xfrm>
          <a:off x="900113" y="4365625"/>
          <a:ext cx="4513262" cy="685800"/>
        </p:xfrm>
        <a:graphic>
          <a:graphicData uri="http://schemas.openxmlformats.org/presentationml/2006/ole">
            <mc:AlternateContent xmlns:mc="http://schemas.openxmlformats.org/markup-compatibility/2006">
              <mc:Choice xmlns:v="urn:schemas-microsoft-com:vml" Requires="v">
                <p:oleObj spid="_x0000_s11267" name="公式" r:id="rId5" imgW="2590560" imgH="393480" progId="Equation.3">
                  <p:embed/>
                </p:oleObj>
              </mc:Choice>
              <mc:Fallback>
                <p:oleObj name="公式" r:id="rId5" imgW="2590560" imgH="393480" progId="Equation.3">
                  <p:embed/>
                  <p:pic>
                    <p:nvPicPr>
                      <p:cNvPr id="404486"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0113" y="4365625"/>
                        <a:ext cx="4513262"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4487" name="Object 7"/>
          <p:cNvGraphicFramePr>
            <a:graphicFrameLocks noChangeAspect="1"/>
          </p:cNvGraphicFramePr>
          <p:nvPr/>
        </p:nvGraphicFramePr>
        <p:xfrm>
          <a:off x="5508625" y="4257675"/>
          <a:ext cx="1925638" cy="752475"/>
        </p:xfrm>
        <a:graphic>
          <a:graphicData uri="http://schemas.openxmlformats.org/presentationml/2006/ole">
            <mc:AlternateContent xmlns:mc="http://schemas.openxmlformats.org/markup-compatibility/2006">
              <mc:Choice xmlns:v="urn:schemas-microsoft-com:vml" Requires="v">
                <p:oleObj spid="_x0000_s11268" name="公式" r:id="rId7" imgW="1104840" imgH="431640" progId="Equation.3">
                  <p:embed/>
                </p:oleObj>
              </mc:Choice>
              <mc:Fallback>
                <p:oleObj name="公式" r:id="rId7" imgW="1104840" imgH="431640" progId="Equation.3">
                  <p:embed/>
                  <p:pic>
                    <p:nvPicPr>
                      <p:cNvPr id="404487"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08625" y="4257675"/>
                        <a:ext cx="1925638" cy="752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4488" name="Object 8"/>
          <p:cNvGraphicFramePr>
            <a:graphicFrameLocks noChangeAspect="1"/>
          </p:cNvGraphicFramePr>
          <p:nvPr/>
        </p:nvGraphicFramePr>
        <p:xfrm>
          <a:off x="3276600" y="765175"/>
          <a:ext cx="5867400" cy="2695575"/>
        </p:xfrm>
        <a:graphic>
          <a:graphicData uri="http://schemas.openxmlformats.org/presentationml/2006/ole">
            <mc:AlternateContent xmlns:mc="http://schemas.openxmlformats.org/markup-compatibility/2006">
              <mc:Choice xmlns:v="urn:schemas-microsoft-com:vml" Requires="v">
                <p:oleObj spid="_x0000_s11269" name="图片" r:id="rId9" imgW="5553456" imgH="2552700" progId="Word.Picture.8">
                  <p:embed/>
                </p:oleObj>
              </mc:Choice>
              <mc:Fallback>
                <p:oleObj name="图片" r:id="rId9" imgW="5553456" imgH="2552700" progId="Word.Picture.8">
                  <p:embed/>
                  <p:pic>
                    <p:nvPicPr>
                      <p:cNvPr id="404488"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76600" y="765175"/>
                        <a:ext cx="5867400" cy="2695575"/>
                      </a:xfrm>
                      <a:prstGeom prst="rect">
                        <a:avLst/>
                      </a:prstGeom>
                      <a:solidFill>
                        <a:schemeClr val="bg1"/>
                      </a:solidFill>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404485"/>
                                        </p:tgtEl>
                                        <p:attrNameLst>
                                          <p:attrName>style.visibility</p:attrName>
                                        </p:attrNameLst>
                                      </p:cBhvr>
                                      <p:to>
                                        <p:strVal val="visible"/>
                                      </p:to>
                                    </p:set>
                                    <p:animEffect transition="in" filter="strips(downRight)">
                                      <p:cBhvr>
                                        <p:cTn id="7" dur="500"/>
                                        <p:tgtEl>
                                          <p:spTgt spid="40448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404486"/>
                                        </p:tgtEl>
                                        <p:attrNameLst>
                                          <p:attrName>style.visibility</p:attrName>
                                        </p:attrNameLst>
                                      </p:cBhvr>
                                      <p:to>
                                        <p:strVal val="visible"/>
                                      </p:to>
                                    </p:set>
                                    <p:animEffect transition="in" filter="strips(downRight)">
                                      <p:cBhvr>
                                        <p:cTn id="12" dur="500"/>
                                        <p:tgtEl>
                                          <p:spTgt spid="40448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404487"/>
                                        </p:tgtEl>
                                        <p:attrNameLst>
                                          <p:attrName>style.visibility</p:attrName>
                                        </p:attrNameLst>
                                      </p:cBhvr>
                                      <p:to>
                                        <p:strVal val="visible"/>
                                      </p:to>
                                    </p:set>
                                    <p:animEffect transition="in" filter="strips(downRight)">
                                      <p:cBhvr>
                                        <p:cTn id="17" dur="500"/>
                                        <p:tgtEl>
                                          <p:spTgt spid="40448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04484"/>
                                        </p:tgtEl>
                                        <p:attrNameLst>
                                          <p:attrName>style.visibility</p:attrName>
                                        </p:attrNameLst>
                                      </p:cBhvr>
                                      <p:to>
                                        <p:strVal val="visible"/>
                                      </p:to>
                                    </p:set>
                                    <p:animEffect transition="in" filter="strips(downRight)">
                                      <p:cBhvr>
                                        <p:cTn id="22" dur="500"/>
                                        <p:tgtEl>
                                          <p:spTgt spid="4044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4484"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4" name="Rectangle 4"/>
          <p:cNvSpPr>
            <a:spLocks noChangeArrowheads="1"/>
          </p:cNvSpPr>
          <p:nvPr/>
        </p:nvSpPr>
        <p:spPr bwMode="auto">
          <a:xfrm>
            <a:off x="0" y="16208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24965" name="Rectangle 5"/>
          <p:cNvSpPr>
            <a:spLocks noChangeArrowheads="1"/>
          </p:cNvSpPr>
          <p:nvPr/>
        </p:nvSpPr>
        <p:spPr bwMode="auto">
          <a:xfrm>
            <a:off x="441325" y="692150"/>
            <a:ext cx="43878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zh-CN" sz="2400">
                <a:solidFill>
                  <a:srgbClr val="000099"/>
                </a:solidFill>
                <a:latin typeface="楷体_GB2312" pitchFamily="49" charset="-122"/>
                <a:ea typeface="楷体_GB2312" pitchFamily="49" charset="-122"/>
              </a:rPr>
              <a:t>2.</a:t>
            </a:r>
            <a:r>
              <a:rPr lang="zh-CN" altLang="en-US" sz="2400">
                <a:solidFill>
                  <a:srgbClr val="000099"/>
                </a:solidFill>
                <a:latin typeface="楷体_GB2312" pitchFamily="49" charset="-122"/>
                <a:ea typeface="楷体_GB2312" pitchFamily="49" charset="-122"/>
              </a:rPr>
              <a:t>实际的权电流</a:t>
            </a:r>
            <a:r>
              <a:rPr lang="en-US" altLang="zh-CN" sz="2400">
                <a:solidFill>
                  <a:srgbClr val="000099"/>
                </a:solidFill>
                <a:latin typeface="Times New Roman" panose="02020603050405020304" pitchFamily="18" charset="0"/>
                <a:ea typeface="楷体_GB2312" pitchFamily="49" charset="-122"/>
              </a:rPr>
              <a:t>D/A</a:t>
            </a:r>
            <a:r>
              <a:rPr lang="zh-CN" altLang="en-US" sz="2400">
                <a:solidFill>
                  <a:srgbClr val="000099"/>
                </a:solidFill>
                <a:latin typeface="楷体_GB2312" pitchFamily="49" charset="-122"/>
                <a:ea typeface="楷体_GB2312" pitchFamily="49" charset="-122"/>
              </a:rPr>
              <a:t>转换器电路</a:t>
            </a:r>
          </a:p>
        </p:txBody>
      </p:sp>
      <p:graphicFrame>
        <p:nvGraphicFramePr>
          <p:cNvPr id="424966" name="Object 6"/>
          <p:cNvGraphicFramePr>
            <a:graphicFrameLocks noChangeAspect="1"/>
          </p:cNvGraphicFramePr>
          <p:nvPr/>
        </p:nvGraphicFramePr>
        <p:xfrm>
          <a:off x="1011238" y="5770563"/>
          <a:ext cx="6215062" cy="889000"/>
        </p:xfrm>
        <a:graphic>
          <a:graphicData uri="http://schemas.openxmlformats.org/presentationml/2006/ole">
            <mc:AlternateContent xmlns:mc="http://schemas.openxmlformats.org/markup-compatibility/2006">
              <mc:Choice xmlns:v="urn:schemas-microsoft-com:vml" Requires="v">
                <p:oleObj spid="_x0000_s12290" name="Equation" r:id="rId3" imgW="3200400" imgH="457200" progId="Equation.DSMT4">
                  <p:embed/>
                </p:oleObj>
              </mc:Choice>
              <mc:Fallback>
                <p:oleObj name="Equation" r:id="rId3" imgW="3200400" imgH="457200" progId="Equation.DSMT4">
                  <p:embed/>
                  <p:pic>
                    <p:nvPicPr>
                      <p:cNvPr id="424966"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238" y="5770563"/>
                        <a:ext cx="6215062" cy="889000"/>
                      </a:xfrm>
                      <a:prstGeom prst="rect">
                        <a:avLst/>
                      </a:prstGeom>
                      <a:solidFill>
                        <a:srgbClr val="FFFF99">
                          <a:alpha val="22000"/>
                        </a:srgbClr>
                      </a:solidFill>
                      <a:ln w="9525">
                        <a:solidFill>
                          <a:srgbClr val="FF0000"/>
                        </a:solidFill>
                        <a:miter lim="800000"/>
                        <a:headEnd/>
                        <a:tailEnd/>
                      </a:ln>
                    </p:spPr>
                  </p:pic>
                </p:oleObj>
              </mc:Fallback>
            </mc:AlternateContent>
          </a:graphicData>
        </a:graphic>
      </p:graphicFrame>
      <p:sp>
        <p:nvSpPr>
          <p:cNvPr id="424967" name="Rectangle 7"/>
          <p:cNvSpPr>
            <a:spLocks noChangeArrowheads="1"/>
          </p:cNvSpPr>
          <p:nvPr/>
        </p:nvSpPr>
        <p:spPr bwMode="auto">
          <a:xfrm>
            <a:off x="3635375" y="1081088"/>
            <a:ext cx="4792663" cy="1871662"/>
          </a:xfrm>
          <a:prstGeom prst="rect">
            <a:avLst/>
          </a:prstGeom>
          <a:solidFill>
            <a:srgbClr val="6666FF">
              <a:alpha val="19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24968" name="Rectangle 8"/>
          <p:cNvSpPr>
            <a:spLocks noChangeArrowheads="1"/>
          </p:cNvSpPr>
          <p:nvPr/>
        </p:nvSpPr>
        <p:spPr bwMode="auto">
          <a:xfrm>
            <a:off x="666750" y="3105150"/>
            <a:ext cx="6870700" cy="2576513"/>
          </a:xfrm>
          <a:prstGeom prst="rect">
            <a:avLst/>
          </a:prstGeom>
          <a:solidFill>
            <a:srgbClr val="FF66FF">
              <a:alpha val="19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24969" name="AutoShape 9"/>
          <p:cNvSpPr>
            <a:spLocks noChangeArrowheads="1"/>
          </p:cNvSpPr>
          <p:nvPr/>
        </p:nvSpPr>
        <p:spPr bwMode="auto">
          <a:xfrm>
            <a:off x="603250" y="5102225"/>
            <a:ext cx="1625600" cy="493713"/>
          </a:xfrm>
          <a:prstGeom prst="wedgeRoundRectCallout">
            <a:avLst>
              <a:gd name="adj1" fmla="val 149611"/>
              <a:gd name="adj2" fmla="val -307236"/>
              <a:gd name="adj3" fmla="val 16667"/>
            </a:avLst>
          </a:prstGeom>
          <a:solidFill>
            <a:srgbClr val="FFFF99">
              <a:alpha val="19000"/>
            </a:srgbClr>
          </a:solidFill>
          <a:ln w="12700" algn="ctr">
            <a:solidFill>
              <a:srgbClr val="00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zh-CN" altLang="en-US" sz="2000">
                <a:solidFill>
                  <a:srgbClr val="000099"/>
                </a:solidFill>
                <a:ea typeface="楷体_GB2312" pitchFamily="49" charset="-122"/>
              </a:rPr>
              <a:t>电压恒定</a:t>
            </a:r>
          </a:p>
        </p:txBody>
      </p:sp>
      <p:sp>
        <p:nvSpPr>
          <p:cNvPr id="424970" name="Rectangle 10"/>
          <p:cNvSpPr>
            <a:spLocks noChangeArrowheads="1"/>
          </p:cNvSpPr>
          <p:nvPr/>
        </p:nvSpPr>
        <p:spPr bwMode="auto">
          <a:xfrm>
            <a:off x="3159125" y="3778250"/>
            <a:ext cx="990600" cy="650875"/>
          </a:xfrm>
          <a:prstGeom prst="rect">
            <a:avLst/>
          </a:prstGeom>
          <a:solidFill>
            <a:srgbClr val="FFFF66">
              <a:alpha val="19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grpSp>
        <p:nvGrpSpPr>
          <p:cNvPr id="424971" name="Group 11"/>
          <p:cNvGrpSpPr>
            <a:grpSpLocks/>
          </p:cNvGrpSpPr>
          <p:nvPr/>
        </p:nvGrpSpPr>
        <p:grpSpPr bwMode="auto">
          <a:xfrm>
            <a:off x="3492500" y="4413250"/>
            <a:ext cx="830263" cy="115888"/>
            <a:chOff x="2191" y="3089"/>
            <a:chExt cx="1154" cy="73"/>
          </a:xfrm>
        </p:grpSpPr>
        <p:sp>
          <p:nvSpPr>
            <p:cNvPr id="424972" name="Oval 12"/>
            <p:cNvSpPr>
              <a:spLocks noChangeArrowheads="1"/>
            </p:cNvSpPr>
            <p:nvPr/>
          </p:nvSpPr>
          <p:spPr bwMode="auto">
            <a:xfrm>
              <a:off x="2549" y="3089"/>
              <a:ext cx="56" cy="56"/>
            </a:xfrm>
            <a:prstGeom prst="ellipse">
              <a:avLst/>
            </a:prstGeom>
            <a:solidFill>
              <a:srgbClr val="FF0000">
                <a:alpha val="19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24973" name="Oval 13"/>
            <p:cNvSpPr>
              <a:spLocks noChangeArrowheads="1"/>
            </p:cNvSpPr>
            <p:nvPr/>
          </p:nvSpPr>
          <p:spPr bwMode="auto">
            <a:xfrm>
              <a:off x="2191" y="3106"/>
              <a:ext cx="56" cy="56"/>
            </a:xfrm>
            <a:prstGeom prst="ellipse">
              <a:avLst/>
            </a:prstGeom>
            <a:solidFill>
              <a:srgbClr val="FF0000">
                <a:alpha val="19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24974" name="Oval 14"/>
            <p:cNvSpPr>
              <a:spLocks noChangeArrowheads="1"/>
            </p:cNvSpPr>
            <p:nvPr/>
          </p:nvSpPr>
          <p:spPr bwMode="auto">
            <a:xfrm>
              <a:off x="2933" y="3089"/>
              <a:ext cx="56" cy="56"/>
            </a:xfrm>
            <a:prstGeom prst="ellipse">
              <a:avLst/>
            </a:prstGeom>
            <a:solidFill>
              <a:srgbClr val="FF0000">
                <a:alpha val="19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24975" name="Oval 15"/>
            <p:cNvSpPr>
              <a:spLocks noChangeArrowheads="1"/>
            </p:cNvSpPr>
            <p:nvPr/>
          </p:nvSpPr>
          <p:spPr bwMode="auto">
            <a:xfrm>
              <a:off x="3289" y="3089"/>
              <a:ext cx="56" cy="56"/>
            </a:xfrm>
            <a:prstGeom prst="ellipse">
              <a:avLst/>
            </a:prstGeom>
            <a:solidFill>
              <a:srgbClr val="FF0000">
                <a:alpha val="19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pSp>
      <p:sp>
        <p:nvSpPr>
          <p:cNvPr id="424976" name="AutoShape 16"/>
          <p:cNvSpPr>
            <a:spLocks noChangeArrowheads="1"/>
          </p:cNvSpPr>
          <p:nvPr/>
        </p:nvSpPr>
        <p:spPr bwMode="auto">
          <a:xfrm>
            <a:off x="7377113" y="2838450"/>
            <a:ext cx="1827212" cy="866775"/>
          </a:xfrm>
          <a:prstGeom prst="wedgeRoundRectCallout">
            <a:avLst>
              <a:gd name="adj1" fmla="val -159037"/>
              <a:gd name="adj2" fmla="val 144870"/>
              <a:gd name="adj3" fmla="val 16667"/>
            </a:avLst>
          </a:prstGeom>
          <a:solidFill>
            <a:srgbClr val="FFFF99">
              <a:alpha val="41000"/>
            </a:srgbClr>
          </a:solidFill>
          <a:ln w="12700" algn="ctr">
            <a:solidFill>
              <a:srgbClr val="00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zh-CN" altLang="en-US" sz="2000">
                <a:solidFill>
                  <a:srgbClr val="000099"/>
                </a:solidFill>
                <a:ea typeface="楷体_GB2312" pitchFamily="49" charset="-122"/>
              </a:rPr>
              <a:t>各</a:t>
            </a:r>
            <a:r>
              <a:rPr lang="en-US" altLang="zh-CN" sz="2000">
                <a:solidFill>
                  <a:srgbClr val="000099"/>
                </a:solidFill>
                <a:ea typeface="楷体_GB2312" pitchFamily="49" charset="-122"/>
              </a:rPr>
              <a:t>BJT</a:t>
            </a:r>
            <a:r>
              <a:rPr lang="zh-CN" altLang="en-US" sz="2000">
                <a:solidFill>
                  <a:srgbClr val="000099"/>
                </a:solidFill>
                <a:ea typeface="楷体_GB2312" pitchFamily="49" charset="-122"/>
              </a:rPr>
              <a:t>的 发射结电压相等</a:t>
            </a:r>
          </a:p>
        </p:txBody>
      </p:sp>
      <p:sp>
        <p:nvSpPr>
          <p:cNvPr id="424977" name="AutoShape 17"/>
          <p:cNvSpPr>
            <a:spLocks noChangeArrowheads="1"/>
          </p:cNvSpPr>
          <p:nvPr/>
        </p:nvSpPr>
        <p:spPr bwMode="auto">
          <a:xfrm>
            <a:off x="0" y="2319338"/>
            <a:ext cx="2682875" cy="493712"/>
          </a:xfrm>
          <a:prstGeom prst="wedgeRoundRectCallout">
            <a:avLst>
              <a:gd name="adj1" fmla="val 356"/>
              <a:gd name="adj2" fmla="val 197588"/>
              <a:gd name="adj3" fmla="val 16667"/>
            </a:avLst>
          </a:prstGeom>
          <a:solidFill>
            <a:srgbClr val="FFCCFF">
              <a:alpha val="60001"/>
            </a:srgbClr>
          </a:solidFill>
          <a:ln w="12700" algn="ctr">
            <a:solidFill>
              <a:srgbClr val="FF505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zh-CN" altLang="en-US" sz="2000">
                <a:solidFill>
                  <a:srgbClr val="000099"/>
                </a:solidFill>
                <a:latin typeface="Times New Roman" panose="02020603050405020304" pitchFamily="18" charset="0"/>
                <a:ea typeface="楷体_GB2312" pitchFamily="49" charset="-122"/>
              </a:rPr>
              <a:t>基准电流产生电路</a:t>
            </a:r>
          </a:p>
        </p:txBody>
      </p:sp>
      <p:sp>
        <p:nvSpPr>
          <p:cNvPr id="424978" name="Line 18"/>
          <p:cNvSpPr>
            <a:spLocks noChangeShapeType="1"/>
          </p:cNvSpPr>
          <p:nvPr/>
        </p:nvSpPr>
        <p:spPr bwMode="auto">
          <a:xfrm>
            <a:off x="4376738" y="2325688"/>
            <a:ext cx="0" cy="1524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4979" name="AutoShape 19"/>
          <p:cNvSpPr>
            <a:spLocks noChangeArrowheads="1"/>
          </p:cNvSpPr>
          <p:nvPr/>
        </p:nvSpPr>
        <p:spPr bwMode="auto">
          <a:xfrm>
            <a:off x="674688" y="3033713"/>
            <a:ext cx="3138487" cy="1817687"/>
          </a:xfrm>
          <a:prstGeom prst="roundRect">
            <a:avLst>
              <a:gd name="adj" fmla="val 16667"/>
            </a:avLst>
          </a:prstGeom>
          <a:noFill/>
          <a:ln w="28575">
            <a:solidFill>
              <a:srgbClr val="FF996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424980" name="Object 20"/>
          <p:cNvGraphicFramePr>
            <a:graphicFrameLocks noChangeAspect="1"/>
          </p:cNvGraphicFramePr>
          <p:nvPr/>
        </p:nvGraphicFramePr>
        <p:xfrm>
          <a:off x="1322388" y="1014413"/>
          <a:ext cx="7070725" cy="4591050"/>
        </p:xfrm>
        <a:graphic>
          <a:graphicData uri="http://schemas.openxmlformats.org/presentationml/2006/ole">
            <mc:AlternateContent xmlns:mc="http://schemas.openxmlformats.org/markup-compatibility/2006">
              <mc:Choice xmlns:v="urn:schemas-microsoft-com:vml" Requires="v">
                <p:oleObj spid="_x0000_s12291" name="图片" r:id="rId5" imgW="6001512" imgH="3895344" progId="Word.Picture.8">
                  <p:embed/>
                </p:oleObj>
              </mc:Choice>
              <mc:Fallback>
                <p:oleObj name="图片" r:id="rId5" imgW="6001512" imgH="3895344" progId="Word.Picture.8">
                  <p:embed/>
                  <p:pic>
                    <p:nvPicPr>
                      <p:cNvPr id="424980" name="Object 2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22388" y="1014413"/>
                        <a:ext cx="7070725" cy="459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24981" name="Rectangle 21"/>
          <p:cNvSpPr>
            <a:spLocks noChangeArrowheads="1"/>
          </p:cNvSpPr>
          <p:nvPr/>
        </p:nvSpPr>
        <p:spPr bwMode="auto">
          <a:xfrm>
            <a:off x="1190625" y="3455988"/>
            <a:ext cx="338138" cy="457200"/>
          </a:xfrm>
          <a:prstGeom prst="rect">
            <a:avLst/>
          </a:prstGeom>
          <a:noFill/>
          <a:ln>
            <a:noFill/>
          </a:ln>
          <a:effectLst/>
          <a:extLst>
            <a:ext uri="{909E8E84-426E-40DD-AFC4-6F175D3DCCD1}">
              <a14:hiddenFill xmlns:a14="http://schemas.microsoft.com/office/drawing/2010/main">
                <a:solidFill>
                  <a:schemeClr val="accent1">
                    <a:alpha val="19000"/>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lang="en-US" altLang="zh-CN" sz="2400">
                <a:solidFill>
                  <a:srgbClr val="FF0000"/>
                </a:solidFill>
                <a:latin typeface="楷体_GB2312" pitchFamily="49" charset="-122"/>
                <a:ea typeface="楷体_GB2312" pitchFamily="49" charset="-122"/>
              </a:rPr>
              <a:t>+</a:t>
            </a:r>
          </a:p>
        </p:txBody>
      </p:sp>
      <p:sp>
        <p:nvSpPr>
          <p:cNvPr id="424982" name="Rectangle 22"/>
          <p:cNvSpPr>
            <a:spLocks noChangeArrowheads="1"/>
          </p:cNvSpPr>
          <p:nvPr/>
        </p:nvSpPr>
        <p:spPr bwMode="auto">
          <a:xfrm>
            <a:off x="2924175" y="3852863"/>
            <a:ext cx="338138" cy="457200"/>
          </a:xfrm>
          <a:prstGeom prst="rect">
            <a:avLst/>
          </a:prstGeom>
          <a:noFill/>
          <a:ln>
            <a:noFill/>
          </a:ln>
          <a:effectLst/>
          <a:extLst>
            <a:ext uri="{909E8E84-426E-40DD-AFC4-6F175D3DCCD1}">
              <a14:hiddenFill xmlns:a14="http://schemas.microsoft.com/office/drawing/2010/main">
                <a:solidFill>
                  <a:schemeClr val="accent1">
                    <a:alpha val="19000"/>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lang="en-US" altLang="zh-CN" sz="2400">
                <a:solidFill>
                  <a:srgbClr val="FF0000"/>
                </a:solidFill>
                <a:latin typeface="楷体_GB2312" pitchFamily="49" charset="-122"/>
                <a:ea typeface="楷体_GB2312" pitchFamily="49" charset="-122"/>
              </a:rPr>
              <a:t>+</a:t>
            </a:r>
          </a:p>
        </p:txBody>
      </p:sp>
      <p:sp>
        <p:nvSpPr>
          <p:cNvPr id="424983" name="Line 23"/>
          <p:cNvSpPr>
            <a:spLocks noChangeShapeType="1"/>
          </p:cNvSpPr>
          <p:nvPr/>
        </p:nvSpPr>
        <p:spPr bwMode="auto">
          <a:xfrm flipV="1">
            <a:off x="1547813" y="3698875"/>
            <a:ext cx="590550" cy="17463"/>
          </a:xfrm>
          <a:prstGeom prst="line">
            <a:avLst/>
          </a:prstGeom>
          <a:noFill/>
          <a:ln w="127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4984" name="Rectangle 24"/>
          <p:cNvSpPr>
            <a:spLocks noChangeArrowheads="1"/>
          </p:cNvSpPr>
          <p:nvPr/>
        </p:nvSpPr>
        <p:spPr bwMode="auto">
          <a:xfrm>
            <a:off x="3190875" y="3148013"/>
            <a:ext cx="338138" cy="457200"/>
          </a:xfrm>
          <a:prstGeom prst="rect">
            <a:avLst/>
          </a:prstGeom>
          <a:noFill/>
          <a:ln>
            <a:noFill/>
          </a:ln>
          <a:effectLst/>
          <a:extLst>
            <a:ext uri="{909E8E84-426E-40DD-AFC4-6F175D3DCCD1}">
              <a14:hiddenFill xmlns:a14="http://schemas.microsoft.com/office/drawing/2010/main">
                <a:solidFill>
                  <a:schemeClr val="accent1">
                    <a:alpha val="19000"/>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lang="en-US" altLang="zh-CN" sz="2400">
                <a:solidFill>
                  <a:srgbClr val="FF0000"/>
                </a:solidFill>
                <a:latin typeface="楷体_GB2312" pitchFamily="49" charset="-122"/>
                <a:ea typeface="楷体_GB2312" pitchFamily="49" charset="-122"/>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24967"/>
                                        </p:tgtEl>
                                        <p:attrNameLst>
                                          <p:attrName>style.visibility</p:attrName>
                                        </p:attrNameLst>
                                      </p:cBhvr>
                                      <p:to>
                                        <p:strVal val="visible"/>
                                      </p:to>
                                    </p:set>
                                    <p:animEffect transition="in" filter="wipe(up)">
                                      <p:cBhvr>
                                        <p:cTn id="7" dur="500"/>
                                        <p:tgtEl>
                                          <p:spTgt spid="424967"/>
                                        </p:tgtEl>
                                      </p:cBhvr>
                                    </p:animEffect>
                                  </p:childTnLst>
                                  <p:subTnLst>
                                    <p:set>
                                      <p:cBhvr override="childStyle">
                                        <p:cTn dur="1" fill="hold" display="0" masterRel="nextClick" afterEffect="1"/>
                                        <p:tgtEl>
                                          <p:spTgt spid="424967"/>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24968"/>
                                        </p:tgtEl>
                                        <p:attrNameLst>
                                          <p:attrName>style.visibility</p:attrName>
                                        </p:attrNameLst>
                                      </p:cBhvr>
                                      <p:to>
                                        <p:strVal val="visible"/>
                                      </p:to>
                                    </p:set>
                                    <p:animEffect transition="in" filter="wipe(up)">
                                      <p:cBhvr>
                                        <p:cTn id="12" dur="500"/>
                                        <p:tgtEl>
                                          <p:spTgt spid="424968"/>
                                        </p:tgtEl>
                                      </p:cBhvr>
                                    </p:animEffect>
                                  </p:childTnLst>
                                  <p:subTnLst>
                                    <p:set>
                                      <p:cBhvr override="childStyle">
                                        <p:cTn dur="1" fill="hold" display="0" masterRel="nextClick" afterEffect="1"/>
                                        <p:tgtEl>
                                          <p:spTgt spid="424968"/>
                                        </p:tgtEl>
                                        <p:attrNameLst>
                                          <p:attrName>style.visibility</p:attrName>
                                        </p:attrNameLst>
                                      </p:cBhvr>
                                      <p:to>
                                        <p:strVal val="hidden"/>
                                      </p:to>
                                    </p:set>
                                  </p:sub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424979"/>
                                        </p:tgtEl>
                                        <p:attrNameLst>
                                          <p:attrName>style.visibility</p:attrName>
                                        </p:attrNameLst>
                                      </p:cBhvr>
                                      <p:to>
                                        <p:strVal val="visible"/>
                                      </p:to>
                                    </p:set>
                                    <p:animEffect transition="in" filter="randombar(horizontal)">
                                      <p:cBhvr>
                                        <p:cTn id="17" dur="500"/>
                                        <p:tgtEl>
                                          <p:spTgt spid="42497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24977"/>
                                        </p:tgtEl>
                                        <p:attrNameLst>
                                          <p:attrName>style.visibility</p:attrName>
                                        </p:attrNameLst>
                                      </p:cBhvr>
                                      <p:to>
                                        <p:strVal val="visible"/>
                                      </p:to>
                                    </p:set>
                                    <p:animEffect transition="in" filter="wipe(up)">
                                      <p:cBhvr>
                                        <p:cTn id="22" dur="500"/>
                                        <p:tgtEl>
                                          <p:spTgt spid="42497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xit" presetSubtype="16" fill="hold" grpId="1" nodeType="clickEffect">
                                  <p:stCondLst>
                                    <p:cond delay="0"/>
                                  </p:stCondLst>
                                  <p:childTnLst>
                                    <p:animEffect transition="out" filter="box(in)">
                                      <p:cBhvr>
                                        <p:cTn id="26" dur="500"/>
                                        <p:tgtEl>
                                          <p:spTgt spid="424977"/>
                                        </p:tgtEl>
                                      </p:cBhvr>
                                    </p:animEffect>
                                    <p:set>
                                      <p:cBhvr>
                                        <p:cTn id="27" dur="1" fill="hold">
                                          <p:stCondLst>
                                            <p:cond delay="499"/>
                                          </p:stCondLst>
                                        </p:cTn>
                                        <p:tgtEl>
                                          <p:spTgt spid="424977"/>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424970"/>
                                        </p:tgtEl>
                                        <p:attrNameLst>
                                          <p:attrName>style.visibility</p:attrName>
                                        </p:attrNameLst>
                                      </p:cBhvr>
                                      <p:to>
                                        <p:strVal val="visible"/>
                                      </p:to>
                                    </p:set>
                                    <p:animEffect transition="in" filter="wipe(up)">
                                      <p:cBhvr>
                                        <p:cTn id="32" dur="500"/>
                                        <p:tgtEl>
                                          <p:spTgt spid="42497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499"/>
                                          </p:stCondLst>
                                        </p:cTn>
                                        <p:tgtEl>
                                          <p:spTgt spid="424971"/>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4" presetClass="exit" presetSubtype="16" fill="hold" nodeType="clickEffect">
                                  <p:stCondLst>
                                    <p:cond delay="0"/>
                                  </p:stCondLst>
                                  <p:childTnLst>
                                    <p:animEffect transition="out" filter="box(in)">
                                      <p:cBhvr>
                                        <p:cTn id="40" dur="500"/>
                                        <p:tgtEl>
                                          <p:spTgt spid="424979"/>
                                        </p:tgtEl>
                                      </p:cBhvr>
                                    </p:animEffect>
                                    <p:set>
                                      <p:cBhvr>
                                        <p:cTn id="41" dur="1" fill="hold">
                                          <p:stCondLst>
                                            <p:cond delay="499"/>
                                          </p:stCondLst>
                                        </p:cTn>
                                        <p:tgtEl>
                                          <p:spTgt spid="424979"/>
                                        </p:tgtEl>
                                        <p:attrNameLst>
                                          <p:attrName>style.visibility</p:attrName>
                                        </p:attrNameLst>
                                      </p:cBhvr>
                                      <p:to>
                                        <p:strVal val="hidden"/>
                                      </p:to>
                                    </p:set>
                                  </p:childTnLst>
                                </p:cTn>
                              </p:par>
                            </p:childTnLst>
                          </p:cTn>
                        </p:par>
                        <p:par>
                          <p:cTn id="42" fill="hold" nodeType="afterGroup">
                            <p:stCondLst>
                              <p:cond delay="500"/>
                            </p:stCondLst>
                            <p:childTnLst>
                              <p:par>
                                <p:cTn id="43" presetID="1" presetClass="entr" presetSubtype="0" fill="hold" grpId="0" nodeType="afterEffect">
                                  <p:stCondLst>
                                    <p:cond delay="0"/>
                                  </p:stCondLst>
                                  <p:childTnLst>
                                    <p:set>
                                      <p:cBhvr>
                                        <p:cTn id="44" dur="1" fill="hold">
                                          <p:stCondLst>
                                            <p:cond delay="499"/>
                                          </p:stCondLst>
                                        </p:cTn>
                                        <p:tgtEl>
                                          <p:spTgt spid="424981"/>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499"/>
                                          </p:stCondLst>
                                        </p:cTn>
                                        <p:tgtEl>
                                          <p:spTgt spid="424982"/>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499"/>
                                          </p:stCondLst>
                                        </p:cTn>
                                        <p:tgtEl>
                                          <p:spTgt spid="424984"/>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8" fill="hold" nodeType="clickEffect">
                                  <p:stCondLst>
                                    <p:cond delay="0"/>
                                  </p:stCondLst>
                                  <p:childTnLst>
                                    <p:set>
                                      <p:cBhvr>
                                        <p:cTn id="56" dur="1" fill="hold">
                                          <p:stCondLst>
                                            <p:cond delay="0"/>
                                          </p:stCondLst>
                                        </p:cTn>
                                        <p:tgtEl>
                                          <p:spTgt spid="424983"/>
                                        </p:tgtEl>
                                        <p:attrNameLst>
                                          <p:attrName>style.visibility</p:attrName>
                                        </p:attrNameLst>
                                      </p:cBhvr>
                                      <p:to>
                                        <p:strVal val="visible"/>
                                      </p:to>
                                    </p:set>
                                    <p:animEffect transition="in" filter="wipe(left)">
                                      <p:cBhvr>
                                        <p:cTn id="57" dur="500"/>
                                        <p:tgtEl>
                                          <p:spTgt spid="424983"/>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1" fill="hold" grpId="0" nodeType="clickEffect">
                                  <p:stCondLst>
                                    <p:cond delay="0"/>
                                  </p:stCondLst>
                                  <p:childTnLst>
                                    <p:set>
                                      <p:cBhvr>
                                        <p:cTn id="61" dur="1" fill="hold">
                                          <p:stCondLst>
                                            <p:cond delay="0"/>
                                          </p:stCondLst>
                                        </p:cTn>
                                        <p:tgtEl>
                                          <p:spTgt spid="424969"/>
                                        </p:tgtEl>
                                        <p:attrNameLst>
                                          <p:attrName>style.visibility</p:attrName>
                                        </p:attrNameLst>
                                      </p:cBhvr>
                                      <p:to>
                                        <p:strVal val="visible"/>
                                      </p:to>
                                    </p:set>
                                    <p:animEffect transition="in" filter="wipe(up)">
                                      <p:cBhvr>
                                        <p:cTn id="62" dur="500"/>
                                        <p:tgtEl>
                                          <p:spTgt spid="424969"/>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ntr" presetSubtype="1" fill="hold" grpId="0" nodeType="clickEffect">
                                  <p:stCondLst>
                                    <p:cond delay="0"/>
                                  </p:stCondLst>
                                  <p:childTnLst>
                                    <p:set>
                                      <p:cBhvr>
                                        <p:cTn id="66" dur="1" fill="hold">
                                          <p:stCondLst>
                                            <p:cond delay="0"/>
                                          </p:stCondLst>
                                        </p:cTn>
                                        <p:tgtEl>
                                          <p:spTgt spid="424976"/>
                                        </p:tgtEl>
                                        <p:attrNameLst>
                                          <p:attrName>style.visibility</p:attrName>
                                        </p:attrNameLst>
                                      </p:cBhvr>
                                      <p:to>
                                        <p:strVal val="visible"/>
                                      </p:to>
                                    </p:set>
                                    <p:animEffect transition="in" filter="wipe(up)">
                                      <p:cBhvr>
                                        <p:cTn id="67" dur="500"/>
                                        <p:tgtEl>
                                          <p:spTgt spid="424976"/>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5" presetClass="entr" presetSubtype="10" fill="hold" nodeType="clickEffect">
                                  <p:stCondLst>
                                    <p:cond delay="0"/>
                                  </p:stCondLst>
                                  <p:childTnLst>
                                    <p:set>
                                      <p:cBhvr>
                                        <p:cTn id="71" dur="1" fill="hold">
                                          <p:stCondLst>
                                            <p:cond delay="0"/>
                                          </p:stCondLst>
                                        </p:cTn>
                                        <p:tgtEl>
                                          <p:spTgt spid="424966"/>
                                        </p:tgtEl>
                                        <p:attrNameLst>
                                          <p:attrName>style.visibility</p:attrName>
                                        </p:attrNameLst>
                                      </p:cBhvr>
                                      <p:to>
                                        <p:strVal val="visible"/>
                                      </p:to>
                                    </p:set>
                                    <p:animEffect transition="in" filter="checkerboard(across)">
                                      <p:cBhvr>
                                        <p:cTn id="72" dur="500"/>
                                        <p:tgtEl>
                                          <p:spTgt spid="4249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4969" grpId="0" animBg="1" autoUpdateAnimBg="0"/>
      <p:bldP spid="424976" grpId="0" animBg="1" autoUpdateAnimBg="0"/>
      <p:bldP spid="424977" grpId="0" animBg="1"/>
      <p:bldP spid="424977" grpId="1" animBg="1"/>
      <p:bldP spid="424981" grpId="0" autoUpdateAnimBg="0"/>
      <p:bldP spid="424982" grpId="0" autoUpdateAnimBg="0"/>
      <p:bldP spid="424984"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4" name="Rectangle 4"/>
          <p:cNvSpPr>
            <a:spLocks noChangeArrowheads="1"/>
          </p:cNvSpPr>
          <p:nvPr/>
        </p:nvSpPr>
        <p:spPr bwMode="auto">
          <a:xfrm>
            <a:off x="1042988" y="404813"/>
            <a:ext cx="47212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76176" bIns="76176" anchor="ctr">
            <a:spAutoFit/>
          </a:bodyPr>
          <a:lstStyle/>
          <a:p>
            <a:pPr algn="l"/>
            <a:r>
              <a:rPr kumimoji="1" lang="en-US" altLang="zh-CN" sz="2800">
                <a:solidFill>
                  <a:schemeClr val="accent2"/>
                </a:solidFill>
                <a:latin typeface="Times New Roman" panose="02020603050405020304" pitchFamily="18" charset="0"/>
                <a:ea typeface="楷体_GB2312" pitchFamily="49" charset="-122"/>
              </a:rPr>
              <a:t>10.1.6  D/A</a:t>
            </a:r>
            <a:r>
              <a:rPr kumimoji="1" lang="zh-CN" altLang="en-US" sz="2800">
                <a:solidFill>
                  <a:schemeClr val="accent2"/>
                </a:solidFill>
                <a:latin typeface="Times New Roman" panose="02020603050405020304" pitchFamily="18" charset="0"/>
                <a:ea typeface="楷体_GB2312" pitchFamily="49" charset="-122"/>
              </a:rPr>
              <a:t>转换器的输出方式</a:t>
            </a:r>
          </a:p>
        </p:txBody>
      </p:sp>
      <p:grpSp>
        <p:nvGrpSpPr>
          <p:cNvPr id="414929" name="Group 209"/>
          <p:cNvGrpSpPr>
            <a:grpSpLocks/>
          </p:cNvGrpSpPr>
          <p:nvPr/>
        </p:nvGrpSpPr>
        <p:grpSpPr bwMode="auto">
          <a:xfrm>
            <a:off x="466725" y="977900"/>
            <a:ext cx="7499350" cy="5518150"/>
            <a:chOff x="742" y="616"/>
            <a:chExt cx="4276" cy="3476"/>
          </a:xfrm>
        </p:grpSpPr>
        <p:graphicFrame>
          <p:nvGraphicFramePr>
            <p:cNvPr id="414730" name="Object 10"/>
            <p:cNvGraphicFramePr>
              <a:graphicFrameLocks noChangeAspect="1"/>
            </p:cNvGraphicFramePr>
            <p:nvPr/>
          </p:nvGraphicFramePr>
          <p:xfrm>
            <a:off x="4059" y="1749"/>
            <a:ext cx="726" cy="366"/>
          </p:xfrm>
          <a:graphic>
            <a:graphicData uri="http://schemas.openxmlformats.org/presentationml/2006/ole">
              <mc:AlternateContent xmlns:mc="http://schemas.openxmlformats.org/markup-compatibility/2006">
                <mc:Choice xmlns:v="urn:schemas-microsoft-com:vml" Requires="v">
                  <p:oleObj spid="_x0000_s13314" name="公式" r:id="rId3" imgW="774360" imgH="393480" progId="Equation.3">
                    <p:embed/>
                  </p:oleObj>
                </mc:Choice>
                <mc:Fallback>
                  <p:oleObj name="公式" r:id="rId3" imgW="774360" imgH="393480" progId="Equation.3">
                    <p:embed/>
                    <p:pic>
                      <p:nvPicPr>
                        <p:cNvPr id="41473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9" y="1749"/>
                          <a:ext cx="726" cy="36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4729" name="Object 9"/>
            <p:cNvGraphicFramePr>
              <a:graphicFrameLocks noChangeAspect="1"/>
            </p:cNvGraphicFramePr>
            <p:nvPr/>
          </p:nvGraphicFramePr>
          <p:xfrm>
            <a:off x="4105" y="2296"/>
            <a:ext cx="635" cy="320"/>
          </p:xfrm>
          <a:graphic>
            <a:graphicData uri="http://schemas.openxmlformats.org/presentationml/2006/ole">
              <mc:AlternateContent xmlns:mc="http://schemas.openxmlformats.org/markup-compatibility/2006">
                <mc:Choice xmlns:v="urn:schemas-microsoft-com:vml" Requires="v">
                  <p:oleObj spid="_x0000_s13315" name="公式" r:id="rId5" imgW="774360" imgH="393480" progId="Equation.3">
                    <p:embed/>
                  </p:oleObj>
                </mc:Choice>
                <mc:Fallback>
                  <p:oleObj name="公式" r:id="rId5" imgW="774360" imgH="393480" progId="Equation.3">
                    <p:embed/>
                    <p:pic>
                      <p:nvPicPr>
                        <p:cNvPr id="414729"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05" y="2296"/>
                          <a:ext cx="635" cy="3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4728" name="Object 8"/>
            <p:cNvGraphicFramePr>
              <a:graphicFrameLocks noChangeAspect="1"/>
            </p:cNvGraphicFramePr>
            <p:nvPr/>
          </p:nvGraphicFramePr>
          <p:xfrm>
            <a:off x="4093" y="2605"/>
            <a:ext cx="647" cy="326"/>
          </p:xfrm>
          <a:graphic>
            <a:graphicData uri="http://schemas.openxmlformats.org/presentationml/2006/ole">
              <mc:AlternateContent xmlns:mc="http://schemas.openxmlformats.org/markup-compatibility/2006">
                <mc:Choice xmlns:v="urn:schemas-microsoft-com:vml" Requires="v">
                  <p:oleObj spid="_x0000_s13316" name="公式" r:id="rId7" imgW="774360" imgH="393480" progId="Equation.3">
                    <p:embed/>
                  </p:oleObj>
                </mc:Choice>
                <mc:Fallback>
                  <p:oleObj name="公式" r:id="rId7" imgW="774360" imgH="393480" progId="Equation.3">
                    <p:embed/>
                    <p:pic>
                      <p:nvPicPr>
                        <p:cNvPr id="414728"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93" y="2605"/>
                          <a:ext cx="647" cy="32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4727" name="Object 7"/>
            <p:cNvGraphicFramePr>
              <a:graphicFrameLocks noChangeAspect="1"/>
            </p:cNvGraphicFramePr>
            <p:nvPr/>
          </p:nvGraphicFramePr>
          <p:xfrm>
            <a:off x="4014" y="2886"/>
            <a:ext cx="725" cy="365"/>
          </p:xfrm>
          <a:graphic>
            <a:graphicData uri="http://schemas.openxmlformats.org/presentationml/2006/ole">
              <mc:AlternateContent xmlns:mc="http://schemas.openxmlformats.org/markup-compatibility/2006">
                <mc:Choice xmlns:v="urn:schemas-microsoft-com:vml" Requires="v">
                  <p:oleObj spid="_x0000_s13317" name="公式" r:id="rId9" imgW="774360" imgH="393480" progId="Equation.3">
                    <p:embed/>
                  </p:oleObj>
                </mc:Choice>
                <mc:Fallback>
                  <p:oleObj name="公式" r:id="rId9" imgW="774360" imgH="393480" progId="Equation.3">
                    <p:embed/>
                    <p:pic>
                      <p:nvPicPr>
                        <p:cNvPr id="414727"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14" y="2886"/>
                          <a:ext cx="725" cy="36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4726" name="Object 6"/>
            <p:cNvGraphicFramePr>
              <a:graphicFrameLocks noChangeAspect="1"/>
            </p:cNvGraphicFramePr>
            <p:nvPr/>
          </p:nvGraphicFramePr>
          <p:xfrm>
            <a:off x="4060" y="3475"/>
            <a:ext cx="680" cy="343"/>
          </p:xfrm>
          <a:graphic>
            <a:graphicData uri="http://schemas.openxmlformats.org/presentationml/2006/ole">
              <mc:AlternateContent xmlns:mc="http://schemas.openxmlformats.org/markup-compatibility/2006">
                <mc:Choice xmlns:v="urn:schemas-microsoft-com:vml" Requires="v">
                  <p:oleObj spid="_x0000_s13318" name="公式" r:id="rId11" imgW="774360" imgH="393480" progId="Equation.3">
                    <p:embed/>
                  </p:oleObj>
                </mc:Choice>
                <mc:Fallback>
                  <p:oleObj name="公式" r:id="rId11" imgW="774360" imgH="393480" progId="Equation.3">
                    <p:embed/>
                    <p:pic>
                      <p:nvPicPr>
                        <p:cNvPr id="414726"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60" y="3475"/>
                          <a:ext cx="680" cy="34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4725" name="Object 5"/>
            <p:cNvGraphicFramePr>
              <a:graphicFrameLocks noChangeAspect="1"/>
            </p:cNvGraphicFramePr>
            <p:nvPr/>
          </p:nvGraphicFramePr>
          <p:xfrm>
            <a:off x="4059" y="3748"/>
            <a:ext cx="681" cy="344"/>
          </p:xfrm>
          <a:graphic>
            <a:graphicData uri="http://schemas.openxmlformats.org/presentationml/2006/ole">
              <mc:AlternateContent xmlns:mc="http://schemas.openxmlformats.org/markup-compatibility/2006">
                <mc:Choice xmlns:v="urn:schemas-microsoft-com:vml" Requires="v">
                  <p:oleObj spid="_x0000_s13319" name="公式" r:id="rId13" imgW="774360" imgH="393480" progId="Equation.3">
                    <p:embed/>
                  </p:oleObj>
                </mc:Choice>
                <mc:Fallback>
                  <p:oleObj name="公式" r:id="rId13" imgW="774360" imgH="393480" progId="Equation.3">
                    <p:embed/>
                    <p:pic>
                      <p:nvPicPr>
                        <p:cNvPr id="414725" name="Object 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059" y="3748"/>
                          <a:ext cx="681" cy="34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4731" name="Rectangle 11"/>
            <p:cNvSpPr>
              <a:spLocks noChangeArrowheads="1"/>
            </p:cNvSpPr>
            <p:nvPr/>
          </p:nvSpPr>
          <p:spPr bwMode="auto">
            <a:xfrm>
              <a:off x="930" y="754"/>
              <a:ext cx="3684"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kumimoji="1"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8</a:t>
              </a:r>
              <a:r>
                <a:rPr kumimoji="1" lang="zh-CN" altLang="en-US" sz="2400">
                  <a:solidFill>
                    <a:srgbClr val="000066"/>
                  </a:solidFill>
                  <a:latin typeface="Times New Roman" panose="02020603050405020304" pitchFamily="18" charset="0"/>
                  <a:ea typeface="楷体_GB2312" pitchFamily="49" charset="-122"/>
                  <a:cs typeface="Arial" panose="020B0604020202020204" pitchFamily="34" charset="0"/>
                </a:rPr>
                <a:t>位</a:t>
              </a:r>
              <a:r>
                <a:rPr kumimoji="1"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D/A</a:t>
              </a:r>
              <a:r>
                <a:rPr kumimoji="1" lang="zh-CN" altLang="en-US" sz="2400">
                  <a:solidFill>
                    <a:srgbClr val="000066"/>
                  </a:solidFill>
                  <a:latin typeface="Times New Roman" panose="02020603050405020304" pitchFamily="18" charset="0"/>
                  <a:ea typeface="楷体_GB2312" pitchFamily="49" charset="-122"/>
                  <a:cs typeface="Arial" panose="020B0604020202020204" pitchFamily="34" charset="0"/>
                </a:rPr>
                <a:t>转换器在单极性输出时的输入</a:t>
              </a:r>
              <a:r>
                <a:rPr kumimoji="1"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a:t>
              </a:r>
              <a:r>
                <a:rPr kumimoji="1" lang="zh-CN" altLang="en-US" sz="2400">
                  <a:solidFill>
                    <a:srgbClr val="000066"/>
                  </a:solidFill>
                  <a:latin typeface="Times New Roman" panose="02020603050405020304" pitchFamily="18" charset="0"/>
                  <a:ea typeface="楷体_GB2312" pitchFamily="49" charset="-122"/>
                  <a:cs typeface="Arial" panose="020B0604020202020204" pitchFamily="34" charset="0"/>
                </a:rPr>
                <a:t>输出关系</a:t>
              </a:r>
              <a:endParaRPr kumimoji="1" lang="zh-CN" altLang="en-US" sz="2400">
                <a:solidFill>
                  <a:srgbClr val="000066"/>
                </a:solidFill>
                <a:latin typeface="Times New Roman" panose="02020603050405020304" pitchFamily="18" charset="0"/>
                <a:ea typeface="楷体_GB2312" pitchFamily="49" charset="-122"/>
              </a:endParaRPr>
            </a:p>
            <a:p>
              <a:pPr algn="l" eaLnBrk="0" hangingPunct="0"/>
              <a:endParaRPr kumimoji="1" lang="en-US" altLang="zh-CN" sz="2400">
                <a:solidFill>
                  <a:srgbClr val="000066"/>
                </a:solidFill>
                <a:latin typeface="Times New Roman" panose="02020603050405020304" pitchFamily="18" charset="0"/>
                <a:ea typeface="楷体_GB2312" pitchFamily="49" charset="-122"/>
              </a:endParaRPr>
            </a:p>
          </p:txBody>
        </p:sp>
        <p:sp>
          <p:nvSpPr>
            <p:cNvPr id="414742" name="Rectangle 22"/>
            <p:cNvSpPr>
              <a:spLocks noChangeArrowheads="1"/>
            </p:cNvSpPr>
            <p:nvPr/>
          </p:nvSpPr>
          <p:spPr bwMode="auto">
            <a:xfrm>
              <a:off x="742" y="616"/>
              <a:ext cx="824"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14760" name="Rectangle 40"/>
            <p:cNvSpPr>
              <a:spLocks noChangeArrowheads="1"/>
            </p:cNvSpPr>
            <p:nvPr/>
          </p:nvSpPr>
          <p:spPr bwMode="auto">
            <a:xfrm>
              <a:off x="742" y="616"/>
              <a:ext cx="824"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14770" name="Rectangle 50"/>
            <p:cNvSpPr>
              <a:spLocks noChangeArrowheads="1"/>
            </p:cNvSpPr>
            <p:nvPr/>
          </p:nvSpPr>
          <p:spPr bwMode="auto">
            <a:xfrm>
              <a:off x="742" y="616"/>
              <a:ext cx="824"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14780" name="Rectangle 60"/>
            <p:cNvSpPr>
              <a:spLocks noChangeArrowheads="1"/>
            </p:cNvSpPr>
            <p:nvPr/>
          </p:nvSpPr>
          <p:spPr bwMode="auto">
            <a:xfrm>
              <a:off x="742" y="616"/>
              <a:ext cx="824"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14798" name="Rectangle 78"/>
            <p:cNvSpPr>
              <a:spLocks noChangeArrowheads="1"/>
            </p:cNvSpPr>
            <p:nvPr/>
          </p:nvSpPr>
          <p:spPr bwMode="auto">
            <a:xfrm>
              <a:off x="742" y="616"/>
              <a:ext cx="824"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14891" name="Rectangle 171"/>
            <p:cNvSpPr>
              <a:spLocks noChangeArrowheads="1"/>
            </p:cNvSpPr>
            <p:nvPr/>
          </p:nvSpPr>
          <p:spPr bwMode="auto">
            <a:xfrm>
              <a:off x="3798" y="3756"/>
              <a:ext cx="1220"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endParaRPr lang="zh-CN" altLang="zh-CN" sz="2400">
                <a:latin typeface="楷体_GB2312" pitchFamily="49" charset="-122"/>
              </a:endParaRPr>
            </a:p>
          </p:txBody>
        </p:sp>
        <p:sp>
          <p:nvSpPr>
            <p:cNvPr id="414890" name="Rectangle 170"/>
            <p:cNvSpPr>
              <a:spLocks noChangeArrowheads="1"/>
            </p:cNvSpPr>
            <p:nvPr/>
          </p:nvSpPr>
          <p:spPr bwMode="auto">
            <a:xfrm>
              <a:off x="3434" y="3756"/>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0</a:t>
              </a:r>
            </a:p>
          </p:txBody>
        </p:sp>
        <p:sp>
          <p:nvSpPr>
            <p:cNvPr id="414889" name="Rectangle 169"/>
            <p:cNvSpPr>
              <a:spLocks noChangeArrowheads="1"/>
            </p:cNvSpPr>
            <p:nvPr/>
          </p:nvSpPr>
          <p:spPr bwMode="auto">
            <a:xfrm>
              <a:off x="3069" y="3756"/>
              <a:ext cx="365"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0</a:t>
              </a:r>
            </a:p>
          </p:txBody>
        </p:sp>
        <p:sp>
          <p:nvSpPr>
            <p:cNvPr id="414888" name="Rectangle 168"/>
            <p:cNvSpPr>
              <a:spLocks noChangeArrowheads="1"/>
            </p:cNvSpPr>
            <p:nvPr/>
          </p:nvSpPr>
          <p:spPr bwMode="auto">
            <a:xfrm>
              <a:off x="2705" y="3756"/>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0</a:t>
              </a:r>
            </a:p>
          </p:txBody>
        </p:sp>
        <p:sp>
          <p:nvSpPr>
            <p:cNvPr id="414887" name="Rectangle 167"/>
            <p:cNvSpPr>
              <a:spLocks noChangeArrowheads="1"/>
            </p:cNvSpPr>
            <p:nvPr/>
          </p:nvSpPr>
          <p:spPr bwMode="auto">
            <a:xfrm>
              <a:off x="2341" y="3756"/>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0</a:t>
              </a:r>
            </a:p>
          </p:txBody>
        </p:sp>
        <p:sp>
          <p:nvSpPr>
            <p:cNvPr id="414886" name="Rectangle 166"/>
            <p:cNvSpPr>
              <a:spLocks noChangeArrowheads="1"/>
            </p:cNvSpPr>
            <p:nvPr/>
          </p:nvSpPr>
          <p:spPr bwMode="auto">
            <a:xfrm>
              <a:off x="1977" y="3756"/>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0</a:t>
              </a:r>
            </a:p>
          </p:txBody>
        </p:sp>
        <p:sp>
          <p:nvSpPr>
            <p:cNvPr id="414885" name="Rectangle 165"/>
            <p:cNvSpPr>
              <a:spLocks noChangeArrowheads="1"/>
            </p:cNvSpPr>
            <p:nvPr/>
          </p:nvSpPr>
          <p:spPr bwMode="auto">
            <a:xfrm>
              <a:off x="1612" y="3756"/>
              <a:ext cx="365"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0</a:t>
              </a:r>
            </a:p>
          </p:txBody>
        </p:sp>
        <p:sp>
          <p:nvSpPr>
            <p:cNvPr id="414884" name="Rectangle 164"/>
            <p:cNvSpPr>
              <a:spLocks noChangeArrowheads="1"/>
            </p:cNvSpPr>
            <p:nvPr/>
          </p:nvSpPr>
          <p:spPr bwMode="auto">
            <a:xfrm>
              <a:off x="1248" y="3756"/>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0</a:t>
              </a:r>
            </a:p>
          </p:txBody>
        </p:sp>
        <p:sp>
          <p:nvSpPr>
            <p:cNvPr id="414883" name="Rectangle 163"/>
            <p:cNvSpPr>
              <a:spLocks noChangeArrowheads="1"/>
            </p:cNvSpPr>
            <p:nvPr/>
          </p:nvSpPr>
          <p:spPr bwMode="auto">
            <a:xfrm>
              <a:off x="884" y="3756"/>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0</a:t>
              </a:r>
            </a:p>
          </p:txBody>
        </p:sp>
        <p:sp>
          <p:nvSpPr>
            <p:cNvPr id="414882" name="Rectangle 162"/>
            <p:cNvSpPr>
              <a:spLocks noChangeArrowheads="1"/>
            </p:cNvSpPr>
            <p:nvPr/>
          </p:nvSpPr>
          <p:spPr bwMode="auto">
            <a:xfrm>
              <a:off x="3798" y="3469"/>
              <a:ext cx="1220"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endParaRPr lang="zh-CN" altLang="zh-CN" sz="2400">
                <a:latin typeface="楷体_GB2312" pitchFamily="49" charset="-122"/>
              </a:endParaRPr>
            </a:p>
          </p:txBody>
        </p:sp>
        <p:sp>
          <p:nvSpPr>
            <p:cNvPr id="414881" name="Rectangle 161"/>
            <p:cNvSpPr>
              <a:spLocks noChangeArrowheads="1"/>
            </p:cNvSpPr>
            <p:nvPr/>
          </p:nvSpPr>
          <p:spPr bwMode="auto">
            <a:xfrm>
              <a:off x="3434" y="3469"/>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1</a:t>
              </a:r>
            </a:p>
          </p:txBody>
        </p:sp>
        <p:sp>
          <p:nvSpPr>
            <p:cNvPr id="414880" name="Rectangle 160"/>
            <p:cNvSpPr>
              <a:spLocks noChangeArrowheads="1"/>
            </p:cNvSpPr>
            <p:nvPr/>
          </p:nvSpPr>
          <p:spPr bwMode="auto">
            <a:xfrm>
              <a:off x="3069" y="3469"/>
              <a:ext cx="365"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0</a:t>
              </a:r>
            </a:p>
          </p:txBody>
        </p:sp>
        <p:sp>
          <p:nvSpPr>
            <p:cNvPr id="414879" name="Rectangle 159"/>
            <p:cNvSpPr>
              <a:spLocks noChangeArrowheads="1"/>
            </p:cNvSpPr>
            <p:nvPr/>
          </p:nvSpPr>
          <p:spPr bwMode="auto">
            <a:xfrm>
              <a:off x="2705" y="3469"/>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0</a:t>
              </a:r>
            </a:p>
          </p:txBody>
        </p:sp>
        <p:sp>
          <p:nvSpPr>
            <p:cNvPr id="414878" name="Rectangle 158"/>
            <p:cNvSpPr>
              <a:spLocks noChangeArrowheads="1"/>
            </p:cNvSpPr>
            <p:nvPr/>
          </p:nvSpPr>
          <p:spPr bwMode="auto">
            <a:xfrm>
              <a:off x="2341" y="3469"/>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0</a:t>
              </a:r>
            </a:p>
          </p:txBody>
        </p:sp>
        <p:sp>
          <p:nvSpPr>
            <p:cNvPr id="414877" name="Rectangle 157"/>
            <p:cNvSpPr>
              <a:spLocks noChangeArrowheads="1"/>
            </p:cNvSpPr>
            <p:nvPr/>
          </p:nvSpPr>
          <p:spPr bwMode="auto">
            <a:xfrm>
              <a:off x="1977" y="3469"/>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0</a:t>
              </a:r>
            </a:p>
          </p:txBody>
        </p:sp>
        <p:sp>
          <p:nvSpPr>
            <p:cNvPr id="414876" name="Rectangle 156"/>
            <p:cNvSpPr>
              <a:spLocks noChangeArrowheads="1"/>
            </p:cNvSpPr>
            <p:nvPr/>
          </p:nvSpPr>
          <p:spPr bwMode="auto">
            <a:xfrm>
              <a:off x="1612" y="3469"/>
              <a:ext cx="365"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0</a:t>
              </a:r>
            </a:p>
          </p:txBody>
        </p:sp>
        <p:sp>
          <p:nvSpPr>
            <p:cNvPr id="414875" name="Rectangle 155"/>
            <p:cNvSpPr>
              <a:spLocks noChangeArrowheads="1"/>
            </p:cNvSpPr>
            <p:nvPr/>
          </p:nvSpPr>
          <p:spPr bwMode="auto">
            <a:xfrm>
              <a:off x="1248" y="3469"/>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0</a:t>
              </a:r>
            </a:p>
          </p:txBody>
        </p:sp>
        <p:sp>
          <p:nvSpPr>
            <p:cNvPr id="414874" name="Rectangle 154"/>
            <p:cNvSpPr>
              <a:spLocks noChangeArrowheads="1"/>
            </p:cNvSpPr>
            <p:nvPr/>
          </p:nvSpPr>
          <p:spPr bwMode="auto">
            <a:xfrm>
              <a:off x="884" y="3469"/>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0</a:t>
              </a:r>
            </a:p>
          </p:txBody>
        </p:sp>
        <p:sp>
          <p:nvSpPr>
            <p:cNvPr id="414873" name="Rectangle 153"/>
            <p:cNvSpPr>
              <a:spLocks noChangeArrowheads="1"/>
            </p:cNvSpPr>
            <p:nvPr/>
          </p:nvSpPr>
          <p:spPr bwMode="auto">
            <a:xfrm>
              <a:off x="3798" y="3182"/>
              <a:ext cx="1220"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en-US" altLang="zh-CN">
                  <a:ea typeface="楷体_GB2312" pitchFamily="49" charset="-122"/>
                  <a:cs typeface="Times New Roman" panose="02020603050405020304" pitchFamily="18" charset="0"/>
                </a:rPr>
                <a:t>…</a:t>
              </a:r>
              <a:endParaRPr lang="en-US" altLang="zh-CN">
                <a:latin typeface="楷体_GB2312" pitchFamily="49" charset="-122"/>
                <a:ea typeface="楷体_GB2312" pitchFamily="49" charset="-122"/>
                <a:cs typeface="Times New Roman" panose="02020603050405020304" pitchFamily="18" charset="0"/>
              </a:endParaRPr>
            </a:p>
          </p:txBody>
        </p:sp>
        <p:sp>
          <p:nvSpPr>
            <p:cNvPr id="414872" name="Rectangle 152"/>
            <p:cNvSpPr>
              <a:spLocks noChangeArrowheads="1"/>
            </p:cNvSpPr>
            <p:nvPr/>
          </p:nvSpPr>
          <p:spPr bwMode="auto">
            <a:xfrm>
              <a:off x="3434" y="3182"/>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endParaRPr lang="zh-CN" altLang="zh-CN" sz="2400">
                <a:latin typeface="Times New Roman" panose="02020603050405020304" pitchFamily="18" charset="0"/>
              </a:endParaRPr>
            </a:p>
          </p:txBody>
        </p:sp>
        <p:sp>
          <p:nvSpPr>
            <p:cNvPr id="414871" name="Rectangle 151"/>
            <p:cNvSpPr>
              <a:spLocks noChangeArrowheads="1"/>
            </p:cNvSpPr>
            <p:nvPr/>
          </p:nvSpPr>
          <p:spPr bwMode="auto">
            <a:xfrm>
              <a:off x="3069" y="3182"/>
              <a:ext cx="365"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endParaRPr lang="zh-CN" altLang="zh-CN" sz="2400">
                <a:latin typeface="Times New Roman" panose="02020603050405020304" pitchFamily="18" charset="0"/>
              </a:endParaRPr>
            </a:p>
          </p:txBody>
        </p:sp>
        <p:sp>
          <p:nvSpPr>
            <p:cNvPr id="414870" name="Rectangle 150"/>
            <p:cNvSpPr>
              <a:spLocks noChangeArrowheads="1"/>
            </p:cNvSpPr>
            <p:nvPr/>
          </p:nvSpPr>
          <p:spPr bwMode="auto">
            <a:xfrm>
              <a:off x="2705" y="3182"/>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endParaRPr lang="zh-CN" altLang="zh-CN" sz="2400">
                <a:latin typeface="Times New Roman" panose="02020603050405020304" pitchFamily="18" charset="0"/>
              </a:endParaRPr>
            </a:p>
          </p:txBody>
        </p:sp>
        <p:sp>
          <p:nvSpPr>
            <p:cNvPr id="414868" name="Rectangle 148"/>
            <p:cNvSpPr>
              <a:spLocks noChangeArrowheads="1"/>
            </p:cNvSpPr>
            <p:nvPr/>
          </p:nvSpPr>
          <p:spPr bwMode="auto">
            <a:xfrm>
              <a:off x="1977" y="3182"/>
              <a:ext cx="728"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en-US" altLang="zh-CN">
                  <a:ea typeface="楷体_GB2312" pitchFamily="49" charset="-122"/>
                  <a:cs typeface="Times New Roman" panose="02020603050405020304" pitchFamily="18" charset="0"/>
                </a:rPr>
                <a:t>…</a:t>
              </a:r>
              <a:endParaRPr lang="en-US" altLang="zh-CN">
                <a:ea typeface="楷体_GB2312" pitchFamily="49" charset="-122"/>
                <a:cs typeface="Times New Roman" panose="02020603050405020304" pitchFamily="18" charset="0"/>
              </a:endParaRPr>
            </a:p>
          </p:txBody>
        </p:sp>
        <p:sp>
          <p:nvSpPr>
            <p:cNvPr id="414867" name="Rectangle 147"/>
            <p:cNvSpPr>
              <a:spLocks noChangeArrowheads="1"/>
            </p:cNvSpPr>
            <p:nvPr/>
          </p:nvSpPr>
          <p:spPr bwMode="auto">
            <a:xfrm>
              <a:off x="1612" y="3182"/>
              <a:ext cx="365"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endParaRPr lang="zh-CN" altLang="zh-CN" sz="2400">
                <a:latin typeface="Times New Roman" panose="02020603050405020304" pitchFamily="18" charset="0"/>
              </a:endParaRPr>
            </a:p>
          </p:txBody>
        </p:sp>
        <p:sp>
          <p:nvSpPr>
            <p:cNvPr id="414866" name="Rectangle 146"/>
            <p:cNvSpPr>
              <a:spLocks noChangeArrowheads="1"/>
            </p:cNvSpPr>
            <p:nvPr/>
          </p:nvSpPr>
          <p:spPr bwMode="auto">
            <a:xfrm>
              <a:off x="1248" y="3182"/>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endParaRPr lang="zh-CN" altLang="zh-CN" sz="2400">
                <a:latin typeface="Times New Roman" panose="02020603050405020304" pitchFamily="18" charset="0"/>
              </a:endParaRPr>
            </a:p>
          </p:txBody>
        </p:sp>
        <p:sp>
          <p:nvSpPr>
            <p:cNvPr id="414865" name="Rectangle 145"/>
            <p:cNvSpPr>
              <a:spLocks noChangeArrowheads="1"/>
            </p:cNvSpPr>
            <p:nvPr/>
          </p:nvSpPr>
          <p:spPr bwMode="auto">
            <a:xfrm>
              <a:off x="884" y="3182"/>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endParaRPr lang="zh-CN" altLang="zh-CN" sz="2400">
                <a:latin typeface="Times New Roman" panose="02020603050405020304" pitchFamily="18" charset="0"/>
              </a:endParaRPr>
            </a:p>
          </p:txBody>
        </p:sp>
        <p:sp>
          <p:nvSpPr>
            <p:cNvPr id="414864" name="Rectangle 144"/>
            <p:cNvSpPr>
              <a:spLocks noChangeArrowheads="1"/>
            </p:cNvSpPr>
            <p:nvPr/>
          </p:nvSpPr>
          <p:spPr bwMode="auto">
            <a:xfrm>
              <a:off x="3798" y="2895"/>
              <a:ext cx="1220"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endParaRPr lang="zh-CN" altLang="zh-CN" sz="2400">
                <a:latin typeface="楷体_GB2312" pitchFamily="49" charset="-122"/>
              </a:endParaRPr>
            </a:p>
          </p:txBody>
        </p:sp>
        <p:sp>
          <p:nvSpPr>
            <p:cNvPr id="414863" name="Rectangle 143"/>
            <p:cNvSpPr>
              <a:spLocks noChangeArrowheads="1"/>
            </p:cNvSpPr>
            <p:nvPr/>
          </p:nvSpPr>
          <p:spPr bwMode="auto">
            <a:xfrm>
              <a:off x="3434" y="2895"/>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1</a:t>
              </a:r>
            </a:p>
          </p:txBody>
        </p:sp>
        <p:sp>
          <p:nvSpPr>
            <p:cNvPr id="414862" name="Rectangle 142"/>
            <p:cNvSpPr>
              <a:spLocks noChangeArrowheads="1"/>
            </p:cNvSpPr>
            <p:nvPr/>
          </p:nvSpPr>
          <p:spPr bwMode="auto">
            <a:xfrm>
              <a:off x="3069" y="2895"/>
              <a:ext cx="365"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1</a:t>
              </a:r>
            </a:p>
          </p:txBody>
        </p:sp>
        <p:sp>
          <p:nvSpPr>
            <p:cNvPr id="414861" name="Rectangle 141"/>
            <p:cNvSpPr>
              <a:spLocks noChangeArrowheads="1"/>
            </p:cNvSpPr>
            <p:nvPr/>
          </p:nvSpPr>
          <p:spPr bwMode="auto">
            <a:xfrm>
              <a:off x="2705" y="2895"/>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1</a:t>
              </a:r>
            </a:p>
          </p:txBody>
        </p:sp>
        <p:sp>
          <p:nvSpPr>
            <p:cNvPr id="414860" name="Rectangle 140"/>
            <p:cNvSpPr>
              <a:spLocks noChangeArrowheads="1"/>
            </p:cNvSpPr>
            <p:nvPr/>
          </p:nvSpPr>
          <p:spPr bwMode="auto">
            <a:xfrm>
              <a:off x="2341" y="2895"/>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1</a:t>
              </a:r>
            </a:p>
          </p:txBody>
        </p:sp>
        <p:sp>
          <p:nvSpPr>
            <p:cNvPr id="414859" name="Rectangle 139"/>
            <p:cNvSpPr>
              <a:spLocks noChangeArrowheads="1"/>
            </p:cNvSpPr>
            <p:nvPr/>
          </p:nvSpPr>
          <p:spPr bwMode="auto">
            <a:xfrm>
              <a:off x="1977" y="2895"/>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1</a:t>
              </a:r>
            </a:p>
          </p:txBody>
        </p:sp>
        <p:sp>
          <p:nvSpPr>
            <p:cNvPr id="414858" name="Rectangle 138"/>
            <p:cNvSpPr>
              <a:spLocks noChangeArrowheads="1"/>
            </p:cNvSpPr>
            <p:nvPr/>
          </p:nvSpPr>
          <p:spPr bwMode="auto">
            <a:xfrm>
              <a:off x="1612" y="2895"/>
              <a:ext cx="365"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1</a:t>
              </a:r>
            </a:p>
          </p:txBody>
        </p:sp>
        <p:sp>
          <p:nvSpPr>
            <p:cNvPr id="414857" name="Rectangle 137"/>
            <p:cNvSpPr>
              <a:spLocks noChangeArrowheads="1"/>
            </p:cNvSpPr>
            <p:nvPr/>
          </p:nvSpPr>
          <p:spPr bwMode="auto">
            <a:xfrm>
              <a:off x="1248" y="2895"/>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1</a:t>
              </a:r>
            </a:p>
          </p:txBody>
        </p:sp>
        <p:sp>
          <p:nvSpPr>
            <p:cNvPr id="414856" name="Rectangle 136"/>
            <p:cNvSpPr>
              <a:spLocks noChangeArrowheads="1"/>
            </p:cNvSpPr>
            <p:nvPr/>
          </p:nvSpPr>
          <p:spPr bwMode="auto">
            <a:xfrm>
              <a:off x="884" y="2895"/>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0</a:t>
              </a:r>
            </a:p>
          </p:txBody>
        </p:sp>
        <p:sp>
          <p:nvSpPr>
            <p:cNvPr id="414855" name="Rectangle 135"/>
            <p:cNvSpPr>
              <a:spLocks noChangeArrowheads="1"/>
            </p:cNvSpPr>
            <p:nvPr/>
          </p:nvSpPr>
          <p:spPr bwMode="auto">
            <a:xfrm>
              <a:off x="3798" y="2608"/>
              <a:ext cx="1220"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endParaRPr lang="zh-CN" altLang="zh-CN" sz="2400">
                <a:latin typeface="楷体_GB2312" pitchFamily="49" charset="-122"/>
              </a:endParaRPr>
            </a:p>
          </p:txBody>
        </p:sp>
        <p:sp>
          <p:nvSpPr>
            <p:cNvPr id="414854" name="Rectangle 134"/>
            <p:cNvSpPr>
              <a:spLocks noChangeArrowheads="1"/>
            </p:cNvSpPr>
            <p:nvPr/>
          </p:nvSpPr>
          <p:spPr bwMode="auto">
            <a:xfrm>
              <a:off x="3434" y="2608"/>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0</a:t>
              </a:r>
            </a:p>
          </p:txBody>
        </p:sp>
        <p:sp>
          <p:nvSpPr>
            <p:cNvPr id="414853" name="Rectangle 133"/>
            <p:cNvSpPr>
              <a:spLocks noChangeArrowheads="1"/>
            </p:cNvSpPr>
            <p:nvPr/>
          </p:nvSpPr>
          <p:spPr bwMode="auto">
            <a:xfrm>
              <a:off x="3069" y="2608"/>
              <a:ext cx="365"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0</a:t>
              </a:r>
            </a:p>
          </p:txBody>
        </p:sp>
        <p:sp>
          <p:nvSpPr>
            <p:cNvPr id="414852" name="Rectangle 132"/>
            <p:cNvSpPr>
              <a:spLocks noChangeArrowheads="1"/>
            </p:cNvSpPr>
            <p:nvPr/>
          </p:nvSpPr>
          <p:spPr bwMode="auto">
            <a:xfrm>
              <a:off x="2705" y="2608"/>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0</a:t>
              </a:r>
            </a:p>
          </p:txBody>
        </p:sp>
        <p:sp>
          <p:nvSpPr>
            <p:cNvPr id="414851" name="Rectangle 131"/>
            <p:cNvSpPr>
              <a:spLocks noChangeArrowheads="1"/>
            </p:cNvSpPr>
            <p:nvPr/>
          </p:nvSpPr>
          <p:spPr bwMode="auto">
            <a:xfrm>
              <a:off x="2341" y="2608"/>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0</a:t>
              </a:r>
            </a:p>
          </p:txBody>
        </p:sp>
        <p:sp>
          <p:nvSpPr>
            <p:cNvPr id="414850" name="Rectangle 130"/>
            <p:cNvSpPr>
              <a:spLocks noChangeArrowheads="1"/>
            </p:cNvSpPr>
            <p:nvPr/>
          </p:nvSpPr>
          <p:spPr bwMode="auto">
            <a:xfrm>
              <a:off x="1977" y="2608"/>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0</a:t>
              </a:r>
            </a:p>
          </p:txBody>
        </p:sp>
        <p:sp>
          <p:nvSpPr>
            <p:cNvPr id="414849" name="Rectangle 129"/>
            <p:cNvSpPr>
              <a:spLocks noChangeArrowheads="1"/>
            </p:cNvSpPr>
            <p:nvPr/>
          </p:nvSpPr>
          <p:spPr bwMode="auto">
            <a:xfrm>
              <a:off x="1612" y="2608"/>
              <a:ext cx="365"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0</a:t>
              </a:r>
            </a:p>
          </p:txBody>
        </p:sp>
        <p:sp>
          <p:nvSpPr>
            <p:cNvPr id="414848" name="Rectangle 128"/>
            <p:cNvSpPr>
              <a:spLocks noChangeArrowheads="1"/>
            </p:cNvSpPr>
            <p:nvPr/>
          </p:nvSpPr>
          <p:spPr bwMode="auto">
            <a:xfrm>
              <a:off x="1248" y="2608"/>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0</a:t>
              </a:r>
            </a:p>
          </p:txBody>
        </p:sp>
        <p:sp>
          <p:nvSpPr>
            <p:cNvPr id="414847" name="Rectangle 127"/>
            <p:cNvSpPr>
              <a:spLocks noChangeArrowheads="1"/>
            </p:cNvSpPr>
            <p:nvPr/>
          </p:nvSpPr>
          <p:spPr bwMode="auto">
            <a:xfrm>
              <a:off x="884" y="2608"/>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1</a:t>
              </a:r>
            </a:p>
          </p:txBody>
        </p:sp>
        <p:sp>
          <p:nvSpPr>
            <p:cNvPr id="414846" name="Rectangle 126"/>
            <p:cNvSpPr>
              <a:spLocks noChangeArrowheads="1"/>
            </p:cNvSpPr>
            <p:nvPr/>
          </p:nvSpPr>
          <p:spPr bwMode="auto">
            <a:xfrm>
              <a:off x="3798" y="2321"/>
              <a:ext cx="1220"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endParaRPr lang="zh-CN" altLang="zh-CN" sz="2400">
                <a:latin typeface="楷体_GB2312" pitchFamily="49" charset="-122"/>
              </a:endParaRPr>
            </a:p>
          </p:txBody>
        </p:sp>
        <p:sp>
          <p:nvSpPr>
            <p:cNvPr id="414845" name="Rectangle 125"/>
            <p:cNvSpPr>
              <a:spLocks noChangeArrowheads="1"/>
            </p:cNvSpPr>
            <p:nvPr/>
          </p:nvSpPr>
          <p:spPr bwMode="auto">
            <a:xfrm>
              <a:off x="3434" y="2321"/>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1</a:t>
              </a:r>
            </a:p>
          </p:txBody>
        </p:sp>
        <p:sp>
          <p:nvSpPr>
            <p:cNvPr id="414844" name="Rectangle 124"/>
            <p:cNvSpPr>
              <a:spLocks noChangeArrowheads="1"/>
            </p:cNvSpPr>
            <p:nvPr/>
          </p:nvSpPr>
          <p:spPr bwMode="auto">
            <a:xfrm>
              <a:off x="3069" y="2321"/>
              <a:ext cx="365"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0</a:t>
              </a:r>
            </a:p>
          </p:txBody>
        </p:sp>
        <p:sp>
          <p:nvSpPr>
            <p:cNvPr id="414843" name="Rectangle 123"/>
            <p:cNvSpPr>
              <a:spLocks noChangeArrowheads="1"/>
            </p:cNvSpPr>
            <p:nvPr/>
          </p:nvSpPr>
          <p:spPr bwMode="auto">
            <a:xfrm>
              <a:off x="2705" y="2321"/>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0</a:t>
              </a:r>
            </a:p>
          </p:txBody>
        </p:sp>
        <p:sp>
          <p:nvSpPr>
            <p:cNvPr id="414842" name="Rectangle 122"/>
            <p:cNvSpPr>
              <a:spLocks noChangeArrowheads="1"/>
            </p:cNvSpPr>
            <p:nvPr/>
          </p:nvSpPr>
          <p:spPr bwMode="auto">
            <a:xfrm>
              <a:off x="2341" y="2321"/>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0</a:t>
              </a:r>
            </a:p>
          </p:txBody>
        </p:sp>
        <p:sp>
          <p:nvSpPr>
            <p:cNvPr id="414841" name="Rectangle 121"/>
            <p:cNvSpPr>
              <a:spLocks noChangeArrowheads="1"/>
            </p:cNvSpPr>
            <p:nvPr/>
          </p:nvSpPr>
          <p:spPr bwMode="auto">
            <a:xfrm>
              <a:off x="1977" y="2321"/>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0</a:t>
              </a:r>
            </a:p>
          </p:txBody>
        </p:sp>
        <p:sp>
          <p:nvSpPr>
            <p:cNvPr id="414840" name="Rectangle 120"/>
            <p:cNvSpPr>
              <a:spLocks noChangeArrowheads="1"/>
            </p:cNvSpPr>
            <p:nvPr/>
          </p:nvSpPr>
          <p:spPr bwMode="auto">
            <a:xfrm>
              <a:off x="1612" y="2321"/>
              <a:ext cx="365"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0</a:t>
              </a:r>
            </a:p>
          </p:txBody>
        </p:sp>
        <p:sp>
          <p:nvSpPr>
            <p:cNvPr id="414839" name="Rectangle 119"/>
            <p:cNvSpPr>
              <a:spLocks noChangeArrowheads="1"/>
            </p:cNvSpPr>
            <p:nvPr/>
          </p:nvSpPr>
          <p:spPr bwMode="auto">
            <a:xfrm>
              <a:off x="1248" y="2321"/>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0</a:t>
              </a:r>
            </a:p>
          </p:txBody>
        </p:sp>
        <p:sp>
          <p:nvSpPr>
            <p:cNvPr id="414838" name="Rectangle 118"/>
            <p:cNvSpPr>
              <a:spLocks noChangeArrowheads="1"/>
            </p:cNvSpPr>
            <p:nvPr/>
          </p:nvSpPr>
          <p:spPr bwMode="auto">
            <a:xfrm>
              <a:off x="884" y="2321"/>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1</a:t>
              </a:r>
            </a:p>
          </p:txBody>
        </p:sp>
        <p:sp>
          <p:nvSpPr>
            <p:cNvPr id="414837" name="Rectangle 117"/>
            <p:cNvSpPr>
              <a:spLocks noChangeArrowheads="1"/>
            </p:cNvSpPr>
            <p:nvPr/>
          </p:nvSpPr>
          <p:spPr bwMode="auto">
            <a:xfrm>
              <a:off x="3798" y="2034"/>
              <a:ext cx="1220"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en-US" altLang="zh-CN">
                  <a:ea typeface="楷体_GB2312" pitchFamily="49" charset="-122"/>
                  <a:cs typeface="Times New Roman" panose="02020603050405020304" pitchFamily="18" charset="0"/>
                </a:rPr>
                <a:t>…</a:t>
              </a:r>
              <a:endParaRPr lang="en-US" altLang="zh-CN">
                <a:latin typeface="楷体_GB2312" pitchFamily="49" charset="-122"/>
                <a:ea typeface="楷体_GB2312" pitchFamily="49" charset="-122"/>
                <a:cs typeface="Times New Roman" panose="02020603050405020304" pitchFamily="18" charset="0"/>
              </a:endParaRPr>
            </a:p>
          </p:txBody>
        </p:sp>
        <p:sp>
          <p:nvSpPr>
            <p:cNvPr id="414836" name="Rectangle 116"/>
            <p:cNvSpPr>
              <a:spLocks noChangeArrowheads="1"/>
            </p:cNvSpPr>
            <p:nvPr/>
          </p:nvSpPr>
          <p:spPr bwMode="auto">
            <a:xfrm>
              <a:off x="3434" y="2034"/>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endParaRPr lang="zh-CN" altLang="zh-CN" sz="2400">
                <a:latin typeface="Times New Roman" panose="02020603050405020304" pitchFamily="18" charset="0"/>
              </a:endParaRPr>
            </a:p>
          </p:txBody>
        </p:sp>
        <p:sp>
          <p:nvSpPr>
            <p:cNvPr id="414835" name="Rectangle 115"/>
            <p:cNvSpPr>
              <a:spLocks noChangeArrowheads="1"/>
            </p:cNvSpPr>
            <p:nvPr/>
          </p:nvSpPr>
          <p:spPr bwMode="auto">
            <a:xfrm>
              <a:off x="3069" y="2034"/>
              <a:ext cx="365"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endParaRPr lang="zh-CN" altLang="zh-CN" sz="2400">
                <a:latin typeface="Times New Roman" panose="02020603050405020304" pitchFamily="18" charset="0"/>
              </a:endParaRPr>
            </a:p>
          </p:txBody>
        </p:sp>
        <p:sp>
          <p:nvSpPr>
            <p:cNvPr id="414834" name="Rectangle 114"/>
            <p:cNvSpPr>
              <a:spLocks noChangeArrowheads="1"/>
            </p:cNvSpPr>
            <p:nvPr/>
          </p:nvSpPr>
          <p:spPr bwMode="auto">
            <a:xfrm>
              <a:off x="2705" y="2034"/>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endParaRPr lang="zh-CN" altLang="zh-CN" sz="2400">
                <a:latin typeface="Times New Roman" panose="02020603050405020304" pitchFamily="18" charset="0"/>
              </a:endParaRPr>
            </a:p>
          </p:txBody>
        </p:sp>
        <p:sp>
          <p:nvSpPr>
            <p:cNvPr id="414832" name="Rectangle 112"/>
            <p:cNvSpPr>
              <a:spLocks noChangeArrowheads="1"/>
            </p:cNvSpPr>
            <p:nvPr/>
          </p:nvSpPr>
          <p:spPr bwMode="auto">
            <a:xfrm>
              <a:off x="1977" y="2034"/>
              <a:ext cx="728"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kumimoji="0" lang="en-US" altLang="zh-CN">
                  <a:ea typeface="楷体_GB2312" pitchFamily="49" charset="-122"/>
                  <a:cs typeface="Times New Roman" panose="02020603050405020304" pitchFamily="18" charset="0"/>
                </a:rPr>
                <a:t>…</a:t>
              </a:r>
              <a:endParaRPr lang="en-US" altLang="zh-CN">
                <a:ea typeface="楷体_GB2312" pitchFamily="49" charset="-122"/>
                <a:cs typeface="Times New Roman" panose="02020603050405020304" pitchFamily="18" charset="0"/>
              </a:endParaRPr>
            </a:p>
          </p:txBody>
        </p:sp>
        <p:sp>
          <p:nvSpPr>
            <p:cNvPr id="414831" name="Rectangle 111"/>
            <p:cNvSpPr>
              <a:spLocks noChangeArrowheads="1"/>
            </p:cNvSpPr>
            <p:nvPr/>
          </p:nvSpPr>
          <p:spPr bwMode="auto">
            <a:xfrm>
              <a:off x="1612" y="2034"/>
              <a:ext cx="365"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endParaRPr lang="zh-CN" altLang="zh-CN" sz="2400">
                <a:latin typeface="Times New Roman" panose="02020603050405020304" pitchFamily="18" charset="0"/>
              </a:endParaRPr>
            </a:p>
          </p:txBody>
        </p:sp>
        <p:sp>
          <p:nvSpPr>
            <p:cNvPr id="414830" name="Rectangle 110"/>
            <p:cNvSpPr>
              <a:spLocks noChangeArrowheads="1"/>
            </p:cNvSpPr>
            <p:nvPr/>
          </p:nvSpPr>
          <p:spPr bwMode="auto">
            <a:xfrm>
              <a:off x="1248" y="2034"/>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endParaRPr lang="zh-CN" altLang="zh-CN" sz="2400">
                <a:latin typeface="Times New Roman" panose="02020603050405020304" pitchFamily="18" charset="0"/>
              </a:endParaRPr>
            </a:p>
          </p:txBody>
        </p:sp>
        <p:sp>
          <p:nvSpPr>
            <p:cNvPr id="414829" name="Rectangle 109"/>
            <p:cNvSpPr>
              <a:spLocks noChangeArrowheads="1"/>
            </p:cNvSpPr>
            <p:nvPr/>
          </p:nvSpPr>
          <p:spPr bwMode="auto">
            <a:xfrm>
              <a:off x="884" y="2034"/>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endParaRPr lang="zh-CN" altLang="zh-CN" sz="2400">
                <a:latin typeface="Times New Roman" panose="02020603050405020304" pitchFamily="18" charset="0"/>
              </a:endParaRPr>
            </a:p>
          </p:txBody>
        </p:sp>
        <p:sp>
          <p:nvSpPr>
            <p:cNvPr id="414828" name="Rectangle 108"/>
            <p:cNvSpPr>
              <a:spLocks noChangeArrowheads="1"/>
            </p:cNvSpPr>
            <p:nvPr/>
          </p:nvSpPr>
          <p:spPr bwMode="auto">
            <a:xfrm>
              <a:off x="3798" y="1747"/>
              <a:ext cx="1220"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buChar char="n"/>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buChar char="o"/>
                <a:defRPr sz="26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buChar char="n"/>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buChar char="§"/>
                <a:defRPr sz="20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endParaRPr lang="zh-CN" altLang="zh-CN" sz="2400">
                <a:latin typeface="楷体_GB2312" pitchFamily="49" charset="-122"/>
              </a:endParaRPr>
            </a:p>
          </p:txBody>
        </p:sp>
        <p:sp>
          <p:nvSpPr>
            <p:cNvPr id="414827" name="Rectangle 107"/>
            <p:cNvSpPr>
              <a:spLocks noChangeArrowheads="1"/>
            </p:cNvSpPr>
            <p:nvPr/>
          </p:nvSpPr>
          <p:spPr bwMode="auto">
            <a:xfrm>
              <a:off x="3434" y="1747"/>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1</a:t>
              </a:r>
            </a:p>
          </p:txBody>
        </p:sp>
        <p:sp>
          <p:nvSpPr>
            <p:cNvPr id="414826" name="Rectangle 106"/>
            <p:cNvSpPr>
              <a:spLocks noChangeArrowheads="1"/>
            </p:cNvSpPr>
            <p:nvPr/>
          </p:nvSpPr>
          <p:spPr bwMode="auto">
            <a:xfrm>
              <a:off x="3069" y="1747"/>
              <a:ext cx="365"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1</a:t>
              </a:r>
            </a:p>
          </p:txBody>
        </p:sp>
        <p:sp>
          <p:nvSpPr>
            <p:cNvPr id="414825" name="Rectangle 105"/>
            <p:cNvSpPr>
              <a:spLocks noChangeArrowheads="1"/>
            </p:cNvSpPr>
            <p:nvPr/>
          </p:nvSpPr>
          <p:spPr bwMode="auto">
            <a:xfrm>
              <a:off x="2705" y="1747"/>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1</a:t>
              </a:r>
            </a:p>
          </p:txBody>
        </p:sp>
        <p:sp>
          <p:nvSpPr>
            <p:cNvPr id="414824" name="Rectangle 104"/>
            <p:cNvSpPr>
              <a:spLocks noChangeArrowheads="1"/>
            </p:cNvSpPr>
            <p:nvPr/>
          </p:nvSpPr>
          <p:spPr bwMode="auto">
            <a:xfrm>
              <a:off x="2341" y="1747"/>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1</a:t>
              </a:r>
            </a:p>
          </p:txBody>
        </p:sp>
        <p:sp>
          <p:nvSpPr>
            <p:cNvPr id="414823" name="Rectangle 103"/>
            <p:cNvSpPr>
              <a:spLocks noChangeArrowheads="1"/>
            </p:cNvSpPr>
            <p:nvPr/>
          </p:nvSpPr>
          <p:spPr bwMode="auto">
            <a:xfrm>
              <a:off x="1977" y="1747"/>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1</a:t>
              </a:r>
            </a:p>
          </p:txBody>
        </p:sp>
        <p:sp>
          <p:nvSpPr>
            <p:cNvPr id="414822" name="Rectangle 102"/>
            <p:cNvSpPr>
              <a:spLocks noChangeArrowheads="1"/>
            </p:cNvSpPr>
            <p:nvPr/>
          </p:nvSpPr>
          <p:spPr bwMode="auto">
            <a:xfrm>
              <a:off x="1612" y="1747"/>
              <a:ext cx="365"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1</a:t>
              </a:r>
            </a:p>
          </p:txBody>
        </p:sp>
        <p:sp>
          <p:nvSpPr>
            <p:cNvPr id="414821" name="Rectangle 101"/>
            <p:cNvSpPr>
              <a:spLocks noChangeArrowheads="1"/>
            </p:cNvSpPr>
            <p:nvPr/>
          </p:nvSpPr>
          <p:spPr bwMode="auto">
            <a:xfrm>
              <a:off x="1248" y="1747"/>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1</a:t>
              </a:r>
            </a:p>
          </p:txBody>
        </p:sp>
        <p:sp>
          <p:nvSpPr>
            <p:cNvPr id="414820" name="Rectangle 100"/>
            <p:cNvSpPr>
              <a:spLocks noChangeArrowheads="1"/>
            </p:cNvSpPr>
            <p:nvPr/>
          </p:nvSpPr>
          <p:spPr bwMode="auto">
            <a:xfrm>
              <a:off x="884" y="1747"/>
              <a:ext cx="364"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en-US" altLang="zh-CN">
                  <a:ea typeface="楷体_GB2312" pitchFamily="49" charset="-122"/>
                  <a:cs typeface="Times New Roman" panose="02020603050405020304" pitchFamily="18" charset="0"/>
                </a:rPr>
                <a:t>1</a:t>
              </a:r>
            </a:p>
          </p:txBody>
        </p:sp>
        <p:sp>
          <p:nvSpPr>
            <p:cNvPr id="414819" name="Rectangle 99"/>
            <p:cNvSpPr>
              <a:spLocks noChangeArrowheads="1"/>
            </p:cNvSpPr>
            <p:nvPr/>
          </p:nvSpPr>
          <p:spPr bwMode="auto">
            <a:xfrm>
              <a:off x="3798" y="1000"/>
              <a:ext cx="1220" cy="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pPr algn="ctr"/>
              <a:r>
                <a:rPr lang="zh-CN" altLang="en-US">
                  <a:solidFill>
                    <a:srgbClr val="000066"/>
                  </a:solidFill>
                  <a:latin typeface="楷体_GB2312" pitchFamily="49" charset="-122"/>
                  <a:ea typeface="楷体_GB2312" pitchFamily="49" charset="-122"/>
                  <a:cs typeface="Times New Roman" panose="02020603050405020304" pitchFamily="18" charset="0"/>
                </a:rPr>
                <a:t>模拟量</a:t>
              </a:r>
            </a:p>
          </p:txBody>
        </p:sp>
        <p:sp>
          <p:nvSpPr>
            <p:cNvPr id="414811" name="Rectangle 91"/>
            <p:cNvSpPr>
              <a:spLocks noChangeArrowheads="1"/>
            </p:cNvSpPr>
            <p:nvPr/>
          </p:nvSpPr>
          <p:spPr bwMode="auto">
            <a:xfrm>
              <a:off x="884" y="1000"/>
              <a:ext cx="2914" cy="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r>
                <a:rPr lang="en-US" altLang="zh-CN">
                  <a:latin typeface="楷体_GB2312" pitchFamily="49" charset="-122"/>
                  <a:ea typeface="楷体_GB2312" pitchFamily="49" charset="-122"/>
                  <a:cs typeface="Times New Roman" panose="02020603050405020304" pitchFamily="18" charset="0"/>
                </a:rPr>
                <a:t>              </a:t>
              </a:r>
              <a:r>
                <a:rPr lang="zh-CN" altLang="en-US">
                  <a:solidFill>
                    <a:srgbClr val="000066"/>
                  </a:solidFill>
                  <a:latin typeface="楷体_GB2312" pitchFamily="49" charset="-122"/>
                  <a:ea typeface="楷体_GB2312" pitchFamily="49" charset="-122"/>
                  <a:cs typeface="Times New Roman" panose="02020603050405020304" pitchFamily="18" charset="0"/>
                </a:rPr>
                <a:t>数字量</a:t>
              </a:r>
            </a:p>
            <a:p>
              <a:pPr eaLnBrk="0" hangingPunct="0"/>
              <a:r>
                <a:rPr lang="en-US" altLang="zh-CN">
                  <a:solidFill>
                    <a:srgbClr val="000066"/>
                  </a:solidFill>
                  <a:ea typeface="楷体_GB2312" pitchFamily="49" charset="-122"/>
                  <a:cs typeface="Times New Roman" panose="02020603050405020304" pitchFamily="18" charset="0"/>
                </a:rPr>
                <a:t>MSB                                                LSB</a:t>
              </a:r>
            </a:p>
          </p:txBody>
        </p:sp>
        <p:sp>
          <p:nvSpPr>
            <p:cNvPr id="414892" name="Line 172"/>
            <p:cNvSpPr>
              <a:spLocks noChangeShapeType="1"/>
            </p:cNvSpPr>
            <p:nvPr/>
          </p:nvSpPr>
          <p:spPr bwMode="auto">
            <a:xfrm>
              <a:off x="884" y="1000"/>
              <a:ext cx="4134" cy="0"/>
            </a:xfrm>
            <a:prstGeom prst="line">
              <a:avLst/>
            </a:prstGeom>
            <a:noFill/>
            <a:ln w="254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14893" name="Line 173"/>
            <p:cNvSpPr>
              <a:spLocks noChangeShapeType="1"/>
            </p:cNvSpPr>
            <p:nvPr/>
          </p:nvSpPr>
          <p:spPr bwMode="auto">
            <a:xfrm>
              <a:off x="884" y="4043"/>
              <a:ext cx="4134" cy="0"/>
            </a:xfrm>
            <a:prstGeom prst="line">
              <a:avLst/>
            </a:prstGeom>
            <a:noFill/>
            <a:ln w="254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14894" name="Line 174"/>
            <p:cNvSpPr>
              <a:spLocks noChangeShapeType="1"/>
            </p:cNvSpPr>
            <p:nvPr/>
          </p:nvSpPr>
          <p:spPr bwMode="auto">
            <a:xfrm>
              <a:off x="884" y="1000"/>
              <a:ext cx="0" cy="3043"/>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14895" name="Line 175"/>
            <p:cNvSpPr>
              <a:spLocks noChangeShapeType="1"/>
            </p:cNvSpPr>
            <p:nvPr/>
          </p:nvSpPr>
          <p:spPr bwMode="auto">
            <a:xfrm>
              <a:off x="5018" y="1000"/>
              <a:ext cx="0" cy="3043"/>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14898" name="Line 178"/>
            <p:cNvSpPr>
              <a:spLocks noChangeShapeType="1"/>
            </p:cNvSpPr>
            <p:nvPr/>
          </p:nvSpPr>
          <p:spPr bwMode="auto">
            <a:xfrm>
              <a:off x="884" y="1747"/>
              <a:ext cx="4134"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14906" name="Line 186"/>
            <p:cNvSpPr>
              <a:spLocks noChangeShapeType="1"/>
            </p:cNvSpPr>
            <p:nvPr/>
          </p:nvSpPr>
          <p:spPr bwMode="auto">
            <a:xfrm>
              <a:off x="3798" y="1000"/>
              <a:ext cx="0" cy="3043"/>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14929"/>
                                        </p:tgtEl>
                                        <p:attrNameLst>
                                          <p:attrName>style.visibility</p:attrName>
                                        </p:attrNameLst>
                                      </p:cBhvr>
                                      <p:to>
                                        <p:strVal val="visible"/>
                                      </p:to>
                                    </p:set>
                                    <p:animEffect transition="in" filter="wipe(up)">
                                      <p:cBhvr>
                                        <p:cTn id="7" dur="500"/>
                                        <p:tgtEl>
                                          <p:spTgt spid="4149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8" name="Rectangle 4"/>
          <p:cNvSpPr>
            <a:spLocks noChangeArrowheads="1"/>
          </p:cNvSpPr>
          <p:nvPr/>
        </p:nvSpPr>
        <p:spPr bwMode="auto">
          <a:xfrm>
            <a:off x="1143000" y="-200025"/>
            <a:ext cx="107315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kumimoji="1" lang="zh-CN" altLang="en-US" sz="1000" b="0">
                <a:latin typeface="宋体" panose="02010600030101010101" pitchFamily="2" charset="-122"/>
                <a:cs typeface="Arial" panose="020B0604020202020204" pitchFamily="34" charset="0"/>
              </a:rPr>
              <a:t>常用双极性编</a:t>
            </a:r>
            <a:r>
              <a:rPr kumimoji="1" lang="zh-CN" altLang="en-US" sz="1000" b="0">
                <a:solidFill>
                  <a:srgbClr val="FF0000"/>
                </a:solidFill>
                <a:latin typeface="宋体" panose="02010600030101010101" pitchFamily="2" charset="-122"/>
                <a:cs typeface="Arial" panose="020B0604020202020204" pitchFamily="34" charset="0"/>
              </a:rPr>
              <a:t>码</a:t>
            </a:r>
            <a:endParaRPr kumimoji="1" lang="zh-CN" altLang="en-US" sz="1100" b="0"/>
          </a:p>
          <a:p>
            <a:pPr algn="l" eaLnBrk="0" hangingPunct="0"/>
            <a:endParaRPr kumimoji="1" lang="en-US" altLang="zh-CN" sz="2400" b="0">
              <a:latin typeface="Times New Roman" panose="02020603050405020304" pitchFamily="18" charset="0"/>
            </a:endParaRPr>
          </a:p>
        </p:txBody>
      </p:sp>
      <p:graphicFrame>
        <p:nvGraphicFramePr>
          <p:cNvPr id="416413" name="Group 669"/>
          <p:cNvGraphicFramePr>
            <a:graphicFrameLocks noGrp="1"/>
          </p:cNvGraphicFramePr>
          <p:nvPr/>
        </p:nvGraphicFramePr>
        <p:xfrm>
          <a:off x="0" y="1419225"/>
          <a:ext cx="8893175" cy="4254500"/>
        </p:xfrm>
        <a:graphic>
          <a:graphicData uri="http://schemas.openxmlformats.org/drawingml/2006/table">
            <a:tbl>
              <a:tblPr/>
              <a:tblGrid>
                <a:gridCol w="669925">
                  <a:extLst>
                    <a:ext uri="{9D8B030D-6E8A-4147-A177-3AD203B41FA5}">
                      <a16:colId xmlns:a16="http://schemas.microsoft.com/office/drawing/2014/main" val="1565041003"/>
                    </a:ext>
                  </a:extLst>
                </a:gridCol>
                <a:gridCol w="387350">
                  <a:extLst>
                    <a:ext uri="{9D8B030D-6E8A-4147-A177-3AD203B41FA5}">
                      <a16:colId xmlns:a16="http://schemas.microsoft.com/office/drawing/2014/main" val="2304318767"/>
                    </a:ext>
                  </a:extLst>
                </a:gridCol>
                <a:gridCol w="184150">
                  <a:extLst>
                    <a:ext uri="{9D8B030D-6E8A-4147-A177-3AD203B41FA5}">
                      <a16:colId xmlns:a16="http://schemas.microsoft.com/office/drawing/2014/main" val="1327544569"/>
                    </a:ext>
                  </a:extLst>
                </a:gridCol>
                <a:gridCol w="185738">
                  <a:extLst>
                    <a:ext uri="{9D8B030D-6E8A-4147-A177-3AD203B41FA5}">
                      <a16:colId xmlns:a16="http://schemas.microsoft.com/office/drawing/2014/main" val="201133479"/>
                    </a:ext>
                  </a:extLst>
                </a:gridCol>
                <a:gridCol w="342900">
                  <a:extLst>
                    <a:ext uri="{9D8B030D-6E8A-4147-A177-3AD203B41FA5}">
                      <a16:colId xmlns:a16="http://schemas.microsoft.com/office/drawing/2014/main" val="2573672987"/>
                    </a:ext>
                  </a:extLst>
                </a:gridCol>
                <a:gridCol w="357187">
                  <a:extLst>
                    <a:ext uri="{9D8B030D-6E8A-4147-A177-3AD203B41FA5}">
                      <a16:colId xmlns:a16="http://schemas.microsoft.com/office/drawing/2014/main" val="2523586151"/>
                    </a:ext>
                  </a:extLst>
                </a:gridCol>
                <a:gridCol w="355600">
                  <a:extLst>
                    <a:ext uri="{9D8B030D-6E8A-4147-A177-3AD203B41FA5}">
                      <a16:colId xmlns:a16="http://schemas.microsoft.com/office/drawing/2014/main" val="3451643701"/>
                    </a:ext>
                  </a:extLst>
                </a:gridCol>
                <a:gridCol w="355600">
                  <a:extLst>
                    <a:ext uri="{9D8B030D-6E8A-4147-A177-3AD203B41FA5}">
                      <a16:colId xmlns:a16="http://schemas.microsoft.com/office/drawing/2014/main" val="1431970412"/>
                    </a:ext>
                  </a:extLst>
                </a:gridCol>
                <a:gridCol w="355600">
                  <a:extLst>
                    <a:ext uri="{9D8B030D-6E8A-4147-A177-3AD203B41FA5}">
                      <a16:colId xmlns:a16="http://schemas.microsoft.com/office/drawing/2014/main" val="1568044580"/>
                    </a:ext>
                  </a:extLst>
                </a:gridCol>
                <a:gridCol w="355600">
                  <a:extLst>
                    <a:ext uri="{9D8B030D-6E8A-4147-A177-3AD203B41FA5}">
                      <a16:colId xmlns:a16="http://schemas.microsoft.com/office/drawing/2014/main" val="2080468007"/>
                    </a:ext>
                  </a:extLst>
                </a:gridCol>
                <a:gridCol w="355600">
                  <a:extLst>
                    <a:ext uri="{9D8B030D-6E8A-4147-A177-3AD203B41FA5}">
                      <a16:colId xmlns:a16="http://schemas.microsoft.com/office/drawing/2014/main" val="3868808844"/>
                    </a:ext>
                  </a:extLst>
                </a:gridCol>
                <a:gridCol w="358775">
                  <a:extLst>
                    <a:ext uri="{9D8B030D-6E8A-4147-A177-3AD203B41FA5}">
                      <a16:colId xmlns:a16="http://schemas.microsoft.com/office/drawing/2014/main" val="4049597032"/>
                    </a:ext>
                  </a:extLst>
                </a:gridCol>
                <a:gridCol w="358775">
                  <a:extLst>
                    <a:ext uri="{9D8B030D-6E8A-4147-A177-3AD203B41FA5}">
                      <a16:colId xmlns:a16="http://schemas.microsoft.com/office/drawing/2014/main" val="3290322615"/>
                    </a:ext>
                  </a:extLst>
                </a:gridCol>
                <a:gridCol w="352425">
                  <a:extLst>
                    <a:ext uri="{9D8B030D-6E8A-4147-A177-3AD203B41FA5}">
                      <a16:colId xmlns:a16="http://schemas.microsoft.com/office/drawing/2014/main" val="3870033397"/>
                    </a:ext>
                  </a:extLst>
                </a:gridCol>
                <a:gridCol w="355600">
                  <a:extLst>
                    <a:ext uri="{9D8B030D-6E8A-4147-A177-3AD203B41FA5}">
                      <a16:colId xmlns:a16="http://schemas.microsoft.com/office/drawing/2014/main" val="814446891"/>
                    </a:ext>
                  </a:extLst>
                </a:gridCol>
                <a:gridCol w="354013">
                  <a:extLst>
                    <a:ext uri="{9D8B030D-6E8A-4147-A177-3AD203B41FA5}">
                      <a16:colId xmlns:a16="http://schemas.microsoft.com/office/drawing/2014/main" val="3092332455"/>
                    </a:ext>
                  </a:extLst>
                </a:gridCol>
                <a:gridCol w="360362">
                  <a:extLst>
                    <a:ext uri="{9D8B030D-6E8A-4147-A177-3AD203B41FA5}">
                      <a16:colId xmlns:a16="http://schemas.microsoft.com/office/drawing/2014/main" val="3536334360"/>
                    </a:ext>
                  </a:extLst>
                </a:gridCol>
                <a:gridCol w="355600">
                  <a:extLst>
                    <a:ext uri="{9D8B030D-6E8A-4147-A177-3AD203B41FA5}">
                      <a16:colId xmlns:a16="http://schemas.microsoft.com/office/drawing/2014/main" val="1834042619"/>
                    </a:ext>
                  </a:extLst>
                </a:gridCol>
                <a:gridCol w="358775">
                  <a:extLst>
                    <a:ext uri="{9D8B030D-6E8A-4147-A177-3AD203B41FA5}">
                      <a16:colId xmlns:a16="http://schemas.microsoft.com/office/drawing/2014/main" val="3875672031"/>
                    </a:ext>
                  </a:extLst>
                </a:gridCol>
                <a:gridCol w="352425">
                  <a:extLst>
                    <a:ext uri="{9D8B030D-6E8A-4147-A177-3AD203B41FA5}">
                      <a16:colId xmlns:a16="http://schemas.microsoft.com/office/drawing/2014/main" val="4053918264"/>
                    </a:ext>
                  </a:extLst>
                </a:gridCol>
                <a:gridCol w="357188">
                  <a:extLst>
                    <a:ext uri="{9D8B030D-6E8A-4147-A177-3AD203B41FA5}">
                      <a16:colId xmlns:a16="http://schemas.microsoft.com/office/drawing/2014/main" val="1675973571"/>
                    </a:ext>
                  </a:extLst>
                </a:gridCol>
                <a:gridCol w="354012">
                  <a:extLst>
                    <a:ext uri="{9D8B030D-6E8A-4147-A177-3AD203B41FA5}">
                      <a16:colId xmlns:a16="http://schemas.microsoft.com/office/drawing/2014/main" val="2719113545"/>
                    </a:ext>
                  </a:extLst>
                </a:gridCol>
                <a:gridCol w="358775">
                  <a:extLst>
                    <a:ext uri="{9D8B030D-6E8A-4147-A177-3AD203B41FA5}">
                      <a16:colId xmlns:a16="http://schemas.microsoft.com/office/drawing/2014/main" val="2079583328"/>
                    </a:ext>
                  </a:extLst>
                </a:gridCol>
                <a:gridCol w="234950">
                  <a:extLst>
                    <a:ext uri="{9D8B030D-6E8A-4147-A177-3AD203B41FA5}">
                      <a16:colId xmlns:a16="http://schemas.microsoft.com/office/drawing/2014/main" val="1030415291"/>
                    </a:ext>
                  </a:extLst>
                </a:gridCol>
                <a:gridCol w="476250">
                  <a:extLst>
                    <a:ext uri="{9D8B030D-6E8A-4147-A177-3AD203B41FA5}">
                      <a16:colId xmlns:a16="http://schemas.microsoft.com/office/drawing/2014/main" val="2416347453"/>
                    </a:ext>
                  </a:extLst>
                </a:gridCol>
              </a:tblGrid>
              <a:tr h="0">
                <a:tc row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zh-CN" altLang="en-US" sz="20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十进</a:t>
                      </a:r>
                    </a:p>
                    <a:p>
                      <a:pPr marL="0" marR="0" lvl="0" indent="0" algn="ctr" defTabSz="914400" rtl="0" eaLnBrk="0" fontAlgn="base" latinLnBrk="0" hangingPunct="0">
                        <a:lnSpc>
                          <a:spcPct val="100000"/>
                        </a:lnSpc>
                        <a:spcBef>
                          <a:spcPct val="0"/>
                        </a:spcBef>
                        <a:spcAft>
                          <a:spcPct val="0"/>
                        </a:spcAft>
                        <a:buClrTx/>
                        <a:buSzTx/>
                        <a:buFontTx/>
                        <a:buNone/>
                        <a:tabLst>
                          <a:tab pos="5130800" algn="r"/>
                        </a:tabLst>
                      </a:pPr>
                      <a:r>
                        <a:rPr kumimoji="1" lang="zh-CN" altLang="en-US" sz="20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制数</a:t>
                      </a:r>
                      <a:endParaRPr kumimoji="1" lang="zh-CN" altLang="en-US" sz="20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cap="flat">
                      <a:noFill/>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15">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20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2</a:t>
                      </a:r>
                      <a:r>
                        <a:rPr kumimoji="1" lang="zh-CN" altLang="en-US" sz="20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的补码</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gridSpan="8">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zh-CN" altLang="en-US" sz="2000" b="1" i="0" u="none" strike="noStrike" cap="none" normalizeH="0" baseline="0">
                          <a:ln>
                            <a:noFill/>
                          </a:ln>
                          <a:solidFill>
                            <a:schemeClr val="folHlink"/>
                          </a:solidFill>
                          <a:effectLst/>
                          <a:latin typeface="Times New Roman" panose="02020603050405020304" pitchFamily="18" charset="0"/>
                          <a:ea typeface="楷体_GB2312" pitchFamily="49" charset="-122"/>
                          <a:cs typeface="Times New Roman" panose="02020603050405020304" pitchFamily="18" charset="0"/>
                        </a:rPr>
                        <a:t>偏移二进制码</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zh-CN" altLang="en-US"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模拟量</a:t>
                      </a:r>
                    </a:p>
                  </a:txBody>
                  <a:tcPr anchor="ctr" horzOverflow="overflow">
                    <a:lnL w="12700" cap="flat" cmpd="sng" algn="ctr">
                      <a:solidFill>
                        <a:srgbClr val="000000"/>
                      </a:solidFill>
                      <a:prstDash val="solid"/>
                      <a:round/>
                      <a:headEnd type="none" w="med" len="med"/>
                      <a:tailEnd type="none" w="med" len="med"/>
                    </a:lnL>
                    <a:lnR cap="flat">
                      <a:noFill/>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94077692"/>
                  </a:ext>
                </a:extLst>
              </a:tr>
              <a:tr h="228600">
                <a:tc v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1"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D</a:t>
                      </a:r>
                      <a:r>
                        <a:rPr kumimoji="1" lang="en-US" altLang="zh-CN" sz="1200" b="1" i="0" u="none" strike="noStrike" cap="none" normalizeH="0" baseline="-3000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7</a:t>
                      </a:r>
                      <a:endPar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1"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D</a:t>
                      </a:r>
                      <a:r>
                        <a:rPr kumimoji="1" lang="en-US" altLang="zh-CN" sz="1200" b="1" i="0" u="none" strike="noStrike" cap="none" normalizeH="0" baseline="-3000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6</a:t>
                      </a:r>
                      <a:endPar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1"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D</a:t>
                      </a:r>
                      <a:r>
                        <a:rPr kumimoji="1" lang="en-US" altLang="zh-CN" sz="1200" b="1" i="0" u="none" strike="noStrike" cap="none" normalizeH="0" baseline="-3000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5</a:t>
                      </a:r>
                      <a:endPar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1"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D</a:t>
                      </a:r>
                      <a:r>
                        <a:rPr kumimoji="1" lang="en-US" altLang="zh-CN" sz="1200" b="1" i="0" u="none" strike="noStrike" cap="none" normalizeH="0" baseline="-3000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4</a:t>
                      </a:r>
                      <a:endPar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1"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D</a:t>
                      </a:r>
                      <a:r>
                        <a:rPr kumimoji="1" lang="en-US" altLang="zh-CN" sz="1200" b="1" i="0" u="none" strike="noStrike" cap="none" normalizeH="0" baseline="-3000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3</a:t>
                      </a:r>
                      <a:endPar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1"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D</a:t>
                      </a:r>
                      <a:r>
                        <a:rPr kumimoji="1" lang="en-US" altLang="zh-CN" sz="1200" b="1" i="0" u="none" strike="noStrike" cap="none" normalizeH="0" baseline="-3000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2</a:t>
                      </a:r>
                      <a:endPar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1"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D</a:t>
                      </a:r>
                      <a:r>
                        <a:rPr kumimoji="1" lang="en-US" altLang="zh-CN" sz="1200" b="1" i="0" u="none" strike="noStrike" cap="none" normalizeH="0" baseline="-3000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endPar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1"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D</a:t>
                      </a:r>
                      <a:r>
                        <a:rPr kumimoji="1" lang="en-US" altLang="zh-CN" sz="1200" b="1" i="0" u="none" strike="noStrike" cap="none" normalizeH="0" baseline="-3000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endPar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1" u="none" strike="noStrike" cap="none" normalizeH="0" baseline="0">
                          <a:ln>
                            <a:noFill/>
                          </a:ln>
                          <a:solidFill>
                            <a:schemeClr val="folHlink"/>
                          </a:solidFill>
                          <a:effectLst/>
                          <a:latin typeface="Times New Roman" panose="02020603050405020304" pitchFamily="18" charset="0"/>
                          <a:ea typeface="楷体_GB2312" pitchFamily="49" charset="-122"/>
                          <a:cs typeface="Times New Roman" panose="02020603050405020304" pitchFamily="18" charset="0"/>
                        </a:rPr>
                        <a:t>D</a:t>
                      </a:r>
                      <a:r>
                        <a:rPr kumimoji="1" lang="en-US" altLang="zh-CN" sz="1200" b="1" i="0" u="none" strike="noStrike" cap="none" normalizeH="0" baseline="-30000">
                          <a:ln>
                            <a:noFill/>
                          </a:ln>
                          <a:solidFill>
                            <a:schemeClr val="folHlink"/>
                          </a:solidFill>
                          <a:effectLst/>
                          <a:latin typeface="Times New Roman" panose="02020603050405020304" pitchFamily="18" charset="0"/>
                          <a:ea typeface="楷体_GB2312" pitchFamily="49" charset="-122"/>
                          <a:cs typeface="Times New Roman" panose="02020603050405020304" pitchFamily="18" charset="0"/>
                        </a:rPr>
                        <a:t>7</a:t>
                      </a:r>
                      <a:endParaRPr kumimoji="1" lang="en-US" altLang="zh-CN" sz="1200" b="1" i="0" u="none" strike="noStrike" cap="none" normalizeH="0" baseline="0">
                        <a:ln>
                          <a:noFill/>
                        </a:ln>
                        <a:solidFill>
                          <a:schemeClr val="folHlink"/>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1" u="none" strike="noStrike" cap="none" normalizeH="0" baseline="0">
                          <a:ln>
                            <a:noFill/>
                          </a:ln>
                          <a:solidFill>
                            <a:schemeClr val="folHlink"/>
                          </a:solidFill>
                          <a:effectLst/>
                          <a:latin typeface="Times New Roman" panose="02020603050405020304" pitchFamily="18" charset="0"/>
                          <a:ea typeface="楷体_GB2312" pitchFamily="49" charset="-122"/>
                          <a:cs typeface="Times New Roman" panose="02020603050405020304" pitchFamily="18" charset="0"/>
                        </a:rPr>
                        <a:t>D</a:t>
                      </a:r>
                      <a:r>
                        <a:rPr kumimoji="1" lang="en-US" altLang="zh-CN" sz="1200" b="1" i="0" u="none" strike="noStrike" cap="none" normalizeH="0" baseline="-30000">
                          <a:ln>
                            <a:noFill/>
                          </a:ln>
                          <a:solidFill>
                            <a:schemeClr val="folHlink"/>
                          </a:solidFill>
                          <a:effectLst/>
                          <a:latin typeface="Times New Roman" panose="02020603050405020304" pitchFamily="18" charset="0"/>
                          <a:ea typeface="楷体_GB2312" pitchFamily="49" charset="-122"/>
                          <a:cs typeface="Times New Roman" panose="02020603050405020304" pitchFamily="18" charset="0"/>
                        </a:rPr>
                        <a:t>6</a:t>
                      </a:r>
                      <a:endParaRPr kumimoji="1" lang="en-US" altLang="zh-CN" sz="1200" b="1" i="0" u="none" strike="noStrike" cap="none" normalizeH="0" baseline="0">
                        <a:ln>
                          <a:noFill/>
                        </a:ln>
                        <a:solidFill>
                          <a:schemeClr val="folHlink"/>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1" u="none" strike="noStrike" cap="none" normalizeH="0" baseline="0">
                          <a:ln>
                            <a:noFill/>
                          </a:ln>
                          <a:solidFill>
                            <a:schemeClr val="folHlink"/>
                          </a:solidFill>
                          <a:effectLst/>
                          <a:latin typeface="Times New Roman" panose="02020603050405020304" pitchFamily="18" charset="0"/>
                          <a:ea typeface="楷体_GB2312" pitchFamily="49" charset="-122"/>
                          <a:cs typeface="Times New Roman" panose="02020603050405020304" pitchFamily="18" charset="0"/>
                        </a:rPr>
                        <a:t>D</a:t>
                      </a:r>
                      <a:r>
                        <a:rPr kumimoji="1" lang="en-US" altLang="zh-CN" sz="1200" b="1" i="0" u="none" strike="noStrike" cap="none" normalizeH="0" baseline="-30000">
                          <a:ln>
                            <a:noFill/>
                          </a:ln>
                          <a:solidFill>
                            <a:schemeClr val="folHlink"/>
                          </a:solidFill>
                          <a:effectLst/>
                          <a:latin typeface="Times New Roman" panose="02020603050405020304" pitchFamily="18" charset="0"/>
                          <a:ea typeface="楷体_GB2312" pitchFamily="49" charset="-122"/>
                          <a:cs typeface="Times New Roman" panose="02020603050405020304" pitchFamily="18" charset="0"/>
                        </a:rPr>
                        <a:t>5</a:t>
                      </a:r>
                      <a:endParaRPr kumimoji="1" lang="en-US" altLang="zh-CN" sz="1200" b="1" i="0" u="none" strike="noStrike" cap="none" normalizeH="0" baseline="0">
                        <a:ln>
                          <a:noFill/>
                        </a:ln>
                        <a:solidFill>
                          <a:schemeClr val="folHlink"/>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1" u="none" strike="noStrike" cap="none" normalizeH="0" baseline="0">
                          <a:ln>
                            <a:noFill/>
                          </a:ln>
                          <a:solidFill>
                            <a:schemeClr val="folHlink"/>
                          </a:solidFill>
                          <a:effectLst/>
                          <a:latin typeface="Times New Roman" panose="02020603050405020304" pitchFamily="18" charset="0"/>
                          <a:ea typeface="楷体_GB2312" pitchFamily="49" charset="-122"/>
                          <a:cs typeface="Times New Roman" panose="02020603050405020304" pitchFamily="18" charset="0"/>
                        </a:rPr>
                        <a:t>D</a:t>
                      </a:r>
                      <a:r>
                        <a:rPr kumimoji="1" lang="en-US" altLang="zh-CN" sz="1200" b="1" i="0" u="none" strike="noStrike" cap="none" normalizeH="0" baseline="-30000">
                          <a:ln>
                            <a:noFill/>
                          </a:ln>
                          <a:solidFill>
                            <a:schemeClr val="folHlink"/>
                          </a:solidFill>
                          <a:effectLst/>
                          <a:latin typeface="Times New Roman" panose="02020603050405020304" pitchFamily="18" charset="0"/>
                          <a:ea typeface="楷体_GB2312" pitchFamily="49" charset="-122"/>
                          <a:cs typeface="Times New Roman" panose="02020603050405020304" pitchFamily="18" charset="0"/>
                        </a:rPr>
                        <a:t>4</a:t>
                      </a:r>
                      <a:endParaRPr kumimoji="1" lang="en-US" altLang="zh-CN" sz="1200" b="1" i="0" u="none" strike="noStrike" cap="none" normalizeH="0" baseline="0">
                        <a:ln>
                          <a:noFill/>
                        </a:ln>
                        <a:solidFill>
                          <a:schemeClr val="folHlink"/>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1" u="none" strike="noStrike" cap="none" normalizeH="0" baseline="0">
                          <a:ln>
                            <a:noFill/>
                          </a:ln>
                          <a:solidFill>
                            <a:schemeClr val="folHlink"/>
                          </a:solidFill>
                          <a:effectLst/>
                          <a:latin typeface="Times New Roman" panose="02020603050405020304" pitchFamily="18" charset="0"/>
                          <a:ea typeface="楷体_GB2312" pitchFamily="49" charset="-122"/>
                          <a:cs typeface="Times New Roman" panose="02020603050405020304" pitchFamily="18" charset="0"/>
                        </a:rPr>
                        <a:t>D</a:t>
                      </a:r>
                      <a:r>
                        <a:rPr kumimoji="1" lang="en-US" altLang="zh-CN" sz="1200" b="1" i="0" u="none" strike="noStrike" cap="none" normalizeH="0" baseline="-30000">
                          <a:ln>
                            <a:noFill/>
                          </a:ln>
                          <a:solidFill>
                            <a:schemeClr val="folHlink"/>
                          </a:solidFill>
                          <a:effectLst/>
                          <a:latin typeface="Times New Roman" panose="02020603050405020304" pitchFamily="18" charset="0"/>
                          <a:ea typeface="楷体_GB2312" pitchFamily="49" charset="-122"/>
                          <a:cs typeface="Times New Roman" panose="02020603050405020304" pitchFamily="18" charset="0"/>
                        </a:rPr>
                        <a:t>3</a:t>
                      </a:r>
                      <a:endParaRPr kumimoji="1" lang="en-US" altLang="zh-CN" sz="1200" b="1" i="0" u="none" strike="noStrike" cap="none" normalizeH="0" baseline="0">
                        <a:ln>
                          <a:noFill/>
                        </a:ln>
                        <a:solidFill>
                          <a:schemeClr val="folHlink"/>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1" u="none" strike="noStrike" cap="none" normalizeH="0" baseline="0">
                          <a:ln>
                            <a:noFill/>
                          </a:ln>
                          <a:solidFill>
                            <a:schemeClr val="folHlink"/>
                          </a:solidFill>
                          <a:effectLst/>
                          <a:latin typeface="Times New Roman" panose="02020603050405020304" pitchFamily="18" charset="0"/>
                          <a:ea typeface="楷体_GB2312" pitchFamily="49" charset="-122"/>
                          <a:cs typeface="Times New Roman" panose="02020603050405020304" pitchFamily="18" charset="0"/>
                        </a:rPr>
                        <a:t>D</a:t>
                      </a:r>
                      <a:r>
                        <a:rPr kumimoji="1" lang="en-US" altLang="zh-CN" sz="1200" b="1" i="0" u="none" strike="noStrike" cap="none" normalizeH="0" baseline="-30000">
                          <a:ln>
                            <a:noFill/>
                          </a:ln>
                          <a:solidFill>
                            <a:schemeClr val="folHlink"/>
                          </a:solidFill>
                          <a:effectLst/>
                          <a:latin typeface="Times New Roman" panose="02020603050405020304" pitchFamily="18" charset="0"/>
                          <a:ea typeface="楷体_GB2312" pitchFamily="49" charset="-122"/>
                          <a:cs typeface="Times New Roman" panose="02020603050405020304" pitchFamily="18" charset="0"/>
                        </a:rPr>
                        <a:t>2</a:t>
                      </a:r>
                      <a:endParaRPr kumimoji="1" lang="en-US" altLang="zh-CN" sz="1200" b="1" i="0" u="none" strike="noStrike" cap="none" normalizeH="0" baseline="0">
                        <a:ln>
                          <a:noFill/>
                        </a:ln>
                        <a:solidFill>
                          <a:schemeClr val="folHlink"/>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1"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D</a:t>
                      </a:r>
                      <a:r>
                        <a:rPr kumimoji="1" lang="en-US" altLang="zh-CN" sz="1200" b="1" i="0" u="none" strike="noStrike" cap="none" normalizeH="0" baseline="-3000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endPar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1"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D</a:t>
                      </a:r>
                      <a:r>
                        <a:rPr kumimoji="1" lang="en-US" altLang="zh-CN" sz="1200" b="1" i="0" u="none" strike="noStrike" cap="none" normalizeH="0" baseline="-3000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endPar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1"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a:t>
                      </a:r>
                      <a:r>
                        <a:rPr kumimoji="1" lang="en-US" altLang="zh-CN" sz="1200" b="1" i="0" u="none" strike="noStrike" cap="none" normalizeH="0" baseline="-3000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r>
                        <a:rPr kumimoji="1" lang="en-US" altLang="zh-CN" sz="1200" b="1" i="1"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/V</a:t>
                      </a:r>
                      <a:r>
                        <a:rPr kumimoji="1" lang="en-US" altLang="zh-CN" sz="1200" b="1" i="0" u="none" strike="noStrike" cap="none" normalizeH="0" baseline="-3000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LSB</a:t>
                      </a:r>
                      <a:endParaRPr kumimoji="1" lang="en-US" altLang="zh-CN" sz="1200" b="1" i="1"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endParaRPr>
                    </a:p>
                  </a:txBody>
                  <a:tcPr anchor="ctr" horzOverflow="overflow">
                    <a:lnL w="12700" cap="flat" cmpd="sng" algn="ctr">
                      <a:solidFill>
                        <a:srgbClr val="000000"/>
                      </a:solidFill>
                      <a:prstDash val="solid"/>
                      <a:round/>
                      <a:headEnd type="none" w="med" len="med"/>
                      <a:tailEnd type="none" w="med" len="med"/>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2753541173"/>
                  </a:ext>
                </a:extLst>
              </a:tr>
              <a:tr h="228600">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127</a:t>
                      </a:r>
                    </a:p>
                  </a:txBody>
                  <a:tcPr anchor="ctr" horzOverflow="overflow">
                    <a:lnL cap="flat">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127</a:t>
                      </a: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539353291"/>
                  </a:ext>
                </a:extLst>
              </a:tr>
              <a:tr h="228600">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126</a:t>
                      </a: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126</a:t>
                      </a: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698089351"/>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12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gridSpan="3">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12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zh-CN" altLang="en-US"/>
                    </a:p>
                  </a:txBody>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12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12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sym typeface="MT Extra" pitchFamily="18" charset="2"/>
                        </a:rPr>
                        <a:t></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12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12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12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12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12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12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a:noFill/>
                    </a:lnT>
                    <a:lnB>
                      <a:noFill/>
                    </a:lnB>
                    <a:lnTlToBr>
                      <a:noFill/>
                    </a:lnTlToBr>
                    <a:lnBlToTr>
                      <a:noFill/>
                    </a:lnBlToTr>
                    <a:noFill/>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sym typeface="MT Extra" pitchFamily="18" charset="2"/>
                        </a:rPr>
                        <a:t></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12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12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12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sym typeface="MT Extra" pitchFamily="18" charset="2"/>
                        </a:rPr>
                        <a:t></a:t>
                      </a: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305727578"/>
                  </a:ext>
                </a:extLst>
              </a:tr>
              <a:tr h="228600">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gridSpan="3">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768214372"/>
                  </a:ext>
                </a:extLst>
              </a:tr>
              <a:tr h="228600">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gridSpan="3">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667536577"/>
                  </a:ext>
                </a:extLst>
              </a:tr>
              <a:tr h="228600">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gridSpan="3">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3241225162"/>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12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gridSpan="3">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12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hMerge="1">
                  <a:txBody>
                    <a:bodyPr/>
                    <a:lstStyle/>
                    <a:p>
                      <a:endParaRPr lang="zh-CN" altLang="en-US"/>
                    </a:p>
                  </a:txBody>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12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12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sym typeface="MT Extra" pitchFamily="18" charset="2"/>
                        </a:rPr>
                        <a:t></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12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12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12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12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12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12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a:noFill/>
                    </a:lnT>
                    <a:lnB>
                      <a:noFill/>
                    </a:lnB>
                    <a:lnTlToBr>
                      <a:noFill/>
                    </a:lnTlToBr>
                    <a:lnBlToTr>
                      <a:noFill/>
                    </a:lnBlToTr>
                    <a:noFill/>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sym typeface="MT Extra" pitchFamily="18" charset="2"/>
                        </a:rPr>
                        <a:t></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12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12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12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sym typeface="MT Extra" pitchFamily="18" charset="2"/>
                        </a:rPr>
                        <a:t></a:t>
                      </a: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952273748"/>
                  </a:ext>
                </a:extLst>
              </a:tr>
              <a:tr h="228600">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-127</a:t>
                      </a: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gridSpan="3">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-127</a:t>
                      </a: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575068345"/>
                  </a:ext>
                </a:extLst>
              </a:tr>
              <a:tr h="228600">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-128</a:t>
                      </a:r>
                    </a:p>
                  </a:txBody>
                  <a:tcPr anchor="ctr" horzOverflow="overflow">
                    <a:lnL cap="flat">
                      <a:noFill/>
                    </a:lnL>
                    <a:lnR w="12700" cap="flat" cmpd="sng" algn="ctr">
                      <a:solidFill>
                        <a:srgbClr val="000000"/>
                      </a:solidFill>
                      <a:prstDash val="solid"/>
                      <a:round/>
                      <a:headEnd type="none" w="med" len="med"/>
                      <a:tailEnd type="none" w="med" len="med"/>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12700" cap="flat" cmpd="sng" algn="ctr">
                      <a:solidFill>
                        <a:srgbClr val="000000"/>
                      </a:solidFill>
                      <a:prstDash val="solid"/>
                      <a:round/>
                      <a:headEnd type="none" w="med" len="med"/>
                      <a:tailEnd type="none" w="med" len="med"/>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gridSpan="3">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2">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w="12700" cap="flat" cmpd="sng" algn="ctr">
                      <a:solidFill>
                        <a:srgbClr val="000000"/>
                      </a:solidFill>
                      <a:prstDash val="solid"/>
                      <a:round/>
                      <a:headEnd type="none" w="med" len="med"/>
                      <a:tailEnd type="none" w="med" len="med"/>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12700" cap="flat" cmpd="sng" algn="ctr">
                      <a:solidFill>
                        <a:srgbClr val="000000"/>
                      </a:solidFill>
                      <a:prstDash val="solid"/>
                      <a:round/>
                      <a:headEnd type="none" w="med" len="med"/>
                      <a:tailEnd type="none" w="med" len="med"/>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a:noFill/>
                    </a:lnL>
                    <a:lnR w="12700" cap="flat" cmpd="sng" algn="ctr">
                      <a:solidFill>
                        <a:srgbClr val="000000"/>
                      </a:solidFill>
                      <a:prstDash val="solid"/>
                      <a:round/>
                      <a:headEnd type="none" w="med" len="med"/>
                      <a:tailEnd type="none" w="med" len="med"/>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1pPr>
                      <a:lvl2pPr algn="l">
                        <a:spcBef>
                          <a:spcPct val="20000"/>
                        </a:spcBef>
                        <a:buClr>
                          <a:schemeClr val="accent2"/>
                        </a:buClr>
                        <a:buFont typeface="Wingdings" panose="05000000000000000000" pitchFamily="2" charset="2"/>
                        <a:tabLst>
                          <a:tab pos="5130800" algn="r"/>
                        </a:tabLst>
                        <a:defRPr sz="2600" b="1">
                          <a:solidFill>
                            <a:schemeClr val="tx1"/>
                          </a:solidFill>
                          <a:latin typeface="Arial Narrow" panose="020B0606020202030204" pitchFamily="34" charset="0"/>
                          <a:ea typeface="楷体_GB2312" pitchFamily="49" charset="-122"/>
                        </a:defRPr>
                      </a:lvl2pPr>
                      <a:lvl3pPr algn="l">
                        <a:spcBef>
                          <a:spcPct val="20000"/>
                        </a:spcBef>
                        <a:buClr>
                          <a:schemeClr val="accent2"/>
                        </a:buClr>
                        <a:buFont typeface="Wingdings" panose="05000000000000000000" pitchFamily="2" charset="2"/>
                        <a:tabLst>
                          <a:tab pos="5130800" algn="r"/>
                        </a:tabLst>
                        <a:defRPr sz="2400" b="1">
                          <a:solidFill>
                            <a:schemeClr val="tx1"/>
                          </a:solidFill>
                          <a:latin typeface="Arial Narrow" panose="020B0606020202030204" pitchFamily="34" charset="0"/>
                          <a:ea typeface="楷体_GB2312" pitchFamily="49" charset="-122"/>
                        </a:defRPr>
                      </a:lvl3pPr>
                      <a:lvl4pPr algn="l">
                        <a:spcBef>
                          <a:spcPct val="20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4pPr>
                      <a:lvl5pPr algn="l">
                        <a:spcBef>
                          <a:spcPct val="25000"/>
                        </a:spcBef>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5pPr>
                      <a:lvl6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6pPr>
                      <a:lvl7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7pPr>
                      <a:lvl8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8pPr>
                      <a:lvl9pPr fontAlgn="base">
                        <a:spcBef>
                          <a:spcPct val="25000"/>
                        </a:spcBef>
                        <a:spcAft>
                          <a:spcPct val="0"/>
                        </a:spcAft>
                        <a:buClr>
                          <a:schemeClr val="accent2"/>
                        </a:buClr>
                        <a:buFont typeface="Wingdings" panose="05000000000000000000" pitchFamily="2" charset="2"/>
                        <a:tabLst>
                          <a:tab pos="5130800" algn="r"/>
                        </a:tabLst>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tab pos="5130800" algn="r"/>
                        </a:tabLst>
                      </a:pPr>
                      <a:r>
                        <a:rPr kumimoji="1" lang="en-US" altLang="zh-CN" sz="1200" b="1" i="0" u="none" strike="noStrike" cap="none" normalizeH="0" baseline="0">
                          <a:ln>
                            <a:noFill/>
                          </a:ln>
                          <a:solidFill>
                            <a:schemeClr val="tx1"/>
                          </a:solidFill>
                          <a:effectLst/>
                          <a:latin typeface="Times New Roman" panose="02020603050405020304" pitchFamily="18" charset="0"/>
                          <a:ea typeface="楷体_GB2312" pitchFamily="49" charset="-122"/>
                          <a:cs typeface="Times New Roman" panose="02020603050405020304" pitchFamily="18" charset="0"/>
                        </a:rPr>
                        <a:t>-128</a:t>
                      </a:r>
                    </a:p>
                  </a:txBody>
                  <a:tcPr anchor="ctr" horzOverflow="overflow">
                    <a:lnL w="12700" cap="flat" cmpd="sng" algn="ctr">
                      <a:solidFill>
                        <a:srgbClr val="000000"/>
                      </a:solidFill>
                      <a:prstDash val="solid"/>
                      <a:round/>
                      <a:headEnd type="none" w="med" len="med"/>
                      <a:tailEnd type="none" w="med" len="med"/>
                    </a:lnL>
                    <a:lnR cap="flat">
                      <a:noFill/>
                    </a:lnR>
                    <a:lnT>
                      <a:noFill/>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51665277"/>
                  </a:ext>
                </a:extLst>
              </a:tr>
              <a:tr h="180975">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26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cap="flat">
                      <a:noFill/>
                    </a:lnL>
                    <a:lnR>
                      <a:noFill/>
                    </a:lnR>
                    <a:lnT w="254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26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w="25400" cap="flat" cmpd="sng" algn="ctr">
                      <a:solidFill>
                        <a:srgbClr val="000000"/>
                      </a:solidFill>
                      <a:prstDash val="solid"/>
                      <a:round/>
                      <a:headEnd type="none" w="med" len="med"/>
                      <a:tailEnd type="none" w="med" len="med"/>
                    </a:lnT>
                    <a:lnB cap="flat">
                      <a:noFill/>
                    </a:lnB>
                    <a:lnTlToBr>
                      <a:noFill/>
                    </a:lnTlToBr>
                    <a:lnBlToTr>
                      <a:noFill/>
                    </a:lnBlToTr>
                    <a:noFill/>
                  </a:tcPr>
                </a:tc>
                <a:tc gridSpan="2">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26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w="25400" cap="flat" cmpd="sng" algn="ctr">
                      <a:solidFill>
                        <a:srgbClr val="000000"/>
                      </a:solidFill>
                      <a:prstDash val="solid"/>
                      <a:round/>
                      <a:headEnd type="none" w="med" len="med"/>
                      <a:tailEnd type="none" w="med" len="med"/>
                    </a:lnT>
                    <a:lnB cap="flat">
                      <a:noFill/>
                    </a:lnB>
                    <a:lnTlToBr>
                      <a:noFill/>
                    </a:lnTlToBr>
                    <a:lnBlToTr>
                      <a:noFill/>
                    </a:lnBlToTr>
                    <a:noFill/>
                  </a:tcPr>
                </a:tc>
                <a:tc hMerge="1">
                  <a:txBody>
                    <a:bodyPr/>
                    <a:lstStyle/>
                    <a:p>
                      <a:endParaRPr lang="zh-CN" altLang="en-US"/>
                    </a:p>
                  </a:txBody>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26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w="254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26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w="254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26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w="254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26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w="254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26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w="254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26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w="254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26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w="254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26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w="254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26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w="254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26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w="254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26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w="254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26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w="254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26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w="254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26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w="254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26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w="254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26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w="254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26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w="254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26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w="254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26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w="254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26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a:noFill/>
                    </a:lnR>
                    <a:lnT w="254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marL="4714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marL="909638"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marL="1306513"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marL="16954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marL="21526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marL="26098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marL="30670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marL="35242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zh-CN" altLang="zh-CN" sz="2600" b="1" i="0" u="none" strike="noStrike" cap="none" normalizeH="0" baseline="0">
                        <a:ln>
                          <a:noFill/>
                        </a:ln>
                        <a:solidFill>
                          <a:schemeClr val="tx1"/>
                        </a:solidFill>
                        <a:effectLst/>
                        <a:latin typeface="Times New Roman" panose="02020603050405020304" pitchFamily="18" charset="0"/>
                        <a:ea typeface="楷体_GB2312" pitchFamily="49" charset="-122"/>
                      </a:endParaRPr>
                    </a:p>
                  </a:txBody>
                  <a:tcPr anchor="ctr" horzOverflow="overflow">
                    <a:lnL>
                      <a:noFill/>
                    </a:lnL>
                    <a:lnR cap="flat">
                      <a:noFill/>
                    </a:lnR>
                    <a:lnT w="25400" cap="flat" cmpd="sng" algn="ctr">
                      <a:solidFill>
                        <a:srgbClr val="000000"/>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3867675019"/>
                  </a:ext>
                </a:extLst>
              </a:tr>
            </a:tbl>
          </a:graphicData>
        </a:graphic>
      </p:graphicFrame>
      <p:sp>
        <p:nvSpPr>
          <p:cNvPr id="416384" name="Rectangle 640"/>
          <p:cNvSpPr>
            <a:spLocks noChangeArrowheads="1"/>
          </p:cNvSpPr>
          <p:nvPr/>
        </p:nvSpPr>
        <p:spPr bwMode="auto">
          <a:xfrm>
            <a:off x="1403350" y="6453188"/>
            <a:ext cx="15001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a:tabLst>
                <a:tab pos="5130800" algn="r"/>
              </a:tabLst>
              <a:defRPr kumimoji="1" sz="2400">
                <a:solidFill>
                  <a:schemeClr val="tx1"/>
                </a:solidFill>
                <a:latin typeface="Times New Roman" panose="02020603050405020304" pitchFamily="18" charset="0"/>
                <a:ea typeface="宋体" panose="02010600030101010101" pitchFamily="2" charset="-122"/>
              </a:defRPr>
            </a:lvl1pPr>
            <a:lvl2pPr algn="l">
              <a:tabLst>
                <a:tab pos="5130800" algn="r"/>
              </a:tabLst>
              <a:defRPr kumimoji="1" sz="2400">
                <a:solidFill>
                  <a:schemeClr val="tx1"/>
                </a:solidFill>
                <a:latin typeface="Times New Roman" panose="02020603050405020304" pitchFamily="18" charset="0"/>
                <a:ea typeface="宋体" panose="02010600030101010101" pitchFamily="2" charset="-122"/>
              </a:defRPr>
            </a:lvl2pPr>
            <a:lvl3pPr algn="l">
              <a:tabLst>
                <a:tab pos="5130800" algn="r"/>
              </a:tabLst>
              <a:defRPr kumimoji="1" sz="2400">
                <a:solidFill>
                  <a:schemeClr val="tx1"/>
                </a:solidFill>
                <a:latin typeface="Times New Roman" panose="02020603050405020304" pitchFamily="18" charset="0"/>
                <a:ea typeface="宋体" panose="02010600030101010101" pitchFamily="2" charset="-122"/>
              </a:defRPr>
            </a:lvl3pPr>
            <a:lvl4pPr algn="l">
              <a:tabLst>
                <a:tab pos="5130800" algn="r"/>
              </a:tabLst>
              <a:defRPr kumimoji="1" sz="2400">
                <a:solidFill>
                  <a:schemeClr val="tx1"/>
                </a:solidFill>
                <a:latin typeface="Times New Roman" panose="02020603050405020304" pitchFamily="18" charset="0"/>
                <a:ea typeface="宋体" panose="02010600030101010101" pitchFamily="2" charset="-122"/>
              </a:defRPr>
            </a:lvl4pPr>
            <a:lvl5pPr algn="l">
              <a:tabLst>
                <a:tab pos="5130800" algn="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5130800" algn="r"/>
              </a:tabLst>
              <a:defRPr kumimoji="1" sz="2400">
                <a:solidFill>
                  <a:schemeClr val="tx1"/>
                </a:solidFill>
                <a:latin typeface="Times New Roman" panose="02020603050405020304" pitchFamily="18" charset="0"/>
                <a:ea typeface="宋体" panose="02010600030101010101" pitchFamily="2" charset="-122"/>
              </a:defRPr>
            </a:lvl9pPr>
          </a:lstStyle>
          <a:p>
            <a:r>
              <a:rPr lang="en-US" altLang="zh-CN" sz="1000" b="0">
                <a:cs typeface="Times New Roman" panose="02020603050405020304" pitchFamily="18" charset="0"/>
              </a:rPr>
              <a:t>       *</a:t>
            </a:r>
            <a:r>
              <a:rPr lang="zh-CN" altLang="en-US" sz="1000" b="0">
                <a:cs typeface="Times New Roman" panose="02020603050405020304" pitchFamily="18" charset="0"/>
              </a:rPr>
              <a:t>表中</a:t>
            </a:r>
            <a:r>
              <a:rPr lang="en-US" altLang="zh-CN" sz="1000" b="0" i="1">
                <a:cs typeface="Times New Roman" panose="02020603050405020304" pitchFamily="18" charset="0"/>
              </a:rPr>
              <a:t>V</a:t>
            </a:r>
            <a:r>
              <a:rPr lang="en-US" altLang="zh-CN" sz="1000" b="0" baseline="-30000">
                <a:cs typeface="Times New Roman" panose="02020603050405020304" pitchFamily="18" charset="0"/>
              </a:rPr>
              <a:t>LSB</a:t>
            </a:r>
            <a:r>
              <a:rPr lang="en-US" altLang="zh-CN" sz="1000" b="0">
                <a:cs typeface="Times New Roman" panose="02020603050405020304" pitchFamily="18" charset="0"/>
              </a:rPr>
              <a:t>=</a:t>
            </a:r>
            <a:r>
              <a:rPr lang="en-US" altLang="zh-CN" sz="1000" b="0" i="1">
                <a:cs typeface="Times New Roman" panose="02020603050405020304" pitchFamily="18" charset="0"/>
              </a:rPr>
              <a:t>V</a:t>
            </a:r>
            <a:r>
              <a:rPr lang="en-US" altLang="zh-CN" sz="1000" b="0" baseline="-30000">
                <a:cs typeface="Times New Roman" panose="02020603050405020304" pitchFamily="18" charset="0"/>
              </a:rPr>
              <a:t>REF</a:t>
            </a:r>
            <a:r>
              <a:rPr lang="en-US" altLang="zh-CN" sz="1000" b="0">
                <a:cs typeface="Times New Roman" panose="02020603050405020304" pitchFamily="18" charset="0"/>
              </a:rPr>
              <a:t>/256</a:t>
            </a:r>
            <a:endParaRPr lang="en-US" altLang="zh-CN" b="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16413"/>
                                        </p:tgtEl>
                                        <p:attrNameLst>
                                          <p:attrName>style.visibility</p:attrName>
                                        </p:attrNameLst>
                                      </p:cBhvr>
                                      <p:to>
                                        <p:strVal val="visible"/>
                                      </p:to>
                                    </p:set>
                                    <p:animEffect transition="in" filter="wipe(up)">
                                      <p:cBhvr>
                                        <p:cTn id="7" dur="500"/>
                                        <p:tgtEl>
                                          <p:spTgt spid="4164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3" name="Rectangle 5"/>
          <p:cNvSpPr>
            <a:spLocks noChangeArrowheads="1"/>
          </p:cNvSpPr>
          <p:nvPr/>
        </p:nvSpPr>
        <p:spPr bwMode="auto">
          <a:xfrm>
            <a:off x="3652838" y="2763838"/>
            <a:ext cx="3111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kumimoji="1" lang="en-US" altLang="zh-CN" sz="1000" b="0">
                <a:latin typeface="Times New Roman" panose="02020603050405020304" pitchFamily="18" charset="0"/>
                <a:cs typeface="Times New Roman" panose="02020603050405020304" pitchFamily="18" charset="0"/>
              </a:rPr>
              <a:t>    </a:t>
            </a:r>
            <a:endParaRPr kumimoji="1" lang="en-US" altLang="zh-CN" sz="2400" b="0">
              <a:latin typeface="Times New Roman" panose="02020603050405020304" pitchFamily="18" charset="0"/>
            </a:endParaRPr>
          </a:p>
        </p:txBody>
      </p:sp>
      <p:graphicFrame>
        <p:nvGraphicFramePr>
          <p:cNvPr id="416772" name="Object 4"/>
          <p:cNvGraphicFramePr>
            <a:graphicFrameLocks noChangeAspect="1"/>
          </p:cNvGraphicFramePr>
          <p:nvPr/>
        </p:nvGraphicFramePr>
        <p:xfrm>
          <a:off x="2051050" y="1196975"/>
          <a:ext cx="4681538" cy="2157413"/>
        </p:xfrm>
        <a:graphic>
          <a:graphicData uri="http://schemas.openxmlformats.org/presentationml/2006/ole">
            <mc:AlternateContent xmlns:mc="http://schemas.openxmlformats.org/markup-compatibility/2006">
              <mc:Choice xmlns:v="urn:schemas-microsoft-com:vml" Requires="v">
                <p:oleObj spid="_x0000_s14338" name="公式" r:id="rId3" imgW="1612800" imgH="1054080" progId="Equation.3">
                  <p:embed/>
                </p:oleObj>
              </mc:Choice>
              <mc:Fallback>
                <p:oleObj name="公式" r:id="rId3" imgW="1612800" imgH="1054080" progId="Equation.3">
                  <p:embed/>
                  <p:pic>
                    <p:nvPicPr>
                      <p:cNvPr id="41677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050" y="1196975"/>
                        <a:ext cx="4681538" cy="2157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6774" name="Object 6"/>
          <p:cNvGraphicFramePr>
            <a:graphicFrameLocks noChangeAspect="1"/>
          </p:cNvGraphicFramePr>
          <p:nvPr/>
        </p:nvGraphicFramePr>
        <p:xfrm>
          <a:off x="1331913" y="3357563"/>
          <a:ext cx="6553200" cy="2852737"/>
        </p:xfrm>
        <a:graphic>
          <a:graphicData uri="http://schemas.openxmlformats.org/presentationml/2006/ole">
            <mc:AlternateContent xmlns:mc="http://schemas.openxmlformats.org/markup-compatibility/2006">
              <mc:Choice xmlns:v="urn:schemas-microsoft-com:vml" Requires="v">
                <p:oleObj spid="_x0000_s14339" name="图片" r:id="rId5" imgW="5638680" imgH="2458080" progId="Word.Picture.8">
                  <p:embed/>
                </p:oleObj>
              </mc:Choice>
              <mc:Fallback>
                <p:oleObj name="图片" r:id="rId5" imgW="5638680" imgH="2458080" progId="Word.Picture.8">
                  <p:embed/>
                  <p:pic>
                    <p:nvPicPr>
                      <p:cNvPr id="416774"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31913" y="3357563"/>
                        <a:ext cx="6553200" cy="28527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16772"/>
                                        </p:tgtEl>
                                        <p:attrNameLst>
                                          <p:attrName>style.visibility</p:attrName>
                                        </p:attrNameLst>
                                      </p:cBhvr>
                                      <p:to>
                                        <p:strVal val="visible"/>
                                      </p:to>
                                    </p:set>
                                    <p:animEffect transition="in" filter="wipe(up)">
                                      <p:cBhvr>
                                        <p:cTn id="7" dur="500"/>
                                        <p:tgtEl>
                                          <p:spTgt spid="41677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16774"/>
                                        </p:tgtEl>
                                        <p:attrNameLst>
                                          <p:attrName>style.visibility</p:attrName>
                                        </p:attrNameLst>
                                      </p:cBhvr>
                                      <p:to>
                                        <p:strVal val="visible"/>
                                      </p:to>
                                    </p:set>
                                    <p:animEffect transition="in" filter="wipe(left)">
                                      <p:cBhvr>
                                        <p:cTn id="12" dur="500"/>
                                        <p:tgtEl>
                                          <p:spTgt spid="4167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2" name="Rectangle 4"/>
          <p:cNvSpPr>
            <a:spLocks noChangeArrowheads="1"/>
          </p:cNvSpPr>
          <p:nvPr/>
        </p:nvSpPr>
        <p:spPr bwMode="auto">
          <a:xfrm>
            <a:off x="627063" y="168275"/>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3200">
                <a:solidFill>
                  <a:schemeClr val="accent2"/>
                </a:solidFill>
                <a:latin typeface="Times New Roman" panose="02020603050405020304" pitchFamily="18" charset="0"/>
              </a:rPr>
              <a:t>10.1.7  D/A</a:t>
            </a:r>
            <a:r>
              <a:rPr lang="zh-CN" altLang="en-US" sz="3200">
                <a:solidFill>
                  <a:schemeClr val="accent2"/>
                </a:solidFill>
                <a:latin typeface="Times New Roman" panose="02020603050405020304" pitchFamily="18" charset="0"/>
              </a:rPr>
              <a:t>转换器的主要技术指标</a:t>
            </a:r>
          </a:p>
        </p:txBody>
      </p:sp>
      <p:sp>
        <p:nvSpPr>
          <p:cNvPr id="406533" name="Rectangle 5"/>
          <p:cNvSpPr>
            <a:spLocks noChangeArrowheads="1"/>
          </p:cNvSpPr>
          <p:nvPr/>
        </p:nvSpPr>
        <p:spPr bwMode="auto">
          <a:xfrm>
            <a:off x="500063" y="2374900"/>
            <a:ext cx="8266112" cy="1296988"/>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lnSpc>
                <a:spcPct val="110000"/>
              </a:lnSpc>
            </a:pPr>
            <a:r>
              <a:rPr kumimoji="1" lang="zh-CN" altLang="en-US" sz="2400">
                <a:solidFill>
                  <a:srgbClr val="000099"/>
                </a:solidFill>
                <a:latin typeface="Times New Roman" panose="02020603050405020304" pitchFamily="18" charset="0"/>
                <a:ea typeface="楷体_GB2312" pitchFamily="49" charset="-122"/>
              </a:rPr>
              <a:t>分辨率：其定义为</a:t>
            </a:r>
            <a:r>
              <a:rPr kumimoji="1" lang="en-US" altLang="zh-CN" sz="2400">
                <a:solidFill>
                  <a:srgbClr val="000099"/>
                </a:solidFill>
                <a:latin typeface="Times New Roman" panose="02020603050405020304" pitchFamily="18" charset="0"/>
                <a:ea typeface="楷体_GB2312" pitchFamily="49" charset="-122"/>
              </a:rPr>
              <a:t>D/A</a:t>
            </a:r>
            <a:r>
              <a:rPr kumimoji="1" lang="zh-CN" altLang="en-US" sz="2400">
                <a:solidFill>
                  <a:srgbClr val="000099"/>
                </a:solidFill>
                <a:latin typeface="Times New Roman" panose="02020603050405020304" pitchFamily="18" charset="0"/>
                <a:ea typeface="楷体_GB2312" pitchFamily="49" charset="-122"/>
              </a:rPr>
              <a:t>转换器模拟输出电压可能被分离的等级数。</a:t>
            </a:r>
            <a:r>
              <a:rPr kumimoji="1" lang="en-US" altLang="zh-CN" sz="2400">
                <a:solidFill>
                  <a:srgbClr val="000099"/>
                </a:solidFill>
                <a:latin typeface="Times New Roman" panose="02020603050405020304" pitchFamily="18" charset="0"/>
                <a:ea typeface="楷体_GB2312" pitchFamily="49" charset="-122"/>
              </a:rPr>
              <a:t>n</a:t>
            </a:r>
            <a:r>
              <a:rPr kumimoji="1" lang="zh-CN" altLang="en-US" sz="2400">
                <a:solidFill>
                  <a:srgbClr val="000099"/>
                </a:solidFill>
                <a:latin typeface="Times New Roman" panose="02020603050405020304" pitchFamily="18" charset="0"/>
                <a:ea typeface="楷体_GB2312" pitchFamily="49" charset="-122"/>
              </a:rPr>
              <a:t>位</a:t>
            </a:r>
            <a:r>
              <a:rPr kumimoji="1" lang="en-US" altLang="zh-CN" sz="2400">
                <a:solidFill>
                  <a:srgbClr val="000099"/>
                </a:solidFill>
                <a:latin typeface="Times New Roman" panose="02020603050405020304" pitchFamily="18" charset="0"/>
                <a:ea typeface="楷体_GB2312" pitchFamily="49" charset="-122"/>
              </a:rPr>
              <a:t>DAC</a:t>
            </a:r>
            <a:r>
              <a:rPr kumimoji="1" lang="zh-CN" altLang="en-US" sz="2400">
                <a:solidFill>
                  <a:srgbClr val="000099"/>
                </a:solidFill>
                <a:latin typeface="Times New Roman" panose="02020603050405020304" pitchFamily="18" charset="0"/>
                <a:ea typeface="楷体_GB2312" pitchFamily="49" charset="-122"/>
              </a:rPr>
              <a:t>最多有</a:t>
            </a:r>
            <a:r>
              <a:rPr kumimoji="1" lang="en-US" altLang="zh-CN" sz="2400">
                <a:solidFill>
                  <a:srgbClr val="000099"/>
                </a:solidFill>
                <a:latin typeface="Times New Roman" panose="02020603050405020304" pitchFamily="18" charset="0"/>
                <a:ea typeface="楷体_GB2312" pitchFamily="49" charset="-122"/>
              </a:rPr>
              <a:t>2</a:t>
            </a:r>
            <a:r>
              <a:rPr kumimoji="1" lang="en-US" altLang="zh-CN" sz="2400" baseline="30000">
                <a:solidFill>
                  <a:srgbClr val="000099"/>
                </a:solidFill>
                <a:latin typeface="Times New Roman" panose="02020603050405020304" pitchFamily="18" charset="0"/>
                <a:ea typeface="楷体_GB2312" pitchFamily="49" charset="-122"/>
              </a:rPr>
              <a:t>n</a:t>
            </a:r>
            <a:r>
              <a:rPr kumimoji="1" lang="zh-CN" altLang="en-US" sz="2400">
                <a:solidFill>
                  <a:srgbClr val="000099"/>
                </a:solidFill>
                <a:latin typeface="Times New Roman" panose="02020603050405020304" pitchFamily="18" charset="0"/>
                <a:ea typeface="楷体_GB2312" pitchFamily="49" charset="-122"/>
              </a:rPr>
              <a:t>个模拟输出电压。位数越多</a:t>
            </a:r>
            <a:r>
              <a:rPr kumimoji="1" lang="en-US" altLang="zh-CN" sz="2400">
                <a:solidFill>
                  <a:srgbClr val="000099"/>
                </a:solidFill>
                <a:latin typeface="Times New Roman" panose="02020603050405020304" pitchFamily="18" charset="0"/>
                <a:ea typeface="楷体_GB2312" pitchFamily="49" charset="-122"/>
              </a:rPr>
              <a:t>D/A</a:t>
            </a:r>
            <a:r>
              <a:rPr kumimoji="1" lang="zh-CN" altLang="en-US" sz="2400">
                <a:solidFill>
                  <a:srgbClr val="000099"/>
                </a:solidFill>
                <a:latin typeface="Times New Roman" panose="02020603050405020304" pitchFamily="18" charset="0"/>
                <a:ea typeface="楷体_GB2312" pitchFamily="49" charset="-122"/>
              </a:rPr>
              <a:t>转换器的分辨率越高。 </a:t>
            </a:r>
          </a:p>
        </p:txBody>
      </p:sp>
      <p:grpSp>
        <p:nvGrpSpPr>
          <p:cNvPr id="406534" name="Group 6"/>
          <p:cNvGrpSpPr>
            <a:grpSpLocks/>
          </p:cNvGrpSpPr>
          <p:nvPr/>
        </p:nvGrpSpPr>
        <p:grpSpPr bwMode="auto">
          <a:xfrm>
            <a:off x="427038" y="3822700"/>
            <a:ext cx="8391525" cy="1622425"/>
            <a:chOff x="269" y="2295"/>
            <a:chExt cx="5286" cy="1022"/>
          </a:xfrm>
        </p:grpSpPr>
        <p:sp>
          <p:nvSpPr>
            <p:cNvPr id="406535" name="Rectangle 7"/>
            <p:cNvSpPr>
              <a:spLocks noChangeArrowheads="1"/>
            </p:cNvSpPr>
            <p:nvPr/>
          </p:nvSpPr>
          <p:spPr bwMode="auto">
            <a:xfrm>
              <a:off x="269" y="2295"/>
              <a:ext cx="5286" cy="886"/>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lnSpc>
                  <a:spcPct val="180000"/>
                </a:lnSpc>
              </a:pPr>
              <a:r>
                <a:rPr kumimoji="1" lang="zh-CN" altLang="en-US" sz="2400">
                  <a:solidFill>
                    <a:srgbClr val="000099"/>
                  </a:solidFill>
                  <a:latin typeface="Times New Roman" panose="02020603050405020304" pitchFamily="18" charset="0"/>
                  <a:ea typeface="楷体_GB2312" pitchFamily="49" charset="-122"/>
                </a:rPr>
                <a:t>分辨率也可以用能分辨的最小输出电压与最大输出电压之比给出。</a:t>
              </a:r>
              <a:r>
                <a:rPr kumimoji="1" lang="en-US" altLang="zh-CN" sz="2400">
                  <a:solidFill>
                    <a:srgbClr val="000099"/>
                  </a:solidFill>
                  <a:latin typeface="Times New Roman" panose="02020603050405020304" pitchFamily="18" charset="0"/>
                  <a:ea typeface="楷体_GB2312" pitchFamily="49" charset="-122"/>
                </a:rPr>
                <a:t>n</a:t>
              </a:r>
              <a:r>
                <a:rPr kumimoji="1" lang="zh-CN" altLang="en-US" sz="2400">
                  <a:solidFill>
                    <a:srgbClr val="000099"/>
                  </a:solidFill>
                  <a:latin typeface="Times New Roman" panose="02020603050405020304" pitchFamily="18" charset="0"/>
                  <a:ea typeface="楷体_GB2312" pitchFamily="49" charset="-122"/>
                </a:rPr>
                <a:t>位</a:t>
              </a:r>
              <a:r>
                <a:rPr kumimoji="1" lang="en-US" altLang="zh-CN" sz="2400">
                  <a:solidFill>
                    <a:srgbClr val="000099"/>
                  </a:solidFill>
                  <a:latin typeface="Times New Roman" panose="02020603050405020304" pitchFamily="18" charset="0"/>
                  <a:ea typeface="楷体_GB2312" pitchFamily="49" charset="-122"/>
                </a:rPr>
                <a:t>D/A</a:t>
              </a:r>
              <a:r>
                <a:rPr kumimoji="1" lang="zh-CN" altLang="en-US" sz="2400">
                  <a:solidFill>
                    <a:srgbClr val="000099"/>
                  </a:solidFill>
                  <a:latin typeface="Times New Roman" panose="02020603050405020304" pitchFamily="18" charset="0"/>
                  <a:ea typeface="楷体_GB2312" pitchFamily="49" charset="-122"/>
                </a:rPr>
                <a:t>转换器的分辨率可表示为</a:t>
              </a:r>
            </a:p>
          </p:txBody>
        </p:sp>
        <p:graphicFrame>
          <p:nvGraphicFramePr>
            <p:cNvPr id="406536" name="Object 8"/>
            <p:cNvGraphicFramePr>
              <a:graphicFrameLocks noChangeAspect="1"/>
            </p:cNvGraphicFramePr>
            <p:nvPr/>
          </p:nvGraphicFramePr>
          <p:xfrm>
            <a:off x="3813" y="2741"/>
            <a:ext cx="652" cy="576"/>
          </p:xfrm>
          <a:graphic>
            <a:graphicData uri="http://schemas.openxmlformats.org/presentationml/2006/ole">
              <mc:AlternateContent xmlns:mc="http://schemas.openxmlformats.org/markup-compatibility/2006">
                <mc:Choice xmlns:v="urn:schemas-microsoft-com:vml" Requires="v">
                  <p:oleObj spid="_x0000_s15362" r:id="rId3" imgW="330057" imgH="330057" progId="Equation.3">
                    <p:embed/>
                  </p:oleObj>
                </mc:Choice>
                <mc:Fallback>
                  <p:oleObj r:id="rId3" imgW="330057" imgH="330057" progId="Equation.3">
                    <p:embed/>
                    <p:pic>
                      <p:nvPicPr>
                        <p:cNvPr id="406536"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3" y="2741"/>
                          <a:ext cx="652" cy="57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406537" name="Rectangle 9"/>
          <p:cNvSpPr>
            <a:spLocks noChangeArrowheads="1"/>
          </p:cNvSpPr>
          <p:nvPr/>
        </p:nvSpPr>
        <p:spPr bwMode="auto">
          <a:xfrm>
            <a:off x="576263" y="1412875"/>
            <a:ext cx="3549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1</a:t>
            </a:r>
            <a:r>
              <a:rPr kumimoji="1" lang="zh-CN" altLang="en-US" sz="2400">
                <a:solidFill>
                  <a:srgbClr val="000099"/>
                </a:solidFill>
                <a:latin typeface="Times New Roman" panose="02020603050405020304" pitchFamily="18" charset="0"/>
                <a:ea typeface="楷体_GB2312" pitchFamily="49" charset="-122"/>
              </a:rPr>
              <a:t>、分辨率</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6537"/>
                                        </p:tgtEl>
                                        <p:attrNameLst>
                                          <p:attrName>style.visibility</p:attrName>
                                        </p:attrNameLst>
                                      </p:cBhvr>
                                      <p:to>
                                        <p:strVal val="visible"/>
                                      </p:to>
                                    </p:set>
                                    <p:animEffect transition="in" filter="strips(downRight)">
                                      <p:cBhvr>
                                        <p:cTn id="7" dur="500"/>
                                        <p:tgtEl>
                                          <p:spTgt spid="4065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06533"/>
                                        </p:tgtEl>
                                        <p:attrNameLst>
                                          <p:attrName>style.visibility</p:attrName>
                                        </p:attrNameLst>
                                      </p:cBhvr>
                                      <p:to>
                                        <p:strVal val="visible"/>
                                      </p:to>
                                    </p:set>
                                    <p:animEffect transition="in" filter="strips(downRight)">
                                      <p:cBhvr>
                                        <p:cTn id="12" dur="500"/>
                                        <p:tgtEl>
                                          <p:spTgt spid="4065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406534"/>
                                        </p:tgtEl>
                                        <p:attrNameLst>
                                          <p:attrName>style.visibility</p:attrName>
                                        </p:attrNameLst>
                                      </p:cBhvr>
                                      <p:to>
                                        <p:strVal val="visible"/>
                                      </p:to>
                                    </p:set>
                                    <p:animEffect transition="in" filter="strips(downRight)">
                                      <p:cBhvr>
                                        <p:cTn id="17" dur="500"/>
                                        <p:tgtEl>
                                          <p:spTgt spid="4065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6533" grpId="0" autoUpdateAnimBg="0"/>
      <p:bldP spid="406537"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6" name="Rectangle 4"/>
          <p:cNvSpPr>
            <a:spLocks noChangeArrowheads="1"/>
          </p:cNvSpPr>
          <p:nvPr/>
        </p:nvSpPr>
        <p:spPr bwMode="auto">
          <a:xfrm>
            <a:off x="792163" y="441325"/>
            <a:ext cx="2949575" cy="63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2400">
                <a:solidFill>
                  <a:srgbClr val="000099"/>
                </a:solidFill>
                <a:latin typeface="Times New Roman" panose="02020603050405020304" pitchFamily="18" charset="0"/>
              </a:rPr>
              <a:t>2</a:t>
            </a:r>
            <a:r>
              <a:rPr lang="zh-CN" altLang="en-US" sz="2400">
                <a:solidFill>
                  <a:srgbClr val="000099"/>
                </a:solidFill>
              </a:rPr>
              <a:t>、转换精度：</a:t>
            </a:r>
            <a:endParaRPr lang="en-GB" altLang="zh-CN" sz="2400">
              <a:solidFill>
                <a:srgbClr val="000099"/>
              </a:solidFill>
            </a:endParaRPr>
          </a:p>
        </p:txBody>
      </p:sp>
      <p:sp>
        <p:nvSpPr>
          <p:cNvPr id="407557" name="Rectangle 5"/>
          <p:cNvSpPr>
            <a:spLocks noChangeArrowheads="1"/>
          </p:cNvSpPr>
          <p:nvPr/>
        </p:nvSpPr>
        <p:spPr bwMode="auto">
          <a:xfrm>
            <a:off x="684213" y="1665288"/>
            <a:ext cx="7772400" cy="1073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r>
              <a:rPr lang="zh-CN" altLang="en-US" sz="2400">
                <a:solidFill>
                  <a:srgbClr val="000099"/>
                </a:solidFill>
              </a:rPr>
              <a:t>转换精度是指对给定的数字量，</a:t>
            </a:r>
            <a:r>
              <a:rPr lang="en-US" altLang="zh-CN" sz="2400">
                <a:solidFill>
                  <a:srgbClr val="000099"/>
                </a:solidFill>
                <a:latin typeface="Times New Roman" panose="02020603050405020304" pitchFamily="18" charset="0"/>
              </a:rPr>
              <a:t>D/A</a:t>
            </a:r>
            <a:r>
              <a:rPr lang="zh-CN" altLang="en-US" sz="2400">
                <a:solidFill>
                  <a:srgbClr val="000099"/>
                </a:solidFill>
              </a:rPr>
              <a:t>转换器实际值与理论值之间的最大偏差。</a:t>
            </a:r>
          </a:p>
        </p:txBody>
      </p:sp>
      <p:sp>
        <p:nvSpPr>
          <p:cNvPr id="407558" name="Rectangle 6"/>
          <p:cNvSpPr>
            <a:spLocks noChangeArrowheads="1"/>
          </p:cNvSpPr>
          <p:nvPr/>
        </p:nvSpPr>
        <p:spPr bwMode="auto">
          <a:xfrm>
            <a:off x="719138" y="2816225"/>
            <a:ext cx="7521575" cy="1087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90000"/>
              </a:lnSpc>
            </a:pPr>
            <a:r>
              <a:rPr lang="zh-CN" altLang="en-US" sz="2400">
                <a:solidFill>
                  <a:srgbClr val="000099"/>
                </a:solidFill>
              </a:rPr>
              <a:t>产生原因：由于</a:t>
            </a:r>
            <a:r>
              <a:rPr lang="en-US" altLang="zh-CN" sz="2400">
                <a:solidFill>
                  <a:srgbClr val="000099"/>
                </a:solidFill>
                <a:latin typeface="Times New Roman" panose="02020603050405020304" pitchFamily="18" charset="0"/>
              </a:rPr>
              <a:t>D/A</a:t>
            </a:r>
            <a:r>
              <a:rPr lang="zh-CN" altLang="en-US" sz="2400">
                <a:solidFill>
                  <a:srgbClr val="000099"/>
                </a:solidFill>
                <a:latin typeface="Times New Roman" panose="02020603050405020304" pitchFamily="18" charset="0"/>
              </a:rPr>
              <a:t>转换器</a:t>
            </a:r>
            <a:r>
              <a:rPr lang="zh-CN" altLang="en-US" sz="2400">
                <a:solidFill>
                  <a:srgbClr val="000099"/>
                </a:solidFill>
              </a:rPr>
              <a:t>中各元件参数值存在误差，如基准电压不够稳定或运算放大器的零漂等各种因素的影响。</a:t>
            </a:r>
          </a:p>
        </p:txBody>
      </p:sp>
      <p:sp>
        <p:nvSpPr>
          <p:cNvPr id="407559" name="Rectangle 7"/>
          <p:cNvSpPr>
            <a:spLocks noChangeArrowheads="1"/>
          </p:cNvSpPr>
          <p:nvPr/>
        </p:nvSpPr>
        <p:spPr bwMode="auto">
          <a:xfrm>
            <a:off x="641350" y="4429125"/>
            <a:ext cx="777240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90000"/>
              </a:lnSpc>
            </a:pPr>
            <a:r>
              <a:rPr lang="zh-CN" altLang="en-US" sz="2400">
                <a:solidFill>
                  <a:srgbClr val="000099"/>
                </a:solidFill>
              </a:rPr>
              <a:t>几种转换误差：有如比例系数误差、失调误差和非线性误差等</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7556"/>
                                        </p:tgtEl>
                                        <p:attrNameLst>
                                          <p:attrName>style.visibility</p:attrName>
                                        </p:attrNameLst>
                                      </p:cBhvr>
                                      <p:to>
                                        <p:strVal val="visible"/>
                                      </p:to>
                                    </p:set>
                                    <p:animEffect transition="in" filter="strips(downRight)">
                                      <p:cBhvr>
                                        <p:cTn id="7" dur="500"/>
                                        <p:tgtEl>
                                          <p:spTgt spid="4075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07557">
                                            <p:txEl>
                                              <p:pRg st="0" end="0"/>
                                            </p:txEl>
                                          </p:spTgt>
                                        </p:tgtEl>
                                        <p:attrNameLst>
                                          <p:attrName>style.visibility</p:attrName>
                                        </p:attrNameLst>
                                      </p:cBhvr>
                                      <p:to>
                                        <p:strVal val="visible"/>
                                      </p:to>
                                    </p:set>
                                    <p:animEffect transition="in" filter="strips(downRight)">
                                      <p:cBhvr>
                                        <p:cTn id="12" dur="500"/>
                                        <p:tgtEl>
                                          <p:spTgt spid="40755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07558"/>
                                        </p:tgtEl>
                                        <p:attrNameLst>
                                          <p:attrName>style.visibility</p:attrName>
                                        </p:attrNameLst>
                                      </p:cBhvr>
                                      <p:to>
                                        <p:strVal val="visible"/>
                                      </p:to>
                                    </p:set>
                                    <p:animEffect transition="in" filter="strips(downRight)">
                                      <p:cBhvr>
                                        <p:cTn id="17" dur="500"/>
                                        <p:tgtEl>
                                          <p:spTgt spid="40755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07559"/>
                                        </p:tgtEl>
                                        <p:attrNameLst>
                                          <p:attrName>style.visibility</p:attrName>
                                        </p:attrNameLst>
                                      </p:cBhvr>
                                      <p:to>
                                        <p:strVal val="visible"/>
                                      </p:to>
                                    </p:set>
                                    <p:animEffect transition="in" filter="strips(downRight)">
                                      <p:cBhvr>
                                        <p:cTn id="22" dur="500"/>
                                        <p:tgtEl>
                                          <p:spTgt spid="4075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7556" grpId="0" autoUpdateAnimBg="0"/>
      <p:bldP spid="407557" grpId="0" build="p" autoUpdateAnimBg="0"/>
      <p:bldP spid="407558" grpId="0" autoUpdateAnimBg="0"/>
      <p:bldP spid="407559"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80" name="Rectangle 4"/>
          <p:cNvSpPr>
            <a:spLocks noChangeArrowheads="1"/>
          </p:cNvSpPr>
          <p:nvPr/>
        </p:nvSpPr>
        <p:spPr bwMode="auto">
          <a:xfrm>
            <a:off x="900113" y="404813"/>
            <a:ext cx="6313487"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3200">
                <a:solidFill>
                  <a:schemeClr val="accent2"/>
                </a:solidFill>
                <a:latin typeface="Times New Roman" panose="02020603050405020304" pitchFamily="18" charset="0"/>
              </a:rPr>
              <a:t>10.1.8  </a:t>
            </a:r>
            <a:r>
              <a:rPr lang="zh-CN" altLang="en-US" sz="3200">
                <a:solidFill>
                  <a:schemeClr val="accent2"/>
                </a:solidFill>
                <a:latin typeface="Times New Roman" panose="02020603050405020304" pitchFamily="18" charset="0"/>
              </a:rPr>
              <a:t>集成</a:t>
            </a:r>
            <a:r>
              <a:rPr lang="en-US" altLang="zh-CN" sz="3200">
                <a:solidFill>
                  <a:schemeClr val="accent2"/>
                </a:solidFill>
                <a:latin typeface="Times New Roman" panose="02020603050405020304" pitchFamily="18" charset="0"/>
              </a:rPr>
              <a:t>D/A</a:t>
            </a:r>
            <a:r>
              <a:rPr lang="zh-CN" altLang="en-US" sz="3200">
                <a:solidFill>
                  <a:schemeClr val="accent2"/>
                </a:solidFill>
                <a:latin typeface="Times New Roman" panose="02020603050405020304" pitchFamily="18" charset="0"/>
              </a:rPr>
              <a:t>转换器的应用</a:t>
            </a:r>
          </a:p>
        </p:txBody>
      </p:sp>
      <p:sp>
        <p:nvSpPr>
          <p:cNvPr id="408581" name="Rectangle 5"/>
          <p:cNvSpPr>
            <a:spLocks noChangeArrowheads="1"/>
          </p:cNvSpPr>
          <p:nvPr/>
        </p:nvSpPr>
        <p:spPr bwMode="auto">
          <a:xfrm>
            <a:off x="1042988" y="1628775"/>
            <a:ext cx="4533900"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30000"/>
              </a:spcBef>
            </a:pPr>
            <a:r>
              <a:rPr lang="en-US" altLang="zh-CN" sz="2400">
                <a:solidFill>
                  <a:srgbClr val="000099"/>
                </a:solidFill>
                <a:latin typeface="Times New Roman" panose="02020603050405020304" pitchFamily="18" charset="0"/>
                <a:ea typeface="楷体_GB2312" pitchFamily="49" charset="-122"/>
              </a:rPr>
              <a:t>(1)  </a:t>
            </a:r>
            <a:r>
              <a:rPr lang="zh-CN" altLang="en-US" sz="2400">
                <a:solidFill>
                  <a:srgbClr val="003399"/>
                </a:solidFill>
                <a:latin typeface="Times New Roman" panose="02020603050405020304" pitchFamily="18" charset="0"/>
                <a:ea typeface="楷体_GB2312" pitchFamily="49" charset="-122"/>
              </a:rPr>
              <a:t>数字式可编程增益控制电路</a:t>
            </a:r>
          </a:p>
        </p:txBody>
      </p:sp>
      <p:sp>
        <p:nvSpPr>
          <p:cNvPr id="408582" name="Rectangle 6"/>
          <p:cNvSpPr>
            <a:spLocks noChangeArrowheads="1"/>
          </p:cNvSpPr>
          <p:nvPr/>
        </p:nvSpPr>
        <p:spPr bwMode="auto">
          <a:xfrm>
            <a:off x="0" y="3138488"/>
            <a:ext cx="9144000" cy="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pSp>
        <p:nvGrpSpPr>
          <p:cNvPr id="408583" name="Group 7"/>
          <p:cNvGrpSpPr>
            <a:grpSpLocks/>
          </p:cNvGrpSpPr>
          <p:nvPr/>
        </p:nvGrpSpPr>
        <p:grpSpPr bwMode="auto">
          <a:xfrm>
            <a:off x="436563" y="2460625"/>
            <a:ext cx="8035925" cy="3330575"/>
            <a:chOff x="264" y="1083"/>
            <a:chExt cx="5062" cy="2098"/>
          </a:xfrm>
        </p:grpSpPr>
        <p:sp>
          <p:nvSpPr>
            <p:cNvPr id="408584" name="AutoShape 8"/>
            <p:cNvSpPr>
              <a:spLocks noChangeArrowheads="1"/>
            </p:cNvSpPr>
            <p:nvPr/>
          </p:nvSpPr>
          <p:spPr bwMode="auto">
            <a:xfrm>
              <a:off x="264" y="1083"/>
              <a:ext cx="5062" cy="2098"/>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8585" name="Rectangle 9"/>
            <p:cNvSpPr>
              <a:spLocks noChangeArrowheads="1"/>
            </p:cNvSpPr>
            <p:nvPr/>
          </p:nvSpPr>
          <p:spPr bwMode="auto">
            <a:xfrm>
              <a:off x="725" y="1203"/>
              <a:ext cx="26"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300" b="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8586" name="Line 10"/>
            <p:cNvSpPr>
              <a:spLocks noChangeShapeType="1"/>
            </p:cNvSpPr>
            <p:nvPr/>
          </p:nvSpPr>
          <p:spPr bwMode="auto">
            <a:xfrm flipV="1">
              <a:off x="838" y="2815"/>
              <a:ext cx="407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587" name="Line 11"/>
            <p:cNvSpPr>
              <a:spLocks noChangeShapeType="1"/>
            </p:cNvSpPr>
            <p:nvPr/>
          </p:nvSpPr>
          <p:spPr bwMode="auto">
            <a:xfrm flipH="1" flipV="1">
              <a:off x="837" y="2044"/>
              <a:ext cx="1" cy="77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588" name="Rectangle 12"/>
            <p:cNvSpPr>
              <a:spLocks noChangeArrowheads="1"/>
            </p:cNvSpPr>
            <p:nvPr/>
          </p:nvSpPr>
          <p:spPr bwMode="auto">
            <a:xfrm>
              <a:off x="807" y="2478"/>
              <a:ext cx="60" cy="166"/>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8589" name="Rectangle 13"/>
            <p:cNvSpPr>
              <a:spLocks noChangeArrowheads="1"/>
            </p:cNvSpPr>
            <p:nvPr/>
          </p:nvSpPr>
          <p:spPr bwMode="auto">
            <a:xfrm>
              <a:off x="807" y="2478"/>
              <a:ext cx="60" cy="166"/>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590" name="Rectangle 14"/>
            <p:cNvSpPr>
              <a:spLocks noChangeArrowheads="1"/>
            </p:cNvSpPr>
            <p:nvPr/>
          </p:nvSpPr>
          <p:spPr bwMode="auto">
            <a:xfrm>
              <a:off x="1223" y="2777"/>
              <a:ext cx="158" cy="64"/>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8591" name="Rectangle 15"/>
            <p:cNvSpPr>
              <a:spLocks noChangeArrowheads="1"/>
            </p:cNvSpPr>
            <p:nvPr/>
          </p:nvSpPr>
          <p:spPr bwMode="auto">
            <a:xfrm>
              <a:off x="1223" y="2777"/>
              <a:ext cx="158" cy="64"/>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592" name="Line 16"/>
            <p:cNvSpPr>
              <a:spLocks noChangeShapeType="1"/>
            </p:cNvSpPr>
            <p:nvPr/>
          </p:nvSpPr>
          <p:spPr bwMode="auto">
            <a:xfrm flipV="1">
              <a:off x="1103" y="2345"/>
              <a:ext cx="1" cy="47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593" name="Rectangle 17"/>
            <p:cNvSpPr>
              <a:spLocks noChangeArrowheads="1"/>
            </p:cNvSpPr>
            <p:nvPr/>
          </p:nvSpPr>
          <p:spPr bwMode="auto">
            <a:xfrm>
              <a:off x="1072" y="2478"/>
              <a:ext cx="60" cy="166"/>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8594" name="Rectangle 18"/>
            <p:cNvSpPr>
              <a:spLocks noChangeArrowheads="1"/>
            </p:cNvSpPr>
            <p:nvPr/>
          </p:nvSpPr>
          <p:spPr bwMode="auto">
            <a:xfrm>
              <a:off x="1072" y="2478"/>
              <a:ext cx="60" cy="166"/>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595" name="Freeform 19"/>
            <p:cNvSpPr>
              <a:spLocks/>
            </p:cNvSpPr>
            <p:nvPr/>
          </p:nvSpPr>
          <p:spPr bwMode="auto">
            <a:xfrm>
              <a:off x="1078" y="2301"/>
              <a:ext cx="50" cy="49"/>
            </a:xfrm>
            <a:custGeom>
              <a:avLst/>
              <a:gdLst>
                <a:gd name="T0" fmla="*/ 25 w 50"/>
                <a:gd name="T1" fmla="*/ 49 h 49"/>
                <a:gd name="T2" fmla="*/ 20 w 50"/>
                <a:gd name="T3" fmla="*/ 49 h 49"/>
                <a:gd name="T4" fmla="*/ 15 w 50"/>
                <a:gd name="T5" fmla="*/ 48 h 49"/>
                <a:gd name="T6" fmla="*/ 11 w 50"/>
                <a:gd name="T7" fmla="*/ 46 h 49"/>
                <a:gd name="T8" fmla="*/ 7 w 50"/>
                <a:gd name="T9" fmla="*/ 42 h 49"/>
                <a:gd name="T10" fmla="*/ 5 w 50"/>
                <a:gd name="T11" fmla="*/ 38 h 49"/>
                <a:gd name="T12" fmla="*/ 2 w 50"/>
                <a:gd name="T13" fmla="*/ 34 h 49"/>
                <a:gd name="T14" fmla="*/ 0 w 50"/>
                <a:gd name="T15" fmla="*/ 29 h 49"/>
                <a:gd name="T16" fmla="*/ 0 w 50"/>
                <a:gd name="T17" fmla="*/ 24 h 49"/>
                <a:gd name="T18" fmla="*/ 0 w 50"/>
                <a:gd name="T19" fmla="*/ 20 h 49"/>
                <a:gd name="T20" fmla="*/ 2 w 50"/>
                <a:gd name="T21" fmla="*/ 15 h 49"/>
                <a:gd name="T22" fmla="*/ 5 w 50"/>
                <a:gd name="T23" fmla="*/ 10 h 49"/>
                <a:gd name="T24" fmla="*/ 7 w 50"/>
                <a:gd name="T25" fmla="*/ 7 h 49"/>
                <a:gd name="T26" fmla="*/ 11 w 50"/>
                <a:gd name="T27" fmla="*/ 4 h 49"/>
                <a:gd name="T28" fmla="*/ 15 w 50"/>
                <a:gd name="T29" fmla="*/ 2 h 49"/>
                <a:gd name="T30" fmla="*/ 20 w 50"/>
                <a:gd name="T31" fmla="*/ 0 h 49"/>
                <a:gd name="T32" fmla="*/ 25 w 50"/>
                <a:gd name="T33" fmla="*/ 0 h 49"/>
                <a:gd name="T34" fmla="*/ 31 w 50"/>
                <a:gd name="T35" fmla="*/ 0 h 49"/>
                <a:gd name="T36" fmla="*/ 35 w 50"/>
                <a:gd name="T37" fmla="*/ 2 h 49"/>
                <a:gd name="T38" fmla="*/ 39 w 50"/>
                <a:gd name="T39" fmla="*/ 4 h 49"/>
                <a:gd name="T40" fmla="*/ 43 w 50"/>
                <a:gd name="T41" fmla="*/ 7 h 49"/>
                <a:gd name="T42" fmla="*/ 46 w 50"/>
                <a:gd name="T43" fmla="*/ 10 h 49"/>
                <a:gd name="T44" fmla="*/ 48 w 50"/>
                <a:gd name="T45" fmla="*/ 15 h 49"/>
                <a:gd name="T46" fmla="*/ 50 w 50"/>
                <a:gd name="T47" fmla="*/ 20 h 49"/>
                <a:gd name="T48" fmla="*/ 50 w 50"/>
                <a:gd name="T49" fmla="*/ 24 h 49"/>
                <a:gd name="T50" fmla="*/ 50 w 50"/>
                <a:gd name="T51" fmla="*/ 29 h 49"/>
                <a:gd name="T52" fmla="*/ 48 w 50"/>
                <a:gd name="T53" fmla="*/ 34 h 49"/>
                <a:gd name="T54" fmla="*/ 46 w 50"/>
                <a:gd name="T55" fmla="*/ 38 h 49"/>
                <a:gd name="T56" fmla="*/ 43 w 50"/>
                <a:gd name="T57" fmla="*/ 42 h 49"/>
                <a:gd name="T58" fmla="*/ 39 w 50"/>
                <a:gd name="T59" fmla="*/ 46 h 49"/>
                <a:gd name="T60" fmla="*/ 35 w 50"/>
                <a:gd name="T61" fmla="*/ 48 h 49"/>
                <a:gd name="T62" fmla="*/ 31 w 50"/>
                <a:gd name="T63" fmla="*/ 49 h 49"/>
                <a:gd name="T64" fmla="*/ 25 w 50"/>
                <a:gd name="T6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 h="49">
                  <a:moveTo>
                    <a:pt x="25" y="49"/>
                  </a:moveTo>
                  <a:lnTo>
                    <a:pt x="20" y="49"/>
                  </a:lnTo>
                  <a:lnTo>
                    <a:pt x="15" y="48"/>
                  </a:lnTo>
                  <a:lnTo>
                    <a:pt x="11" y="46"/>
                  </a:lnTo>
                  <a:lnTo>
                    <a:pt x="7" y="42"/>
                  </a:lnTo>
                  <a:lnTo>
                    <a:pt x="5" y="38"/>
                  </a:lnTo>
                  <a:lnTo>
                    <a:pt x="2" y="34"/>
                  </a:lnTo>
                  <a:lnTo>
                    <a:pt x="0" y="29"/>
                  </a:lnTo>
                  <a:lnTo>
                    <a:pt x="0" y="24"/>
                  </a:lnTo>
                  <a:lnTo>
                    <a:pt x="0" y="20"/>
                  </a:lnTo>
                  <a:lnTo>
                    <a:pt x="2" y="15"/>
                  </a:lnTo>
                  <a:lnTo>
                    <a:pt x="5" y="10"/>
                  </a:lnTo>
                  <a:lnTo>
                    <a:pt x="7" y="7"/>
                  </a:lnTo>
                  <a:lnTo>
                    <a:pt x="11" y="4"/>
                  </a:lnTo>
                  <a:lnTo>
                    <a:pt x="15" y="2"/>
                  </a:lnTo>
                  <a:lnTo>
                    <a:pt x="20" y="0"/>
                  </a:lnTo>
                  <a:lnTo>
                    <a:pt x="25" y="0"/>
                  </a:lnTo>
                  <a:lnTo>
                    <a:pt x="31" y="0"/>
                  </a:lnTo>
                  <a:lnTo>
                    <a:pt x="35" y="2"/>
                  </a:lnTo>
                  <a:lnTo>
                    <a:pt x="39" y="4"/>
                  </a:lnTo>
                  <a:lnTo>
                    <a:pt x="43" y="7"/>
                  </a:lnTo>
                  <a:lnTo>
                    <a:pt x="46" y="10"/>
                  </a:lnTo>
                  <a:lnTo>
                    <a:pt x="48" y="15"/>
                  </a:lnTo>
                  <a:lnTo>
                    <a:pt x="50" y="20"/>
                  </a:lnTo>
                  <a:lnTo>
                    <a:pt x="50" y="24"/>
                  </a:lnTo>
                  <a:lnTo>
                    <a:pt x="50" y="29"/>
                  </a:lnTo>
                  <a:lnTo>
                    <a:pt x="48" y="34"/>
                  </a:lnTo>
                  <a:lnTo>
                    <a:pt x="46" y="38"/>
                  </a:lnTo>
                  <a:lnTo>
                    <a:pt x="43" y="42"/>
                  </a:lnTo>
                  <a:lnTo>
                    <a:pt x="39" y="46"/>
                  </a:lnTo>
                  <a:lnTo>
                    <a:pt x="35" y="48"/>
                  </a:lnTo>
                  <a:lnTo>
                    <a:pt x="31" y="49"/>
                  </a:lnTo>
                  <a:lnTo>
                    <a:pt x="25" y="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596" name="Freeform 20"/>
            <p:cNvSpPr>
              <a:spLocks/>
            </p:cNvSpPr>
            <p:nvPr/>
          </p:nvSpPr>
          <p:spPr bwMode="auto">
            <a:xfrm>
              <a:off x="1078" y="2301"/>
              <a:ext cx="50" cy="49"/>
            </a:xfrm>
            <a:custGeom>
              <a:avLst/>
              <a:gdLst>
                <a:gd name="T0" fmla="*/ 25 w 50"/>
                <a:gd name="T1" fmla="*/ 49 h 49"/>
                <a:gd name="T2" fmla="*/ 20 w 50"/>
                <a:gd name="T3" fmla="*/ 49 h 49"/>
                <a:gd name="T4" fmla="*/ 15 w 50"/>
                <a:gd name="T5" fmla="*/ 48 h 49"/>
                <a:gd name="T6" fmla="*/ 11 w 50"/>
                <a:gd name="T7" fmla="*/ 46 h 49"/>
                <a:gd name="T8" fmla="*/ 7 w 50"/>
                <a:gd name="T9" fmla="*/ 42 h 49"/>
                <a:gd name="T10" fmla="*/ 5 w 50"/>
                <a:gd name="T11" fmla="*/ 38 h 49"/>
                <a:gd name="T12" fmla="*/ 2 w 50"/>
                <a:gd name="T13" fmla="*/ 34 h 49"/>
                <a:gd name="T14" fmla="*/ 0 w 50"/>
                <a:gd name="T15" fmla="*/ 29 h 49"/>
                <a:gd name="T16" fmla="*/ 0 w 50"/>
                <a:gd name="T17" fmla="*/ 24 h 49"/>
                <a:gd name="T18" fmla="*/ 0 w 50"/>
                <a:gd name="T19" fmla="*/ 20 h 49"/>
                <a:gd name="T20" fmla="*/ 2 w 50"/>
                <a:gd name="T21" fmla="*/ 15 h 49"/>
                <a:gd name="T22" fmla="*/ 5 w 50"/>
                <a:gd name="T23" fmla="*/ 10 h 49"/>
                <a:gd name="T24" fmla="*/ 7 w 50"/>
                <a:gd name="T25" fmla="*/ 7 h 49"/>
                <a:gd name="T26" fmla="*/ 11 w 50"/>
                <a:gd name="T27" fmla="*/ 4 h 49"/>
                <a:gd name="T28" fmla="*/ 15 w 50"/>
                <a:gd name="T29" fmla="*/ 2 h 49"/>
                <a:gd name="T30" fmla="*/ 20 w 50"/>
                <a:gd name="T31" fmla="*/ 0 h 49"/>
                <a:gd name="T32" fmla="*/ 25 w 50"/>
                <a:gd name="T33" fmla="*/ 0 h 49"/>
                <a:gd name="T34" fmla="*/ 31 w 50"/>
                <a:gd name="T35" fmla="*/ 0 h 49"/>
                <a:gd name="T36" fmla="*/ 35 w 50"/>
                <a:gd name="T37" fmla="*/ 2 h 49"/>
                <a:gd name="T38" fmla="*/ 39 w 50"/>
                <a:gd name="T39" fmla="*/ 4 h 49"/>
                <a:gd name="T40" fmla="*/ 43 w 50"/>
                <a:gd name="T41" fmla="*/ 7 h 49"/>
                <a:gd name="T42" fmla="*/ 46 w 50"/>
                <a:gd name="T43" fmla="*/ 10 h 49"/>
                <a:gd name="T44" fmla="*/ 48 w 50"/>
                <a:gd name="T45" fmla="*/ 15 h 49"/>
                <a:gd name="T46" fmla="*/ 50 w 50"/>
                <a:gd name="T47" fmla="*/ 20 h 49"/>
                <a:gd name="T48" fmla="*/ 50 w 50"/>
                <a:gd name="T49" fmla="*/ 24 h 49"/>
                <a:gd name="T50" fmla="*/ 50 w 50"/>
                <a:gd name="T51" fmla="*/ 29 h 49"/>
                <a:gd name="T52" fmla="*/ 48 w 50"/>
                <a:gd name="T53" fmla="*/ 34 h 49"/>
                <a:gd name="T54" fmla="*/ 46 w 50"/>
                <a:gd name="T55" fmla="*/ 38 h 49"/>
                <a:gd name="T56" fmla="*/ 43 w 50"/>
                <a:gd name="T57" fmla="*/ 42 h 49"/>
                <a:gd name="T58" fmla="*/ 39 w 50"/>
                <a:gd name="T59" fmla="*/ 46 h 49"/>
                <a:gd name="T60" fmla="*/ 35 w 50"/>
                <a:gd name="T61" fmla="*/ 48 h 49"/>
                <a:gd name="T62" fmla="*/ 31 w 50"/>
                <a:gd name="T63" fmla="*/ 49 h 49"/>
                <a:gd name="T64" fmla="*/ 25 w 50"/>
                <a:gd name="T6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 h="49">
                  <a:moveTo>
                    <a:pt x="25" y="49"/>
                  </a:moveTo>
                  <a:lnTo>
                    <a:pt x="20" y="49"/>
                  </a:lnTo>
                  <a:lnTo>
                    <a:pt x="15" y="48"/>
                  </a:lnTo>
                  <a:lnTo>
                    <a:pt x="11" y="46"/>
                  </a:lnTo>
                  <a:lnTo>
                    <a:pt x="7" y="42"/>
                  </a:lnTo>
                  <a:lnTo>
                    <a:pt x="5" y="38"/>
                  </a:lnTo>
                  <a:lnTo>
                    <a:pt x="2" y="34"/>
                  </a:lnTo>
                  <a:lnTo>
                    <a:pt x="0" y="29"/>
                  </a:lnTo>
                  <a:lnTo>
                    <a:pt x="0" y="24"/>
                  </a:lnTo>
                  <a:lnTo>
                    <a:pt x="0" y="20"/>
                  </a:lnTo>
                  <a:lnTo>
                    <a:pt x="2" y="15"/>
                  </a:lnTo>
                  <a:lnTo>
                    <a:pt x="5" y="10"/>
                  </a:lnTo>
                  <a:lnTo>
                    <a:pt x="7" y="7"/>
                  </a:lnTo>
                  <a:lnTo>
                    <a:pt x="11" y="4"/>
                  </a:lnTo>
                  <a:lnTo>
                    <a:pt x="15" y="2"/>
                  </a:lnTo>
                  <a:lnTo>
                    <a:pt x="20" y="0"/>
                  </a:lnTo>
                  <a:lnTo>
                    <a:pt x="25" y="0"/>
                  </a:lnTo>
                  <a:lnTo>
                    <a:pt x="31" y="0"/>
                  </a:lnTo>
                  <a:lnTo>
                    <a:pt x="35" y="2"/>
                  </a:lnTo>
                  <a:lnTo>
                    <a:pt x="39" y="4"/>
                  </a:lnTo>
                  <a:lnTo>
                    <a:pt x="43" y="7"/>
                  </a:lnTo>
                  <a:lnTo>
                    <a:pt x="46" y="10"/>
                  </a:lnTo>
                  <a:lnTo>
                    <a:pt x="48" y="15"/>
                  </a:lnTo>
                  <a:lnTo>
                    <a:pt x="50" y="20"/>
                  </a:lnTo>
                  <a:lnTo>
                    <a:pt x="50" y="24"/>
                  </a:lnTo>
                  <a:lnTo>
                    <a:pt x="50" y="29"/>
                  </a:lnTo>
                  <a:lnTo>
                    <a:pt x="48" y="34"/>
                  </a:lnTo>
                  <a:lnTo>
                    <a:pt x="46" y="38"/>
                  </a:lnTo>
                  <a:lnTo>
                    <a:pt x="43" y="42"/>
                  </a:lnTo>
                  <a:lnTo>
                    <a:pt x="39" y="46"/>
                  </a:lnTo>
                  <a:lnTo>
                    <a:pt x="35" y="48"/>
                  </a:lnTo>
                  <a:lnTo>
                    <a:pt x="31" y="49"/>
                  </a:lnTo>
                  <a:lnTo>
                    <a:pt x="25" y="49"/>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597" name="Line 21"/>
            <p:cNvSpPr>
              <a:spLocks noChangeShapeType="1"/>
            </p:cNvSpPr>
            <p:nvPr/>
          </p:nvSpPr>
          <p:spPr bwMode="auto">
            <a:xfrm>
              <a:off x="837" y="2044"/>
              <a:ext cx="344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598" name="Line 22"/>
            <p:cNvSpPr>
              <a:spLocks noChangeShapeType="1"/>
            </p:cNvSpPr>
            <p:nvPr/>
          </p:nvSpPr>
          <p:spPr bwMode="auto">
            <a:xfrm>
              <a:off x="1223" y="1838"/>
              <a:ext cx="3050"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599" name="Freeform 23"/>
            <p:cNvSpPr>
              <a:spLocks/>
            </p:cNvSpPr>
            <p:nvPr/>
          </p:nvSpPr>
          <p:spPr bwMode="auto">
            <a:xfrm>
              <a:off x="977" y="2028"/>
              <a:ext cx="33" cy="34"/>
            </a:xfrm>
            <a:custGeom>
              <a:avLst/>
              <a:gdLst>
                <a:gd name="T0" fmla="*/ 16 w 33"/>
                <a:gd name="T1" fmla="*/ 34 h 34"/>
                <a:gd name="T2" fmla="*/ 13 w 33"/>
                <a:gd name="T3" fmla="*/ 33 h 34"/>
                <a:gd name="T4" fmla="*/ 11 w 33"/>
                <a:gd name="T5" fmla="*/ 32 h 34"/>
                <a:gd name="T6" fmla="*/ 7 w 33"/>
                <a:gd name="T7" fmla="*/ 30 h 34"/>
                <a:gd name="T8" fmla="*/ 5 w 33"/>
                <a:gd name="T9" fmla="*/ 28 h 34"/>
                <a:gd name="T10" fmla="*/ 3 w 33"/>
                <a:gd name="T11" fmla="*/ 26 h 34"/>
                <a:gd name="T12" fmla="*/ 1 w 33"/>
                <a:gd name="T13" fmla="*/ 23 h 34"/>
                <a:gd name="T14" fmla="*/ 0 w 33"/>
                <a:gd name="T15" fmla="*/ 20 h 34"/>
                <a:gd name="T16" fmla="*/ 0 w 33"/>
                <a:gd name="T17" fmla="*/ 16 h 34"/>
                <a:gd name="T18" fmla="*/ 0 w 33"/>
                <a:gd name="T19" fmla="*/ 14 h 34"/>
                <a:gd name="T20" fmla="*/ 1 w 33"/>
                <a:gd name="T21" fmla="*/ 10 h 34"/>
                <a:gd name="T22" fmla="*/ 3 w 33"/>
                <a:gd name="T23" fmla="*/ 7 h 34"/>
                <a:gd name="T24" fmla="*/ 5 w 33"/>
                <a:gd name="T25" fmla="*/ 4 h 34"/>
                <a:gd name="T26" fmla="*/ 7 w 33"/>
                <a:gd name="T27" fmla="*/ 3 h 34"/>
                <a:gd name="T28" fmla="*/ 11 w 33"/>
                <a:gd name="T29" fmla="*/ 1 h 34"/>
                <a:gd name="T30" fmla="*/ 13 w 33"/>
                <a:gd name="T31" fmla="*/ 1 h 34"/>
                <a:gd name="T32" fmla="*/ 16 w 33"/>
                <a:gd name="T33" fmla="*/ 0 h 34"/>
                <a:gd name="T34" fmla="*/ 20 w 33"/>
                <a:gd name="T35" fmla="*/ 1 h 34"/>
                <a:gd name="T36" fmla="*/ 23 w 33"/>
                <a:gd name="T37" fmla="*/ 1 h 34"/>
                <a:gd name="T38" fmla="*/ 26 w 33"/>
                <a:gd name="T39" fmla="*/ 3 h 34"/>
                <a:gd name="T40" fmla="*/ 28 w 33"/>
                <a:gd name="T41" fmla="*/ 4 h 34"/>
                <a:gd name="T42" fmla="*/ 31 w 33"/>
                <a:gd name="T43" fmla="*/ 7 h 34"/>
                <a:gd name="T44" fmla="*/ 32 w 33"/>
                <a:gd name="T45" fmla="*/ 10 h 34"/>
                <a:gd name="T46" fmla="*/ 33 w 33"/>
                <a:gd name="T47" fmla="*/ 14 h 34"/>
                <a:gd name="T48" fmla="*/ 33 w 33"/>
                <a:gd name="T49" fmla="*/ 16 h 34"/>
                <a:gd name="T50" fmla="*/ 33 w 33"/>
                <a:gd name="T51" fmla="*/ 20 h 34"/>
                <a:gd name="T52" fmla="*/ 32 w 33"/>
                <a:gd name="T53" fmla="*/ 23 h 34"/>
                <a:gd name="T54" fmla="*/ 31 w 33"/>
                <a:gd name="T55" fmla="*/ 26 h 34"/>
                <a:gd name="T56" fmla="*/ 28 w 33"/>
                <a:gd name="T57" fmla="*/ 28 h 34"/>
                <a:gd name="T58" fmla="*/ 26 w 33"/>
                <a:gd name="T59" fmla="*/ 30 h 34"/>
                <a:gd name="T60" fmla="*/ 23 w 33"/>
                <a:gd name="T61" fmla="*/ 32 h 34"/>
                <a:gd name="T62" fmla="*/ 20 w 33"/>
                <a:gd name="T63" fmla="*/ 33 h 34"/>
                <a:gd name="T64" fmla="*/ 16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6" y="34"/>
                  </a:moveTo>
                  <a:lnTo>
                    <a:pt x="13" y="33"/>
                  </a:lnTo>
                  <a:lnTo>
                    <a:pt x="11" y="32"/>
                  </a:lnTo>
                  <a:lnTo>
                    <a:pt x="7" y="30"/>
                  </a:lnTo>
                  <a:lnTo>
                    <a:pt x="5" y="28"/>
                  </a:lnTo>
                  <a:lnTo>
                    <a:pt x="3" y="26"/>
                  </a:lnTo>
                  <a:lnTo>
                    <a:pt x="1" y="23"/>
                  </a:lnTo>
                  <a:lnTo>
                    <a:pt x="0" y="20"/>
                  </a:lnTo>
                  <a:lnTo>
                    <a:pt x="0" y="16"/>
                  </a:lnTo>
                  <a:lnTo>
                    <a:pt x="0" y="14"/>
                  </a:lnTo>
                  <a:lnTo>
                    <a:pt x="1" y="10"/>
                  </a:lnTo>
                  <a:lnTo>
                    <a:pt x="3" y="7"/>
                  </a:lnTo>
                  <a:lnTo>
                    <a:pt x="5" y="4"/>
                  </a:lnTo>
                  <a:lnTo>
                    <a:pt x="7" y="3"/>
                  </a:lnTo>
                  <a:lnTo>
                    <a:pt x="11" y="1"/>
                  </a:lnTo>
                  <a:lnTo>
                    <a:pt x="13" y="1"/>
                  </a:lnTo>
                  <a:lnTo>
                    <a:pt x="16" y="0"/>
                  </a:lnTo>
                  <a:lnTo>
                    <a:pt x="20" y="1"/>
                  </a:lnTo>
                  <a:lnTo>
                    <a:pt x="23" y="1"/>
                  </a:lnTo>
                  <a:lnTo>
                    <a:pt x="26" y="3"/>
                  </a:lnTo>
                  <a:lnTo>
                    <a:pt x="28" y="4"/>
                  </a:lnTo>
                  <a:lnTo>
                    <a:pt x="31" y="7"/>
                  </a:lnTo>
                  <a:lnTo>
                    <a:pt x="32" y="10"/>
                  </a:lnTo>
                  <a:lnTo>
                    <a:pt x="33" y="14"/>
                  </a:lnTo>
                  <a:lnTo>
                    <a:pt x="33" y="16"/>
                  </a:lnTo>
                  <a:lnTo>
                    <a:pt x="33" y="20"/>
                  </a:lnTo>
                  <a:lnTo>
                    <a:pt x="32" y="23"/>
                  </a:lnTo>
                  <a:lnTo>
                    <a:pt x="31" y="26"/>
                  </a:lnTo>
                  <a:lnTo>
                    <a:pt x="28" y="28"/>
                  </a:lnTo>
                  <a:lnTo>
                    <a:pt x="26" y="30"/>
                  </a:lnTo>
                  <a:lnTo>
                    <a:pt x="23" y="32"/>
                  </a:lnTo>
                  <a:lnTo>
                    <a:pt x="20" y="33"/>
                  </a:lnTo>
                  <a:lnTo>
                    <a:pt x="16"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600" name="Freeform 24"/>
            <p:cNvSpPr>
              <a:spLocks/>
            </p:cNvSpPr>
            <p:nvPr/>
          </p:nvSpPr>
          <p:spPr bwMode="auto">
            <a:xfrm>
              <a:off x="977" y="2028"/>
              <a:ext cx="33" cy="34"/>
            </a:xfrm>
            <a:custGeom>
              <a:avLst/>
              <a:gdLst>
                <a:gd name="T0" fmla="*/ 16 w 33"/>
                <a:gd name="T1" fmla="*/ 34 h 34"/>
                <a:gd name="T2" fmla="*/ 13 w 33"/>
                <a:gd name="T3" fmla="*/ 33 h 34"/>
                <a:gd name="T4" fmla="*/ 11 w 33"/>
                <a:gd name="T5" fmla="*/ 32 h 34"/>
                <a:gd name="T6" fmla="*/ 7 w 33"/>
                <a:gd name="T7" fmla="*/ 30 h 34"/>
                <a:gd name="T8" fmla="*/ 5 w 33"/>
                <a:gd name="T9" fmla="*/ 28 h 34"/>
                <a:gd name="T10" fmla="*/ 3 w 33"/>
                <a:gd name="T11" fmla="*/ 26 h 34"/>
                <a:gd name="T12" fmla="*/ 1 w 33"/>
                <a:gd name="T13" fmla="*/ 23 h 34"/>
                <a:gd name="T14" fmla="*/ 0 w 33"/>
                <a:gd name="T15" fmla="*/ 20 h 34"/>
                <a:gd name="T16" fmla="*/ 0 w 33"/>
                <a:gd name="T17" fmla="*/ 16 h 34"/>
                <a:gd name="T18" fmla="*/ 0 w 33"/>
                <a:gd name="T19" fmla="*/ 14 h 34"/>
                <a:gd name="T20" fmla="*/ 1 w 33"/>
                <a:gd name="T21" fmla="*/ 10 h 34"/>
                <a:gd name="T22" fmla="*/ 3 w 33"/>
                <a:gd name="T23" fmla="*/ 7 h 34"/>
                <a:gd name="T24" fmla="*/ 5 w 33"/>
                <a:gd name="T25" fmla="*/ 4 h 34"/>
                <a:gd name="T26" fmla="*/ 7 w 33"/>
                <a:gd name="T27" fmla="*/ 3 h 34"/>
                <a:gd name="T28" fmla="*/ 11 w 33"/>
                <a:gd name="T29" fmla="*/ 1 h 34"/>
                <a:gd name="T30" fmla="*/ 13 w 33"/>
                <a:gd name="T31" fmla="*/ 1 h 34"/>
                <a:gd name="T32" fmla="*/ 16 w 33"/>
                <a:gd name="T33" fmla="*/ 0 h 34"/>
                <a:gd name="T34" fmla="*/ 20 w 33"/>
                <a:gd name="T35" fmla="*/ 1 h 34"/>
                <a:gd name="T36" fmla="*/ 23 w 33"/>
                <a:gd name="T37" fmla="*/ 1 h 34"/>
                <a:gd name="T38" fmla="*/ 26 w 33"/>
                <a:gd name="T39" fmla="*/ 3 h 34"/>
                <a:gd name="T40" fmla="*/ 28 w 33"/>
                <a:gd name="T41" fmla="*/ 4 h 34"/>
                <a:gd name="T42" fmla="*/ 31 w 33"/>
                <a:gd name="T43" fmla="*/ 7 h 34"/>
                <a:gd name="T44" fmla="*/ 32 w 33"/>
                <a:gd name="T45" fmla="*/ 10 h 34"/>
                <a:gd name="T46" fmla="*/ 33 w 33"/>
                <a:gd name="T47" fmla="*/ 14 h 34"/>
                <a:gd name="T48" fmla="*/ 33 w 33"/>
                <a:gd name="T49" fmla="*/ 16 h 34"/>
                <a:gd name="T50" fmla="*/ 33 w 33"/>
                <a:gd name="T51" fmla="*/ 20 h 34"/>
                <a:gd name="T52" fmla="*/ 32 w 33"/>
                <a:gd name="T53" fmla="*/ 23 h 34"/>
                <a:gd name="T54" fmla="*/ 31 w 33"/>
                <a:gd name="T55" fmla="*/ 26 h 34"/>
                <a:gd name="T56" fmla="*/ 28 w 33"/>
                <a:gd name="T57" fmla="*/ 28 h 34"/>
                <a:gd name="T58" fmla="*/ 26 w 33"/>
                <a:gd name="T59" fmla="*/ 30 h 34"/>
                <a:gd name="T60" fmla="*/ 23 w 33"/>
                <a:gd name="T61" fmla="*/ 32 h 34"/>
                <a:gd name="T62" fmla="*/ 20 w 33"/>
                <a:gd name="T63" fmla="*/ 33 h 34"/>
                <a:gd name="T64" fmla="*/ 16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6" y="34"/>
                  </a:moveTo>
                  <a:lnTo>
                    <a:pt x="13" y="33"/>
                  </a:lnTo>
                  <a:lnTo>
                    <a:pt x="11" y="32"/>
                  </a:lnTo>
                  <a:lnTo>
                    <a:pt x="7" y="30"/>
                  </a:lnTo>
                  <a:lnTo>
                    <a:pt x="5" y="28"/>
                  </a:lnTo>
                  <a:lnTo>
                    <a:pt x="3" y="26"/>
                  </a:lnTo>
                  <a:lnTo>
                    <a:pt x="1" y="23"/>
                  </a:lnTo>
                  <a:lnTo>
                    <a:pt x="0" y="20"/>
                  </a:lnTo>
                  <a:lnTo>
                    <a:pt x="0" y="16"/>
                  </a:lnTo>
                  <a:lnTo>
                    <a:pt x="0" y="14"/>
                  </a:lnTo>
                  <a:lnTo>
                    <a:pt x="1" y="10"/>
                  </a:lnTo>
                  <a:lnTo>
                    <a:pt x="3" y="7"/>
                  </a:lnTo>
                  <a:lnTo>
                    <a:pt x="5" y="4"/>
                  </a:lnTo>
                  <a:lnTo>
                    <a:pt x="7" y="3"/>
                  </a:lnTo>
                  <a:lnTo>
                    <a:pt x="11" y="1"/>
                  </a:lnTo>
                  <a:lnTo>
                    <a:pt x="13" y="1"/>
                  </a:lnTo>
                  <a:lnTo>
                    <a:pt x="16" y="0"/>
                  </a:lnTo>
                  <a:lnTo>
                    <a:pt x="20" y="1"/>
                  </a:lnTo>
                  <a:lnTo>
                    <a:pt x="23" y="1"/>
                  </a:lnTo>
                  <a:lnTo>
                    <a:pt x="26" y="3"/>
                  </a:lnTo>
                  <a:lnTo>
                    <a:pt x="28" y="4"/>
                  </a:lnTo>
                  <a:lnTo>
                    <a:pt x="31" y="7"/>
                  </a:lnTo>
                  <a:lnTo>
                    <a:pt x="32" y="10"/>
                  </a:lnTo>
                  <a:lnTo>
                    <a:pt x="33" y="14"/>
                  </a:lnTo>
                  <a:lnTo>
                    <a:pt x="33" y="16"/>
                  </a:lnTo>
                  <a:lnTo>
                    <a:pt x="33" y="20"/>
                  </a:lnTo>
                  <a:lnTo>
                    <a:pt x="32" y="23"/>
                  </a:lnTo>
                  <a:lnTo>
                    <a:pt x="31" y="26"/>
                  </a:lnTo>
                  <a:lnTo>
                    <a:pt x="28" y="28"/>
                  </a:lnTo>
                  <a:lnTo>
                    <a:pt x="26" y="30"/>
                  </a:lnTo>
                  <a:lnTo>
                    <a:pt x="23" y="32"/>
                  </a:lnTo>
                  <a:lnTo>
                    <a:pt x="20" y="33"/>
                  </a:lnTo>
                  <a:lnTo>
                    <a:pt x="16" y="34"/>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01" name="Freeform 25"/>
            <p:cNvSpPr>
              <a:spLocks/>
            </p:cNvSpPr>
            <p:nvPr/>
          </p:nvSpPr>
          <p:spPr bwMode="auto">
            <a:xfrm>
              <a:off x="1085" y="2799"/>
              <a:ext cx="33" cy="33"/>
            </a:xfrm>
            <a:custGeom>
              <a:avLst/>
              <a:gdLst>
                <a:gd name="T0" fmla="*/ 17 w 33"/>
                <a:gd name="T1" fmla="*/ 33 h 33"/>
                <a:gd name="T2" fmla="*/ 13 w 33"/>
                <a:gd name="T3" fmla="*/ 33 h 33"/>
                <a:gd name="T4" fmla="*/ 10 w 33"/>
                <a:gd name="T5" fmla="*/ 32 h 33"/>
                <a:gd name="T6" fmla="*/ 7 w 33"/>
                <a:gd name="T7" fmla="*/ 31 h 33"/>
                <a:gd name="T8" fmla="*/ 5 w 33"/>
                <a:gd name="T9" fmla="*/ 29 h 33"/>
                <a:gd name="T10" fmla="*/ 3 w 33"/>
                <a:gd name="T11" fmla="*/ 26 h 33"/>
                <a:gd name="T12" fmla="*/ 1 w 33"/>
                <a:gd name="T13" fmla="*/ 23 h 33"/>
                <a:gd name="T14" fmla="*/ 0 w 33"/>
                <a:gd name="T15" fmla="*/ 20 h 33"/>
                <a:gd name="T16" fmla="*/ 0 w 33"/>
                <a:gd name="T17" fmla="*/ 17 h 33"/>
                <a:gd name="T18" fmla="*/ 0 w 33"/>
                <a:gd name="T19" fmla="*/ 13 h 33"/>
                <a:gd name="T20" fmla="*/ 1 w 33"/>
                <a:gd name="T21" fmla="*/ 10 h 33"/>
                <a:gd name="T22" fmla="*/ 3 w 33"/>
                <a:gd name="T23" fmla="*/ 7 h 33"/>
                <a:gd name="T24" fmla="*/ 5 w 33"/>
                <a:gd name="T25" fmla="*/ 5 h 33"/>
                <a:gd name="T26" fmla="*/ 7 w 33"/>
                <a:gd name="T27" fmla="*/ 3 h 33"/>
                <a:gd name="T28" fmla="*/ 10 w 33"/>
                <a:gd name="T29" fmla="*/ 2 h 33"/>
                <a:gd name="T30" fmla="*/ 13 w 33"/>
                <a:gd name="T31" fmla="*/ 0 h 33"/>
                <a:gd name="T32" fmla="*/ 17 w 33"/>
                <a:gd name="T33" fmla="*/ 0 h 33"/>
                <a:gd name="T34" fmla="*/ 20 w 33"/>
                <a:gd name="T35" fmla="*/ 0 h 33"/>
                <a:gd name="T36" fmla="*/ 23 w 33"/>
                <a:gd name="T37" fmla="*/ 2 h 33"/>
                <a:gd name="T38" fmla="*/ 26 w 33"/>
                <a:gd name="T39" fmla="*/ 3 h 33"/>
                <a:gd name="T40" fmla="*/ 28 w 33"/>
                <a:gd name="T41" fmla="*/ 5 h 33"/>
                <a:gd name="T42" fmla="*/ 31 w 33"/>
                <a:gd name="T43" fmla="*/ 7 h 33"/>
                <a:gd name="T44" fmla="*/ 32 w 33"/>
                <a:gd name="T45" fmla="*/ 10 h 33"/>
                <a:gd name="T46" fmla="*/ 33 w 33"/>
                <a:gd name="T47" fmla="*/ 13 h 33"/>
                <a:gd name="T48" fmla="*/ 33 w 33"/>
                <a:gd name="T49" fmla="*/ 17 h 33"/>
                <a:gd name="T50" fmla="*/ 33 w 33"/>
                <a:gd name="T51" fmla="*/ 20 h 33"/>
                <a:gd name="T52" fmla="*/ 32 w 33"/>
                <a:gd name="T53" fmla="*/ 23 h 33"/>
                <a:gd name="T54" fmla="*/ 31 w 33"/>
                <a:gd name="T55" fmla="*/ 26 h 33"/>
                <a:gd name="T56" fmla="*/ 28 w 33"/>
                <a:gd name="T57" fmla="*/ 29 h 33"/>
                <a:gd name="T58" fmla="*/ 26 w 33"/>
                <a:gd name="T59" fmla="*/ 31 h 33"/>
                <a:gd name="T60" fmla="*/ 23 w 33"/>
                <a:gd name="T61" fmla="*/ 32 h 33"/>
                <a:gd name="T62" fmla="*/ 20 w 33"/>
                <a:gd name="T63" fmla="*/ 33 h 33"/>
                <a:gd name="T64" fmla="*/ 17 w 33"/>
                <a:gd name="T6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3">
                  <a:moveTo>
                    <a:pt x="17" y="33"/>
                  </a:moveTo>
                  <a:lnTo>
                    <a:pt x="13" y="33"/>
                  </a:lnTo>
                  <a:lnTo>
                    <a:pt x="10" y="32"/>
                  </a:lnTo>
                  <a:lnTo>
                    <a:pt x="7" y="31"/>
                  </a:lnTo>
                  <a:lnTo>
                    <a:pt x="5" y="29"/>
                  </a:lnTo>
                  <a:lnTo>
                    <a:pt x="3" y="26"/>
                  </a:lnTo>
                  <a:lnTo>
                    <a:pt x="1" y="23"/>
                  </a:lnTo>
                  <a:lnTo>
                    <a:pt x="0" y="20"/>
                  </a:lnTo>
                  <a:lnTo>
                    <a:pt x="0" y="17"/>
                  </a:lnTo>
                  <a:lnTo>
                    <a:pt x="0" y="13"/>
                  </a:lnTo>
                  <a:lnTo>
                    <a:pt x="1" y="10"/>
                  </a:lnTo>
                  <a:lnTo>
                    <a:pt x="3" y="7"/>
                  </a:lnTo>
                  <a:lnTo>
                    <a:pt x="5" y="5"/>
                  </a:lnTo>
                  <a:lnTo>
                    <a:pt x="7" y="3"/>
                  </a:lnTo>
                  <a:lnTo>
                    <a:pt x="10" y="2"/>
                  </a:lnTo>
                  <a:lnTo>
                    <a:pt x="13" y="0"/>
                  </a:lnTo>
                  <a:lnTo>
                    <a:pt x="17" y="0"/>
                  </a:lnTo>
                  <a:lnTo>
                    <a:pt x="20" y="0"/>
                  </a:lnTo>
                  <a:lnTo>
                    <a:pt x="23" y="2"/>
                  </a:lnTo>
                  <a:lnTo>
                    <a:pt x="26" y="3"/>
                  </a:lnTo>
                  <a:lnTo>
                    <a:pt x="28" y="5"/>
                  </a:lnTo>
                  <a:lnTo>
                    <a:pt x="31" y="7"/>
                  </a:lnTo>
                  <a:lnTo>
                    <a:pt x="32" y="10"/>
                  </a:lnTo>
                  <a:lnTo>
                    <a:pt x="33" y="13"/>
                  </a:lnTo>
                  <a:lnTo>
                    <a:pt x="33" y="17"/>
                  </a:lnTo>
                  <a:lnTo>
                    <a:pt x="33" y="20"/>
                  </a:lnTo>
                  <a:lnTo>
                    <a:pt x="32" y="23"/>
                  </a:lnTo>
                  <a:lnTo>
                    <a:pt x="31" y="26"/>
                  </a:lnTo>
                  <a:lnTo>
                    <a:pt x="28" y="29"/>
                  </a:lnTo>
                  <a:lnTo>
                    <a:pt x="26" y="31"/>
                  </a:lnTo>
                  <a:lnTo>
                    <a:pt x="23" y="32"/>
                  </a:lnTo>
                  <a:lnTo>
                    <a:pt x="20" y="33"/>
                  </a:lnTo>
                  <a:lnTo>
                    <a:pt x="17"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602" name="Freeform 26"/>
            <p:cNvSpPr>
              <a:spLocks/>
            </p:cNvSpPr>
            <p:nvPr/>
          </p:nvSpPr>
          <p:spPr bwMode="auto">
            <a:xfrm>
              <a:off x="1085" y="2799"/>
              <a:ext cx="33" cy="33"/>
            </a:xfrm>
            <a:custGeom>
              <a:avLst/>
              <a:gdLst>
                <a:gd name="T0" fmla="*/ 17 w 33"/>
                <a:gd name="T1" fmla="*/ 33 h 33"/>
                <a:gd name="T2" fmla="*/ 13 w 33"/>
                <a:gd name="T3" fmla="*/ 33 h 33"/>
                <a:gd name="T4" fmla="*/ 10 w 33"/>
                <a:gd name="T5" fmla="*/ 32 h 33"/>
                <a:gd name="T6" fmla="*/ 7 w 33"/>
                <a:gd name="T7" fmla="*/ 31 h 33"/>
                <a:gd name="T8" fmla="*/ 5 w 33"/>
                <a:gd name="T9" fmla="*/ 29 h 33"/>
                <a:gd name="T10" fmla="*/ 3 w 33"/>
                <a:gd name="T11" fmla="*/ 26 h 33"/>
                <a:gd name="T12" fmla="*/ 1 w 33"/>
                <a:gd name="T13" fmla="*/ 23 h 33"/>
                <a:gd name="T14" fmla="*/ 0 w 33"/>
                <a:gd name="T15" fmla="*/ 20 h 33"/>
                <a:gd name="T16" fmla="*/ 0 w 33"/>
                <a:gd name="T17" fmla="*/ 17 h 33"/>
                <a:gd name="T18" fmla="*/ 0 w 33"/>
                <a:gd name="T19" fmla="*/ 13 h 33"/>
                <a:gd name="T20" fmla="*/ 1 w 33"/>
                <a:gd name="T21" fmla="*/ 10 h 33"/>
                <a:gd name="T22" fmla="*/ 3 w 33"/>
                <a:gd name="T23" fmla="*/ 7 h 33"/>
                <a:gd name="T24" fmla="*/ 5 w 33"/>
                <a:gd name="T25" fmla="*/ 5 h 33"/>
                <a:gd name="T26" fmla="*/ 7 w 33"/>
                <a:gd name="T27" fmla="*/ 3 h 33"/>
                <a:gd name="T28" fmla="*/ 10 w 33"/>
                <a:gd name="T29" fmla="*/ 2 h 33"/>
                <a:gd name="T30" fmla="*/ 13 w 33"/>
                <a:gd name="T31" fmla="*/ 0 h 33"/>
                <a:gd name="T32" fmla="*/ 17 w 33"/>
                <a:gd name="T33" fmla="*/ 0 h 33"/>
                <a:gd name="T34" fmla="*/ 20 w 33"/>
                <a:gd name="T35" fmla="*/ 0 h 33"/>
                <a:gd name="T36" fmla="*/ 23 w 33"/>
                <a:gd name="T37" fmla="*/ 2 h 33"/>
                <a:gd name="T38" fmla="*/ 26 w 33"/>
                <a:gd name="T39" fmla="*/ 3 h 33"/>
                <a:gd name="T40" fmla="*/ 28 w 33"/>
                <a:gd name="T41" fmla="*/ 5 h 33"/>
                <a:gd name="T42" fmla="*/ 31 w 33"/>
                <a:gd name="T43" fmla="*/ 7 h 33"/>
                <a:gd name="T44" fmla="*/ 32 w 33"/>
                <a:gd name="T45" fmla="*/ 10 h 33"/>
                <a:gd name="T46" fmla="*/ 33 w 33"/>
                <a:gd name="T47" fmla="*/ 13 h 33"/>
                <a:gd name="T48" fmla="*/ 33 w 33"/>
                <a:gd name="T49" fmla="*/ 17 h 33"/>
                <a:gd name="T50" fmla="*/ 33 w 33"/>
                <a:gd name="T51" fmla="*/ 20 h 33"/>
                <a:gd name="T52" fmla="*/ 32 w 33"/>
                <a:gd name="T53" fmla="*/ 23 h 33"/>
                <a:gd name="T54" fmla="*/ 31 w 33"/>
                <a:gd name="T55" fmla="*/ 26 h 33"/>
                <a:gd name="T56" fmla="*/ 28 w 33"/>
                <a:gd name="T57" fmla="*/ 29 h 33"/>
                <a:gd name="T58" fmla="*/ 26 w 33"/>
                <a:gd name="T59" fmla="*/ 31 h 33"/>
                <a:gd name="T60" fmla="*/ 23 w 33"/>
                <a:gd name="T61" fmla="*/ 32 h 33"/>
                <a:gd name="T62" fmla="*/ 20 w 33"/>
                <a:gd name="T63" fmla="*/ 33 h 33"/>
                <a:gd name="T64" fmla="*/ 17 w 33"/>
                <a:gd name="T6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3">
                  <a:moveTo>
                    <a:pt x="17" y="33"/>
                  </a:moveTo>
                  <a:lnTo>
                    <a:pt x="13" y="33"/>
                  </a:lnTo>
                  <a:lnTo>
                    <a:pt x="10" y="32"/>
                  </a:lnTo>
                  <a:lnTo>
                    <a:pt x="7" y="31"/>
                  </a:lnTo>
                  <a:lnTo>
                    <a:pt x="5" y="29"/>
                  </a:lnTo>
                  <a:lnTo>
                    <a:pt x="3" y="26"/>
                  </a:lnTo>
                  <a:lnTo>
                    <a:pt x="1" y="23"/>
                  </a:lnTo>
                  <a:lnTo>
                    <a:pt x="0" y="20"/>
                  </a:lnTo>
                  <a:lnTo>
                    <a:pt x="0" y="17"/>
                  </a:lnTo>
                  <a:lnTo>
                    <a:pt x="0" y="13"/>
                  </a:lnTo>
                  <a:lnTo>
                    <a:pt x="1" y="10"/>
                  </a:lnTo>
                  <a:lnTo>
                    <a:pt x="3" y="7"/>
                  </a:lnTo>
                  <a:lnTo>
                    <a:pt x="5" y="5"/>
                  </a:lnTo>
                  <a:lnTo>
                    <a:pt x="7" y="3"/>
                  </a:lnTo>
                  <a:lnTo>
                    <a:pt x="10" y="2"/>
                  </a:lnTo>
                  <a:lnTo>
                    <a:pt x="13" y="0"/>
                  </a:lnTo>
                  <a:lnTo>
                    <a:pt x="17" y="0"/>
                  </a:lnTo>
                  <a:lnTo>
                    <a:pt x="20" y="0"/>
                  </a:lnTo>
                  <a:lnTo>
                    <a:pt x="23" y="2"/>
                  </a:lnTo>
                  <a:lnTo>
                    <a:pt x="26" y="3"/>
                  </a:lnTo>
                  <a:lnTo>
                    <a:pt x="28" y="5"/>
                  </a:lnTo>
                  <a:lnTo>
                    <a:pt x="31" y="7"/>
                  </a:lnTo>
                  <a:lnTo>
                    <a:pt x="32" y="10"/>
                  </a:lnTo>
                  <a:lnTo>
                    <a:pt x="33" y="13"/>
                  </a:lnTo>
                  <a:lnTo>
                    <a:pt x="33" y="17"/>
                  </a:lnTo>
                  <a:lnTo>
                    <a:pt x="33" y="20"/>
                  </a:lnTo>
                  <a:lnTo>
                    <a:pt x="32" y="23"/>
                  </a:lnTo>
                  <a:lnTo>
                    <a:pt x="31" y="26"/>
                  </a:lnTo>
                  <a:lnTo>
                    <a:pt x="28" y="29"/>
                  </a:lnTo>
                  <a:lnTo>
                    <a:pt x="26" y="31"/>
                  </a:lnTo>
                  <a:lnTo>
                    <a:pt x="23" y="32"/>
                  </a:lnTo>
                  <a:lnTo>
                    <a:pt x="20" y="33"/>
                  </a:lnTo>
                  <a:lnTo>
                    <a:pt x="17" y="33"/>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03" name="Rectangle 27"/>
            <p:cNvSpPr>
              <a:spLocks noChangeArrowheads="1"/>
            </p:cNvSpPr>
            <p:nvPr/>
          </p:nvSpPr>
          <p:spPr bwMode="auto">
            <a:xfrm>
              <a:off x="1576" y="2777"/>
              <a:ext cx="158" cy="64"/>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8604" name="Rectangle 28"/>
            <p:cNvSpPr>
              <a:spLocks noChangeArrowheads="1"/>
            </p:cNvSpPr>
            <p:nvPr/>
          </p:nvSpPr>
          <p:spPr bwMode="auto">
            <a:xfrm>
              <a:off x="1576" y="2777"/>
              <a:ext cx="158" cy="64"/>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05" name="Line 29"/>
            <p:cNvSpPr>
              <a:spLocks noChangeShapeType="1"/>
            </p:cNvSpPr>
            <p:nvPr/>
          </p:nvSpPr>
          <p:spPr bwMode="auto">
            <a:xfrm flipV="1">
              <a:off x="1456" y="2345"/>
              <a:ext cx="1" cy="47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606" name="Rectangle 30"/>
            <p:cNvSpPr>
              <a:spLocks noChangeArrowheads="1"/>
            </p:cNvSpPr>
            <p:nvPr/>
          </p:nvSpPr>
          <p:spPr bwMode="auto">
            <a:xfrm>
              <a:off x="1425" y="2478"/>
              <a:ext cx="60" cy="166"/>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8607" name="Rectangle 31"/>
            <p:cNvSpPr>
              <a:spLocks noChangeArrowheads="1"/>
            </p:cNvSpPr>
            <p:nvPr/>
          </p:nvSpPr>
          <p:spPr bwMode="auto">
            <a:xfrm>
              <a:off x="1425" y="2478"/>
              <a:ext cx="60" cy="166"/>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08" name="Freeform 32"/>
            <p:cNvSpPr>
              <a:spLocks/>
            </p:cNvSpPr>
            <p:nvPr/>
          </p:nvSpPr>
          <p:spPr bwMode="auto">
            <a:xfrm>
              <a:off x="1432" y="2301"/>
              <a:ext cx="51" cy="49"/>
            </a:xfrm>
            <a:custGeom>
              <a:avLst/>
              <a:gdLst>
                <a:gd name="T0" fmla="*/ 25 w 51"/>
                <a:gd name="T1" fmla="*/ 49 h 49"/>
                <a:gd name="T2" fmla="*/ 20 w 51"/>
                <a:gd name="T3" fmla="*/ 49 h 49"/>
                <a:gd name="T4" fmla="*/ 16 w 51"/>
                <a:gd name="T5" fmla="*/ 48 h 49"/>
                <a:gd name="T6" fmla="*/ 12 w 51"/>
                <a:gd name="T7" fmla="*/ 46 h 49"/>
                <a:gd name="T8" fmla="*/ 8 w 51"/>
                <a:gd name="T9" fmla="*/ 42 h 49"/>
                <a:gd name="T10" fmla="*/ 5 w 51"/>
                <a:gd name="T11" fmla="*/ 38 h 49"/>
                <a:gd name="T12" fmla="*/ 3 w 51"/>
                <a:gd name="T13" fmla="*/ 34 h 49"/>
                <a:gd name="T14" fmla="*/ 2 w 51"/>
                <a:gd name="T15" fmla="*/ 29 h 49"/>
                <a:gd name="T16" fmla="*/ 0 w 51"/>
                <a:gd name="T17" fmla="*/ 24 h 49"/>
                <a:gd name="T18" fmla="*/ 2 w 51"/>
                <a:gd name="T19" fmla="*/ 20 h 49"/>
                <a:gd name="T20" fmla="*/ 3 w 51"/>
                <a:gd name="T21" fmla="*/ 15 h 49"/>
                <a:gd name="T22" fmla="*/ 5 w 51"/>
                <a:gd name="T23" fmla="*/ 10 h 49"/>
                <a:gd name="T24" fmla="*/ 8 w 51"/>
                <a:gd name="T25" fmla="*/ 7 h 49"/>
                <a:gd name="T26" fmla="*/ 12 w 51"/>
                <a:gd name="T27" fmla="*/ 4 h 49"/>
                <a:gd name="T28" fmla="*/ 16 w 51"/>
                <a:gd name="T29" fmla="*/ 2 h 49"/>
                <a:gd name="T30" fmla="*/ 20 w 51"/>
                <a:gd name="T31" fmla="*/ 0 h 49"/>
                <a:gd name="T32" fmla="*/ 25 w 51"/>
                <a:gd name="T33" fmla="*/ 0 h 49"/>
                <a:gd name="T34" fmla="*/ 31 w 51"/>
                <a:gd name="T35" fmla="*/ 0 h 49"/>
                <a:gd name="T36" fmla="*/ 36 w 51"/>
                <a:gd name="T37" fmla="*/ 2 h 49"/>
                <a:gd name="T38" fmla="*/ 39 w 51"/>
                <a:gd name="T39" fmla="*/ 4 h 49"/>
                <a:gd name="T40" fmla="*/ 44 w 51"/>
                <a:gd name="T41" fmla="*/ 7 h 49"/>
                <a:gd name="T42" fmla="*/ 46 w 51"/>
                <a:gd name="T43" fmla="*/ 10 h 49"/>
                <a:gd name="T44" fmla="*/ 49 w 51"/>
                <a:gd name="T45" fmla="*/ 15 h 49"/>
                <a:gd name="T46" fmla="*/ 50 w 51"/>
                <a:gd name="T47" fmla="*/ 20 h 49"/>
                <a:gd name="T48" fmla="*/ 51 w 51"/>
                <a:gd name="T49" fmla="*/ 24 h 49"/>
                <a:gd name="T50" fmla="*/ 50 w 51"/>
                <a:gd name="T51" fmla="*/ 29 h 49"/>
                <a:gd name="T52" fmla="*/ 49 w 51"/>
                <a:gd name="T53" fmla="*/ 34 h 49"/>
                <a:gd name="T54" fmla="*/ 46 w 51"/>
                <a:gd name="T55" fmla="*/ 38 h 49"/>
                <a:gd name="T56" fmla="*/ 44 w 51"/>
                <a:gd name="T57" fmla="*/ 42 h 49"/>
                <a:gd name="T58" fmla="*/ 39 w 51"/>
                <a:gd name="T59" fmla="*/ 46 h 49"/>
                <a:gd name="T60" fmla="*/ 36 w 51"/>
                <a:gd name="T61" fmla="*/ 48 h 49"/>
                <a:gd name="T62" fmla="*/ 31 w 51"/>
                <a:gd name="T63" fmla="*/ 49 h 49"/>
                <a:gd name="T64" fmla="*/ 25 w 51"/>
                <a:gd name="T6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 h="49">
                  <a:moveTo>
                    <a:pt x="25" y="49"/>
                  </a:moveTo>
                  <a:lnTo>
                    <a:pt x="20" y="49"/>
                  </a:lnTo>
                  <a:lnTo>
                    <a:pt x="16" y="48"/>
                  </a:lnTo>
                  <a:lnTo>
                    <a:pt x="12" y="46"/>
                  </a:lnTo>
                  <a:lnTo>
                    <a:pt x="8" y="42"/>
                  </a:lnTo>
                  <a:lnTo>
                    <a:pt x="5" y="38"/>
                  </a:lnTo>
                  <a:lnTo>
                    <a:pt x="3" y="34"/>
                  </a:lnTo>
                  <a:lnTo>
                    <a:pt x="2" y="29"/>
                  </a:lnTo>
                  <a:lnTo>
                    <a:pt x="0" y="24"/>
                  </a:lnTo>
                  <a:lnTo>
                    <a:pt x="2" y="20"/>
                  </a:lnTo>
                  <a:lnTo>
                    <a:pt x="3" y="15"/>
                  </a:lnTo>
                  <a:lnTo>
                    <a:pt x="5" y="10"/>
                  </a:lnTo>
                  <a:lnTo>
                    <a:pt x="8" y="7"/>
                  </a:lnTo>
                  <a:lnTo>
                    <a:pt x="12" y="4"/>
                  </a:lnTo>
                  <a:lnTo>
                    <a:pt x="16" y="2"/>
                  </a:lnTo>
                  <a:lnTo>
                    <a:pt x="20" y="0"/>
                  </a:lnTo>
                  <a:lnTo>
                    <a:pt x="25" y="0"/>
                  </a:lnTo>
                  <a:lnTo>
                    <a:pt x="31" y="0"/>
                  </a:lnTo>
                  <a:lnTo>
                    <a:pt x="36" y="2"/>
                  </a:lnTo>
                  <a:lnTo>
                    <a:pt x="39" y="4"/>
                  </a:lnTo>
                  <a:lnTo>
                    <a:pt x="44" y="7"/>
                  </a:lnTo>
                  <a:lnTo>
                    <a:pt x="46" y="10"/>
                  </a:lnTo>
                  <a:lnTo>
                    <a:pt x="49" y="15"/>
                  </a:lnTo>
                  <a:lnTo>
                    <a:pt x="50" y="20"/>
                  </a:lnTo>
                  <a:lnTo>
                    <a:pt x="51" y="24"/>
                  </a:lnTo>
                  <a:lnTo>
                    <a:pt x="50" y="29"/>
                  </a:lnTo>
                  <a:lnTo>
                    <a:pt x="49" y="34"/>
                  </a:lnTo>
                  <a:lnTo>
                    <a:pt x="46" y="38"/>
                  </a:lnTo>
                  <a:lnTo>
                    <a:pt x="44" y="42"/>
                  </a:lnTo>
                  <a:lnTo>
                    <a:pt x="39" y="46"/>
                  </a:lnTo>
                  <a:lnTo>
                    <a:pt x="36" y="48"/>
                  </a:lnTo>
                  <a:lnTo>
                    <a:pt x="31" y="49"/>
                  </a:lnTo>
                  <a:lnTo>
                    <a:pt x="25" y="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609" name="Freeform 33"/>
            <p:cNvSpPr>
              <a:spLocks/>
            </p:cNvSpPr>
            <p:nvPr/>
          </p:nvSpPr>
          <p:spPr bwMode="auto">
            <a:xfrm>
              <a:off x="1432" y="2301"/>
              <a:ext cx="51" cy="49"/>
            </a:xfrm>
            <a:custGeom>
              <a:avLst/>
              <a:gdLst>
                <a:gd name="T0" fmla="*/ 25 w 51"/>
                <a:gd name="T1" fmla="*/ 49 h 49"/>
                <a:gd name="T2" fmla="*/ 20 w 51"/>
                <a:gd name="T3" fmla="*/ 49 h 49"/>
                <a:gd name="T4" fmla="*/ 16 w 51"/>
                <a:gd name="T5" fmla="*/ 48 h 49"/>
                <a:gd name="T6" fmla="*/ 12 w 51"/>
                <a:gd name="T7" fmla="*/ 46 h 49"/>
                <a:gd name="T8" fmla="*/ 8 w 51"/>
                <a:gd name="T9" fmla="*/ 42 h 49"/>
                <a:gd name="T10" fmla="*/ 5 w 51"/>
                <a:gd name="T11" fmla="*/ 38 h 49"/>
                <a:gd name="T12" fmla="*/ 3 w 51"/>
                <a:gd name="T13" fmla="*/ 34 h 49"/>
                <a:gd name="T14" fmla="*/ 2 w 51"/>
                <a:gd name="T15" fmla="*/ 29 h 49"/>
                <a:gd name="T16" fmla="*/ 0 w 51"/>
                <a:gd name="T17" fmla="*/ 24 h 49"/>
                <a:gd name="T18" fmla="*/ 2 w 51"/>
                <a:gd name="T19" fmla="*/ 20 h 49"/>
                <a:gd name="T20" fmla="*/ 3 w 51"/>
                <a:gd name="T21" fmla="*/ 15 h 49"/>
                <a:gd name="T22" fmla="*/ 5 w 51"/>
                <a:gd name="T23" fmla="*/ 10 h 49"/>
                <a:gd name="T24" fmla="*/ 8 w 51"/>
                <a:gd name="T25" fmla="*/ 7 h 49"/>
                <a:gd name="T26" fmla="*/ 12 w 51"/>
                <a:gd name="T27" fmla="*/ 4 h 49"/>
                <a:gd name="T28" fmla="*/ 16 w 51"/>
                <a:gd name="T29" fmla="*/ 2 h 49"/>
                <a:gd name="T30" fmla="*/ 20 w 51"/>
                <a:gd name="T31" fmla="*/ 0 h 49"/>
                <a:gd name="T32" fmla="*/ 25 w 51"/>
                <a:gd name="T33" fmla="*/ 0 h 49"/>
                <a:gd name="T34" fmla="*/ 31 w 51"/>
                <a:gd name="T35" fmla="*/ 0 h 49"/>
                <a:gd name="T36" fmla="*/ 36 w 51"/>
                <a:gd name="T37" fmla="*/ 2 h 49"/>
                <a:gd name="T38" fmla="*/ 39 w 51"/>
                <a:gd name="T39" fmla="*/ 4 h 49"/>
                <a:gd name="T40" fmla="*/ 44 w 51"/>
                <a:gd name="T41" fmla="*/ 7 h 49"/>
                <a:gd name="T42" fmla="*/ 46 w 51"/>
                <a:gd name="T43" fmla="*/ 10 h 49"/>
                <a:gd name="T44" fmla="*/ 49 w 51"/>
                <a:gd name="T45" fmla="*/ 15 h 49"/>
                <a:gd name="T46" fmla="*/ 50 w 51"/>
                <a:gd name="T47" fmla="*/ 20 h 49"/>
                <a:gd name="T48" fmla="*/ 51 w 51"/>
                <a:gd name="T49" fmla="*/ 24 h 49"/>
                <a:gd name="T50" fmla="*/ 50 w 51"/>
                <a:gd name="T51" fmla="*/ 29 h 49"/>
                <a:gd name="T52" fmla="*/ 49 w 51"/>
                <a:gd name="T53" fmla="*/ 34 h 49"/>
                <a:gd name="T54" fmla="*/ 46 w 51"/>
                <a:gd name="T55" fmla="*/ 38 h 49"/>
                <a:gd name="T56" fmla="*/ 44 w 51"/>
                <a:gd name="T57" fmla="*/ 42 h 49"/>
                <a:gd name="T58" fmla="*/ 39 w 51"/>
                <a:gd name="T59" fmla="*/ 46 h 49"/>
                <a:gd name="T60" fmla="*/ 36 w 51"/>
                <a:gd name="T61" fmla="*/ 48 h 49"/>
                <a:gd name="T62" fmla="*/ 31 w 51"/>
                <a:gd name="T63" fmla="*/ 49 h 49"/>
                <a:gd name="T64" fmla="*/ 25 w 51"/>
                <a:gd name="T6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 h="49">
                  <a:moveTo>
                    <a:pt x="25" y="49"/>
                  </a:moveTo>
                  <a:lnTo>
                    <a:pt x="20" y="49"/>
                  </a:lnTo>
                  <a:lnTo>
                    <a:pt x="16" y="48"/>
                  </a:lnTo>
                  <a:lnTo>
                    <a:pt x="12" y="46"/>
                  </a:lnTo>
                  <a:lnTo>
                    <a:pt x="8" y="42"/>
                  </a:lnTo>
                  <a:lnTo>
                    <a:pt x="5" y="38"/>
                  </a:lnTo>
                  <a:lnTo>
                    <a:pt x="3" y="34"/>
                  </a:lnTo>
                  <a:lnTo>
                    <a:pt x="2" y="29"/>
                  </a:lnTo>
                  <a:lnTo>
                    <a:pt x="0" y="24"/>
                  </a:lnTo>
                  <a:lnTo>
                    <a:pt x="2" y="20"/>
                  </a:lnTo>
                  <a:lnTo>
                    <a:pt x="3" y="15"/>
                  </a:lnTo>
                  <a:lnTo>
                    <a:pt x="5" y="10"/>
                  </a:lnTo>
                  <a:lnTo>
                    <a:pt x="8" y="7"/>
                  </a:lnTo>
                  <a:lnTo>
                    <a:pt x="12" y="4"/>
                  </a:lnTo>
                  <a:lnTo>
                    <a:pt x="16" y="2"/>
                  </a:lnTo>
                  <a:lnTo>
                    <a:pt x="20" y="0"/>
                  </a:lnTo>
                  <a:lnTo>
                    <a:pt x="25" y="0"/>
                  </a:lnTo>
                  <a:lnTo>
                    <a:pt x="31" y="0"/>
                  </a:lnTo>
                  <a:lnTo>
                    <a:pt x="36" y="2"/>
                  </a:lnTo>
                  <a:lnTo>
                    <a:pt x="39" y="4"/>
                  </a:lnTo>
                  <a:lnTo>
                    <a:pt x="44" y="7"/>
                  </a:lnTo>
                  <a:lnTo>
                    <a:pt x="46" y="10"/>
                  </a:lnTo>
                  <a:lnTo>
                    <a:pt x="49" y="15"/>
                  </a:lnTo>
                  <a:lnTo>
                    <a:pt x="50" y="20"/>
                  </a:lnTo>
                  <a:lnTo>
                    <a:pt x="51" y="24"/>
                  </a:lnTo>
                  <a:lnTo>
                    <a:pt x="50" y="29"/>
                  </a:lnTo>
                  <a:lnTo>
                    <a:pt x="49" y="34"/>
                  </a:lnTo>
                  <a:lnTo>
                    <a:pt x="46" y="38"/>
                  </a:lnTo>
                  <a:lnTo>
                    <a:pt x="44" y="42"/>
                  </a:lnTo>
                  <a:lnTo>
                    <a:pt x="39" y="46"/>
                  </a:lnTo>
                  <a:lnTo>
                    <a:pt x="36" y="48"/>
                  </a:lnTo>
                  <a:lnTo>
                    <a:pt x="31" y="49"/>
                  </a:lnTo>
                  <a:lnTo>
                    <a:pt x="25" y="49"/>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10" name="Freeform 34"/>
            <p:cNvSpPr>
              <a:spLocks/>
            </p:cNvSpPr>
            <p:nvPr/>
          </p:nvSpPr>
          <p:spPr bwMode="auto">
            <a:xfrm>
              <a:off x="1330" y="2028"/>
              <a:ext cx="33" cy="34"/>
            </a:xfrm>
            <a:custGeom>
              <a:avLst/>
              <a:gdLst>
                <a:gd name="T0" fmla="*/ 17 w 33"/>
                <a:gd name="T1" fmla="*/ 34 h 34"/>
                <a:gd name="T2" fmla="*/ 13 w 33"/>
                <a:gd name="T3" fmla="*/ 33 h 34"/>
                <a:gd name="T4" fmla="*/ 11 w 33"/>
                <a:gd name="T5" fmla="*/ 32 h 34"/>
                <a:gd name="T6" fmla="*/ 7 w 33"/>
                <a:gd name="T7" fmla="*/ 30 h 34"/>
                <a:gd name="T8" fmla="*/ 5 w 33"/>
                <a:gd name="T9" fmla="*/ 28 h 34"/>
                <a:gd name="T10" fmla="*/ 4 w 33"/>
                <a:gd name="T11" fmla="*/ 26 h 34"/>
                <a:gd name="T12" fmla="*/ 1 w 33"/>
                <a:gd name="T13" fmla="*/ 23 h 34"/>
                <a:gd name="T14" fmla="*/ 0 w 33"/>
                <a:gd name="T15" fmla="*/ 20 h 34"/>
                <a:gd name="T16" fmla="*/ 0 w 33"/>
                <a:gd name="T17" fmla="*/ 16 h 34"/>
                <a:gd name="T18" fmla="*/ 0 w 33"/>
                <a:gd name="T19" fmla="*/ 14 h 34"/>
                <a:gd name="T20" fmla="*/ 1 w 33"/>
                <a:gd name="T21" fmla="*/ 10 h 34"/>
                <a:gd name="T22" fmla="*/ 4 w 33"/>
                <a:gd name="T23" fmla="*/ 7 h 34"/>
                <a:gd name="T24" fmla="*/ 5 w 33"/>
                <a:gd name="T25" fmla="*/ 4 h 34"/>
                <a:gd name="T26" fmla="*/ 7 w 33"/>
                <a:gd name="T27" fmla="*/ 3 h 34"/>
                <a:gd name="T28" fmla="*/ 11 w 33"/>
                <a:gd name="T29" fmla="*/ 1 h 34"/>
                <a:gd name="T30" fmla="*/ 13 w 33"/>
                <a:gd name="T31" fmla="*/ 1 h 34"/>
                <a:gd name="T32" fmla="*/ 17 w 33"/>
                <a:gd name="T33" fmla="*/ 0 h 34"/>
                <a:gd name="T34" fmla="*/ 20 w 33"/>
                <a:gd name="T35" fmla="*/ 1 h 34"/>
                <a:gd name="T36" fmla="*/ 24 w 33"/>
                <a:gd name="T37" fmla="*/ 1 h 34"/>
                <a:gd name="T38" fmla="*/ 26 w 33"/>
                <a:gd name="T39" fmla="*/ 3 h 34"/>
                <a:gd name="T40" fmla="*/ 28 w 33"/>
                <a:gd name="T41" fmla="*/ 4 h 34"/>
                <a:gd name="T42" fmla="*/ 31 w 33"/>
                <a:gd name="T43" fmla="*/ 7 h 34"/>
                <a:gd name="T44" fmla="*/ 32 w 33"/>
                <a:gd name="T45" fmla="*/ 10 h 34"/>
                <a:gd name="T46" fmla="*/ 33 w 33"/>
                <a:gd name="T47" fmla="*/ 14 h 34"/>
                <a:gd name="T48" fmla="*/ 33 w 33"/>
                <a:gd name="T49" fmla="*/ 16 h 34"/>
                <a:gd name="T50" fmla="*/ 33 w 33"/>
                <a:gd name="T51" fmla="*/ 20 h 34"/>
                <a:gd name="T52" fmla="*/ 32 w 33"/>
                <a:gd name="T53" fmla="*/ 23 h 34"/>
                <a:gd name="T54" fmla="*/ 31 w 33"/>
                <a:gd name="T55" fmla="*/ 26 h 34"/>
                <a:gd name="T56" fmla="*/ 28 w 33"/>
                <a:gd name="T57" fmla="*/ 28 h 34"/>
                <a:gd name="T58" fmla="*/ 26 w 33"/>
                <a:gd name="T59" fmla="*/ 30 h 34"/>
                <a:gd name="T60" fmla="*/ 24 w 33"/>
                <a:gd name="T61" fmla="*/ 32 h 34"/>
                <a:gd name="T62" fmla="*/ 20 w 33"/>
                <a:gd name="T63" fmla="*/ 33 h 34"/>
                <a:gd name="T64" fmla="*/ 17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7" y="34"/>
                  </a:moveTo>
                  <a:lnTo>
                    <a:pt x="13" y="33"/>
                  </a:lnTo>
                  <a:lnTo>
                    <a:pt x="11" y="32"/>
                  </a:lnTo>
                  <a:lnTo>
                    <a:pt x="7" y="30"/>
                  </a:lnTo>
                  <a:lnTo>
                    <a:pt x="5" y="28"/>
                  </a:lnTo>
                  <a:lnTo>
                    <a:pt x="4" y="26"/>
                  </a:lnTo>
                  <a:lnTo>
                    <a:pt x="1" y="23"/>
                  </a:lnTo>
                  <a:lnTo>
                    <a:pt x="0" y="20"/>
                  </a:lnTo>
                  <a:lnTo>
                    <a:pt x="0" y="16"/>
                  </a:lnTo>
                  <a:lnTo>
                    <a:pt x="0" y="14"/>
                  </a:lnTo>
                  <a:lnTo>
                    <a:pt x="1" y="10"/>
                  </a:lnTo>
                  <a:lnTo>
                    <a:pt x="4" y="7"/>
                  </a:lnTo>
                  <a:lnTo>
                    <a:pt x="5" y="4"/>
                  </a:lnTo>
                  <a:lnTo>
                    <a:pt x="7" y="3"/>
                  </a:lnTo>
                  <a:lnTo>
                    <a:pt x="11" y="1"/>
                  </a:lnTo>
                  <a:lnTo>
                    <a:pt x="13" y="1"/>
                  </a:lnTo>
                  <a:lnTo>
                    <a:pt x="17" y="0"/>
                  </a:lnTo>
                  <a:lnTo>
                    <a:pt x="20" y="1"/>
                  </a:lnTo>
                  <a:lnTo>
                    <a:pt x="24" y="1"/>
                  </a:lnTo>
                  <a:lnTo>
                    <a:pt x="26" y="3"/>
                  </a:lnTo>
                  <a:lnTo>
                    <a:pt x="28" y="4"/>
                  </a:lnTo>
                  <a:lnTo>
                    <a:pt x="31" y="7"/>
                  </a:lnTo>
                  <a:lnTo>
                    <a:pt x="32" y="10"/>
                  </a:lnTo>
                  <a:lnTo>
                    <a:pt x="33" y="14"/>
                  </a:lnTo>
                  <a:lnTo>
                    <a:pt x="33" y="16"/>
                  </a:lnTo>
                  <a:lnTo>
                    <a:pt x="33" y="20"/>
                  </a:lnTo>
                  <a:lnTo>
                    <a:pt x="32" y="23"/>
                  </a:lnTo>
                  <a:lnTo>
                    <a:pt x="31" y="26"/>
                  </a:lnTo>
                  <a:lnTo>
                    <a:pt x="28" y="28"/>
                  </a:lnTo>
                  <a:lnTo>
                    <a:pt x="26" y="30"/>
                  </a:lnTo>
                  <a:lnTo>
                    <a:pt x="24" y="32"/>
                  </a:lnTo>
                  <a:lnTo>
                    <a:pt x="20" y="33"/>
                  </a:lnTo>
                  <a:lnTo>
                    <a:pt x="17"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611" name="Freeform 35"/>
            <p:cNvSpPr>
              <a:spLocks/>
            </p:cNvSpPr>
            <p:nvPr/>
          </p:nvSpPr>
          <p:spPr bwMode="auto">
            <a:xfrm>
              <a:off x="1330" y="2028"/>
              <a:ext cx="33" cy="34"/>
            </a:xfrm>
            <a:custGeom>
              <a:avLst/>
              <a:gdLst>
                <a:gd name="T0" fmla="*/ 17 w 33"/>
                <a:gd name="T1" fmla="*/ 34 h 34"/>
                <a:gd name="T2" fmla="*/ 13 w 33"/>
                <a:gd name="T3" fmla="*/ 33 h 34"/>
                <a:gd name="T4" fmla="*/ 11 w 33"/>
                <a:gd name="T5" fmla="*/ 32 h 34"/>
                <a:gd name="T6" fmla="*/ 7 w 33"/>
                <a:gd name="T7" fmla="*/ 30 h 34"/>
                <a:gd name="T8" fmla="*/ 5 w 33"/>
                <a:gd name="T9" fmla="*/ 28 h 34"/>
                <a:gd name="T10" fmla="*/ 4 w 33"/>
                <a:gd name="T11" fmla="*/ 26 h 34"/>
                <a:gd name="T12" fmla="*/ 1 w 33"/>
                <a:gd name="T13" fmla="*/ 23 h 34"/>
                <a:gd name="T14" fmla="*/ 0 w 33"/>
                <a:gd name="T15" fmla="*/ 20 h 34"/>
                <a:gd name="T16" fmla="*/ 0 w 33"/>
                <a:gd name="T17" fmla="*/ 16 h 34"/>
                <a:gd name="T18" fmla="*/ 0 w 33"/>
                <a:gd name="T19" fmla="*/ 14 h 34"/>
                <a:gd name="T20" fmla="*/ 1 w 33"/>
                <a:gd name="T21" fmla="*/ 10 h 34"/>
                <a:gd name="T22" fmla="*/ 4 w 33"/>
                <a:gd name="T23" fmla="*/ 7 h 34"/>
                <a:gd name="T24" fmla="*/ 5 w 33"/>
                <a:gd name="T25" fmla="*/ 4 h 34"/>
                <a:gd name="T26" fmla="*/ 7 w 33"/>
                <a:gd name="T27" fmla="*/ 3 h 34"/>
                <a:gd name="T28" fmla="*/ 11 w 33"/>
                <a:gd name="T29" fmla="*/ 1 h 34"/>
                <a:gd name="T30" fmla="*/ 13 w 33"/>
                <a:gd name="T31" fmla="*/ 1 h 34"/>
                <a:gd name="T32" fmla="*/ 17 w 33"/>
                <a:gd name="T33" fmla="*/ 0 h 34"/>
                <a:gd name="T34" fmla="*/ 20 w 33"/>
                <a:gd name="T35" fmla="*/ 1 h 34"/>
                <a:gd name="T36" fmla="*/ 24 w 33"/>
                <a:gd name="T37" fmla="*/ 1 h 34"/>
                <a:gd name="T38" fmla="*/ 26 w 33"/>
                <a:gd name="T39" fmla="*/ 3 h 34"/>
                <a:gd name="T40" fmla="*/ 28 w 33"/>
                <a:gd name="T41" fmla="*/ 4 h 34"/>
                <a:gd name="T42" fmla="*/ 31 w 33"/>
                <a:gd name="T43" fmla="*/ 7 h 34"/>
                <a:gd name="T44" fmla="*/ 32 w 33"/>
                <a:gd name="T45" fmla="*/ 10 h 34"/>
                <a:gd name="T46" fmla="*/ 33 w 33"/>
                <a:gd name="T47" fmla="*/ 14 h 34"/>
                <a:gd name="T48" fmla="*/ 33 w 33"/>
                <a:gd name="T49" fmla="*/ 16 h 34"/>
                <a:gd name="T50" fmla="*/ 33 w 33"/>
                <a:gd name="T51" fmla="*/ 20 h 34"/>
                <a:gd name="T52" fmla="*/ 32 w 33"/>
                <a:gd name="T53" fmla="*/ 23 h 34"/>
                <a:gd name="T54" fmla="*/ 31 w 33"/>
                <a:gd name="T55" fmla="*/ 26 h 34"/>
                <a:gd name="T56" fmla="*/ 28 w 33"/>
                <a:gd name="T57" fmla="*/ 28 h 34"/>
                <a:gd name="T58" fmla="*/ 26 w 33"/>
                <a:gd name="T59" fmla="*/ 30 h 34"/>
                <a:gd name="T60" fmla="*/ 24 w 33"/>
                <a:gd name="T61" fmla="*/ 32 h 34"/>
                <a:gd name="T62" fmla="*/ 20 w 33"/>
                <a:gd name="T63" fmla="*/ 33 h 34"/>
                <a:gd name="T64" fmla="*/ 17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7" y="34"/>
                  </a:moveTo>
                  <a:lnTo>
                    <a:pt x="13" y="33"/>
                  </a:lnTo>
                  <a:lnTo>
                    <a:pt x="11" y="32"/>
                  </a:lnTo>
                  <a:lnTo>
                    <a:pt x="7" y="30"/>
                  </a:lnTo>
                  <a:lnTo>
                    <a:pt x="5" y="28"/>
                  </a:lnTo>
                  <a:lnTo>
                    <a:pt x="4" y="26"/>
                  </a:lnTo>
                  <a:lnTo>
                    <a:pt x="1" y="23"/>
                  </a:lnTo>
                  <a:lnTo>
                    <a:pt x="0" y="20"/>
                  </a:lnTo>
                  <a:lnTo>
                    <a:pt x="0" y="16"/>
                  </a:lnTo>
                  <a:lnTo>
                    <a:pt x="0" y="14"/>
                  </a:lnTo>
                  <a:lnTo>
                    <a:pt x="1" y="10"/>
                  </a:lnTo>
                  <a:lnTo>
                    <a:pt x="4" y="7"/>
                  </a:lnTo>
                  <a:lnTo>
                    <a:pt x="5" y="4"/>
                  </a:lnTo>
                  <a:lnTo>
                    <a:pt x="7" y="3"/>
                  </a:lnTo>
                  <a:lnTo>
                    <a:pt x="11" y="1"/>
                  </a:lnTo>
                  <a:lnTo>
                    <a:pt x="13" y="1"/>
                  </a:lnTo>
                  <a:lnTo>
                    <a:pt x="17" y="0"/>
                  </a:lnTo>
                  <a:lnTo>
                    <a:pt x="20" y="1"/>
                  </a:lnTo>
                  <a:lnTo>
                    <a:pt x="24" y="1"/>
                  </a:lnTo>
                  <a:lnTo>
                    <a:pt x="26" y="3"/>
                  </a:lnTo>
                  <a:lnTo>
                    <a:pt x="28" y="4"/>
                  </a:lnTo>
                  <a:lnTo>
                    <a:pt x="31" y="7"/>
                  </a:lnTo>
                  <a:lnTo>
                    <a:pt x="32" y="10"/>
                  </a:lnTo>
                  <a:lnTo>
                    <a:pt x="33" y="14"/>
                  </a:lnTo>
                  <a:lnTo>
                    <a:pt x="33" y="16"/>
                  </a:lnTo>
                  <a:lnTo>
                    <a:pt x="33" y="20"/>
                  </a:lnTo>
                  <a:lnTo>
                    <a:pt x="32" y="23"/>
                  </a:lnTo>
                  <a:lnTo>
                    <a:pt x="31" y="26"/>
                  </a:lnTo>
                  <a:lnTo>
                    <a:pt x="28" y="28"/>
                  </a:lnTo>
                  <a:lnTo>
                    <a:pt x="26" y="30"/>
                  </a:lnTo>
                  <a:lnTo>
                    <a:pt x="24" y="32"/>
                  </a:lnTo>
                  <a:lnTo>
                    <a:pt x="20" y="33"/>
                  </a:lnTo>
                  <a:lnTo>
                    <a:pt x="17" y="34"/>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12" name="Freeform 36"/>
            <p:cNvSpPr>
              <a:spLocks/>
            </p:cNvSpPr>
            <p:nvPr/>
          </p:nvSpPr>
          <p:spPr bwMode="auto">
            <a:xfrm>
              <a:off x="1438" y="2799"/>
              <a:ext cx="33" cy="33"/>
            </a:xfrm>
            <a:custGeom>
              <a:avLst/>
              <a:gdLst>
                <a:gd name="T0" fmla="*/ 17 w 33"/>
                <a:gd name="T1" fmla="*/ 33 h 33"/>
                <a:gd name="T2" fmla="*/ 13 w 33"/>
                <a:gd name="T3" fmla="*/ 33 h 33"/>
                <a:gd name="T4" fmla="*/ 10 w 33"/>
                <a:gd name="T5" fmla="*/ 32 h 33"/>
                <a:gd name="T6" fmla="*/ 7 w 33"/>
                <a:gd name="T7" fmla="*/ 31 h 33"/>
                <a:gd name="T8" fmla="*/ 5 w 33"/>
                <a:gd name="T9" fmla="*/ 29 h 33"/>
                <a:gd name="T10" fmla="*/ 3 w 33"/>
                <a:gd name="T11" fmla="*/ 26 h 33"/>
                <a:gd name="T12" fmla="*/ 2 w 33"/>
                <a:gd name="T13" fmla="*/ 23 h 33"/>
                <a:gd name="T14" fmla="*/ 0 w 33"/>
                <a:gd name="T15" fmla="*/ 20 h 33"/>
                <a:gd name="T16" fmla="*/ 0 w 33"/>
                <a:gd name="T17" fmla="*/ 17 h 33"/>
                <a:gd name="T18" fmla="*/ 0 w 33"/>
                <a:gd name="T19" fmla="*/ 13 h 33"/>
                <a:gd name="T20" fmla="*/ 2 w 33"/>
                <a:gd name="T21" fmla="*/ 10 h 33"/>
                <a:gd name="T22" fmla="*/ 3 w 33"/>
                <a:gd name="T23" fmla="*/ 7 h 33"/>
                <a:gd name="T24" fmla="*/ 5 w 33"/>
                <a:gd name="T25" fmla="*/ 5 h 33"/>
                <a:gd name="T26" fmla="*/ 7 w 33"/>
                <a:gd name="T27" fmla="*/ 3 h 33"/>
                <a:gd name="T28" fmla="*/ 10 w 33"/>
                <a:gd name="T29" fmla="*/ 2 h 33"/>
                <a:gd name="T30" fmla="*/ 13 w 33"/>
                <a:gd name="T31" fmla="*/ 0 h 33"/>
                <a:gd name="T32" fmla="*/ 17 w 33"/>
                <a:gd name="T33" fmla="*/ 0 h 33"/>
                <a:gd name="T34" fmla="*/ 20 w 33"/>
                <a:gd name="T35" fmla="*/ 0 h 33"/>
                <a:gd name="T36" fmla="*/ 23 w 33"/>
                <a:gd name="T37" fmla="*/ 2 h 33"/>
                <a:gd name="T38" fmla="*/ 26 w 33"/>
                <a:gd name="T39" fmla="*/ 3 h 33"/>
                <a:gd name="T40" fmla="*/ 29 w 33"/>
                <a:gd name="T41" fmla="*/ 5 h 33"/>
                <a:gd name="T42" fmla="*/ 31 w 33"/>
                <a:gd name="T43" fmla="*/ 7 h 33"/>
                <a:gd name="T44" fmla="*/ 32 w 33"/>
                <a:gd name="T45" fmla="*/ 10 h 33"/>
                <a:gd name="T46" fmla="*/ 33 w 33"/>
                <a:gd name="T47" fmla="*/ 13 h 33"/>
                <a:gd name="T48" fmla="*/ 33 w 33"/>
                <a:gd name="T49" fmla="*/ 17 h 33"/>
                <a:gd name="T50" fmla="*/ 33 w 33"/>
                <a:gd name="T51" fmla="*/ 20 h 33"/>
                <a:gd name="T52" fmla="*/ 32 w 33"/>
                <a:gd name="T53" fmla="*/ 23 h 33"/>
                <a:gd name="T54" fmla="*/ 31 w 33"/>
                <a:gd name="T55" fmla="*/ 26 h 33"/>
                <a:gd name="T56" fmla="*/ 29 w 33"/>
                <a:gd name="T57" fmla="*/ 29 h 33"/>
                <a:gd name="T58" fmla="*/ 26 w 33"/>
                <a:gd name="T59" fmla="*/ 31 h 33"/>
                <a:gd name="T60" fmla="*/ 23 w 33"/>
                <a:gd name="T61" fmla="*/ 32 h 33"/>
                <a:gd name="T62" fmla="*/ 20 w 33"/>
                <a:gd name="T63" fmla="*/ 33 h 33"/>
                <a:gd name="T64" fmla="*/ 17 w 33"/>
                <a:gd name="T6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3">
                  <a:moveTo>
                    <a:pt x="17" y="33"/>
                  </a:moveTo>
                  <a:lnTo>
                    <a:pt x="13" y="33"/>
                  </a:lnTo>
                  <a:lnTo>
                    <a:pt x="10" y="32"/>
                  </a:lnTo>
                  <a:lnTo>
                    <a:pt x="7" y="31"/>
                  </a:lnTo>
                  <a:lnTo>
                    <a:pt x="5" y="29"/>
                  </a:lnTo>
                  <a:lnTo>
                    <a:pt x="3" y="26"/>
                  </a:lnTo>
                  <a:lnTo>
                    <a:pt x="2" y="23"/>
                  </a:lnTo>
                  <a:lnTo>
                    <a:pt x="0" y="20"/>
                  </a:lnTo>
                  <a:lnTo>
                    <a:pt x="0" y="17"/>
                  </a:lnTo>
                  <a:lnTo>
                    <a:pt x="0" y="13"/>
                  </a:lnTo>
                  <a:lnTo>
                    <a:pt x="2" y="10"/>
                  </a:lnTo>
                  <a:lnTo>
                    <a:pt x="3" y="7"/>
                  </a:lnTo>
                  <a:lnTo>
                    <a:pt x="5" y="5"/>
                  </a:lnTo>
                  <a:lnTo>
                    <a:pt x="7" y="3"/>
                  </a:lnTo>
                  <a:lnTo>
                    <a:pt x="10" y="2"/>
                  </a:lnTo>
                  <a:lnTo>
                    <a:pt x="13" y="0"/>
                  </a:lnTo>
                  <a:lnTo>
                    <a:pt x="17" y="0"/>
                  </a:lnTo>
                  <a:lnTo>
                    <a:pt x="20" y="0"/>
                  </a:lnTo>
                  <a:lnTo>
                    <a:pt x="23" y="2"/>
                  </a:lnTo>
                  <a:lnTo>
                    <a:pt x="26" y="3"/>
                  </a:lnTo>
                  <a:lnTo>
                    <a:pt x="29" y="5"/>
                  </a:lnTo>
                  <a:lnTo>
                    <a:pt x="31" y="7"/>
                  </a:lnTo>
                  <a:lnTo>
                    <a:pt x="32" y="10"/>
                  </a:lnTo>
                  <a:lnTo>
                    <a:pt x="33" y="13"/>
                  </a:lnTo>
                  <a:lnTo>
                    <a:pt x="33" y="17"/>
                  </a:lnTo>
                  <a:lnTo>
                    <a:pt x="33" y="20"/>
                  </a:lnTo>
                  <a:lnTo>
                    <a:pt x="32" y="23"/>
                  </a:lnTo>
                  <a:lnTo>
                    <a:pt x="31" y="26"/>
                  </a:lnTo>
                  <a:lnTo>
                    <a:pt x="29" y="29"/>
                  </a:lnTo>
                  <a:lnTo>
                    <a:pt x="26" y="31"/>
                  </a:lnTo>
                  <a:lnTo>
                    <a:pt x="23" y="32"/>
                  </a:lnTo>
                  <a:lnTo>
                    <a:pt x="20" y="33"/>
                  </a:lnTo>
                  <a:lnTo>
                    <a:pt x="17"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613" name="Freeform 37"/>
            <p:cNvSpPr>
              <a:spLocks/>
            </p:cNvSpPr>
            <p:nvPr/>
          </p:nvSpPr>
          <p:spPr bwMode="auto">
            <a:xfrm>
              <a:off x="1438" y="2799"/>
              <a:ext cx="33" cy="33"/>
            </a:xfrm>
            <a:custGeom>
              <a:avLst/>
              <a:gdLst>
                <a:gd name="T0" fmla="*/ 17 w 33"/>
                <a:gd name="T1" fmla="*/ 33 h 33"/>
                <a:gd name="T2" fmla="*/ 13 w 33"/>
                <a:gd name="T3" fmla="*/ 33 h 33"/>
                <a:gd name="T4" fmla="*/ 10 w 33"/>
                <a:gd name="T5" fmla="*/ 32 h 33"/>
                <a:gd name="T6" fmla="*/ 7 w 33"/>
                <a:gd name="T7" fmla="*/ 31 h 33"/>
                <a:gd name="T8" fmla="*/ 5 w 33"/>
                <a:gd name="T9" fmla="*/ 29 h 33"/>
                <a:gd name="T10" fmla="*/ 3 w 33"/>
                <a:gd name="T11" fmla="*/ 26 h 33"/>
                <a:gd name="T12" fmla="*/ 2 w 33"/>
                <a:gd name="T13" fmla="*/ 23 h 33"/>
                <a:gd name="T14" fmla="*/ 0 w 33"/>
                <a:gd name="T15" fmla="*/ 20 h 33"/>
                <a:gd name="T16" fmla="*/ 0 w 33"/>
                <a:gd name="T17" fmla="*/ 17 h 33"/>
                <a:gd name="T18" fmla="*/ 0 w 33"/>
                <a:gd name="T19" fmla="*/ 13 h 33"/>
                <a:gd name="T20" fmla="*/ 2 w 33"/>
                <a:gd name="T21" fmla="*/ 10 h 33"/>
                <a:gd name="T22" fmla="*/ 3 w 33"/>
                <a:gd name="T23" fmla="*/ 7 h 33"/>
                <a:gd name="T24" fmla="*/ 5 w 33"/>
                <a:gd name="T25" fmla="*/ 5 h 33"/>
                <a:gd name="T26" fmla="*/ 7 w 33"/>
                <a:gd name="T27" fmla="*/ 3 h 33"/>
                <a:gd name="T28" fmla="*/ 10 w 33"/>
                <a:gd name="T29" fmla="*/ 2 h 33"/>
                <a:gd name="T30" fmla="*/ 13 w 33"/>
                <a:gd name="T31" fmla="*/ 0 h 33"/>
                <a:gd name="T32" fmla="*/ 17 w 33"/>
                <a:gd name="T33" fmla="*/ 0 h 33"/>
                <a:gd name="T34" fmla="*/ 20 w 33"/>
                <a:gd name="T35" fmla="*/ 0 h 33"/>
                <a:gd name="T36" fmla="*/ 23 w 33"/>
                <a:gd name="T37" fmla="*/ 2 h 33"/>
                <a:gd name="T38" fmla="*/ 26 w 33"/>
                <a:gd name="T39" fmla="*/ 3 h 33"/>
                <a:gd name="T40" fmla="*/ 29 w 33"/>
                <a:gd name="T41" fmla="*/ 5 h 33"/>
                <a:gd name="T42" fmla="*/ 31 w 33"/>
                <a:gd name="T43" fmla="*/ 7 h 33"/>
                <a:gd name="T44" fmla="*/ 32 w 33"/>
                <a:gd name="T45" fmla="*/ 10 h 33"/>
                <a:gd name="T46" fmla="*/ 33 w 33"/>
                <a:gd name="T47" fmla="*/ 13 h 33"/>
                <a:gd name="T48" fmla="*/ 33 w 33"/>
                <a:gd name="T49" fmla="*/ 17 h 33"/>
                <a:gd name="T50" fmla="*/ 33 w 33"/>
                <a:gd name="T51" fmla="*/ 20 h 33"/>
                <a:gd name="T52" fmla="*/ 32 w 33"/>
                <a:gd name="T53" fmla="*/ 23 h 33"/>
                <a:gd name="T54" fmla="*/ 31 w 33"/>
                <a:gd name="T55" fmla="*/ 26 h 33"/>
                <a:gd name="T56" fmla="*/ 29 w 33"/>
                <a:gd name="T57" fmla="*/ 29 h 33"/>
                <a:gd name="T58" fmla="*/ 26 w 33"/>
                <a:gd name="T59" fmla="*/ 31 h 33"/>
                <a:gd name="T60" fmla="*/ 23 w 33"/>
                <a:gd name="T61" fmla="*/ 32 h 33"/>
                <a:gd name="T62" fmla="*/ 20 w 33"/>
                <a:gd name="T63" fmla="*/ 33 h 33"/>
                <a:gd name="T64" fmla="*/ 17 w 33"/>
                <a:gd name="T6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3">
                  <a:moveTo>
                    <a:pt x="17" y="33"/>
                  </a:moveTo>
                  <a:lnTo>
                    <a:pt x="13" y="33"/>
                  </a:lnTo>
                  <a:lnTo>
                    <a:pt x="10" y="32"/>
                  </a:lnTo>
                  <a:lnTo>
                    <a:pt x="7" y="31"/>
                  </a:lnTo>
                  <a:lnTo>
                    <a:pt x="5" y="29"/>
                  </a:lnTo>
                  <a:lnTo>
                    <a:pt x="3" y="26"/>
                  </a:lnTo>
                  <a:lnTo>
                    <a:pt x="2" y="23"/>
                  </a:lnTo>
                  <a:lnTo>
                    <a:pt x="0" y="20"/>
                  </a:lnTo>
                  <a:lnTo>
                    <a:pt x="0" y="17"/>
                  </a:lnTo>
                  <a:lnTo>
                    <a:pt x="0" y="13"/>
                  </a:lnTo>
                  <a:lnTo>
                    <a:pt x="2" y="10"/>
                  </a:lnTo>
                  <a:lnTo>
                    <a:pt x="3" y="7"/>
                  </a:lnTo>
                  <a:lnTo>
                    <a:pt x="5" y="5"/>
                  </a:lnTo>
                  <a:lnTo>
                    <a:pt x="7" y="3"/>
                  </a:lnTo>
                  <a:lnTo>
                    <a:pt x="10" y="2"/>
                  </a:lnTo>
                  <a:lnTo>
                    <a:pt x="13" y="0"/>
                  </a:lnTo>
                  <a:lnTo>
                    <a:pt x="17" y="0"/>
                  </a:lnTo>
                  <a:lnTo>
                    <a:pt x="20" y="0"/>
                  </a:lnTo>
                  <a:lnTo>
                    <a:pt x="23" y="2"/>
                  </a:lnTo>
                  <a:lnTo>
                    <a:pt x="26" y="3"/>
                  </a:lnTo>
                  <a:lnTo>
                    <a:pt x="29" y="5"/>
                  </a:lnTo>
                  <a:lnTo>
                    <a:pt x="31" y="7"/>
                  </a:lnTo>
                  <a:lnTo>
                    <a:pt x="32" y="10"/>
                  </a:lnTo>
                  <a:lnTo>
                    <a:pt x="33" y="13"/>
                  </a:lnTo>
                  <a:lnTo>
                    <a:pt x="33" y="17"/>
                  </a:lnTo>
                  <a:lnTo>
                    <a:pt x="33" y="20"/>
                  </a:lnTo>
                  <a:lnTo>
                    <a:pt x="32" y="23"/>
                  </a:lnTo>
                  <a:lnTo>
                    <a:pt x="31" y="26"/>
                  </a:lnTo>
                  <a:lnTo>
                    <a:pt x="29" y="29"/>
                  </a:lnTo>
                  <a:lnTo>
                    <a:pt x="26" y="31"/>
                  </a:lnTo>
                  <a:lnTo>
                    <a:pt x="23" y="32"/>
                  </a:lnTo>
                  <a:lnTo>
                    <a:pt x="20" y="33"/>
                  </a:lnTo>
                  <a:lnTo>
                    <a:pt x="17" y="33"/>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14" name="Rectangle 38"/>
            <p:cNvSpPr>
              <a:spLocks noChangeArrowheads="1"/>
            </p:cNvSpPr>
            <p:nvPr/>
          </p:nvSpPr>
          <p:spPr bwMode="auto">
            <a:xfrm>
              <a:off x="1952" y="2777"/>
              <a:ext cx="157" cy="64"/>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8615" name="Rectangle 39"/>
            <p:cNvSpPr>
              <a:spLocks noChangeArrowheads="1"/>
            </p:cNvSpPr>
            <p:nvPr/>
          </p:nvSpPr>
          <p:spPr bwMode="auto">
            <a:xfrm>
              <a:off x="1952" y="2777"/>
              <a:ext cx="157" cy="64"/>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16" name="Line 40"/>
            <p:cNvSpPr>
              <a:spLocks noChangeShapeType="1"/>
            </p:cNvSpPr>
            <p:nvPr/>
          </p:nvSpPr>
          <p:spPr bwMode="auto">
            <a:xfrm flipV="1">
              <a:off x="1832" y="2345"/>
              <a:ext cx="1" cy="47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617" name="Rectangle 41"/>
            <p:cNvSpPr>
              <a:spLocks noChangeArrowheads="1"/>
            </p:cNvSpPr>
            <p:nvPr/>
          </p:nvSpPr>
          <p:spPr bwMode="auto">
            <a:xfrm>
              <a:off x="1800" y="2478"/>
              <a:ext cx="61" cy="166"/>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8618" name="Rectangle 42"/>
            <p:cNvSpPr>
              <a:spLocks noChangeArrowheads="1"/>
            </p:cNvSpPr>
            <p:nvPr/>
          </p:nvSpPr>
          <p:spPr bwMode="auto">
            <a:xfrm>
              <a:off x="1800" y="2478"/>
              <a:ext cx="61" cy="166"/>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19" name="Freeform 43"/>
            <p:cNvSpPr>
              <a:spLocks/>
            </p:cNvSpPr>
            <p:nvPr/>
          </p:nvSpPr>
          <p:spPr bwMode="auto">
            <a:xfrm>
              <a:off x="1808" y="2301"/>
              <a:ext cx="49" cy="49"/>
            </a:xfrm>
            <a:custGeom>
              <a:avLst/>
              <a:gdLst>
                <a:gd name="T0" fmla="*/ 25 w 49"/>
                <a:gd name="T1" fmla="*/ 49 h 49"/>
                <a:gd name="T2" fmla="*/ 20 w 49"/>
                <a:gd name="T3" fmla="*/ 49 h 49"/>
                <a:gd name="T4" fmla="*/ 15 w 49"/>
                <a:gd name="T5" fmla="*/ 48 h 49"/>
                <a:gd name="T6" fmla="*/ 11 w 49"/>
                <a:gd name="T7" fmla="*/ 46 h 49"/>
                <a:gd name="T8" fmla="*/ 7 w 49"/>
                <a:gd name="T9" fmla="*/ 42 h 49"/>
                <a:gd name="T10" fmla="*/ 5 w 49"/>
                <a:gd name="T11" fmla="*/ 38 h 49"/>
                <a:gd name="T12" fmla="*/ 2 w 49"/>
                <a:gd name="T13" fmla="*/ 34 h 49"/>
                <a:gd name="T14" fmla="*/ 0 w 49"/>
                <a:gd name="T15" fmla="*/ 29 h 49"/>
                <a:gd name="T16" fmla="*/ 0 w 49"/>
                <a:gd name="T17" fmla="*/ 24 h 49"/>
                <a:gd name="T18" fmla="*/ 0 w 49"/>
                <a:gd name="T19" fmla="*/ 20 h 49"/>
                <a:gd name="T20" fmla="*/ 2 w 49"/>
                <a:gd name="T21" fmla="*/ 15 h 49"/>
                <a:gd name="T22" fmla="*/ 5 w 49"/>
                <a:gd name="T23" fmla="*/ 10 h 49"/>
                <a:gd name="T24" fmla="*/ 7 w 49"/>
                <a:gd name="T25" fmla="*/ 7 h 49"/>
                <a:gd name="T26" fmla="*/ 11 w 49"/>
                <a:gd name="T27" fmla="*/ 4 h 49"/>
                <a:gd name="T28" fmla="*/ 15 w 49"/>
                <a:gd name="T29" fmla="*/ 2 h 49"/>
                <a:gd name="T30" fmla="*/ 20 w 49"/>
                <a:gd name="T31" fmla="*/ 0 h 49"/>
                <a:gd name="T32" fmla="*/ 25 w 49"/>
                <a:gd name="T33" fmla="*/ 0 h 49"/>
                <a:gd name="T34" fmla="*/ 31 w 49"/>
                <a:gd name="T35" fmla="*/ 0 h 49"/>
                <a:gd name="T36" fmla="*/ 35 w 49"/>
                <a:gd name="T37" fmla="*/ 2 h 49"/>
                <a:gd name="T38" fmla="*/ 39 w 49"/>
                <a:gd name="T39" fmla="*/ 4 h 49"/>
                <a:gd name="T40" fmla="*/ 42 w 49"/>
                <a:gd name="T41" fmla="*/ 7 h 49"/>
                <a:gd name="T42" fmla="*/ 46 w 49"/>
                <a:gd name="T43" fmla="*/ 10 h 49"/>
                <a:gd name="T44" fmla="*/ 48 w 49"/>
                <a:gd name="T45" fmla="*/ 15 h 49"/>
                <a:gd name="T46" fmla="*/ 49 w 49"/>
                <a:gd name="T47" fmla="*/ 20 h 49"/>
                <a:gd name="T48" fmla="*/ 49 w 49"/>
                <a:gd name="T49" fmla="*/ 24 h 49"/>
                <a:gd name="T50" fmla="*/ 49 w 49"/>
                <a:gd name="T51" fmla="*/ 29 h 49"/>
                <a:gd name="T52" fmla="*/ 48 w 49"/>
                <a:gd name="T53" fmla="*/ 34 h 49"/>
                <a:gd name="T54" fmla="*/ 46 w 49"/>
                <a:gd name="T55" fmla="*/ 38 h 49"/>
                <a:gd name="T56" fmla="*/ 42 w 49"/>
                <a:gd name="T57" fmla="*/ 42 h 49"/>
                <a:gd name="T58" fmla="*/ 39 w 49"/>
                <a:gd name="T59" fmla="*/ 46 h 49"/>
                <a:gd name="T60" fmla="*/ 35 w 49"/>
                <a:gd name="T61" fmla="*/ 48 h 49"/>
                <a:gd name="T62" fmla="*/ 31 w 49"/>
                <a:gd name="T63" fmla="*/ 49 h 49"/>
                <a:gd name="T64" fmla="*/ 25 w 49"/>
                <a:gd name="T6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 h="49">
                  <a:moveTo>
                    <a:pt x="25" y="49"/>
                  </a:moveTo>
                  <a:lnTo>
                    <a:pt x="20" y="49"/>
                  </a:lnTo>
                  <a:lnTo>
                    <a:pt x="15" y="48"/>
                  </a:lnTo>
                  <a:lnTo>
                    <a:pt x="11" y="46"/>
                  </a:lnTo>
                  <a:lnTo>
                    <a:pt x="7" y="42"/>
                  </a:lnTo>
                  <a:lnTo>
                    <a:pt x="5" y="38"/>
                  </a:lnTo>
                  <a:lnTo>
                    <a:pt x="2" y="34"/>
                  </a:lnTo>
                  <a:lnTo>
                    <a:pt x="0" y="29"/>
                  </a:lnTo>
                  <a:lnTo>
                    <a:pt x="0" y="24"/>
                  </a:lnTo>
                  <a:lnTo>
                    <a:pt x="0" y="20"/>
                  </a:lnTo>
                  <a:lnTo>
                    <a:pt x="2" y="15"/>
                  </a:lnTo>
                  <a:lnTo>
                    <a:pt x="5" y="10"/>
                  </a:lnTo>
                  <a:lnTo>
                    <a:pt x="7" y="7"/>
                  </a:lnTo>
                  <a:lnTo>
                    <a:pt x="11" y="4"/>
                  </a:lnTo>
                  <a:lnTo>
                    <a:pt x="15" y="2"/>
                  </a:lnTo>
                  <a:lnTo>
                    <a:pt x="20" y="0"/>
                  </a:lnTo>
                  <a:lnTo>
                    <a:pt x="25" y="0"/>
                  </a:lnTo>
                  <a:lnTo>
                    <a:pt x="31" y="0"/>
                  </a:lnTo>
                  <a:lnTo>
                    <a:pt x="35" y="2"/>
                  </a:lnTo>
                  <a:lnTo>
                    <a:pt x="39" y="4"/>
                  </a:lnTo>
                  <a:lnTo>
                    <a:pt x="42" y="7"/>
                  </a:lnTo>
                  <a:lnTo>
                    <a:pt x="46" y="10"/>
                  </a:lnTo>
                  <a:lnTo>
                    <a:pt x="48" y="15"/>
                  </a:lnTo>
                  <a:lnTo>
                    <a:pt x="49" y="20"/>
                  </a:lnTo>
                  <a:lnTo>
                    <a:pt x="49" y="24"/>
                  </a:lnTo>
                  <a:lnTo>
                    <a:pt x="49" y="29"/>
                  </a:lnTo>
                  <a:lnTo>
                    <a:pt x="48" y="34"/>
                  </a:lnTo>
                  <a:lnTo>
                    <a:pt x="46" y="38"/>
                  </a:lnTo>
                  <a:lnTo>
                    <a:pt x="42" y="42"/>
                  </a:lnTo>
                  <a:lnTo>
                    <a:pt x="39" y="46"/>
                  </a:lnTo>
                  <a:lnTo>
                    <a:pt x="35" y="48"/>
                  </a:lnTo>
                  <a:lnTo>
                    <a:pt x="31" y="49"/>
                  </a:lnTo>
                  <a:lnTo>
                    <a:pt x="25" y="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620" name="Freeform 44"/>
            <p:cNvSpPr>
              <a:spLocks/>
            </p:cNvSpPr>
            <p:nvPr/>
          </p:nvSpPr>
          <p:spPr bwMode="auto">
            <a:xfrm>
              <a:off x="1808" y="2301"/>
              <a:ext cx="49" cy="49"/>
            </a:xfrm>
            <a:custGeom>
              <a:avLst/>
              <a:gdLst>
                <a:gd name="T0" fmla="*/ 25 w 49"/>
                <a:gd name="T1" fmla="*/ 49 h 49"/>
                <a:gd name="T2" fmla="*/ 20 w 49"/>
                <a:gd name="T3" fmla="*/ 49 h 49"/>
                <a:gd name="T4" fmla="*/ 15 w 49"/>
                <a:gd name="T5" fmla="*/ 48 h 49"/>
                <a:gd name="T6" fmla="*/ 11 w 49"/>
                <a:gd name="T7" fmla="*/ 46 h 49"/>
                <a:gd name="T8" fmla="*/ 7 w 49"/>
                <a:gd name="T9" fmla="*/ 42 h 49"/>
                <a:gd name="T10" fmla="*/ 5 w 49"/>
                <a:gd name="T11" fmla="*/ 38 h 49"/>
                <a:gd name="T12" fmla="*/ 2 w 49"/>
                <a:gd name="T13" fmla="*/ 34 h 49"/>
                <a:gd name="T14" fmla="*/ 0 w 49"/>
                <a:gd name="T15" fmla="*/ 29 h 49"/>
                <a:gd name="T16" fmla="*/ 0 w 49"/>
                <a:gd name="T17" fmla="*/ 24 h 49"/>
                <a:gd name="T18" fmla="*/ 0 w 49"/>
                <a:gd name="T19" fmla="*/ 20 h 49"/>
                <a:gd name="T20" fmla="*/ 2 w 49"/>
                <a:gd name="T21" fmla="*/ 15 h 49"/>
                <a:gd name="T22" fmla="*/ 5 w 49"/>
                <a:gd name="T23" fmla="*/ 10 h 49"/>
                <a:gd name="T24" fmla="*/ 7 w 49"/>
                <a:gd name="T25" fmla="*/ 7 h 49"/>
                <a:gd name="T26" fmla="*/ 11 w 49"/>
                <a:gd name="T27" fmla="*/ 4 h 49"/>
                <a:gd name="T28" fmla="*/ 15 w 49"/>
                <a:gd name="T29" fmla="*/ 2 h 49"/>
                <a:gd name="T30" fmla="*/ 20 w 49"/>
                <a:gd name="T31" fmla="*/ 0 h 49"/>
                <a:gd name="T32" fmla="*/ 25 w 49"/>
                <a:gd name="T33" fmla="*/ 0 h 49"/>
                <a:gd name="T34" fmla="*/ 31 w 49"/>
                <a:gd name="T35" fmla="*/ 0 h 49"/>
                <a:gd name="T36" fmla="*/ 35 w 49"/>
                <a:gd name="T37" fmla="*/ 2 h 49"/>
                <a:gd name="T38" fmla="*/ 39 w 49"/>
                <a:gd name="T39" fmla="*/ 4 h 49"/>
                <a:gd name="T40" fmla="*/ 42 w 49"/>
                <a:gd name="T41" fmla="*/ 7 h 49"/>
                <a:gd name="T42" fmla="*/ 46 w 49"/>
                <a:gd name="T43" fmla="*/ 10 h 49"/>
                <a:gd name="T44" fmla="*/ 48 w 49"/>
                <a:gd name="T45" fmla="*/ 15 h 49"/>
                <a:gd name="T46" fmla="*/ 49 w 49"/>
                <a:gd name="T47" fmla="*/ 20 h 49"/>
                <a:gd name="T48" fmla="*/ 49 w 49"/>
                <a:gd name="T49" fmla="*/ 24 h 49"/>
                <a:gd name="T50" fmla="*/ 49 w 49"/>
                <a:gd name="T51" fmla="*/ 29 h 49"/>
                <a:gd name="T52" fmla="*/ 48 w 49"/>
                <a:gd name="T53" fmla="*/ 34 h 49"/>
                <a:gd name="T54" fmla="*/ 46 w 49"/>
                <a:gd name="T55" fmla="*/ 38 h 49"/>
                <a:gd name="T56" fmla="*/ 42 w 49"/>
                <a:gd name="T57" fmla="*/ 42 h 49"/>
                <a:gd name="T58" fmla="*/ 39 w 49"/>
                <a:gd name="T59" fmla="*/ 46 h 49"/>
                <a:gd name="T60" fmla="*/ 35 w 49"/>
                <a:gd name="T61" fmla="*/ 48 h 49"/>
                <a:gd name="T62" fmla="*/ 31 w 49"/>
                <a:gd name="T63" fmla="*/ 49 h 49"/>
                <a:gd name="T64" fmla="*/ 25 w 49"/>
                <a:gd name="T6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 h="49">
                  <a:moveTo>
                    <a:pt x="25" y="49"/>
                  </a:moveTo>
                  <a:lnTo>
                    <a:pt x="20" y="49"/>
                  </a:lnTo>
                  <a:lnTo>
                    <a:pt x="15" y="48"/>
                  </a:lnTo>
                  <a:lnTo>
                    <a:pt x="11" y="46"/>
                  </a:lnTo>
                  <a:lnTo>
                    <a:pt x="7" y="42"/>
                  </a:lnTo>
                  <a:lnTo>
                    <a:pt x="5" y="38"/>
                  </a:lnTo>
                  <a:lnTo>
                    <a:pt x="2" y="34"/>
                  </a:lnTo>
                  <a:lnTo>
                    <a:pt x="0" y="29"/>
                  </a:lnTo>
                  <a:lnTo>
                    <a:pt x="0" y="24"/>
                  </a:lnTo>
                  <a:lnTo>
                    <a:pt x="0" y="20"/>
                  </a:lnTo>
                  <a:lnTo>
                    <a:pt x="2" y="15"/>
                  </a:lnTo>
                  <a:lnTo>
                    <a:pt x="5" y="10"/>
                  </a:lnTo>
                  <a:lnTo>
                    <a:pt x="7" y="7"/>
                  </a:lnTo>
                  <a:lnTo>
                    <a:pt x="11" y="4"/>
                  </a:lnTo>
                  <a:lnTo>
                    <a:pt x="15" y="2"/>
                  </a:lnTo>
                  <a:lnTo>
                    <a:pt x="20" y="0"/>
                  </a:lnTo>
                  <a:lnTo>
                    <a:pt x="25" y="0"/>
                  </a:lnTo>
                  <a:lnTo>
                    <a:pt x="31" y="0"/>
                  </a:lnTo>
                  <a:lnTo>
                    <a:pt x="35" y="2"/>
                  </a:lnTo>
                  <a:lnTo>
                    <a:pt x="39" y="4"/>
                  </a:lnTo>
                  <a:lnTo>
                    <a:pt x="42" y="7"/>
                  </a:lnTo>
                  <a:lnTo>
                    <a:pt x="46" y="10"/>
                  </a:lnTo>
                  <a:lnTo>
                    <a:pt x="48" y="15"/>
                  </a:lnTo>
                  <a:lnTo>
                    <a:pt x="49" y="20"/>
                  </a:lnTo>
                  <a:lnTo>
                    <a:pt x="49" y="24"/>
                  </a:lnTo>
                  <a:lnTo>
                    <a:pt x="49" y="29"/>
                  </a:lnTo>
                  <a:lnTo>
                    <a:pt x="48" y="34"/>
                  </a:lnTo>
                  <a:lnTo>
                    <a:pt x="46" y="38"/>
                  </a:lnTo>
                  <a:lnTo>
                    <a:pt x="42" y="42"/>
                  </a:lnTo>
                  <a:lnTo>
                    <a:pt x="39" y="46"/>
                  </a:lnTo>
                  <a:lnTo>
                    <a:pt x="35" y="48"/>
                  </a:lnTo>
                  <a:lnTo>
                    <a:pt x="31" y="49"/>
                  </a:lnTo>
                  <a:lnTo>
                    <a:pt x="25" y="49"/>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21" name="Freeform 45"/>
            <p:cNvSpPr>
              <a:spLocks/>
            </p:cNvSpPr>
            <p:nvPr/>
          </p:nvSpPr>
          <p:spPr bwMode="auto">
            <a:xfrm>
              <a:off x="1706" y="2028"/>
              <a:ext cx="33" cy="34"/>
            </a:xfrm>
            <a:custGeom>
              <a:avLst/>
              <a:gdLst>
                <a:gd name="T0" fmla="*/ 16 w 33"/>
                <a:gd name="T1" fmla="*/ 34 h 34"/>
                <a:gd name="T2" fmla="*/ 13 w 33"/>
                <a:gd name="T3" fmla="*/ 33 h 34"/>
                <a:gd name="T4" fmla="*/ 10 w 33"/>
                <a:gd name="T5" fmla="*/ 32 h 34"/>
                <a:gd name="T6" fmla="*/ 7 w 33"/>
                <a:gd name="T7" fmla="*/ 30 h 34"/>
                <a:gd name="T8" fmla="*/ 4 w 33"/>
                <a:gd name="T9" fmla="*/ 28 h 34"/>
                <a:gd name="T10" fmla="*/ 2 w 33"/>
                <a:gd name="T11" fmla="*/ 26 h 34"/>
                <a:gd name="T12" fmla="*/ 1 w 33"/>
                <a:gd name="T13" fmla="*/ 23 h 34"/>
                <a:gd name="T14" fmla="*/ 0 w 33"/>
                <a:gd name="T15" fmla="*/ 20 h 34"/>
                <a:gd name="T16" fmla="*/ 0 w 33"/>
                <a:gd name="T17" fmla="*/ 16 h 34"/>
                <a:gd name="T18" fmla="*/ 0 w 33"/>
                <a:gd name="T19" fmla="*/ 14 h 34"/>
                <a:gd name="T20" fmla="*/ 1 w 33"/>
                <a:gd name="T21" fmla="*/ 10 h 34"/>
                <a:gd name="T22" fmla="*/ 2 w 33"/>
                <a:gd name="T23" fmla="*/ 7 h 34"/>
                <a:gd name="T24" fmla="*/ 4 w 33"/>
                <a:gd name="T25" fmla="*/ 4 h 34"/>
                <a:gd name="T26" fmla="*/ 7 w 33"/>
                <a:gd name="T27" fmla="*/ 3 h 34"/>
                <a:gd name="T28" fmla="*/ 10 w 33"/>
                <a:gd name="T29" fmla="*/ 1 h 34"/>
                <a:gd name="T30" fmla="*/ 13 w 33"/>
                <a:gd name="T31" fmla="*/ 1 h 34"/>
                <a:gd name="T32" fmla="*/ 16 w 33"/>
                <a:gd name="T33" fmla="*/ 0 h 34"/>
                <a:gd name="T34" fmla="*/ 20 w 33"/>
                <a:gd name="T35" fmla="*/ 1 h 34"/>
                <a:gd name="T36" fmla="*/ 23 w 33"/>
                <a:gd name="T37" fmla="*/ 1 h 34"/>
                <a:gd name="T38" fmla="*/ 25 w 33"/>
                <a:gd name="T39" fmla="*/ 3 h 34"/>
                <a:gd name="T40" fmla="*/ 28 w 33"/>
                <a:gd name="T41" fmla="*/ 4 h 34"/>
                <a:gd name="T42" fmla="*/ 30 w 33"/>
                <a:gd name="T43" fmla="*/ 7 h 34"/>
                <a:gd name="T44" fmla="*/ 31 w 33"/>
                <a:gd name="T45" fmla="*/ 10 h 34"/>
                <a:gd name="T46" fmla="*/ 33 w 33"/>
                <a:gd name="T47" fmla="*/ 14 h 34"/>
                <a:gd name="T48" fmla="*/ 33 w 33"/>
                <a:gd name="T49" fmla="*/ 16 h 34"/>
                <a:gd name="T50" fmla="*/ 33 w 33"/>
                <a:gd name="T51" fmla="*/ 20 h 34"/>
                <a:gd name="T52" fmla="*/ 31 w 33"/>
                <a:gd name="T53" fmla="*/ 23 h 34"/>
                <a:gd name="T54" fmla="*/ 30 w 33"/>
                <a:gd name="T55" fmla="*/ 26 h 34"/>
                <a:gd name="T56" fmla="*/ 28 w 33"/>
                <a:gd name="T57" fmla="*/ 28 h 34"/>
                <a:gd name="T58" fmla="*/ 25 w 33"/>
                <a:gd name="T59" fmla="*/ 30 h 34"/>
                <a:gd name="T60" fmla="*/ 23 w 33"/>
                <a:gd name="T61" fmla="*/ 32 h 34"/>
                <a:gd name="T62" fmla="*/ 20 w 33"/>
                <a:gd name="T63" fmla="*/ 33 h 34"/>
                <a:gd name="T64" fmla="*/ 16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6" y="34"/>
                  </a:moveTo>
                  <a:lnTo>
                    <a:pt x="13" y="33"/>
                  </a:lnTo>
                  <a:lnTo>
                    <a:pt x="10" y="32"/>
                  </a:lnTo>
                  <a:lnTo>
                    <a:pt x="7" y="30"/>
                  </a:lnTo>
                  <a:lnTo>
                    <a:pt x="4" y="28"/>
                  </a:lnTo>
                  <a:lnTo>
                    <a:pt x="2" y="26"/>
                  </a:lnTo>
                  <a:lnTo>
                    <a:pt x="1" y="23"/>
                  </a:lnTo>
                  <a:lnTo>
                    <a:pt x="0" y="20"/>
                  </a:lnTo>
                  <a:lnTo>
                    <a:pt x="0" y="16"/>
                  </a:lnTo>
                  <a:lnTo>
                    <a:pt x="0" y="14"/>
                  </a:lnTo>
                  <a:lnTo>
                    <a:pt x="1" y="10"/>
                  </a:lnTo>
                  <a:lnTo>
                    <a:pt x="2" y="7"/>
                  </a:lnTo>
                  <a:lnTo>
                    <a:pt x="4" y="4"/>
                  </a:lnTo>
                  <a:lnTo>
                    <a:pt x="7" y="3"/>
                  </a:lnTo>
                  <a:lnTo>
                    <a:pt x="10" y="1"/>
                  </a:lnTo>
                  <a:lnTo>
                    <a:pt x="13" y="1"/>
                  </a:lnTo>
                  <a:lnTo>
                    <a:pt x="16" y="0"/>
                  </a:lnTo>
                  <a:lnTo>
                    <a:pt x="20" y="1"/>
                  </a:lnTo>
                  <a:lnTo>
                    <a:pt x="23" y="1"/>
                  </a:lnTo>
                  <a:lnTo>
                    <a:pt x="25" y="3"/>
                  </a:lnTo>
                  <a:lnTo>
                    <a:pt x="28" y="4"/>
                  </a:lnTo>
                  <a:lnTo>
                    <a:pt x="30" y="7"/>
                  </a:lnTo>
                  <a:lnTo>
                    <a:pt x="31" y="10"/>
                  </a:lnTo>
                  <a:lnTo>
                    <a:pt x="33" y="14"/>
                  </a:lnTo>
                  <a:lnTo>
                    <a:pt x="33" y="16"/>
                  </a:lnTo>
                  <a:lnTo>
                    <a:pt x="33" y="20"/>
                  </a:lnTo>
                  <a:lnTo>
                    <a:pt x="31" y="23"/>
                  </a:lnTo>
                  <a:lnTo>
                    <a:pt x="30" y="26"/>
                  </a:lnTo>
                  <a:lnTo>
                    <a:pt x="28" y="28"/>
                  </a:lnTo>
                  <a:lnTo>
                    <a:pt x="25" y="30"/>
                  </a:lnTo>
                  <a:lnTo>
                    <a:pt x="23" y="32"/>
                  </a:lnTo>
                  <a:lnTo>
                    <a:pt x="20" y="33"/>
                  </a:lnTo>
                  <a:lnTo>
                    <a:pt x="16"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622" name="Freeform 46"/>
            <p:cNvSpPr>
              <a:spLocks/>
            </p:cNvSpPr>
            <p:nvPr/>
          </p:nvSpPr>
          <p:spPr bwMode="auto">
            <a:xfrm>
              <a:off x="1706" y="2028"/>
              <a:ext cx="33" cy="34"/>
            </a:xfrm>
            <a:custGeom>
              <a:avLst/>
              <a:gdLst>
                <a:gd name="T0" fmla="*/ 16 w 33"/>
                <a:gd name="T1" fmla="*/ 34 h 34"/>
                <a:gd name="T2" fmla="*/ 13 w 33"/>
                <a:gd name="T3" fmla="*/ 33 h 34"/>
                <a:gd name="T4" fmla="*/ 10 w 33"/>
                <a:gd name="T5" fmla="*/ 32 h 34"/>
                <a:gd name="T6" fmla="*/ 7 w 33"/>
                <a:gd name="T7" fmla="*/ 30 h 34"/>
                <a:gd name="T8" fmla="*/ 4 w 33"/>
                <a:gd name="T9" fmla="*/ 28 h 34"/>
                <a:gd name="T10" fmla="*/ 2 w 33"/>
                <a:gd name="T11" fmla="*/ 26 h 34"/>
                <a:gd name="T12" fmla="*/ 1 w 33"/>
                <a:gd name="T13" fmla="*/ 23 h 34"/>
                <a:gd name="T14" fmla="*/ 0 w 33"/>
                <a:gd name="T15" fmla="*/ 20 h 34"/>
                <a:gd name="T16" fmla="*/ 0 w 33"/>
                <a:gd name="T17" fmla="*/ 16 h 34"/>
                <a:gd name="T18" fmla="*/ 0 w 33"/>
                <a:gd name="T19" fmla="*/ 14 h 34"/>
                <a:gd name="T20" fmla="*/ 1 w 33"/>
                <a:gd name="T21" fmla="*/ 10 h 34"/>
                <a:gd name="T22" fmla="*/ 2 w 33"/>
                <a:gd name="T23" fmla="*/ 7 h 34"/>
                <a:gd name="T24" fmla="*/ 4 w 33"/>
                <a:gd name="T25" fmla="*/ 4 h 34"/>
                <a:gd name="T26" fmla="*/ 7 w 33"/>
                <a:gd name="T27" fmla="*/ 3 h 34"/>
                <a:gd name="T28" fmla="*/ 10 w 33"/>
                <a:gd name="T29" fmla="*/ 1 h 34"/>
                <a:gd name="T30" fmla="*/ 13 w 33"/>
                <a:gd name="T31" fmla="*/ 1 h 34"/>
                <a:gd name="T32" fmla="*/ 16 w 33"/>
                <a:gd name="T33" fmla="*/ 0 h 34"/>
                <a:gd name="T34" fmla="*/ 20 w 33"/>
                <a:gd name="T35" fmla="*/ 1 h 34"/>
                <a:gd name="T36" fmla="*/ 23 w 33"/>
                <a:gd name="T37" fmla="*/ 1 h 34"/>
                <a:gd name="T38" fmla="*/ 25 w 33"/>
                <a:gd name="T39" fmla="*/ 3 h 34"/>
                <a:gd name="T40" fmla="*/ 28 w 33"/>
                <a:gd name="T41" fmla="*/ 4 h 34"/>
                <a:gd name="T42" fmla="*/ 30 w 33"/>
                <a:gd name="T43" fmla="*/ 7 h 34"/>
                <a:gd name="T44" fmla="*/ 31 w 33"/>
                <a:gd name="T45" fmla="*/ 10 h 34"/>
                <a:gd name="T46" fmla="*/ 33 w 33"/>
                <a:gd name="T47" fmla="*/ 14 h 34"/>
                <a:gd name="T48" fmla="*/ 33 w 33"/>
                <a:gd name="T49" fmla="*/ 16 h 34"/>
                <a:gd name="T50" fmla="*/ 33 w 33"/>
                <a:gd name="T51" fmla="*/ 20 h 34"/>
                <a:gd name="T52" fmla="*/ 31 w 33"/>
                <a:gd name="T53" fmla="*/ 23 h 34"/>
                <a:gd name="T54" fmla="*/ 30 w 33"/>
                <a:gd name="T55" fmla="*/ 26 h 34"/>
                <a:gd name="T56" fmla="*/ 28 w 33"/>
                <a:gd name="T57" fmla="*/ 28 h 34"/>
                <a:gd name="T58" fmla="*/ 25 w 33"/>
                <a:gd name="T59" fmla="*/ 30 h 34"/>
                <a:gd name="T60" fmla="*/ 23 w 33"/>
                <a:gd name="T61" fmla="*/ 32 h 34"/>
                <a:gd name="T62" fmla="*/ 20 w 33"/>
                <a:gd name="T63" fmla="*/ 33 h 34"/>
                <a:gd name="T64" fmla="*/ 16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6" y="34"/>
                  </a:moveTo>
                  <a:lnTo>
                    <a:pt x="13" y="33"/>
                  </a:lnTo>
                  <a:lnTo>
                    <a:pt x="10" y="32"/>
                  </a:lnTo>
                  <a:lnTo>
                    <a:pt x="7" y="30"/>
                  </a:lnTo>
                  <a:lnTo>
                    <a:pt x="4" y="28"/>
                  </a:lnTo>
                  <a:lnTo>
                    <a:pt x="2" y="26"/>
                  </a:lnTo>
                  <a:lnTo>
                    <a:pt x="1" y="23"/>
                  </a:lnTo>
                  <a:lnTo>
                    <a:pt x="0" y="20"/>
                  </a:lnTo>
                  <a:lnTo>
                    <a:pt x="0" y="16"/>
                  </a:lnTo>
                  <a:lnTo>
                    <a:pt x="0" y="14"/>
                  </a:lnTo>
                  <a:lnTo>
                    <a:pt x="1" y="10"/>
                  </a:lnTo>
                  <a:lnTo>
                    <a:pt x="2" y="7"/>
                  </a:lnTo>
                  <a:lnTo>
                    <a:pt x="4" y="4"/>
                  </a:lnTo>
                  <a:lnTo>
                    <a:pt x="7" y="3"/>
                  </a:lnTo>
                  <a:lnTo>
                    <a:pt x="10" y="1"/>
                  </a:lnTo>
                  <a:lnTo>
                    <a:pt x="13" y="1"/>
                  </a:lnTo>
                  <a:lnTo>
                    <a:pt x="16" y="0"/>
                  </a:lnTo>
                  <a:lnTo>
                    <a:pt x="20" y="1"/>
                  </a:lnTo>
                  <a:lnTo>
                    <a:pt x="23" y="1"/>
                  </a:lnTo>
                  <a:lnTo>
                    <a:pt x="25" y="3"/>
                  </a:lnTo>
                  <a:lnTo>
                    <a:pt x="28" y="4"/>
                  </a:lnTo>
                  <a:lnTo>
                    <a:pt x="30" y="7"/>
                  </a:lnTo>
                  <a:lnTo>
                    <a:pt x="31" y="10"/>
                  </a:lnTo>
                  <a:lnTo>
                    <a:pt x="33" y="14"/>
                  </a:lnTo>
                  <a:lnTo>
                    <a:pt x="33" y="16"/>
                  </a:lnTo>
                  <a:lnTo>
                    <a:pt x="33" y="20"/>
                  </a:lnTo>
                  <a:lnTo>
                    <a:pt x="31" y="23"/>
                  </a:lnTo>
                  <a:lnTo>
                    <a:pt x="30" y="26"/>
                  </a:lnTo>
                  <a:lnTo>
                    <a:pt x="28" y="28"/>
                  </a:lnTo>
                  <a:lnTo>
                    <a:pt x="25" y="30"/>
                  </a:lnTo>
                  <a:lnTo>
                    <a:pt x="23" y="32"/>
                  </a:lnTo>
                  <a:lnTo>
                    <a:pt x="20" y="33"/>
                  </a:lnTo>
                  <a:lnTo>
                    <a:pt x="16" y="34"/>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23" name="Freeform 47"/>
            <p:cNvSpPr>
              <a:spLocks/>
            </p:cNvSpPr>
            <p:nvPr/>
          </p:nvSpPr>
          <p:spPr bwMode="auto">
            <a:xfrm>
              <a:off x="1814" y="2799"/>
              <a:ext cx="33" cy="33"/>
            </a:xfrm>
            <a:custGeom>
              <a:avLst/>
              <a:gdLst>
                <a:gd name="T0" fmla="*/ 16 w 33"/>
                <a:gd name="T1" fmla="*/ 33 h 33"/>
                <a:gd name="T2" fmla="*/ 13 w 33"/>
                <a:gd name="T3" fmla="*/ 33 h 33"/>
                <a:gd name="T4" fmla="*/ 9 w 33"/>
                <a:gd name="T5" fmla="*/ 32 h 33"/>
                <a:gd name="T6" fmla="*/ 7 w 33"/>
                <a:gd name="T7" fmla="*/ 31 h 33"/>
                <a:gd name="T8" fmla="*/ 5 w 33"/>
                <a:gd name="T9" fmla="*/ 29 h 33"/>
                <a:gd name="T10" fmla="*/ 2 w 33"/>
                <a:gd name="T11" fmla="*/ 26 h 33"/>
                <a:gd name="T12" fmla="*/ 1 w 33"/>
                <a:gd name="T13" fmla="*/ 23 h 33"/>
                <a:gd name="T14" fmla="*/ 0 w 33"/>
                <a:gd name="T15" fmla="*/ 20 h 33"/>
                <a:gd name="T16" fmla="*/ 0 w 33"/>
                <a:gd name="T17" fmla="*/ 17 h 33"/>
                <a:gd name="T18" fmla="*/ 0 w 33"/>
                <a:gd name="T19" fmla="*/ 13 h 33"/>
                <a:gd name="T20" fmla="*/ 1 w 33"/>
                <a:gd name="T21" fmla="*/ 10 h 33"/>
                <a:gd name="T22" fmla="*/ 2 w 33"/>
                <a:gd name="T23" fmla="*/ 7 h 33"/>
                <a:gd name="T24" fmla="*/ 5 w 33"/>
                <a:gd name="T25" fmla="*/ 5 h 33"/>
                <a:gd name="T26" fmla="*/ 7 w 33"/>
                <a:gd name="T27" fmla="*/ 3 h 33"/>
                <a:gd name="T28" fmla="*/ 9 w 33"/>
                <a:gd name="T29" fmla="*/ 2 h 33"/>
                <a:gd name="T30" fmla="*/ 13 w 33"/>
                <a:gd name="T31" fmla="*/ 0 h 33"/>
                <a:gd name="T32" fmla="*/ 16 w 33"/>
                <a:gd name="T33" fmla="*/ 0 h 33"/>
                <a:gd name="T34" fmla="*/ 20 w 33"/>
                <a:gd name="T35" fmla="*/ 0 h 33"/>
                <a:gd name="T36" fmla="*/ 22 w 33"/>
                <a:gd name="T37" fmla="*/ 2 h 33"/>
                <a:gd name="T38" fmla="*/ 26 w 33"/>
                <a:gd name="T39" fmla="*/ 3 h 33"/>
                <a:gd name="T40" fmla="*/ 28 w 33"/>
                <a:gd name="T41" fmla="*/ 5 h 33"/>
                <a:gd name="T42" fmla="*/ 29 w 33"/>
                <a:gd name="T43" fmla="*/ 7 h 33"/>
                <a:gd name="T44" fmla="*/ 32 w 33"/>
                <a:gd name="T45" fmla="*/ 10 h 33"/>
                <a:gd name="T46" fmla="*/ 33 w 33"/>
                <a:gd name="T47" fmla="*/ 13 h 33"/>
                <a:gd name="T48" fmla="*/ 33 w 33"/>
                <a:gd name="T49" fmla="*/ 17 h 33"/>
                <a:gd name="T50" fmla="*/ 33 w 33"/>
                <a:gd name="T51" fmla="*/ 20 h 33"/>
                <a:gd name="T52" fmla="*/ 32 w 33"/>
                <a:gd name="T53" fmla="*/ 23 h 33"/>
                <a:gd name="T54" fmla="*/ 29 w 33"/>
                <a:gd name="T55" fmla="*/ 26 h 33"/>
                <a:gd name="T56" fmla="*/ 28 w 33"/>
                <a:gd name="T57" fmla="*/ 29 h 33"/>
                <a:gd name="T58" fmla="*/ 26 w 33"/>
                <a:gd name="T59" fmla="*/ 31 h 33"/>
                <a:gd name="T60" fmla="*/ 22 w 33"/>
                <a:gd name="T61" fmla="*/ 32 h 33"/>
                <a:gd name="T62" fmla="*/ 20 w 33"/>
                <a:gd name="T63" fmla="*/ 33 h 33"/>
                <a:gd name="T64" fmla="*/ 16 w 33"/>
                <a:gd name="T6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3">
                  <a:moveTo>
                    <a:pt x="16" y="33"/>
                  </a:moveTo>
                  <a:lnTo>
                    <a:pt x="13" y="33"/>
                  </a:lnTo>
                  <a:lnTo>
                    <a:pt x="9" y="32"/>
                  </a:lnTo>
                  <a:lnTo>
                    <a:pt x="7" y="31"/>
                  </a:lnTo>
                  <a:lnTo>
                    <a:pt x="5" y="29"/>
                  </a:lnTo>
                  <a:lnTo>
                    <a:pt x="2" y="26"/>
                  </a:lnTo>
                  <a:lnTo>
                    <a:pt x="1" y="23"/>
                  </a:lnTo>
                  <a:lnTo>
                    <a:pt x="0" y="20"/>
                  </a:lnTo>
                  <a:lnTo>
                    <a:pt x="0" y="17"/>
                  </a:lnTo>
                  <a:lnTo>
                    <a:pt x="0" y="13"/>
                  </a:lnTo>
                  <a:lnTo>
                    <a:pt x="1" y="10"/>
                  </a:lnTo>
                  <a:lnTo>
                    <a:pt x="2" y="7"/>
                  </a:lnTo>
                  <a:lnTo>
                    <a:pt x="5" y="5"/>
                  </a:lnTo>
                  <a:lnTo>
                    <a:pt x="7" y="3"/>
                  </a:lnTo>
                  <a:lnTo>
                    <a:pt x="9" y="2"/>
                  </a:lnTo>
                  <a:lnTo>
                    <a:pt x="13" y="0"/>
                  </a:lnTo>
                  <a:lnTo>
                    <a:pt x="16" y="0"/>
                  </a:lnTo>
                  <a:lnTo>
                    <a:pt x="20" y="0"/>
                  </a:lnTo>
                  <a:lnTo>
                    <a:pt x="22" y="2"/>
                  </a:lnTo>
                  <a:lnTo>
                    <a:pt x="26" y="3"/>
                  </a:lnTo>
                  <a:lnTo>
                    <a:pt x="28" y="5"/>
                  </a:lnTo>
                  <a:lnTo>
                    <a:pt x="29" y="7"/>
                  </a:lnTo>
                  <a:lnTo>
                    <a:pt x="32" y="10"/>
                  </a:lnTo>
                  <a:lnTo>
                    <a:pt x="33" y="13"/>
                  </a:lnTo>
                  <a:lnTo>
                    <a:pt x="33" y="17"/>
                  </a:lnTo>
                  <a:lnTo>
                    <a:pt x="33" y="20"/>
                  </a:lnTo>
                  <a:lnTo>
                    <a:pt x="32" y="23"/>
                  </a:lnTo>
                  <a:lnTo>
                    <a:pt x="29" y="26"/>
                  </a:lnTo>
                  <a:lnTo>
                    <a:pt x="28" y="29"/>
                  </a:lnTo>
                  <a:lnTo>
                    <a:pt x="26" y="31"/>
                  </a:lnTo>
                  <a:lnTo>
                    <a:pt x="22" y="32"/>
                  </a:lnTo>
                  <a:lnTo>
                    <a:pt x="20" y="33"/>
                  </a:lnTo>
                  <a:lnTo>
                    <a:pt x="16"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624" name="Freeform 48"/>
            <p:cNvSpPr>
              <a:spLocks/>
            </p:cNvSpPr>
            <p:nvPr/>
          </p:nvSpPr>
          <p:spPr bwMode="auto">
            <a:xfrm>
              <a:off x="1814" y="2799"/>
              <a:ext cx="33" cy="33"/>
            </a:xfrm>
            <a:custGeom>
              <a:avLst/>
              <a:gdLst>
                <a:gd name="T0" fmla="*/ 16 w 33"/>
                <a:gd name="T1" fmla="*/ 33 h 33"/>
                <a:gd name="T2" fmla="*/ 13 w 33"/>
                <a:gd name="T3" fmla="*/ 33 h 33"/>
                <a:gd name="T4" fmla="*/ 9 w 33"/>
                <a:gd name="T5" fmla="*/ 32 h 33"/>
                <a:gd name="T6" fmla="*/ 7 w 33"/>
                <a:gd name="T7" fmla="*/ 31 h 33"/>
                <a:gd name="T8" fmla="*/ 5 w 33"/>
                <a:gd name="T9" fmla="*/ 29 h 33"/>
                <a:gd name="T10" fmla="*/ 2 w 33"/>
                <a:gd name="T11" fmla="*/ 26 h 33"/>
                <a:gd name="T12" fmla="*/ 1 w 33"/>
                <a:gd name="T13" fmla="*/ 23 h 33"/>
                <a:gd name="T14" fmla="*/ 0 w 33"/>
                <a:gd name="T15" fmla="*/ 20 h 33"/>
                <a:gd name="T16" fmla="*/ 0 w 33"/>
                <a:gd name="T17" fmla="*/ 17 h 33"/>
                <a:gd name="T18" fmla="*/ 0 w 33"/>
                <a:gd name="T19" fmla="*/ 13 h 33"/>
                <a:gd name="T20" fmla="*/ 1 w 33"/>
                <a:gd name="T21" fmla="*/ 10 h 33"/>
                <a:gd name="T22" fmla="*/ 2 w 33"/>
                <a:gd name="T23" fmla="*/ 7 h 33"/>
                <a:gd name="T24" fmla="*/ 5 w 33"/>
                <a:gd name="T25" fmla="*/ 5 h 33"/>
                <a:gd name="T26" fmla="*/ 7 w 33"/>
                <a:gd name="T27" fmla="*/ 3 h 33"/>
                <a:gd name="T28" fmla="*/ 9 w 33"/>
                <a:gd name="T29" fmla="*/ 2 h 33"/>
                <a:gd name="T30" fmla="*/ 13 w 33"/>
                <a:gd name="T31" fmla="*/ 0 h 33"/>
                <a:gd name="T32" fmla="*/ 16 w 33"/>
                <a:gd name="T33" fmla="*/ 0 h 33"/>
                <a:gd name="T34" fmla="*/ 20 w 33"/>
                <a:gd name="T35" fmla="*/ 0 h 33"/>
                <a:gd name="T36" fmla="*/ 22 w 33"/>
                <a:gd name="T37" fmla="*/ 2 h 33"/>
                <a:gd name="T38" fmla="*/ 26 w 33"/>
                <a:gd name="T39" fmla="*/ 3 h 33"/>
                <a:gd name="T40" fmla="*/ 28 w 33"/>
                <a:gd name="T41" fmla="*/ 5 h 33"/>
                <a:gd name="T42" fmla="*/ 29 w 33"/>
                <a:gd name="T43" fmla="*/ 7 h 33"/>
                <a:gd name="T44" fmla="*/ 32 w 33"/>
                <a:gd name="T45" fmla="*/ 10 h 33"/>
                <a:gd name="T46" fmla="*/ 33 w 33"/>
                <a:gd name="T47" fmla="*/ 13 h 33"/>
                <a:gd name="T48" fmla="*/ 33 w 33"/>
                <a:gd name="T49" fmla="*/ 17 h 33"/>
                <a:gd name="T50" fmla="*/ 33 w 33"/>
                <a:gd name="T51" fmla="*/ 20 h 33"/>
                <a:gd name="T52" fmla="*/ 32 w 33"/>
                <a:gd name="T53" fmla="*/ 23 h 33"/>
                <a:gd name="T54" fmla="*/ 29 w 33"/>
                <a:gd name="T55" fmla="*/ 26 h 33"/>
                <a:gd name="T56" fmla="*/ 28 w 33"/>
                <a:gd name="T57" fmla="*/ 29 h 33"/>
                <a:gd name="T58" fmla="*/ 26 w 33"/>
                <a:gd name="T59" fmla="*/ 31 h 33"/>
                <a:gd name="T60" fmla="*/ 22 w 33"/>
                <a:gd name="T61" fmla="*/ 32 h 33"/>
                <a:gd name="T62" fmla="*/ 20 w 33"/>
                <a:gd name="T63" fmla="*/ 33 h 33"/>
                <a:gd name="T64" fmla="*/ 16 w 33"/>
                <a:gd name="T6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3">
                  <a:moveTo>
                    <a:pt x="16" y="33"/>
                  </a:moveTo>
                  <a:lnTo>
                    <a:pt x="13" y="33"/>
                  </a:lnTo>
                  <a:lnTo>
                    <a:pt x="9" y="32"/>
                  </a:lnTo>
                  <a:lnTo>
                    <a:pt x="7" y="31"/>
                  </a:lnTo>
                  <a:lnTo>
                    <a:pt x="5" y="29"/>
                  </a:lnTo>
                  <a:lnTo>
                    <a:pt x="2" y="26"/>
                  </a:lnTo>
                  <a:lnTo>
                    <a:pt x="1" y="23"/>
                  </a:lnTo>
                  <a:lnTo>
                    <a:pt x="0" y="20"/>
                  </a:lnTo>
                  <a:lnTo>
                    <a:pt x="0" y="17"/>
                  </a:lnTo>
                  <a:lnTo>
                    <a:pt x="0" y="13"/>
                  </a:lnTo>
                  <a:lnTo>
                    <a:pt x="1" y="10"/>
                  </a:lnTo>
                  <a:lnTo>
                    <a:pt x="2" y="7"/>
                  </a:lnTo>
                  <a:lnTo>
                    <a:pt x="5" y="5"/>
                  </a:lnTo>
                  <a:lnTo>
                    <a:pt x="7" y="3"/>
                  </a:lnTo>
                  <a:lnTo>
                    <a:pt x="9" y="2"/>
                  </a:lnTo>
                  <a:lnTo>
                    <a:pt x="13" y="0"/>
                  </a:lnTo>
                  <a:lnTo>
                    <a:pt x="16" y="0"/>
                  </a:lnTo>
                  <a:lnTo>
                    <a:pt x="20" y="0"/>
                  </a:lnTo>
                  <a:lnTo>
                    <a:pt x="22" y="2"/>
                  </a:lnTo>
                  <a:lnTo>
                    <a:pt x="26" y="3"/>
                  </a:lnTo>
                  <a:lnTo>
                    <a:pt x="28" y="5"/>
                  </a:lnTo>
                  <a:lnTo>
                    <a:pt x="29" y="7"/>
                  </a:lnTo>
                  <a:lnTo>
                    <a:pt x="32" y="10"/>
                  </a:lnTo>
                  <a:lnTo>
                    <a:pt x="33" y="13"/>
                  </a:lnTo>
                  <a:lnTo>
                    <a:pt x="33" y="17"/>
                  </a:lnTo>
                  <a:lnTo>
                    <a:pt x="33" y="20"/>
                  </a:lnTo>
                  <a:lnTo>
                    <a:pt x="32" y="23"/>
                  </a:lnTo>
                  <a:lnTo>
                    <a:pt x="29" y="26"/>
                  </a:lnTo>
                  <a:lnTo>
                    <a:pt x="28" y="29"/>
                  </a:lnTo>
                  <a:lnTo>
                    <a:pt x="26" y="31"/>
                  </a:lnTo>
                  <a:lnTo>
                    <a:pt x="22" y="32"/>
                  </a:lnTo>
                  <a:lnTo>
                    <a:pt x="20" y="33"/>
                  </a:lnTo>
                  <a:lnTo>
                    <a:pt x="16" y="33"/>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25" name="Rectangle 49"/>
            <p:cNvSpPr>
              <a:spLocks noChangeArrowheads="1"/>
            </p:cNvSpPr>
            <p:nvPr/>
          </p:nvSpPr>
          <p:spPr bwMode="auto">
            <a:xfrm>
              <a:off x="2805" y="2777"/>
              <a:ext cx="158" cy="64"/>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8626" name="Rectangle 50"/>
            <p:cNvSpPr>
              <a:spLocks noChangeArrowheads="1"/>
            </p:cNvSpPr>
            <p:nvPr/>
          </p:nvSpPr>
          <p:spPr bwMode="auto">
            <a:xfrm>
              <a:off x="2805" y="2777"/>
              <a:ext cx="158" cy="64"/>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27" name="Line 51"/>
            <p:cNvSpPr>
              <a:spLocks noChangeShapeType="1"/>
            </p:cNvSpPr>
            <p:nvPr/>
          </p:nvSpPr>
          <p:spPr bwMode="auto">
            <a:xfrm flipV="1">
              <a:off x="2685" y="2345"/>
              <a:ext cx="1" cy="47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628" name="Rectangle 52"/>
            <p:cNvSpPr>
              <a:spLocks noChangeArrowheads="1"/>
            </p:cNvSpPr>
            <p:nvPr/>
          </p:nvSpPr>
          <p:spPr bwMode="auto">
            <a:xfrm>
              <a:off x="2653" y="2478"/>
              <a:ext cx="61" cy="166"/>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8629" name="Rectangle 53"/>
            <p:cNvSpPr>
              <a:spLocks noChangeArrowheads="1"/>
            </p:cNvSpPr>
            <p:nvPr/>
          </p:nvSpPr>
          <p:spPr bwMode="auto">
            <a:xfrm>
              <a:off x="2653" y="2478"/>
              <a:ext cx="61" cy="166"/>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30" name="Freeform 54"/>
            <p:cNvSpPr>
              <a:spLocks/>
            </p:cNvSpPr>
            <p:nvPr/>
          </p:nvSpPr>
          <p:spPr bwMode="auto">
            <a:xfrm>
              <a:off x="2661" y="2301"/>
              <a:ext cx="50" cy="49"/>
            </a:xfrm>
            <a:custGeom>
              <a:avLst/>
              <a:gdLst>
                <a:gd name="T0" fmla="*/ 25 w 50"/>
                <a:gd name="T1" fmla="*/ 49 h 49"/>
                <a:gd name="T2" fmla="*/ 20 w 50"/>
                <a:gd name="T3" fmla="*/ 49 h 49"/>
                <a:gd name="T4" fmla="*/ 16 w 50"/>
                <a:gd name="T5" fmla="*/ 48 h 49"/>
                <a:gd name="T6" fmla="*/ 11 w 50"/>
                <a:gd name="T7" fmla="*/ 46 h 49"/>
                <a:gd name="T8" fmla="*/ 7 w 50"/>
                <a:gd name="T9" fmla="*/ 42 h 49"/>
                <a:gd name="T10" fmla="*/ 5 w 50"/>
                <a:gd name="T11" fmla="*/ 38 h 49"/>
                <a:gd name="T12" fmla="*/ 3 w 50"/>
                <a:gd name="T13" fmla="*/ 34 h 49"/>
                <a:gd name="T14" fmla="*/ 0 w 50"/>
                <a:gd name="T15" fmla="*/ 29 h 49"/>
                <a:gd name="T16" fmla="*/ 0 w 50"/>
                <a:gd name="T17" fmla="*/ 24 h 49"/>
                <a:gd name="T18" fmla="*/ 0 w 50"/>
                <a:gd name="T19" fmla="*/ 20 h 49"/>
                <a:gd name="T20" fmla="*/ 3 w 50"/>
                <a:gd name="T21" fmla="*/ 15 h 49"/>
                <a:gd name="T22" fmla="*/ 5 w 50"/>
                <a:gd name="T23" fmla="*/ 10 h 49"/>
                <a:gd name="T24" fmla="*/ 7 w 50"/>
                <a:gd name="T25" fmla="*/ 7 h 49"/>
                <a:gd name="T26" fmla="*/ 11 w 50"/>
                <a:gd name="T27" fmla="*/ 4 h 49"/>
                <a:gd name="T28" fmla="*/ 16 w 50"/>
                <a:gd name="T29" fmla="*/ 2 h 49"/>
                <a:gd name="T30" fmla="*/ 20 w 50"/>
                <a:gd name="T31" fmla="*/ 0 h 49"/>
                <a:gd name="T32" fmla="*/ 25 w 50"/>
                <a:gd name="T33" fmla="*/ 0 h 49"/>
                <a:gd name="T34" fmla="*/ 31 w 50"/>
                <a:gd name="T35" fmla="*/ 0 h 49"/>
                <a:gd name="T36" fmla="*/ 36 w 50"/>
                <a:gd name="T37" fmla="*/ 2 h 49"/>
                <a:gd name="T38" fmla="*/ 39 w 50"/>
                <a:gd name="T39" fmla="*/ 4 h 49"/>
                <a:gd name="T40" fmla="*/ 43 w 50"/>
                <a:gd name="T41" fmla="*/ 7 h 49"/>
                <a:gd name="T42" fmla="*/ 46 w 50"/>
                <a:gd name="T43" fmla="*/ 10 h 49"/>
                <a:gd name="T44" fmla="*/ 49 w 50"/>
                <a:gd name="T45" fmla="*/ 15 h 49"/>
                <a:gd name="T46" fmla="*/ 50 w 50"/>
                <a:gd name="T47" fmla="*/ 20 h 49"/>
                <a:gd name="T48" fmla="*/ 50 w 50"/>
                <a:gd name="T49" fmla="*/ 24 h 49"/>
                <a:gd name="T50" fmla="*/ 50 w 50"/>
                <a:gd name="T51" fmla="*/ 29 h 49"/>
                <a:gd name="T52" fmla="*/ 49 w 50"/>
                <a:gd name="T53" fmla="*/ 34 h 49"/>
                <a:gd name="T54" fmla="*/ 46 w 50"/>
                <a:gd name="T55" fmla="*/ 38 h 49"/>
                <a:gd name="T56" fmla="*/ 43 w 50"/>
                <a:gd name="T57" fmla="*/ 42 h 49"/>
                <a:gd name="T58" fmla="*/ 39 w 50"/>
                <a:gd name="T59" fmla="*/ 46 h 49"/>
                <a:gd name="T60" fmla="*/ 36 w 50"/>
                <a:gd name="T61" fmla="*/ 48 h 49"/>
                <a:gd name="T62" fmla="*/ 31 w 50"/>
                <a:gd name="T63" fmla="*/ 49 h 49"/>
                <a:gd name="T64" fmla="*/ 25 w 50"/>
                <a:gd name="T6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 h="49">
                  <a:moveTo>
                    <a:pt x="25" y="49"/>
                  </a:moveTo>
                  <a:lnTo>
                    <a:pt x="20" y="49"/>
                  </a:lnTo>
                  <a:lnTo>
                    <a:pt x="16" y="48"/>
                  </a:lnTo>
                  <a:lnTo>
                    <a:pt x="11" y="46"/>
                  </a:lnTo>
                  <a:lnTo>
                    <a:pt x="7" y="42"/>
                  </a:lnTo>
                  <a:lnTo>
                    <a:pt x="5" y="38"/>
                  </a:lnTo>
                  <a:lnTo>
                    <a:pt x="3" y="34"/>
                  </a:lnTo>
                  <a:lnTo>
                    <a:pt x="0" y="29"/>
                  </a:lnTo>
                  <a:lnTo>
                    <a:pt x="0" y="24"/>
                  </a:lnTo>
                  <a:lnTo>
                    <a:pt x="0" y="20"/>
                  </a:lnTo>
                  <a:lnTo>
                    <a:pt x="3" y="15"/>
                  </a:lnTo>
                  <a:lnTo>
                    <a:pt x="5" y="10"/>
                  </a:lnTo>
                  <a:lnTo>
                    <a:pt x="7" y="7"/>
                  </a:lnTo>
                  <a:lnTo>
                    <a:pt x="11" y="4"/>
                  </a:lnTo>
                  <a:lnTo>
                    <a:pt x="16" y="2"/>
                  </a:lnTo>
                  <a:lnTo>
                    <a:pt x="20" y="0"/>
                  </a:lnTo>
                  <a:lnTo>
                    <a:pt x="25" y="0"/>
                  </a:lnTo>
                  <a:lnTo>
                    <a:pt x="31" y="0"/>
                  </a:lnTo>
                  <a:lnTo>
                    <a:pt x="36" y="2"/>
                  </a:lnTo>
                  <a:lnTo>
                    <a:pt x="39" y="4"/>
                  </a:lnTo>
                  <a:lnTo>
                    <a:pt x="43" y="7"/>
                  </a:lnTo>
                  <a:lnTo>
                    <a:pt x="46" y="10"/>
                  </a:lnTo>
                  <a:lnTo>
                    <a:pt x="49" y="15"/>
                  </a:lnTo>
                  <a:lnTo>
                    <a:pt x="50" y="20"/>
                  </a:lnTo>
                  <a:lnTo>
                    <a:pt x="50" y="24"/>
                  </a:lnTo>
                  <a:lnTo>
                    <a:pt x="50" y="29"/>
                  </a:lnTo>
                  <a:lnTo>
                    <a:pt x="49" y="34"/>
                  </a:lnTo>
                  <a:lnTo>
                    <a:pt x="46" y="38"/>
                  </a:lnTo>
                  <a:lnTo>
                    <a:pt x="43" y="42"/>
                  </a:lnTo>
                  <a:lnTo>
                    <a:pt x="39" y="46"/>
                  </a:lnTo>
                  <a:lnTo>
                    <a:pt x="36" y="48"/>
                  </a:lnTo>
                  <a:lnTo>
                    <a:pt x="31" y="49"/>
                  </a:lnTo>
                  <a:lnTo>
                    <a:pt x="25" y="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631" name="Freeform 55"/>
            <p:cNvSpPr>
              <a:spLocks/>
            </p:cNvSpPr>
            <p:nvPr/>
          </p:nvSpPr>
          <p:spPr bwMode="auto">
            <a:xfrm>
              <a:off x="2661" y="2301"/>
              <a:ext cx="50" cy="49"/>
            </a:xfrm>
            <a:custGeom>
              <a:avLst/>
              <a:gdLst>
                <a:gd name="T0" fmla="*/ 25 w 50"/>
                <a:gd name="T1" fmla="*/ 49 h 49"/>
                <a:gd name="T2" fmla="*/ 20 w 50"/>
                <a:gd name="T3" fmla="*/ 49 h 49"/>
                <a:gd name="T4" fmla="*/ 16 w 50"/>
                <a:gd name="T5" fmla="*/ 48 h 49"/>
                <a:gd name="T6" fmla="*/ 11 w 50"/>
                <a:gd name="T7" fmla="*/ 46 h 49"/>
                <a:gd name="T8" fmla="*/ 7 w 50"/>
                <a:gd name="T9" fmla="*/ 42 h 49"/>
                <a:gd name="T10" fmla="*/ 5 w 50"/>
                <a:gd name="T11" fmla="*/ 38 h 49"/>
                <a:gd name="T12" fmla="*/ 3 w 50"/>
                <a:gd name="T13" fmla="*/ 34 h 49"/>
                <a:gd name="T14" fmla="*/ 0 w 50"/>
                <a:gd name="T15" fmla="*/ 29 h 49"/>
                <a:gd name="T16" fmla="*/ 0 w 50"/>
                <a:gd name="T17" fmla="*/ 24 h 49"/>
                <a:gd name="T18" fmla="*/ 0 w 50"/>
                <a:gd name="T19" fmla="*/ 20 h 49"/>
                <a:gd name="T20" fmla="*/ 3 w 50"/>
                <a:gd name="T21" fmla="*/ 15 h 49"/>
                <a:gd name="T22" fmla="*/ 5 w 50"/>
                <a:gd name="T23" fmla="*/ 10 h 49"/>
                <a:gd name="T24" fmla="*/ 7 w 50"/>
                <a:gd name="T25" fmla="*/ 7 h 49"/>
                <a:gd name="T26" fmla="*/ 11 w 50"/>
                <a:gd name="T27" fmla="*/ 4 h 49"/>
                <a:gd name="T28" fmla="*/ 16 w 50"/>
                <a:gd name="T29" fmla="*/ 2 h 49"/>
                <a:gd name="T30" fmla="*/ 20 w 50"/>
                <a:gd name="T31" fmla="*/ 0 h 49"/>
                <a:gd name="T32" fmla="*/ 25 w 50"/>
                <a:gd name="T33" fmla="*/ 0 h 49"/>
                <a:gd name="T34" fmla="*/ 31 w 50"/>
                <a:gd name="T35" fmla="*/ 0 h 49"/>
                <a:gd name="T36" fmla="*/ 36 w 50"/>
                <a:gd name="T37" fmla="*/ 2 h 49"/>
                <a:gd name="T38" fmla="*/ 39 w 50"/>
                <a:gd name="T39" fmla="*/ 4 h 49"/>
                <a:gd name="T40" fmla="*/ 43 w 50"/>
                <a:gd name="T41" fmla="*/ 7 h 49"/>
                <a:gd name="T42" fmla="*/ 46 w 50"/>
                <a:gd name="T43" fmla="*/ 10 h 49"/>
                <a:gd name="T44" fmla="*/ 49 w 50"/>
                <a:gd name="T45" fmla="*/ 15 h 49"/>
                <a:gd name="T46" fmla="*/ 50 w 50"/>
                <a:gd name="T47" fmla="*/ 20 h 49"/>
                <a:gd name="T48" fmla="*/ 50 w 50"/>
                <a:gd name="T49" fmla="*/ 24 h 49"/>
                <a:gd name="T50" fmla="*/ 50 w 50"/>
                <a:gd name="T51" fmla="*/ 29 h 49"/>
                <a:gd name="T52" fmla="*/ 49 w 50"/>
                <a:gd name="T53" fmla="*/ 34 h 49"/>
                <a:gd name="T54" fmla="*/ 46 w 50"/>
                <a:gd name="T55" fmla="*/ 38 h 49"/>
                <a:gd name="T56" fmla="*/ 43 w 50"/>
                <a:gd name="T57" fmla="*/ 42 h 49"/>
                <a:gd name="T58" fmla="*/ 39 w 50"/>
                <a:gd name="T59" fmla="*/ 46 h 49"/>
                <a:gd name="T60" fmla="*/ 36 w 50"/>
                <a:gd name="T61" fmla="*/ 48 h 49"/>
                <a:gd name="T62" fmla="*/ 31 w 50"/>
                <a:gd name="T63" fmla="*/ 49 h 49"/>
                <a:gd name="T64" fmla="*/ 25 w 50"/>
                <a:gd name="T6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 h="49">
                  <a:moveTo>
                    <a:pt x="25" y="49"/>
                  </a:moveTo>
                  <a:lnTo>
                    <a:pt x="20" y="49"/>
                  </a:lnTo>
                  <a:lnTo>
                    <a:pt x="16" y="48"/>
                  </a:lnTo>
                  <a:lnTo>
                    <a:pt x="11" y="46"/>
                  </a:lnTo>
                  <a:lnTo>
                    <a:pt x="7" y="42"/>
                  </a:lnTo>
                  <a:lnTo>
                    <a:pt x="5" y="38"/>
                  </a:lnTo>
                  <a:lnTo>
                    <a:pt x="3" y="34"/>
                  </a:lnTo>
                  <a:lnTo>
                    <a:pt x="0" y="29"/>
                  </a:lnTo>
                  <a:lnTo>
                    <a:pt x="0" y="24"/>
                  </a:lnTo>
                  <a:lnTo>
                    <a:pt x="0" y="20"/>
                  </a:lnTo>
                  <a:lnTo>
                    <a:pt x="3" y="15"/>
                  </a:lnTo>
                  <a:lnTo>
                    <a:pt x="5" y="10"/>
                  </a:lnTo>
                  <a:lnTo>
                    <a:pt x="7" y="7"/>
                  </a:lnTo>
                  <a:lnTo>
                    <a:pt x="11" y="4"/>
                  </a:lnTo>
                  <a:lnTo>
                    <a:pt x="16" y="2"/>
                  </a:lnTo>
                  <a:lnTo>
                    <a:pt x="20" y="0"/>
                  </a:lnTo>
                  <a:lnTo>
                    <a:pt x="25" y="0"/>
                  </a:lnTo>
                  <a:lnTo>
                    <a:pt x="31" y="0"/>
                  </a:lnTo>
                  <a:lnTo>
                    <a:pt x="36" y="2"/>
                  </a:lnTo>
                  <a:lnTo>
                    <a:pt x="39" y="4"/>
                  </a:lnTo>
                  <a:lnTo>
                    <a:pt x="43" y="7"/>
                  </a:lnTo>
                  <a:lnTo>
                    <a:pt x="46" y="10"/>
                  </a:lnTo>
                  <a:lnTo>
                    <a:pt x="49" y="15"/>
                  </a:lnTo>
                  <a:lnTo>
                    <a:pt x="50" y="20"/>
                  </a:lnTo>
                  <a:lnTo>
                    <a:pt x="50" y="24"/>
                  </a:lnTo>
                  <a:lnTo>
                    <a:pt x="50" y="29"/>
                  </a:lnTo>
                  <a:lnTo>
                    <a:pt x="49" y="34"/>
                  </a:lnTo>
                  <a:lnTo>
                    <a:pt x="46" y="38"/>
                  </a:lnTo>
                  <a:lnTo>
                    <a:pt x="43" y="42"/>
                  </a:lnTo>
                  <a:lnTo>
                    <a:pt x="39" y="46"/>
                  </a:lnTo>
                  <a:lnTo>
                    <a:pt x="36" y="48"/>
                  </a:lnTo>
                  <a:lnTo>
                    <a:pt x="31" y="49"/>
                  </a:lnTo>
                  <a:lnTo>
                    <a:pt x="25" y="49"/>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32" name="Freeform 56"/>
            <p:cNvSpPr>
              <a:spLocks/>
            </p:cNvSpPr>
            <p:nvPr/>
          </p:nvSpPr>
          <p:spPr bwMode="auto">
            <a:xfrm>
              <a:off x="2560" y="2028"/>
              <a:ext cx="33" cy="34"/>
            </a:xfrm>
            <a:custGeom>
              <a:avLst/>
              <a:gdLst>
                <a:gd name="T0" fmla="*/ 17 w 33"/>
                <a:gd name="T1" fmla="*/ 34 h 34"/>
                <a:gd name="T2" fmla="*/ 13 w 33"/>
                <a:gd name="T3" fmla="*/ 33 h 34"/>
                <a:gd name="T4" fmla="*/ 11 w 33"/>
                <a:gd name="T5" fmla="*/ 32 h 34"/>
                <a:gd name="T6" fmla="*/ 7 w 33"/>
                <a:gd name="T7" fmla="*/ 30 h 34"/>
                <a:gd name="T8" fmla="*/ 5 w 33"/>
                <a:gd name="T9" fmla="*/ 28 h 34"/>
                <a:gd name="T10" fmla="*/ 4 w 33"/>
                <a:gd name="T11" fmla="*/ 26 h 34"/>
                <a:gd name="T12" fmla="*/ 1 w 33"/>
                <a:gd name="T13" fmla="*/ 23 h 34"/>
                <a:gd name="T14" fmla="*/ 0 w 33"/>
                <a:gd name="T15" fmla="*/ 20 h 34"/>
                <a:gd name="T16" fmla="*/ 0 w 33"/>
                <a:gd name="T17" fmla="*/ 16 h 34"/>
                <a:gd name="T18" fmla="*/ 0 w 33"/>
                <a:gd name="T19" fmla="*/ 14 h 34"/>
                <a:gd name="T20" fmla="*/ 1 w 33"/>
                <a:gd name="T21" fmla="*/ 10 h 34"/>
                <a:gd name="T22" fmla="*/ 4 w 33"/>
                <a:gd name="T23" fmla="*/ 7 h 34"/>
                <a:gd name="T24" fmla="*/ 5 w 33"/>
                <a:gd name="T25" fmla="*/ 4 h 34"/>
                <a:gd name="T26" fmla="*/ 7 w 33"/>
                <a:gd name="T27" fmla="*/ 3 h 34"/>
                <a:gd name="T28" fmla="*/ 11 w 33"/>
                <a:gd name="T29" fmla="*/ 1 h 34"/>
                <a:gd name="T30" fmla="*/ 13 w 33"/>
                <a:gd name="T31" fmla="*/ 1 h 34"/>
                <a:gd name="T32" fmla="*/ 17 w 33"/>
                <a:gd name="T33" fmla="*/ 0 h 34"/>
                <a:gd name="T34" fmla="*/ 20 w 33"/>
                <a:gd name="T35" fmla="*/ 1 h 34"/>
                <a:gd name="T36" fmla="*/ 24 w 33"/>
                <a:gd name="T37" fmla="*/ 1 h 34"/>
                <a:gd name="T38" fmla="*/ 26 w 33"/>
                <a:gd name="T39" fmla="*/ 3 h 34"/>
                <a:gd name="T40" fmla="*/ 28 w 33"/>
                <a:gd name="T41" fmla="*/ 4 h 34"/>
                <a:gd name="T42" fmla="*/ 31 w 33"/>
                <a:gd name="T43" fmla="*/ 7 h 34"/>
                <a:gd name="T44" fmla="*/ 32 w 33"/>
                <a:gd name="T45" fmla="*/ 10 h 34"/>
                <a:gd name="T46" fmla="*/ 33 w 33"/>
                <a:gd name="T47" fmla="*/ 14 h 34"/>
                <a:gd name="T48" fmla="*/ 33 w 33"/>
                <a:gd name="T49" fmla="*/ 16 h 34"/>
                <a:gd name="T50" fmla="*/ 33 w 33"/>
                <a:gd name="T51" fmla="*/ 20 h 34"/>
                <a:gd name="T52" fmla="*/ 32 w 33"/>
                <a:gd name="T53" fmla="*/ 23 h 34"/>
                <a:gd name="T54" fmla="*/ 31 w 33"/>
                <a:gd name="T55" fmla="*/ 26 h 34"/>
                <a:gd name="T56" fmla="*/ 28 w 33"/>
                <a:gd name="T57" fmla="*/ 28 h 34"/>
                <a:gd name="T58" fmla="*/ 26 w 33"/>
                <a:gd name="T59" fmla="*/ 30 h 34"/>
                <a:gd name="T60" fmla="*/ 24 w 33"/>
                <a:gd name="T61" fmla="*/ 32 h 34"/>
                <a:gd name="T62" fmla="*/ 20 w 33"/>
                <a:gd name="T63" fmla="*/ 33 h 34"/>
                <a:gd name="T64" fmla="*/ 17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7" y="34"/>
                  </a:moveTo>
                  <a:lnTo>
                    <a:pt x="13" y="33"/>
                  </a:lnTo>
                  <a:lnTo>
                    <a:pt x="11" y="32"/>
                  </a:lnTo>
                  <a:lnTo>
                    <a:pt x="7" y="30"/>
                  </a:lnTo>
                  <a:lnTo>
                    <a:pt x="5" y="28"/>
                  </a:lnTo>
                  <a:lnTo>
                    <a:pt x="4" y="26"/>
                  </a:lnTo>
                  <a:lnTo>
                    <a:pt x="1" y="23"/>
                  </a:lnTo>
                  <a:lnTo>
                    <a:pt x="0" y="20"/>
                  </a:lnTo>
                  <a:lnTo>
                    <a:pt x="0" y="16"/>
                  </a:lnTo>
                  <a:lnTo>
                    <a:pt x="0" y="14"/>
                  </a:lnTo>
                  <a:lnTo>
                    <a:pt x="1" y="10"/>
                  </a:lnTo>
                  <a:lnTo>
                    <a:pt x="4" y="7"/>
                  </a:lnTo>
                  <a:lnTo>
                    <a:pt x="5" y="4"/>
                  </a:lnTo>
                  <a:lnTo>
                    <a:pt x="7" y="3"/>
                  </a:lnTo>
                  <a:lnTo>
                    <a:pt x="11" y="1"/>
                  </a:lnTo>
                  <a:lnTo>
                    <a:pt x="13" y="1"/>
                  </a:lnTo>
                  <a:lnTo>
                    <a:pt x="17" y="0"/>
                  </a:lnTo>
                  <a:lnTo>
                    <a:pt x="20" y="1"/>
                  </a:lnTo>
                  <a:lnTo>
                    <a:pt x="24" y="1"/>
                  </a:lnTo>
                  <a:lnTo>
                    <a:pt x="26" y="3"/>
                  </a:lnTo>
                  <a:lnTo>
                    <a:pt x="28" y="4"/>
                  </a:lnTo>
                  <a:lnTo>
                    <a:pt x="31" y="7"/>
                  </a:lnTo>
                  <a:lnTo>
                    <a:pt x="32" y="10"/>
                  </a:lnTo>
                  <a:lnTo>
                    <a:pt x="33" y="14"/>
                  </a:lnTo>
                  <a:lnTo>
                    <a:pt x="33" y="16"/>
                  </a:lnTo>
                  <a:lnTo>
                    <a:pt x="33" y="20"/>
                  </a:lnTo>
                  <a:lnTo>
                    <a:pt x="32" y="23"/>
                  </a:lnTo>
                  <a:lnTo>
                    <a:pt x="31" y="26"/>
                  </a:lnTo>
                  <a:lnTo>
                    <a:pt x="28" y="28"/>
                  </a:lnTo>
                  <a:lnTo>
                    <a:pt x="26" y="30"/>
                  </a:lnTo>
                  <a:lnTo>
                    <a:pt x="24" y="32"/>
                  </a:lnTo>
                  <a:lnTo>
                    <a:pt x="20" y="33"/>
                  </a:lnTo>
                  <a:lnTo>
                    <a:pt x="17"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633" name="Freeform 57"/>
            <p:cNvSpPr>
              <a:spLocks/>
            </p:cNvSpPr>
            <p:nvPr/>
          </p:nvSpPr>
          <p:spPr bwMode="auto">
            <a:xfrm>
              <a:off x="2560" y="2028"/>
              <a:ext cx="33" cy="34"/>
            </a:xfrm>
            <a:custGeom>
              <a:avLst/>
              <a:gdLst>
                <a:gd name="T0" fmla="*/ 17 w 33"/>
                <a:gd name="T1" fmla="*/ 34 h 34"/>
                <a:gd name="T2" fmla="*/ 13 w 33"/>
                <a:gd name="T3" fmla="*/ 33 h 34"/>
                <a:gd name="T4" fmla="*/ 11 w 33"/>
                <a:gd name="T5" fmla="*/ 32 h 34"/>
                <a:gd name="T6" fmla="*/ 7 w 33"/>
                <a:gd name="T7" fmla="*/ 30 h 34"/>
                <a:gd name="T8" fmla="*/ 5 w 33"/>
                <a:gd name="T9" fmla="*/ 28 h 34"/>
                <a:gd name="T10" fmla="*/ 4 w 33"/>
                <a:gd name="T11" fmla="*/ 26 h 34"/>
                <a:gd name="T12" fmla="*/ 1 w 33"/>
                <a:gd name="T13" fmla="*/ 23 h 34"/>
                <a:gd name="T14" fmla="*/ 0 w 33"/>
                <a:gd name="T15" fmla="*/ 20 h 34"/>
                <a:gd name="T16" fmla="*/ 0 w 33"/>
                <a:gd name="T17" fmla="*/ 16 h 34"/>
                <a:gd name="T18" fmla="*/ 0 w 33"/>
                <a:gd name="T19" fmla="*/ 14 h 34"/>
                <a:gd name="T20" fmla="*/ 1 w 33"/>
                <a:gd name="T21" fmla="*/ 10 h 34"/>
                <a:gd name="T22" fmla="*/ 4 w 33"/>
                <a:gd name="T23" fmla="*/ 7 h 34"/>
                <a:gd name="T24" fmla="*/ 5 w 33"/>
                <a:gd name="T25" fmla="*/ 4 h 34"/>
                <a:gd name="T26" fmla="*/ 7 w 33"/>
                <a:gd name="T27" fmla="*/ 3 h 34"/>
                <a:gd name="T28" fmla="*/ 11 w 33"/>
                <a:gd name="T29" fmla="*/ 1 h 34"/>
                <a:gd name="T30" fmla="*/ 13 w 33"/>
                <a:gd name="T31" fmla="*/ 1 h 34"/>
                <a:gd name="T32" fmla="*/ 17 w 33"/>
                <a:gd name="T33" fmla="*/ 0 h 34"/>
                <a:gd name="T34" fmla="*/ 20 w 33"/>
                <a:gd name="T35" fmla="*/ 1 h 34"/>
                <a:gd name="T36" fmla="*/ 24 w 33"/>
                <a:gd name="T37" fmla="*/ 1 h 34"/>
                <a:gd name="T38" fmla="*/ 26 w 33"/>
                <a:gd name="T39" fmla="*/ 3 h 34"/>
                <a:gd name="T40" fmla="*/ 28 w 33"/>
                <a:gd name="T41" fmla="*/ 4 h 34"/>
                <a:gd name="T42" fmla="*/ 31 w 33"/>
                <a:gd name="T43" fmla="*/ 7 h 34"/>
                <a:gd name="T44" fmla="*/ 32 w 33"/>
                <a:gd name="T45" fmla="*/ 10 h 34"/>
                <a:gd name="T46" fmla="*/ 33 w 33"/>
                <a:gd name="T47" fmla="*/ 14 h 34"/>
                <a:gd name="T48" fmla="*/ 33 w 33"/>
                <a:gd name="T49" fmla="*/ 16 h 34"/>
                <a:gd name="T50" fmla="*/ 33 w 33"/>
                <a:gd name="T51" fmla="*/ 20 h 34"/>
                <a:gd name="T52" fmla="*/ 32 w 33"/>
                <a:gd name="T53" fmla="*/ 23 h 34"/>
                <a:gd name="T54" fmla="*/ 31 w 33"/>
                <a:gd name="T55" fmla="*/ 26 h 34"/>
                <a:gd name="T56" fmla="*/ 28 w 33"/>
                <a:gd name="T57" fmla="*/ 28 h 34"/>
                <a:gd name="T58" fmla="*/ 26 w 33"/>
                <a:gd name="T59" fmla="*/ 30 h 34"/>
                <a:gd name="T60" fmla="*/ 24 w 33"/>
                <a:gd name="T61" fmla="*/ 32 h 34"/>
                <a:gd name="T62" fmla="*/ 20 w 33"/>
                <a:gd name="T63" fmla="*/ 33 h 34"/>
                <a:gd name="T64" fmla="*/ 17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7" y="34"/>
                  </a:moveTo>
                  <a:lnTo>
                    <a:pt x="13" y="33"/>
                  </a:lnTo>
                  <a:lnTo>
                    <a:pt x="11" y="32"/>
                  </a:lnTo>
                  <a:lnTo>
                    <a:pt x="7" y="30"/>
                  </a:lnTo>
                  <a:lnTo>
                    <a:pt x="5" y="28"/>
                  </a:lnTo>
                  <a:lnTo>
                    <a:pt x="4" y="26"/>
                  </a:lnTo>
                  <a:lnTo>
                    <a:pt x="1" y="23"/>
                  </a:lnTo>
                  <a:lnTo>
                    <a:pt x="0" y="20"/>
                  </a:lnTo>
                  <a:lnTo>
                    <a:pt x="0" y="16"/>
                  </a:lnTo>
                  <a:lnTo>
                    <a:pt x="0" y="14"/>
                  </a:lnTo>
                  <a:lnTo>
                    <a:pt x="1" y="10"/>
                  </a:lnTo>
                  <a:lnTo>
                    <a:pt x="4" y="7"/>
                  </a:lnTo>
                  <a:lnTo>
                    <a:pt x="5" y="4"/>
                  </a:lnTo>
                  <a:lnTo>
                    <a:pt x="7" y="3"/>
                  </a:lnTo>
                  <a:lnTo>
                    <a:pt x="11" y="1"/>
                  </a:lnTo>
                  <a:lnTo>
                    <a:pt x="13" y="1"/>
                  </a:lnTo>
                  <a:lnTo>
                    <a:pt x="17" y="0"/>
                  </a:lnTo>
                  <a:lnTo>
                    <a:pt x="20" y="1"/>
                  </a:lnTo>
                  <a:lnTo>
                    <a:pt x="24" y="1"/>
                  </a:lnTo>
                  <a:lnTo>
                    <a:pt x="26" y="3"/>
                  </a:lnTo>
                  <a:lnTo>
                    <a:pt x="28" y="4"/>
                  </a:lnTo>
                  <a:lnTo>
                    <a:pt x="31" y="7"/>
                  </a:lnTo>
                  <a:lnTo>
                    <a:pt x="32" y="10"/>
                  </a:lnTo>
                  <a:lnTo>
                    <a:pt x="33" y="14"/>
                  </a:lnTo>
                  <a:lnTo>
                    <a:pt x="33" y="16"/>
                  </a:lnTo>
                  <a:lnTo>
                    <a:pt x="33" y="20"/>
                  </a:lnTo>
                  <a:lnTo>
                    <a:pt x="32" y="23"/>
                  </a:lnTo>
                  <a:lnTo>
                    <a:pt x="31" y="26"/>
                  </a:lnTo>
                  <a:lnTo>
                    <a:pt x="28" y="28"/>
                  </a:lnTo>
                  <a:lnTo>
                    <a:pt x="26" y="30"/>
                  </a:lnTo>
                  <a:lnTo>
                    <a:pt x="24" y="32"/>
                  </a:lnTo>
                  <a:lnTo>
                    <a:pt x="20" y="33"/>
                  </a:lnTo>
                  <a:lnTo>
                    <a:pt x="17" y="34"/>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34" name="Freeform 58"/>
            <p:cNvSpPr>
              <a:spLocks/>
            </p:cNvSpPr>
            <p:nvPr/>
          </p:nvSpPr>
          <p:spPr bwMode="auto">
            <a:xfrm>
              <a:off x="2667" y="2799"/>
              <a:ext cx="33" cy="33"/>
            </a:xfrm>
            <a:custGeom>
              <a:avLst/>
              <a:gdLst>
                <a:gd name="T0" fmla="*/ 17 w 33"/>
                <a:gd name="T1" fmla="*/ 33 h 33"/>
                <a:gd name="T2" fmla="*/ 13 w 33"/>
                <a:gd name="T3" fmla="*/ 33 h 33"/>
                <a:gd name="T4" fmla="*/ 10 w 33"/>
                <a:gd name="T5" fmla="*/ 32 h 33"/>
                <a:gd name="T6" fmla="*/ 7 w 33"/>
                <a:gd name="T7" fmla="*/ 31 h 33"/>
                <a:gd name="T8" fmla="*/ 5 w 33"/>
                <a:gd name="T9" fmla="*/ 29 h 33"/>
                <a:gd name="T10" fmla="*/ 3 w 33"/>
                <a:gd name="T11" fmla="*/ 26 h 33"/>
                <a:gd name="T12" fmla="*/ 1 w 33"/>
                <a:gd name="T13" fmla="*/ 23 h 33"/>
                <a:gd name="T14" fmla="*/ 0 w 33"/>
                <a:gd name="T15" fmla="*/ 20 h 33"/>
                <a:gd name="T16" fmla="*/ 0 w 33"/>
                <a:gd name="T17" fmla="*/ 17 h 33"/>
                <a:gd name="T18" fmla="*/ 0 w 33"/>
                <a:gd name="T19" fmla="*/ 13 h 33"/>
                <a:gd name="T20" fmla="*/ 1 w 33"/>
                <a:gd name="T21" fmla="*/ 10 h 33"/>
                <a:gd name="T22" fmla="*/ 3 w 33"/>
                <a:gd name="T23" fmla="*/ 7 h 33"/>
                <a:gd name="T24" fmla="*/ 5 w 33"/>
                <a:gd name="T25" fmla="*/ 5 h 33"/>
                <a:gd name="T26" fmla="*/ 7 w 33"/>
                <a:gd name="T27" fmla="*/ 3 h 33"/>
                <a:gd name="T28" fmla="*/ 10 w 33"/>
                <a:gd name="T29" fmla="*/ 2 h 33"/>
                <a:gd name="T30" fmla="*/ 13 w 33"/>
                <a:gd name="T31" fmla="*/ 0 h 33"/>
                <a:gd name="T32" fmla="*/ 17 w 33"/>
                <a:gd name="T33" fmla="*/ 0 h 33"/>
                <a:gd name="T34" fmla="*/ 20 w 33"/>
                <a:gd name="T35" fmla="*/ 0 h 33"/>
                <a:gd name="T36" fmla="*/ 23 w 33"/>
                <a:gd name="T37" fmla="*/ 2 h 33"/>
                <a:gd name="T38" fmla="*/ 26 w 33"/>
                <a:gd name="T39" fmla="*/ 3 h 33"/>
                <a:gd name="T40" fmla="*/ 29 w 33"/>
                <a:gd name="T41" fmla="*/ 5 h 33"/>
                <a:gd name="T42" fmla="*/ 30 w 33"/>
                <a:gd name="T43" fmla="*/ 7 h 33"/>
                <a:gd name="T44" fmla="*/ 32 w 33"/>
                <a:gd name="T45" fmla="*/ 10 h 33"/>
                <a:gd name="T46" fmla="*/ 33 w 33"/>
                <a:gd name="T47" fmla="*/ 13 h 33"/>
                <a:gd name="T48" fmla="*/ 33 w 33"/>
                <a:gd name="T49" fmla="*/ 17 h 33"/>
                <a:gd name="T50" fmla="*/ 33 w 33"/>
                <a:gd name="T51" fmla="*/ 20 h 33"/>
                <a:gd name="T52" fmla="*/ 32 w 33"/>
                <a:gd name="T53" fmla="*/ 23 h 33"/>
                <a:gd name="T54" fmla="*/ 30 w 33"/>
                <a:gd name="T55" fmla="*/ 26 h 33"/>
                <a:gd name="T56" fmla="*/ 29 w 33"/>
                <a:gd name="T57" fmla="*/ 29 h 33"/>
                <a:gd name="T58" fmla="*/ 26 w 33"/>
                <a:gd name="T59" fmla="*/ 31 h 33"/>
                <a:gd name="T60" fmla="*/ 23 w 33"/>
                <a:gd name="T61" fmla="*/ 32 h 33"/>
                <a:gd name="T62" fmla="*/ 20 w 33"/>
                <a:gd name="T63" fmla="*/ 33 h 33"/>
                <a:gd name="T64" fmla="*/ 17 w 33"/>
                <a:gd name="T6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3">
                  <a:moveTo>
                    <a:pt x="17" y="33"/>
                  </a:moveTo>
                  <a:lnTo>
                    <a:pt x="13" y="33"/>
                  </a:lnTo>
                  <a:lnTo>
                    <a:pt x="10" y="32"/>
                  </a:lnTo>
                  <a:lnTo>
                    <a:pt x="7" y="31"/>
                  </a:lnTo>
                  <a:lnTo>
                    <a:pt x="5" y="29"/>
                  </a:lnTo>
                  <a:lnTo>
                    <a:pt x="3" y="26"/>
                  </a:lnTo>
                  <a:lnTo>
                    <a:pt x="1" y="23"/>
                  </a:lnTo>
                  <a:lnTo>
                    <a:pt x="0" y="20"/>
                  </a:lnTo>
                  <a:lnTo>
                    <a:pt x="0" y="17"/>
                  </a:lnTo>
                  <a:lnTo>
                    <a:pt x="0" y="13"/>
                  </a:lnTo>
                  <a:lnTo>
                    <a:pt x="1" y="10"/>
                  </a:lnTo>
                  <a:lnTo>
                    <a:pt x="3" y="7"/>
                  </a:lnTo>
                  <a:lnTo>
                    <a:pt x="5" y="5"/>
                  </a:lnTo>
                  <a:lnTo>
                    <a:pt x="7" y="3"/>
                  </a:lnTo>
                  <a:lnTo>
                    <a:pt x="10" y="2"/>
                  </a:lnTo>
                  <a:lnTo>
                    <a:pt x="13" y="0"/>
                  </a:lnTo>
                  <a:lnTo>
                    <a:pt x="17" y="0"/>
                  </a:lnTo>
                  <a:lnTo>
                    <a:pt x="20" y="0"/>
                  </a:lnTo>
                  <a:lnTo>
                    <a:pt x="23" y="2"/>
                  </a:lnTo>
                  <a:lnTo>
                    <a:pt x="26" y="3"/>
                  </a:lnTo>
                  <a:lnTo>
                    <a:pt x="29" y="5"/>
                  </a:lnTo>
                  <a:lnTo>
                    <a:pt x="30" y="7"/>
                  </a:lnTo>
                  <a:lnTo>
                    <a:pt x="32" y="10"/>
                  </a:lnTo>
                  <a:lnTo>
                    <a:pt x="33" y="13"/>
                  </a:lnTo>
                  <a:lnTo>
                    <a:pt x="33" y="17"/>
                  </a:lnTo>
                  <a:lnTo>
                    <a:pt x="33" y="20"/>
                  </a:lnTo>
                  <a:lnTo>
                    <a:pt x="32" y="23"/>
                  </a:lnTo>
                  <a:lnTo>
                    <a:pt x="30" y="26"/>
                  </a:lnTo>
                  <a:lnTo>
                    <a:pt x="29" y="29"/>
                  </a:lnTo>
                  <a:lnTo>
                    <a:pt x="26" y="31"/>
                  </a:lnTo>
                  <a:lnTo>
                    <a:pt x="23" y="32"/>
                  </a:lnTo>
                  <a:lnTo>
                    <a:pt x="20" y="33"/>
                  </a:lnTo>
                  <a:lnTo>
                    <a:pt x="17"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635" name="Freeform 59"/>
            <p:cNvSpPr>
              <a:spLocks/>
            </p:cNvSpPr>
            <p:nvPr/>
          </p:nvSpPr>
          <p:spPr bwMode="auto">
            <a:xfrm>
              <a:off x="2667" y="2799"/>
              <a:ext cx="33" cy="33"/>
            </a:xfrm>
            <a:custGeom>
              <a:avLst/>
              <a:gdLst>
                <a:gd name="T0" fmla="*/ 17 w 33"/>
                <a:gd name="T1" fmla="*/ 33 h 33"/>
                <a:gd name="T2" fmla="*/ 13 w 33"/>
                <a:gd name="T3" fmla="*/ 33 h 33"/>
                <a:gd name="T4" fmla="*/ 10 w 33"/>
                <a:gd name="T5" fmla="*/ 32 h 33"/>
                <a:gd name="T6" fmla="*/ 7 w 33"/>
                <a:gd name="T7" fmla="*/ 31 h 33"/>
                <a:gd name="T8" fmla="*/ 5 w 33"/>
                <a:gd name="T9" fmla="*/ 29 h 33"/>
                <a:gd name="T10" fmla="*/ 3 w 33"/>
                <a:gd name="T11" fmla="*/ 26 h 33"/>
                <a:gd name="T12" fmla="*/ 1 w 33"/>
                <a:gd name="T13" fmla="*/ 23 h 33"/>
                <a:gd name="T14" fmla="*/ 0 w 33"/>
                <a:gd name="T15" fmla="*/ 20 h 33"/>
                <a:gd name="T16" fmla="*/ 0 w 33"/>
                <a:gd name="T17" fmla="*/ 17 h 33"/>
                <a:gd name="T18" fmla="*/ 0 w 33"/>
                <a:gd name="T19" fmla="*/ 13 h 33"/>
                <a:gd name="T20" fmla="*/ 1 w 33"/>
                <a:gd name="T21" fmla="*/ 10 h 33"/>
                <a:gd name="T22" fmla="*/ 3 w 33"/>
                <a:gd name="T23" fmla="*/ 7 h 33"/>
                <a:gd name="T24" fmla="*/ 5 w 33"/>
                <a:gd name="T25" fmla="*/ 5 h 33"/>
                <a:gd name="T26" fmla="*/ 7 w 33"/>
                <a:gd name="T27" fmla="*/ 3 h 33"/>
                <a:gd name="T28" fmla="*/ 10 w 33"/>
                <a:gd name="T29" fmla="*/ 2 h 33"/>
                <a:gd name="T30" fmla="*/ 13 w 33"/>
                <a:gd name="T31" fmla="*/ 0 h 33"/>
                <a:gd name="T32" fmla="*/ 17 w 33"/>
                <a:gd name="T33" fmla="*/ 0 h 33"/>
                <a:gd name="T34" fmla="*/ 20 w 33"/>
                <a:gd name="T35" fmla="*/ 0 h 33"/>
                <a:gd name="T36" fmla="*/ 23 w 33"/>
                <a:gd name="T37" fmla="*/ 2 h 33"/>
                <a:gd name="T38" fmla="*/ 26 w 33"/>
                <a:gd name="T39" fmla="*/ 3 h 33"/>
                <a:gd name="T40" fmla="*/ 29 w 33"/>
                <a:gd name="T41" fmla="*/ 5 h 33"/>
                <a:gd name="T42" fmla="*/ 30 w 33"/>
                <a:gd name="T43" fmla="*/ 7 h 33"/>
                <a:gd name="T44" fmla="*/ 32 w 33"/>
                <a:gd name="T45" fmla="*/ 10 h 33"/>
                <a:gd name="T46" fmla="*/ 33 w 33"/>
                <a:gd name="T47" fmla="*/ 13 h 33"/>
                <a:gd name="T48" fmla="*/ 33 w 33"/>
                <a:gd name="T49" fmla="*/ 17 h 33"/>
                <a:gd name="T50" fmla="*/ 33 w 33"/>
                <a:gd name="T51" fmla="*/ 20 h 33"/>
                <a:gd name="T52" fmla="*/ 32 w 33"/>
                <a:gd name="T53" fmla="*/ 23 h 33"/>
                <a:gd name="T54" fmla="*/ 30 w 33"/>
                <a:gd name="T55" fmla="*/ 26 h 33"/>
                <a:gd name="T56" fmla="*/ 29 w 33"/>
                <a:gd name="T57" fmla="*/ 29 h 33"/>
                <a:gd name="T58" fmla="*/ 26 w 33"/>
                <a:gd name="T59" fmla="*/ 31 h 33"/>
                <a:gd name="T60" fmla="*/ 23 w 33"/>
                <a:gd name="T61" fmla="*/ 32 h 33"/>
                <a:gd name="T62" fmla="*/ 20 w 33"/>
                <a:gd name="T63" fmla="*/ 33 h 33"/>
                <a:gd name="T64" fmla="*/ 17 w 33"/>
                <a:gd name="T6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3">
                  <a:moveTo>
                    <a:pt x="17" y="33"/>
                  </a:moveTo>
                  <a:lnTo>
                    <a:pt x="13" y="33"/>
                  </a:lnTo>
                  <a:lnTo>
                    <a:pt x="10" y="32"/>
                  </a:lnTo>
                  <a:lnTo>
                    <a:pt x="7" y="31"/>
                  </a:lnTo>
                  <a:lnTo>
                    <a:pt x="5" y="29"/>
                  </a:lnTo>
                  <a:lnTo>
                    <a:pt x="3" y="26"/>
                  </a:lnTo>
                  <a:lnTo>
                    <a:pt x="1" y="23"/>
                  </a:lnTo>
                  <a:lnTo>
                    <a:pt x="0" y="20"/>
                  </a:lnTo>
                  <a:lnTo>
                    <a:pt x="0" y="17"/>
                  </a:lnTo>
                  <a:lnTo>
                    <a:pt x="0" y="13"/>
                  </a:lnTo>
                  <a:lnTo>
                    <a:pt x="1" y="10"/>
                  </a:lnTo>
                  <a:lnTo>
                    <a:pt x="3" y="7"/>
                  </a:lnTo>
                  <a:lnTo>
                    <a:pt x="5" y="5"/>
                  </a:lnTo>
                  <a:lnTo>
                    <a:pt x="7" y="3"/>
                  </a:lnTo>
                  <a:lnTo>
                    <a:pt x="10" y="2"/>
                  </a:lnTo>
                  <a:lnTo>
                    <a:pt x="13" y="0"/>
                  </a:lnTo>
                  <a:lnTo>
                    <a:pt x="17" y="0"/>
                  </a:lnTo>
                  <a:lnTo>
                    <a:pt x="20" y="0"/>
                  </a:lnTo>
                  <a:lnTo>
                    <a:pt x="23" y="2"/>
                  </a:lnTo>
                  <a:lnTo>
                    <a:pt x="26" y="3"/>
                  </a:lnTo>
                  <a:lnTo>
                    <a:pt x="29" y="5"/>
                  </a:lnTo>
                  <a:lnTo>
                    <a:pt x="30" y="7"/>
                  </a:lnTo>
                  <a:lnTo>
                    <a:pt x="32" y="10"/>
                  </a:lnTo>
                  <a:lnTo>
                    <a:pt x="33" y="13"/>
                  </a:lnTo>
                  <a:lnTo>
                    <a:pt x="33" y="17"/>
                  </a:lnTo>
                  <a:lnTo>
                    <a:pt x="33" y="20"/>
                  </a:lnTo>
                  <a:lnTo>
                    <a:pt x="32" y="23"/>
                  </a:lnTo>
                  <a:lnTo>
                    <a:pt x="30" y="26"/>
                  </a:lnTo>
                  <a:lnTo>
                    <a:pt x="29" y="29"/>
                  </a:lnTo>
                  <a:lnTo>
                    <a:pt x="26" y="31"/>
                  </a:lnTo>
                  <a:lnTo>
                    <a:pt x="23" y="32"/>
                  </a:lnTo>
                  <a:lnTo>
                    <a:pt x="20" y="33"/>
                  </a:lnTo>
                  <a:lnTo>
                    <a:pt x="17" y="33"/>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36" name="Rectangle 60"/>
            <p:cNvSpPr>
              <a:spLocks noChangeArrowheads="1"/>
            </p:cNvSpPr>
            <p:nvPr/>
          </p:nvSpPr>
          <p:spPr bwMode="auto">
            <a:xfrm>
              <a:off x="3181" y="2777"/>
              <a:ext cx="157" cy="64"/>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8637" name="Rectangle 61"/>
            <p:cNvSpPr>
              <a:spLocks noChangeArrowheads="1"/>
            </p:cNvSpPr>
            <p:nvPr/>
          </p:nvSpPr>
          <p:spPr bwMode="auto">
            <a:xfrm>
              <a:off x="3181" y="2777"/>
              <a:ext cx="157" cy="64"/>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38" name="Line 62"/>
            <p:cNvSpPr>
              <a:spLocks noChangeShapeType="1"/>
            </p:cNvSpPr>
            <p:nvPr/>
          </p:nvSpPr>
          <p:spPr bwMode="auto">
            <a:xfrm flipV="1">
              <a:off x="3059" y="2345"/>
              <a:ext cx="1" cy="47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639" name="Rectangle 63"/>
            <p:cNvSpPr>
              <a:spLocks noChangeArrowheads="1"/>
            </p:cNvSpPr>
            <p:nvPr/>
          </p:nvSpPr>
          <p:spPr bwMode="auto">
            <a:xfrm>
              <a:off x="3029" y="2478"/>
              <a:ext cx="61" cy="166"/>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8640" name="Rectangle 64"/>
            <p:cNvSpPr>
              <a:spLocks noChangeArrowheads="1"/>
            </p:cNvSpPr>
            <p:nvPr/>
          </p:nvSpPr>
          <p:spPr bwMode="auto">
            <a:xfrm>
              <a:off x="3029" y="2478"/>
              <a:ext cx="61" cy="166"/>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41" name="Freeform 65"/>
            <p:cNvSpPr>
              <a:spLocks/>
            </p:cNvSpPr>
            <p:nvPr/>
          </p:nvSpPr>
          <p:spPr bwMode="auto">
            <a:xfrm>
              <a:off x="3037" y="2301"/>
              <a:ext cx="49" cy="49"/>
            </a:xfrm>
            <a:custGeom>
              <a:avLst/>
              <a:gdLst>
                <a:gd name="T0" fmla="*/ 25 w 49"/>
                <a:gd name="T1" fmla="*/ 49 h 49"/>
                <a:gd name="T2" fmla="*/ 20 w 49"/>
                <a:gd name="T3" fmla="*/ 49 h 49"/>
                <a:gd name="T4" fmla="*/ 15 w 49"/>
                <a:gd name="T5" fmla="*/ 48 h 49"/>
                <a:gd name="T6" fmla="*/ 10 w 49"/>
                <a:gd name="T7" fmla="*/ 46 h 49"/>
                <a:gd name="T8" fmla="*/ 7 w 49"/>
                <a:gd name="T9" fmla="*/ 42 h 49"/>
                <a:gd name="T10" fmla="*/ 3 w 49"/>
                <a:gd name="T11" fmla="*/ 38 h 49"/>
                <a:gd name="T12" fmla="*/ 1 w 49"/>
                <a:gd name="T13" fmla="*/ 34 h 49"/>
                <a:gd name="T14" fmla="*/ 0 w 49"/>
                <a:gd name="T15" fmla="*/ 29 h 49"/>
                <a:gd name="T16" fmla="*/ 0 w 49"/>
                <a:gd name="T17" fmla="*/ 24 h 49"/>
                <a:gd name="T18" fmla="*/ 0 w 49"/>
                <a:gd name="T19" fmla="*/ 20 h 49"/>
                <a:gd name="T20" fmla="*/ 1 w 49"/>
                <a:gd name="T21" fmla="*/ 15 h 49"/>
                <a:gd name="T22" fmla="*/ 3 w 49"/>
                <a:gd name="T23" fmla="*/ 10 h 49"/>
                <a:gd name="T24" fmla="*/ 7 w 49"/>
                <a:gd name="T25" fmla="*/ 7 h 49"/>
                <a:gd name="T26" fmla="*/ 10 w 49"/>
                <a:gd name="T27" fmla="*/ 4 h 49"/>
                <a:gd name="T28" fmla="*/ 15 w 49"/>
                <a:gd name="T29" fmla="*/ 2 h 49"/>
                <a:gd name="T30" fmla="*/ 20 w 49"/>
                <a:gd name="T31" fmla="*/ 0 h 49"/>
                <a:gd name="T32" fmla="*/ 25 w 49"/>
                <a:gd name="T33" fmla="*/ 0 h 49"/>
                <a:gd name="T34" fmla="*/ 29 w 49"/>
                <a:gd name="T35" fmla="*/ 0 h 49"/>
                <a:gd name="T36" fmla="*/ 34 w 49"/>
                <a:gd name="T37" fmla="*/ 2 h 49"/>
                <a:gd name="T38" fmla="*/ 39 w 49"/>
                <a:gd name="T39" fmla="*/ 4 h 49"/>
                <a:gd name="T40" fmla="*/ 42 w 49"/>
                <a:gd name="T41" fmla="*/ 7 h 49"/>
                <a:gd name="T42" fmla="*/ 46 w 49"/>
                <a:gd name="T43" fmla="*/ 10 h 49"/>
                <a:gd name="T44" fmla="*/ 48 w 49"/>
                <a:gd name="T45" fmla="*/ 15 h 49"/>
                <a:gd name="T46" fmla="*/ 49 w 49"/>
                <a:gd name="T47" fmla="*/ 20 h 49"/>
                <a:gd name="T48" fmla="*/ 49 w 49"/>
                <a:gd name="T49" fmla="*/ 24 h 49"/>
                <a:gd name="T50" fmla="*/ 49 w 49"/>
                <a:gd name="T51" fmla="*/ 29 h 49"/>
                <a:gd name="T52" fmla="*/ 48 w 49"/>
                <a:gd name="T53" fmla="*/ 34 h 49"/>
                <a:gd name="T54" fmla="*/ 46 w 49"/>
                <a:gd name="T55" fmla="*/ 38 h 49"/>
                <a:gd name="T56" fmla="*/ 42 w 49"/>
                <a:gd name="T57" fmla="*/ 42 h 49"/>
                <a:gd name="T58" fmla="*/ 39 w 49"/>
                <a:gd name="T59" fmla="*/ 46 h 49"/>
                <a:gd name="T60" fmla="*/ 34 w 49"/>
                <a:gd name="T61" fmla="*/ 48 h 49"/>
                <a:gd name="T62" fmla="*/ 29 w 49"/>
                <a:gd name="T63" fmla="*/ 49 h 49"/>
                <a:gd name="T64" fmla="*/ 25 w 49"/>
                <a:gd name="T6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 h="49">
                  <a:moveTo>
                    <a:pt x="25" y="49"/>
                  </a:moveTo>
                  <a:lnTo>
                    <a:pt x="20" y="49"/>
                  </a:lnTo>
                  <a:lnTo>
                    <a:pt x="15" y="48"/>
                  </a:lnTo>
                  <a:lnTo>
                    <a:pt x="10" y="46"/>
                  </a:lnTo>
                  <a:lnTo>
                    <a:pt x="7" y="42"/>
                  </a:lnTo>
                  <a:lnTo>
                    <a:pt x="3" y="38"/>
                  </a:lnTo>
                  <a:lnTo>
                    <a:pt x="1" y="34"/>
                  </a:lnTo>
                  <a:lnTo>
                    <a:pt x="0" y="29"/>
                  </a:lnTo>
                  <a:lnTo>
                    <a:pt x="0" y="24"/>
                  </a:lnTo>
                  <a:lnTo>
                    <a:pt x="0" y="20"/>
                  </a:lnTo>
                  <a:lnTo>
                    <a:pt x="1" y="15"/>
                  </a:lnTo>
                  <a:lnTo>
                    <a:pt x="3" y="10"/>
                  </a:lnTo>
                  <a:lnTo>
                    <a:pt x="7" y="7"/>
                  </a:lnTo>
                  <a:lnTo>
                    <a:pt x="10" y="4"/>
                  </a:lnTo>
                  <a:lnTo>
                    <a:pt x="15" y="2"/>
                  </a:lnTo>
                  <a:lnTo>
                    <a:pt x="20" y="0"/>
                  </a:lnTo>
                  <a:lnTo>
                    <a:pt x="25" y="0"/>
                  </a:lnTo>
                  <a:lnTo>
                    <a:pt x="29" y="0"/>
                  </a:lnTo>
                  <a:lnTo>
                    <a:pt x="34" y="2"/>
                  </a:lnTo>
                  <a:lnTo>
                    <a:pt x="39" y="4"/>
                  </a:lnTo>
                  <a:lnTo>
                    <a:pt x="42" y="7"/>
                  </a:lnTo>
                  <a:lnTo>
                    <a:pt x="46" y="10"/>
                  </a:lnTo>
                  <a:lnTo>
                    <a:pt x="48" y="15"/>
                  </a:lnTo>
                  <a:lnTo>
                    <a:pt x="49" y="20"/>
                  </a:lnTo>
                  <a:lnTo>
                    <a:pt x="49" y="24"/>
                  </a:lnTo>
                  <a:lnTo>
                    <a:pt x="49" y="29"/>
                  </a:lnTo>
                  <a:lnTo>
                    <a:pt x="48" y="34"/>
                  </a:lnTo>
                  <a:lnTo>
                    <a:pt x="46" y="38"/>
                  </a:lnTo>
                  <a:lnTo>
                    <a:pt x="42" y="42"/>
                  </a:lnTo>
                  <a:lnTo>
                    <a:pt x="39" y="46"/>
                  </a:lnTo>
                  <a:lnTo>
                    <a:pt x="34" y="48"/>
                  </a:lnTo>
                  <a:lnTo>
                    <a:pt x="29" y="49"/>
                  </a:lnTo>
                  <a:lnTo>
                    <a:pt x="25" y="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642" name="Freeform 66"/>
            <p:cNvSpPr>
              <a:spLocks/>
            </p:cNvSpPr>
            <p:nvPr/>
          </p:nvSpPr>
          <p:spPr bwMode="auto">
            <a:xfrm>
              <a:off x="3037" y="2301"/>
              <a:ext cx="49" cy="49"/>
            </a:xfrm>
            <a:custGeom>
              <a:avLst/>
              <a:gdLst>
                <a:gd name="T0" fmla="*/ 25 w 49"/>
                <a:gd name="T1" fmla="*/ 49 h 49"/>
                <a:gd name="T2" fmla="*/ 20 w 49"/>
                <a:gd name="T3" fmla="*/ 49 h 49"/>
                <a:gd name="T4" fmla="*/ 15 w 49"/>
                <a:gd name="T5" fmla="*/ 48 h 49"/>
                <a:gd name="T6" fmla="*/ 10 w 49"/>
                <a:gd name="T7" fmla="*/ 46 h 49"/>
                <a:gd name="T8" fmla="*/ 7 w 49"/>
                <a:gd name="T9" fmla="*/ 42 h 49"/>
                <a:gd name="T10" fmla="*/ 3 w 49"/>
                <a:gd name="T11" fmla="*/ 38 h 49"/>
                <a:gd name="T12" fmla="*/ 1 w 49"/>
                <a:gd name="T13" fmla="*/ 34 h 49"/>
                <a:gd name="T14" fmla="*/ 0 w 49"/>
                <a:gd name="T15" fmla="*/ 29 h 49"/>
                <a:gd name="T16" fmla="*/ 0 w 49"/>
                <a:gd name="T17" fmla="*/ 24 h 49"/>
                <a:gd name="T18" fmla="*/ 0 w 49"/>
                <a:gd name="T19" fmla="*/ 20 h 49"/>
                <a:gd name="T20" fmla="*/ 1 w 49"/>
                <a:gd name="T21" fmla="*/ 15 h 49"/>
                <a:gd name="T22" fmla="*/ 3 w 49"/>
                <a:gd name="T23" fmla="*/ 10 h 49"/>
                <a:gd name="T24" fmla="*/ 7 w 49"/>
                <a:gd name="T25" fmla="*/ 7 h 49"/>
                <a:gd name="T26" fmla="*/ 10 w 49"/>
                <a:gd name="T27" fmla="*/ 4 h 49"/>
                <a:gd name="T28" fmla="*/ 15 w 49"/>
                <a:gd name="T29" fmla="*/ 2 h 49"/>
                <a:gd name="T30" fmla="*/ 20 w 49"/>
                <a:gd name="T31" fmla="*/ 0 h 49"/>
                <a:gd name="T32" fmla="*/ 25 w 49"/>
                <a:gd name="T33" fmla="*/ 0 h 49"/>
                <a:gd name="T34" fmla="*/ 29 w 49"/>
                <a:gd name="T35" fmla="*/ 0 h 49"/>
                <a:gd name="T36" fmla="*/ 34 w 49"/>
                <a:gd name="T37" fmla="*/ 2 h 49"/>
                <a:gd name="T38" fmla="*/ 39 w 49"/>
                <a:gd name="T39" fmla="*/ 4 h 49"/>
                <a:gd name="T40" fmla="*/ 42 w 49"/>
                <a:gd name="T41" fmla="*/ 7 h 49"/>
                <a:gd name="T42" fmla="*/ 46 w 49"/>
                <a:gd name="T43" fmla="*/ 10 h 49"/>
                <a:gd name="T44" fmla="*/ 48 w 49"/>
                <a:gd name="T45" fmla="*/ 15 h 49"/>
                <a:gd name="T46" fmla="*/ 49 w 49"/>
                <a:gd name="T47" fmla="*/ 20 h 49"/>
                <a:gd name="T48" fmla="*/ 49 w 49"/>
                <a:gd name="T49" fmla="*/ 24 h 49"/>
                <a:gd name="T50" fmla="*/ 49 w 49"/>
                <a:gd name="T51" fmla="*/ 29 h 49"/>
                <a:gd name="T52" fmla="*/ 48 w 49"/>
                <a:gd name="T53" fmla="*/ 34 h 49"/>
                <a:gd name="T54" fmla="*/ 46 w 49"/>
                <a:gd name="T55" fmla="*/ 38 h 49"/>
                <a:gd name="T56" fmla="*/ 42 w 49"/>
                <a:gd name="T57" fmla="*/ 42 h 49"/>
                <a:gd name="T58" fmla="*/ 39 w 49"/>
                <a:gd name="T59" fmla="*/ 46 h 49"/>
                <a:gd name="T60" fmla="*/ 34 w 49"/>
                <a:gd name="T61" fmla="*/ 48 h 49"/>
                <a:gd name="T62" fmla="*/ 29 w 49"/>
                <a:gd name="T63" fmla="*/ 49 h 49"/>
                <a:gd name="T64" fmla="*/ 25 w 49"/>
                <a:gd name="T6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 h="49">
                  <a:moveTo>
                    <a:pt x="25" y="49"/>
                  </a:moveTo>
                  <a:lnTo>
                    <a:pt x="20" y="49"/>
                  </a:lnTo>
                  <a:lnTo>
                    <a:pt x="15" y="48"/>
                  </a:lnTo>
                  <a:lnTo>
                    <a:pt x="10" y="46"/>
                  </a:lnTo>
                  <a:lnTo>
                    <a:pt x="7" y="42"/>
                  </a:lnTo>
                  <a:lnTo>
                    <a:pt x="3" y="38"/>
                  </a:lnTo>
                  <a:lnTo>
                    <a:pt x="1" y="34"/>
                  </a:lnTo>
                  <a:lnTo>
                    <a:pt x="0" y="29"/>
                  </a:lnTo>
                  <a:lnTo>
                    <a:pt x="0" y="24"/>
                  </a:lnTo>
                  <a:lnTo>
                    <a:pt x="0" y="20"/>
                  </a:lnTo>
                  <a:lnTo>
                    <a:pt x="1" y="15"/>
                  </a:lnTo>
                  <a:lnTo>
                    <a:pt x="3" y="10"/>
                  </a:lnTo>
                  <a:lnTo>
                    <a:pt x="7" y="7"/>
                  </a:lnTo>
                  <a:lnTo>
                    <a:pt x="10" y="4"/>
                  </a:lnTo>
                  <a:lnTo>
                    <a:pt x="15" y="2"/>
                  </a:lnTo>
                  <a:lnTo>
                    <a:pt x="20" y="0"/>
                  </a:lnTo>
                  <a:lnTo>
                    <a:pt x="25" y="0"/>
                  </a:lnTo>
                  <a:lnTo>
                    <a:pt x="29" y="0"/>
                  </a:lnTo>
                  <a:lnTo>
                    <a:pt x="34" y="2"/>
                  </a:lnTo>
                  <a:lnTo>
                    <a:pt x="39" y="4"/>
                  </a:lnTo>
                  <a:lnTo>
                    <a:pt x="42" y="7"/>
                  </a:lnTo>
                  <a:lnTo>
                    <a:pt x="46" y="10"/>
                  </a:lnTo>
                  <a:lnTo>
                    <a:pt x="48" y="15"/>
                  </a:lnTo>
                  <a:lnTo>
                    <a:pt x="49" y="20"/>
                  </a:lnTo>
                  <a:lnTo>
                    <a:pt x="49" y="24"/>
                  </a:lnTo>
                  <a:lnTo>
                    <a:pt x="49" y="29"/>
                  </a:lnTo>
                  <a:lnTo>
                    <a:pt x="48" y="34"/>
                  </a:lnTo>
                  <a:lnTo>
                    <a:pt x="46" y="38"/>
                  </a:lnTo>
                  <a:lnTo>
                    <a:pt x="42" y="42"/>
                  </a:lnTo>
                  <a:lnTo>
                    <a:pt x="39" y="46"/>
                  </a:lnTo>
                  <a:lnTo>
                    <a:pt x="34" y="48"/>
                  </a:lnTo>
                  <a:lnTo>
                    <a:pt x="29" y="49"/>
                  </a:lnTo>
                  <a:lnTo>
                    <a:pt x="25" y="49"/>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43" name="Line 67"/>
            <p:cNvSpPr>
              <a:spLocks noChangeShapeType="1"/>
            </p:cNvSpPr>
            <p:nvPr/>
          </p:nvSpPr>
          <p:spPr bwMode="auto">
            <a:xfrm flipV="1">
              <a:off x="1222" y="1840"/>
              <a:ext cx="1" cy="33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644" name="Line 68"/>
            <p:cNvSpPr>
              <a:spLocks noChangeShapeType="1"/>
            </p:cNvSpPr>
            <p:nvPr/>
          </p:nvSpPr>
          <p:spPr bwMode="auto">
            <a:xfrm flipV="1">
              <a:off x="1575" y="1838"/>
              <a:ext cx="1" cy="34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645" name="Line 69"/>
            <p:cNvSpPr>
              <a:spLocks noChangeShapeType="1"/>
            </p:cNvSpPr>
            <p:nvPr/>
          </p:nvSpPr>
          <p:spPr bwMode="auto">
            <a:xfrm flipV="1">
              <a:off x="1949" y="1838"/>
              <a:ext cx="1" cy="33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646" name="Line 70"/>
            <p:cNvSpPr>
              <a:spLocks noChangeShapeType="1"/>
            </p:cNvSpPr>
            <p:nvPr/>
          </p:nvSpPr>
          <p:spPr bwMode="auto">
            <a:xfrm flipV="1">
              <a:off x="2804" y="1838"/>
              <a:ext cx="1" cy="34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647" name="Line 71"/>
            <p:cNvSpPr>
              <a:spLocks noChangeShapeType="1"/>
            </p:cNvSpPr>
            <p:nvPr/>
          </p:nvSpPr>
          <p:spPr bwMode="auto">
            <a:xfrm flipV="1">
              <a:off x="3179" y="1838"/>
              <a:ext cx="1" cy="33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648" name="Freeform 72"/>
            <p:cNvSpPr>
              <a:spLocks/>
            </p:cNvSpPr>
            <p:nvPr/>
          </p:nvSpPr>
          <p:spPr bwMode="auto">
            <a:xfrm>
              <a:off x="2934" y="2028"/>
              <a:ext cx="33" cy="34"/>
            </a:xfrm>
            <a:custGeom>
              <a:avLst/>
              <a:gdLst>
                <a:gd name="T0" fmla="*/ 17 w 33"/>
                <a:gd name="T1" fmla="*/ 34 h 34"/>
                <a:gd name="T2" fmla="*/ 13 w 33"/>
                <a:gd name="T3" fmla="*/ 33 h 34"/>
                <a:gd name="T4" fmla="*/ 10 w 33"/>
                <a:gd name="T5" fmla="*/ 32 h 34"/>
                <a:gd name="T6" fmla="*/ 8 w 33"/>
                <a:gd name="T7" fmla="*/ 30 h 34"/>
                <a:gd name="T8" fmla="*/ 5 w 33"/>
                <a:gd name="T9" fmla="*/ 28 h 34"/>
                <a:gd name="T10" fmla="*/ 3 w 33"/>
                <a:gd name="T11" fmla="*/ 26 h 34"/>
                <a:gd name="T12" fmla="*/ 2 w 33"/>
                <a:gd name="T13" fmla="*/ 23 h 34"/>
                <a:gd name="T14" fmla="*/ 0 w 33"/>
                <a:gd name="T15" fmla="*/ 20 h 34"/>
                <a:gd name="T16" fmla="*/ 0 w 33"/>
                <a:gd name="T17" fmla="*/ 16 h 34"/>
                <a:gd name="T18" fmla="*/ 0 w 33"/>
                <a:gd name="T19" fmla="*/ 14 h 34"/>
                <a:gd name="T20" fmla="*/ 2 w 33"/>
                <a:gd name="T21" fmla="*/ 10 h 34"/>
                <a:gd name="T22" fmla="*/ 3 w 33"/>
                <a:gd name="T23" fmla="*/ 7 h 34"/>
                <a:gd name="T24" fmla="*/ 5 w 33"/>
                <a:gd name="T25" fmla="*/ 4 h 34"/>
                <a:gd name="T26" fmla="*/ 8 w 33"/>
                <a:gd name="T27" fmla="*/ 3 h 34"/>
                <a:gd name="T28" fmla="*/ 10 w 33"/>
                <a:gd name="T29" fmla="*/ 1 h 34"/>
                <a:gd name="T30" fmla="*/ 13 w 33"/>
                <a:gd name="T31" fmla="*/ 1 h 34"/>
                <a:gd name="T32" fmla="*/ 17 w 33"/>
                <a:gd name="T33" fmla="*/ 0 h 34"/>
                <a:gd name="T34" fmla="*/ 20 w 33"/>
                <a:gd name="T35" fmla="*/ 1 h 34"/>
                <a:gd name="T36" fmla="*/ 23 w 33"/>
                <a:gd name="T37" fmla="*/ 1 h 34"/>
                <a:gd name="T38" fmla="*/ 26 w 33"/>
                <a:gd name="T39" fmla="*/ 3 h 34"/>
                <a:gd name="T40" fmla="*/ 29 w 33"/>
                <a:gd name="T41" fmla="*/ 4 h 34"/>
                <a:gd name="T42" fmla="*/ 31 w 33"/>
                <a:gd name="T43" fmla="*/ 7 h 34"/>
                <a:gd name="T44" fmla="*/ 32 w 33"/>
                <a:gd name="T45" fmla="*/ 10 h 34"/>
                <a:gd name="T46" fmla="*/ 33 w 33"/>
                <a:gd name="T47" fmla="*/ 14 h 34"/>
                <a:gd name="T48" fmla="*/ 33 w 33"/>
                <a:gd name="T49" fmla="*/ 16 h 34"/>
                <a:gd name="T50" fmla="*/ 33 w 33"/>
                <a:gd name="T51" fmla="*/ 20 h 34"/>
                <a:gd name="T52" fmla="*/ 32 w 33"/>
                <a:gd name="T53" fmla="*/ 23 h 34"/>
                <a:gd name="T54" fmla="*/ 31 w 33"/>
                <a:gd name="T55" fmla="*/ 26 h 34"/>
                <a:gd name="T56" fmla="*/ 29 w 33"/>
                <a:gd name="T57" fmla="*/ 28 h 34"/>
                <a:gd name="T58" fmla="*/ 26 w 33"/>
                <a:gd name="T59" fmla="*/ 30 h 34"/>
                <a:gd name="T60" fmla="*/ 23 w 33"/>
                <a:gd name="T61" fmla="*/ 32 h 34"/>
                <a:gd name="T62" fmla="*/ 20 w 33"/>
                <a:gd name="T63" fmla="*/ 33 h 34"/>
                <a:gd name="T64" fmla="*/ 17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7" y="34"/>
                  </a:moveTo>
                  <a:lnTo>
                    <a:pt x="13" y="33"/>
                  </a:lnTo>
                  <a:lnTo>
                    <a:pt x="10" y="32"/>
                  </a:lnTo>
                  <a:lnTo>
                    <a:pt x="8" y="30"/>
                  </a:lnTo>
                  <a:lnTo>
                    <a:pt x="5" y="28"/>
                  </a:lnTo>
                  <a:lnTo>
                    <a:pt x="3" y="26"/>
                  </a:lnTo>
                  <a:lnTo>
                    <a:pt x="2" y="23"/>
                  </a:lnTo>
                  <a:lnTo>
                    <a:pt x="0" y="20"/>
                  </a:lnTo>
                  <a:lnTo>
                    <a:pt x="0" y="16"/>
                  </a:lnTo>
                  <a:lnTo>
                    <a:pt x="0" y="14"/>
                  </a:lnTo>
                  <a:lnTo>
                    <a:pt x="2" y="10"/>
                  </a:lnTo>
                  <a:lnTo>
                    <a:pt x="3" y="7"/>
                  </a:lnTo>
                  <a:lnTo>
                    <a:pt x="5" y="4"/>
                  </a:lnTo>
                  <a:lnTo>
                    <a:pt x="8" y="3"/>
                  </a:lnTo>
                  <a:lnTo>
                    <a:pt x="10" y="1"/>
                  </a:lnTo>
                  <a:lnTo>
                    <a:pt x="13" y="1"/>
                  </a:lnTo>
                  <a:lnTo>
                    <a:pt x="17" y="0"/>
                  </a:lnTo>
                  <a:lnTo>
                    <a:pt x="20" y="1"/>
                  </a:lnTo>
                  <a:lnTo>
                    <a:pt x="23" y="1"/>
                  </a:lnTo>
                  <a:lnTo>
                    <a:pt x="26" y="3"/>
                  </a:lnTo>
                  <a:lnTo>
                    <a:pt x="29" y="4"/>
                  </a:lnTo>
                  <a:lnTo>
                    <a:pt x="31" y="7"/>
                  </a:lnTo>
                  <a:lnTo>
                    <a:pt x="32" y="10"/>
                  </a:lnTo>
                  <a:lnTo>
                    <a:pt x="33" y="14"/>
                  </a:lnTo>
                  <a:lnTo>
                    <a:pt x="33" y="16"/>
                  </a:lnTo>
                  <a:lnTo>
                    <a:pt x="33" y="20"/>
                  </a:lnTo>
                  <a:lnTo>
                    <a:pt x="32" y="23"/>
                  </a:lnTo>
                  <a:lnTo>
                    <a:pt x="31" y="26"/>
                  </a:lnTo>
                  <a:lnTo>
                    <a:pt x="29" y="28"/>
                  </a:lnTo>
                  <a:lnTo>
                    <a:pt x="26" y="30"/>
                  </a:lnTo>
                  <a:lnTo>
                    <a:pt x="23" y="32"/>
                  </a:lnTo>
                  <a:lnTo>
                    <a:pt x="20" y="33"/>
                  </a:lnTo>
                  <a:lnTo>
                    <a:pt x="17"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649" name="Freeform 73"/>
            <p:cNvSpPr>
              <a:spLocks/>
            </p:cNvSpPr>
            <p:nvPr/>
          </p:nvSpPr>
          <p:spPr bwMode="auto">
            <a:xfrm>
              <a:off x="2934" y="2028"/>
              <a:ext cx="33" cy="34"/>
            </a:xfrm>
            <a:custGeom>
              <a:avLst/>
              <a:gdLst>
                <a:gd name="T0" fmla="*/ 17 w 33"/>
                <a:gd name="T1" fmla="*/ 34 h 34"/>
                <a:gd name="T2" fmla="*/ 13 w 33"/>
                <a:gd name="T3" fmla="*/ 33 h 34"/>
                <a:gd name="T4" fmla="*/ 10 w 33"/>
                <a:gd name="T5" fmla="*/ 32 h 34"/>
                <a:gd name="T6" fmla="*/ 8 w 33"/>
                <a:gd name="T7" fmla="*/ 30 h 34"/>
                <a:gd name="T8" fmla="*/ 5 w 33"/>
                <a:gd name="T9" fmla="*/ 28 h 34"/>
                <a:gd name="T10" fmla="*/ 3 w 33"/>
                <a:gd name="T11" fmla="*/ 26 h 34"/>
                <a:gd name="T12" fmla="*/ 2 w 33"/>
                <a:gd name="T13" fmla="*/ 23 h 34"/>
                <a:gd name="T14" fmla="*/ 0 w 33"/>
                <a:gd name="T15" fmla="*/ 20 h 34"/>
                <a:gd name="T16" fmla="*/ 0 w 33"/>
                <a:gd name="T17" fmla="*/ 16 h 34"/>
                <a:gd name="T18" fmla="*/ 0 w 33"/>
                <a:gd name="T19" fmla="*/ 14 h 34"/>
                <a:gd name="T20" fmla="*/ 2 w 33"/>
                <a:gd name="T21" fmla="*/ 10 h 34"/>
                <a:gd name="T22" fmla="*/ 3 w 33"/>
                <a:gd name="T23" fmla="*/ 7 h 34"/>
                <a:gd name="T24" fmla="*/ 5 w 33"/>
                <a:gd name="T25" fmla="*/ 4 h 34"/>
                <a:gd name="T26" fmla="*/ 8 w 33"/>
                <a:gd name="T27" fmla="*/ 3 h 34"/>
                <a:gd name="T28" fmla="*/ 10 w 33"/>
                <a:gd name="T29" fmla="*/ 1 h 34"/>
                <a:gd name="T30" fmla="*/ 13 w 33"/>
                <a:gd name="T31" fmla="*/ 1 h 34"/>
                <a:gd name="T32" fmla="*/ 17 w 33"/>
                <a:gd name="T33" fmla="*/ 0 h 34"/>
                <a:gd name="T34" fmla="*/ 20 w 33"/>
                <a:gd name="T35" fmla="*/ 1 h 34"/>
                <a:gd name="T36" fmla="*/ 23 w 33"/>
                <a:gd name="T37" fmla="*/ 1 h 34"/>
                <a:gd name="T38" fmla="*/ 26 w 33"/>
                <a:gd name="T39" fmla="*/ 3 h 34"/>
                <a:gd name="T40" fmla="*/ 29 w 33"/>
                <a:gd name="T41" fmla="*/ 4 h 34"/>
                <a:gd name="T42" fmla="*/ 31 w 33"/>
                <a:gd name="T43" fmla="*/ 7 h 34"/>
                <a:gd name="T44" fmla="*/ 32 w 33"/>
                <a:gd name="T45" fmla="*/ 10 h 34"/>
                <a:gd name="T46" fmla="*/ 33 w 33"/>
                <a:gd name="T47" fmla="*/ 14 h 34"/>
                <a:gd name="T48" fmla="*/ 33 w 33"/>
                <a:gd name="T49" fmla="*/ 16 h 34"/>
                <a:gd name="T50" fmla="*/ 33 w 33"/>
                <a:gd name="T51" fmla="*/ 20 h 34"/>
                <a:gd name="T52" fmla="*/ 32 w 33"/>
                <a:gd name="T53" fmla="*/ 23 h 34"/>
                <a:gd name="T54" fmla="*/ 31 w 33"/>
                <a:gd name="T55" fmla="*/ 26 h 34"/>
                <a:gd name="T56" fmla="*/ 29 w 33"/>
                <a:gd name="T57" fmla="*/ 28 h 34"/>
                <a:gd name="T58" fmla="*/ 26 w 33"/>
                <a:gd name="T59" fmla="*/ 30 h 34"/>
                <a:gd name="T60" fmla="*/ 23 w 33"/>
                <a:gd name="T61" fmla="*/ 32 h 34"/>
                <a:gd name="T62" fmla="*/ 20 w 33"/>
                <a:gd name="T63" fmla="*/ 33 h 34"/>
                <a:gd name="T64" fmla="*/ 17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7" y="34"/>
                  </a:moveTo>
                  <a:lnTo>
                    <a:pt x="13" y="33"/>
                  </a:lnTo>
                  <a:lnTo>
                    <a:pt x="10" y="32"/>
                  </a:lnTo>
                  <a:lnTo>
                    <a:pt x="8" y="30"/>
                  </a:lnTo>
                  <a:lnTo>
                    <a:pt x="5" y="28"/>
                  </a:lnTo>
                  <a:lnTo>
                    <a:pt x="3" y="26"/>
                  </a:lnTo>
                  <a:lnTo>
                    <a:pt x="2" y="23"/>
                  </a:lnTo>
                  <a:lnTo>
                    <a:pt x="0" y="20"/>
                  </a:lnTo>
                  <a:lnTo>
                    <a:pt x="0" y="16"/>
                  </a:lnTo>
                  <a:lnTo>
                    <a:pt x="0" y="14"/>
                  </a:lnTo>
                  <a:lnTo>
                    <a:pt x="2" y="10"/>
                  </a:lnTo>
                  <a:lnTo>
                    <a:pt x="3" y="7"/>
                  </a:lnTo>
                  <a:lnTo>
                    <a:pt x="5" y="4"/>
                  </a:lnTo>
                  <a:lnTo>
                    <a:pt x="8" y="3"/>
                  </a:lnTo>
                  <a:lnTo>
                    <a:pt x="10" y="1"/>
                  </a:lnTo>
                  <a:lnTo>
                    <a:pt x="13" y="1"/>
                  </a:lnTo>
                  <a:lnTo>
                    <a:pt x="17" y="0"/>
                  </a:lnTo>
                  <a:lnTo>
                    <a:pt x="20" y="1"/>
                  </a:lnTo>
                  <a:lnTo>
                    <a:pt x="23" y="1"/>
                  </a:lnTo>
                  <a:lnTo>
                    <a:pt x="26" y="3"/>
                  </a:lnTo>
                  <a:lnTo>
                    <a:pt x="29" y="4"/>
                  </a:lnTo>
                  <a:lnTo>
                    <a:pt x="31" y="7"/>
                  </a:lnTo>
                  <a:lnTo>
                    <a:pt x="32" y="10"/>
                  </a:lnTo>
                  <a:lnTo>
                    <a:pt x="33" y="14"/>
                  </a:lnTo>
                  <a:lnTo>
                    <a:pt x="33" y="16"/>
                  </a:lnTo>
                  <a:lnTo>
                    <a:pt x="33" y="20"/>
                  </a:lnTo>
                  <a:lnTo>
                    <a:pt x="32" y="23"/>
                  </a:lnTo>
                  <a:lnTo>
                    <a:pt x="31" y="26"/>
                  </a:lnTo>
                  <a:lnTo>
                    <a:pt x="29" y="28"/>
                  </a:lnTo>
                  <a:lnTo>
                    <a:pt x="26" y="30"/>
                  </a:lnTo>
                  <a:lnTo>
                    <a:pt x="23" y="32"/>
                  </a:lnTo>
                  <a:lnTo>
                    <a:pt x="20" y="33"/>
                  </a:lnTo>
                  <a:lnTo>
                    <a:pt x="17" y="34"/>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50" name="Freeform 74"/>
            <p:cNvSpPr>
              <a:spLocks/>
            </p:cNvSpPr>
            <p:nvPr/>
          </p:nvSpPr>
          <p:spPr bwMode="auto">
            <a:xfrm>
              <a:off x="3042" y="2799"/>
              <a:ext cx="34" cy="33"/>
            </a:xfrm>
            <a:custGeom>
              <a:avLst/>
              <a:gdLst>
                <a:gd name="T0" fmla="*/ 16 w 34"/>
                <a:gd name="T1" fmla="*/ 33 h 33"/>
                <a:gd name="T2" fmla="*/ 14 w 34"/>
                <a:gd name="T3" fmla="*/ 33 h 33"/>
                <a:gd name="T4" fmla="*/ 10 w 34"/>
                <a:gd name="T5" fmla="*/ 32 h 33"/>
                <a:gd name="T6" fmla="*/ 8 w 34"/>
                <a:gd name="T7" fmla="*/ 31 h 33"/>
                <a:gd name="T8" fmla="*/ 4 w 34"/>
                <a:gd name="T9" fmla="*/ 29 h 33"/>
                <a:gd name="T10" fmla="*/ 3 w 34"/>
                <a:gd name="T11" fmla="*/ 26 h 33"/>
                <a:gd name="T12" fmla="*/ 1 w 34"/>
                <a:gd name="T13" fmla="*/ 23 h 33"/>
                <a:gd name="T14" fmla="*/ 1 w 34"/>
                <a:gd name="T15" fmla="*/ 20 h 33"/>
                <a:gd name="T16" fmla="*/ 0 w 34"/>
                <a:gd name="T17" fmla="*/ 17 h 33"/>
                <a:gd name="T18" fmla="*/ 1 w 34"/>
                <a:gd name="T19" fmla="*/ 13 h 33"/>
                <a:gd name="T20" fmla="*/ 1 w 34"/>
                <a:gd name="T21" fmla="*/ 10 h 33"/>
                <a:gd name="T22" fmla="*/ 3 w 34"/>
                <a:gd name="T23" fmla="*/ 7 h 33"/>
                <a:gd name="T24" fmla="*/ 4 w 34"/>
                <a:gd name="T25" fmla="*/ 5 h 33"/>
                <a:gd name="T26" fmla="*/ 8 w 34"/>
                <a:gd name="T27" fmla="*/ 3 h 33"/>
                <a:gd name="T28" fmla="*/ 10 w 34"/>
                <a:gd name="T29" fmla="*/ 2 h 33"/>
                <a:gd name="T30" fmla="*/ 14 w 34"/>
                <a:gd name="T31" fmla="*/ 0 h 33"/>
                <a:gd name="T32" fmla="*/ 16 w 34"/>
                <a:gd name="T33" fmla="*/ 0 h 33"/>
                <a:gd name="T34" fmla="*/ 20 w 34"/>
                <a:gd name="T35" fmla="*/ 0 h 33"/>
                <a:gd name="T36" fmla="*/ 23 w 34"/>
                <a:gd name="T37" fmla="*/ 2 h 33"/>
                <a:gd name="T38" fmla="*/ 25 w 34"/>
                <a:gd name="T39" fmla="*/ 3 h 33"/>
                <a:gd name="T40" fmla="*/ 28 w 34"/>
                <a:gd name="T41" fmla="*/ 5 h 33"/>
                <a:gd name="T42" fmla="*/ 30 w 34"/>
                <a:gd name="T43" fmla="*/ 7 h 33"/>
                <a:gd name="T44" fmla="*/ 33 w 34"/>
                <a:gd name="T45" fmla="*/ 10 h 33"/>
                <a:gd name="T46" fmla="*/ 33 w 34"/>
                <a:gd name="T47" fmla="*/ 13 h 33"/>
                <a:gd name="T48" fmla="*/ 34 w 34"/>
                <a:gd name="T49" fmla="*/ 17 h 33"/>
                <a:gd name="T50" fmla="*/ 33 w 34"/>
                <a:gd name="T51" fmla="*/ 20 h 33"/>
                <a:gd name="T52" fmla="*/ 33 w 34"/>
                <a:gd name="T53" fmla="*/ 23 h 33"/>
                <a:gd name="T54" fmla="*/ 30 w 34"/>
                <a:gd name="T55" fmla="*/ 26 h 33"/>
                <a:gd name="T56" fmla="*/ 28 w 34"/>
                <a:gd name="T57" fmla="*/ 29 h 33"/>
                <a:gd name="T58" fmla="*/ 25 w 34"/>
                <a:gd name="T59" fmla="*/ 31 h 33"/>
                <a:gd name="T60" fmla="*/ 23 w 34"/>
                <a:gd name="T61" fmla="*/ 32 h 33"/>
                <a:gd name="T62" fmla="*/ 20 w 34"/>
                <a:gd name="T63" fmla="*/ 33 h 33"/>
                <a:gd name="T64" fmla="*/ 16 w 34"/>
                <a:gd name="T6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 h="33">
                  <a:moveTo>
                    <a:pt x="16" y="33"/>
                  </a:moveTo>
                  <a:lnTo>
                    <a:pt x="14" y="33"/>
                  </a:lnTo>
                  <a:lnTo>
                    <a:pt x="10" y="32"/>
                  </a:lnTo>
                  <a:lnTo>
                    <a:pt x="8" y="31"/>
                  </a:lnTo>
                  <a:lnTo>
                    <a:pt x="4" y="29"/>
                  </a:lnTo>
                  <a:lnTo>
                    <a:pt x="3" y="26"/>
                  </a:lnTo>
                  <a:lnTo>
                    <a:pt x="1" y="23"/>
                  </a:lnTo>
                  <a:lnTo>
                    <a:pt x="1" y="20"/>
                  </a:lnTo>
                  <a:lnTo>
                    <a:pt x="0" y="17"/>
                  </a:lnTo>
                  <a:lnTo>
                    <a:pt x="1" y="13"/>
                  </a:lnTo>
                  <a:lnTo>
                    <a:pt x="1" y="10"/>
                  </a:lnTo>
                  <a:lnTo>
                    <a:pt x="3" y="7"/>
                  </a:lnTo>
                  <a:lnTo>
                    <a:pt x="4" y="5"/>
                  </a:lnTo>
                  <a:lnTo>
                    <a:pt x="8" y="3"/>
                  </a:lnTo>
                  <a:lnTo>
                    <a:pt x="10" y="2"/>
                  </a:lnTo>
                  <a:lnTo>
                    <a:pt x="14" y="0"/>
                  </a:lnTo>
                  <a:lnTo>
                    <a:pt x="16" y="0"/>
                  </a:lnTo>
                  <a:lnTo>
                    <a:pt x="20" y="0"/>
                  </a:lnTo>
                  <a:lnTo>
                    <a:pt x="23" y="2"/>
                  </a:lnTo>
                  <a:lnTo>
                    <a:pt x="25" y="3"/>
                  </a:lnTo>
                  <a:lnTo>
                    <a:pt x="28" y="5"/>
                  </a:lnTo>
                  <a:lnTo>
                    <a:pt x="30" y="7"/>
                  </a:lnTo>
                  <a:lnTo>
                    <a:pt x="33" y="10"/>
                  </a:lnTo>
                  <a:lnTo>
                    <a:pt x="33" y="13"/>
                  </a:lnTo>
                  <a:lnTo>
                    <a:pt x="34" y="17"/>
                  </a:lnTo>
                  <a:lnTo>
                    <a:pt x="33" y="20"/>
                  </a:lnTo>
                  <a:lnTo>
                    <a:pt x="33" y="23"/>
                  </a:lnTo>
                  <a:lnTo>
                    <a:pt x="30" y="26"/>
                  </a:lnTo>
                  <a:lnTo>
                    <a:pt x="28" y="29"/>
                  </a:lnTo>
                  <a:lnTo>
                    <a:pt x="25" y="31"/>
                  </a:lnTo>
                  <a:lnTo>
                    <a:pt x="23" y="32"/>
                  </a:lnTo>
                  <a:lnTo>
                    <a:pt x="20" y="33"/>
                  </a:lnTo>
                  <a:lnTo>
                    <a:pt x="16"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651" name="Freeform 75"/>
            <p:cNvSpPr>
              <a:spLocks/>
            </p:cNvSpPr>
            <p:nvPr/>
          </p:nvSpPr>
          <p:spPr bwMode="auto">
            <a:xfrm>
              <a:off x="3042" y="2799"/>
              <a:ext cx="34" cy="33"/>
            </a:xfrm>
            <a:custGeom>
              <a:avLst/>
              <a:gdLst>
                <a:gd name="T0" fmla="*/ 16 w 34"/>
                <a:gd name="T1" fmla="*/ 33 h 33"/>
                <a:gd name="T2" fmla="*/ 14 w 34"/>
                <a:gd name="T3" fmla="*/ 33 h 33"/>
                <a:gd name="T4" fmla="*/ 10 w 34"/>
                <a:gd name="T5" fmla="*/ 32 h 33"/>
                <a:gd name="T6" fmla="*/ 8 w 34"/>
                <a:gd name="T7" fmla="*/ 31 h 33"/>
                <a:gd name="T8" fmla="*/ 4 w 34"/>
                <a:gd name="T9" fmla="*/ 29 h 33"/>
                <a:gd name="T10" fmla="*/ 3 w 34"/>
                <a:gd name="T11" fmla="*/ 26 h 33"/>
                <a:gd name="T12" fmla="*/ 1 w 34"/>
                <a:gd name="T13" fmla="*/ 23 h 33"/>
                <a:gd name="T14" fmla="*/ 1 w 34"/>
                <a:gd name="T15" fmla="*/ 20 h 33"/>
                <a:gd name="T16" fmla="*/ 0 w 34"/>
                <a:gd name="T17" fmla="*/ 17 h 33"/>
                <a:gd name="T18" fmla="*/ 1 w 34"/>
                <a:gd name="T19" fmla="*/ 13 h 33"/>
                <a:gd name="T20" fmla="*/ 1 w 34"/>
                <a:gd name="T21" fmla="*/ 10 h 33"/>
                <a:gd name="T22" fmla="*/ 3 w 34"/>
                <a:gd name="T23" fmla="*/ 7 h 33"/>
                <a:gd name="T24" fmla="*/ 4 w 34"/>
                <a:gd name="T25" fmla="*/ 5 h 33"/>
                <a:gd name="T26" fmla="*/ 8 w 34"/>
                <a:gd name="T27" fmla="*/ 3 h 33"/>
                <a:gd name="T28" fmla="*/ 10 w 34"/>
                <a:gd name="T29" fmla="*/ 2 h 33"/>
                <a:gd name="T30" fmla="*/ 14 w 34"/>
                <a:gd name="T31" fmla="*/ 0 h 33"/>
                <a:gd name="T32" fmla="*/ 16 w 34"/>
                <a:gd name="T33" fmla="*/ 0 h 33"/>
                <a:gd name="T34" fmla="*/ 20 w 34"/>
                <a:gd name="T35" fmla="*/ 0 h 33"/>
                <a:gd name="T36" fmla="*/ 23 w 34"/>
                <a:gd name="T37" fmla="*/ 2 h 33"/>
                <a:gd name="T38" fmla="*/ 25 w 34"/>
                <a:gd name="T39" fmla="*/ 3 h 33"/>
                <a:gd name="T40" fmla="*/ 28 w 34"/>
                <a:gd name="T41" fmla="*/ 5 h 33"/>
                <a:gd name="T42" fmla="*/ 30 w 34"/>
                <a:gd name="T43" fmla="*/ 7 h 33"/>
                <a:gd name="T44" fmla="*/ 33 w 34"/>
                <a:gd name="T45" fmla="*/ 10 h 33"/>
                <a:gd name="T46" fmla="*/ 33 w 34"/>
                <a:gd name="T47" fmla="*/ 13 h 33"/>
                <a:gd name="T48" fmla="*/ 34 w 34"/>
                <a:gd name="T49" fmla="*/ 17 h 33"/>
                <a:gd name="T50" fmla="*/ 33 w 34"/>
                <a:gd name="T51" fmla="*/ 20 h 33"/>
                <a:gd name="T52" fmla="*/ 33 w 34"/>
                <a:gd name="T53" fmla="*/ 23 h 33"/>
                <a:gd name="T54" fmla="*/ 30 w 34"/>
                <a:gd name="T55" fmla="*/ 26 h 33"/>
                <a:gd name="T56" fmla="*/ 28 w 34"/>
                <a:gd name="T57" fmla="*/ 29 h 33"/>
                <a:gd name="T58" fmla="*/ 25 w 34"/>
                <a:gd name="T59" fmla="*/ 31 h 33"/>
                <a:gd name="T60" fmla="*/ 23 w 34"/>
                <a:gd name="T61" fmla="*/ 32 h 33"/>
                <a:gd name="T62" fmla="*/ 20 w 34"/>
                <a:gd name="T63" fmla="*/ 33 h 33"/>
                <a:gd name="T64" fmla="*/ 16 w 34"/>
                <a:gd name="T6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 h="33">
                  <a:moveTo>
                    <a:pt x="16" y="33"/>
                  </a:moveTo>
                  <a:lnTo>
                    <a:pt x="14" y="33"/>
                  </a:lnTo>
                  <a:lnTo>
                    <a:pt x="10" y="32"/>
                  </a:lnTo>
                  <a:lnTo>
                    <a:pt x="8" y="31"/>
                  </a:lnTo>
                  <a:lnTo>
                    <a:pt x="4" y="29"/>
                  </a:lnTo>
                  <a:lnTo>
                    <a:pt x="3" y="26"/>
                  </a:lnTo>
                  <a:lnTo>
                    <a:pt x="1" y="23"/>
                  </a:lnTo>
                  <a:lnTo>
                    <a:pt x="1" y="20"/>
                  </a:lnTo>
                  <a:lnTo>
                    <a:pt x="0" y="17"/>
                  </a:lnTo>
                  <a:lnTo>
                    <a:pt x="1" y="13"/>
                  </a:lnTo>
                  <a:lnTo>
                    <a:pt x="1" y="10"/>
                  </a:lnTo>
                  <a:lnTo>
                    <a:pt x="3" y="7"/>
                  </a:lnTo>
                  <a:lnTo>
                    <a:pt x="4" y="5"/>
                  </a:lnTo>
                  <a:lnTo>
                    <a:pt x="8" y="3"/>
                  </a:lnTo>
                  <a:lnTo>
                    <a:pt x="10" y="2"/>
                  </a:lnTo>
                  <a:lnTo>
                    <a:pt x="14" y="0"/>
                  </a:lnTo>
                  <a:lnTo>
                    <a:pt x="16" y="0"/>
                  </a:lnTo>
                  <a:lnTo>
                    <a:pt x="20" y="0"/>
                  </a:lnTo>
                  <a:lnTo>
                    <a:pt x="23" y="2"/>
                  </a:lnTo>
                  <a:lnTo>
                    <a:pt x="25" y="3"/>
                  </a:lnTo>
                  <a:lnTo>
                    <a:pt x="28" y="5"/>
                  </a:lnTo>
                  <a:lnTo>
                    <a:pt x="30" y="7"/>
                  </a:lnTo>
                  <a:lnTo>
                    <a:pt x="33" y="10"/>
                  </a:lnTo>
                  <a:lnTo>
                    <a:pt x="33" y="13"/>
                  </a:lnTo>
                  <a:lnTo>
                    <a:pt x="34" y="17"/>
                  </a:lnTo>
                  <a:lnTo>
                    <a:pt x="33" y="20"/>
                  </a:lnTo>
                  <a:lnTo>
                    <a:pt x="33" y="23"/>
                  </a:lnTo>
                  <a:lnTo>
                    <a:pt x="30" y="26"/>
                  </a:lnTo>
                  <a:lnTo>
                    <a:pt x="28" y="29"/>
                  </a:lnTo>
                  <a:lnTo>
                    <a:pt x="25" y="31"/>
                  </a:lnTo>
                  <a:lnTo>
                    <a:pt x="23" y="32"/>
                  </a:lnTo>
                  <a:lnTo>
                    <a:pt x="20" y="33"/>
                  </a:lnTo>
                  <a:lnTo>
                    <a:pt x="16" y="33"/>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52" name="Freeform 76"/>
            <p:cNvSpPr>
              <a:spLocks/>
            </p:cNvSpPr>
            <p:nvPr/>
          </p:nvSpPr>
          <p:spPr bwMode="auto">
            <a:xfrm>
              <a:off x="1557" y="1822"/>
              <a:ext cx="33" cy="34"/>
            </a:xfrm>
            <a:custGeom>
              <a:avLst/>
              <a:gdLst>
                <a:gd name="T0" fmla="*/ 17 w 33"/>
                <a:gd name="T1" fmla="*/ 34 h 34"/>
                <a:gd name="T2" fmla="*/ 13 w 33"/>
                <a:gd name="T3" fmla="*/ 33 h 34"/>
                <a:gd name="T4" fmla="*/ 11 w 33"/>
                <a:gd name="T5" fmla="*/ 32 h 34"/>
                <a:gd name="T6" fmla="*/ 7 w 33"/>
                <a:gd name="T7" fmla="*/ 31 h 34"/>
                <a:gd name="T8" fmla="*/ 5 w 33"/>
                <a:gd name="T9" fmla="*/ 28 h 34"/>
                <a:gd name="T10" fmla="*/ 3 w 33"/>
                <a:gd name="T11" fmla="*/ 26 h 34"/>
                <a:gd name="T12" fmla="*/ 1 w 33"/>
                <a:gd name="T13" fmla="*/ 23 h 34"/>
                <a:gd name="T14" fmla="*/ 0 w 33"/>
                <a:gd name="T15" fmla="*/ 20 h 34"/>
                <a:gd name="T16" fmla="*/ 0 w 33"/>
                <a:gd name="T17" fmla="*/ 16 h 34"/>
                <a:gd name="T18" fmla="*/ 0 w 33"/>
                <a:gd name="T19" fmla="*/ 14 h 34"/>
                <a:gd name="T20" fmla="*/ 1 w 33"/>
                <a:gd name="T21" fmla="*/ 11 h 34"/>
                <a:gd name="T22" fmla="*/ 3 w 33"/>
                <a:gd name="T23" fmla="*/ 7 h 34"/>
                <a:gd name="T24" fmla="*/ 5 w 33"/>
                <a:gd name="T25" fmla="*/ 5 h 34"/>
                <a:gd name="T26" fmla="*/ 7 w 33"/>
                <a:gd name="T27" fmla="*/ 3 h 34"/>
                <a:gd name="T28" fmla="*/ 11 w 33"/>
                <a:gd name="T29" fmla="*/ 1 h 34"/>
                <a:gd name="T30" fmla="*/ 13 w 33"/>
                <a:gd name="T31" fmla="*/ 1 h 34"/>
                <a:gd name="T32" fmla="*/ 17 w 33"/>
                <a:gd name="T33" fmla="*/ 0 h 34"/>
                <a:gd name="T34" fmla="*/ 20 w 33"/>
                <a:gd name="T35" fmla="*/ 1 h 34"/>
                <a:gd name="T36" fmla="*/ 24 w 33"/>
                <a:gd name="T37" fmla="*/ 1 h 34"/>
                <a:gd name="T38" fmla="*/ 26 w 33"/>
                <a:gd name="T39" fmla="*/ 3 h 34"/>
                <a:gd name="T40" fmla="*/ 28 w 33"/>
                <a:gd name="T41" fmla="*/ 5 h 34"/>
                <a:gd name="T42" fmla="*/ 31 w 33"/>
                <a:gd name="T43" fmla="*/ 7 h 34"/>
                <a:gd name="T44" fmla="*/ 32 w 33"/>
                <a:gd name="T45" fmla="*/ 11 h 34"/>
                <a:gd name="T46" fmla="*/ 33 w 33"/>
                <a:gd name="T47" fmla="*/ 14 h 34"/>
                <a:gd name="T48" fmla="*/ 33 w 33"/>
                <a:gd name="T49" fmla="*/ 16 h 34"/>
                <a:gd name="T50" fmla="*/ 33 w 33"/>
                <a:gd name="T51" fmla="*/ 20 h 34"/>
                <a:gd name="T52" fmla="*/ 32 w 33"/>
                <a:gd name="T53" fmla="*/ 23 h 34"/>
                <a:gd name="T54" fmla="*/ 31 w 33"/>
                <a:gd name="T55" fmla="*/ 26 h 34"/>
                <a:gd name="T56" fmla="*/ 28 w 33"/>
                <a:gd name="T57" fmla="*/ 28 h 34"/>
                <a:gd name="T58" fmla="*/ 26 w 33"/>
                <a:gd name="T59" fmla="*/ 31 h 34"/>
                <a:gd name="T60" fmla="*/ 24 w 33"/>
                <a:gd name="T61" fmla="*/ 32 h 34"/>
                <a:gd name="T62" fmla="*/ 20 w 33"/>
                <a:gd name="T63" fmla="*/ 33 h 34"/>
                <a:gd name="T64" fmla="*/ 17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7" y="34"/>
                  </a:moveTo>
                  <a:lnTo>
                    <a:pt x="13" y="33"/>
                  </a:lnTo>
                  <a:lnTo>
                    <a:pt x="11" y="32"/>
                  </a:lnTo>
                  <a:lnTo>
                    <a:pt x="7" y="31"/>
                  </a:lnTo>
                  <a:lnTo>
                    <a:pt x="5" y="28"/>
                  </a:lnTo>
                  <a:lnTo>
                    <a:pt x="3" y="26"/>
                  </a:lnTo>
                  <a:lnTo>
                    <a:pt x="1" y="23"/>
                  </a:lnTo>
                  <a:lnTo>
                    <a:pt x="0" y="20"/>
                  </a:lnTo>
                  <a:lnTo>
                    <a:pt x="0" y="16"/>
                  </a:lnTo>
                  <a:lnTo>
                    <a:pt x="0" y="14"/>
                  </a:lnTo>
                  <a:lnTo>
                    <a:pt x="1" y="11"/>
                  </a:lnTo>
                  <a:lnTo>
                    <a:pt x="3" y="7"/>
                  </a:lnTo>
                  <a:lnTo>
                    <a:pt x="5" y="5"/>
                  </a:lnTo>
                  <a:lnTo>
                    <a:pt x="7" y="3"/>
                  </a:lnTo>
                  <a:lnTo>
                    <a:pt x="11" y="1"/>
                  </a:lnTo>
                  <a:lnTo>
                    <a:pt x="13" y="1"/>
                  </a:lnTo>
                  <a:lnTo>
                    <a:pt x="17" y="0"/>
                  </a:lnTo>
                  <a:lnTo>
                    <a:pt x="20" y="1"/>
                  </a:lnTo>
                  <a:lnTo>
                    <a:pt x="24" y="1"/>
                  </a:lnTo>
                  <a:lnTo>
                    <a:pt x="26" y="3"/>
                  </a:lnTo>
                  <a:lnTo>
                    <a:pt x="28" y="5"/>
                  </a:lnTo>
                  <a:lnTo>
                    <a:pt x="31" y="7"/>
                  </a:lnTo>
                  <a:lnTo>
                    <a:pt x="32" y="11"/>
                  </a:lnTo>
                  <a:lnTo>
                    <a:pt x="33" y="14"/>
                  </a:lnTo>
                  <a:lnTo>
                    <a:pt x="33" y="16"/>
                  </a:lnTo>
                  <a:lnTo>
                    <a:pt x="33" y="20"/>
                  </a:lnTo>
                  <a:lnTo>
                    <a:pt x="32" y="23"/>
                  </a:lnTo>
                  <a:lnTo>
                    <a:pt x="31" y="26"/>
                  </a:lnTo>
                  <a:lnTo>
                    <a:pt x="28" y="28"/>
                  </a:lnTo>
                  <a:lnTo>
                    <a:pt x="26" y="31"/>
                  </a:lnTo>
                  <a:lnTo>
                    <a:pt x="24" y="32"/>
                  </a:lnTo>
                  <a:lnTo>
                    <a:pt x="20" y="33"/>
                  </a:lnTo>
                  <a:lnTo>
                    <a:pt x="17"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653" name="Freeform 77"/>
            <p:cNvSpPr>
              <a:spLocks/>
            </p:cNvSpPr>
            <p:nvPr/>
          </p:nvSpPr>
          <p:spPr bwMode="auto">
            <a:xfrm>
              <a:off x="1557" y="1822"/>
              <a:ext cx="33" cy="34"/>
            </a:xfrm>
            <a:custGeom>
              <a:avLst/>
              <a:gdLst>
                <a:gd name="T0" fmla="*/ 17 w 33"/>
                <a:gd name="T1" fmla="*/ 34 h 34"/>
                <a:gd name="T2" fmla="*/ 13 w 33"/>
                <a:gd name="T3" fmla="*/ 33 h 34"/>
                <a:gd name="T4" fmla="*/ 11 w 33"/>
                <a:gd name="T5" fmla="*/ 32 h 34"/>
                <a:gd name="T6" fmla="*/ 7 w 33"/>
                <a:gd name="T7" fmla="*/ 31 h 34"/>
                <a:gd name="T8" fmla="*/ 5 w 33"/>
                <a:gd name="T9" fmla="*/ 28 h 34"/>
                <a:gd name="T10" fmla="*/ 3 w 33"/>
                <a:gd name="T11" fmla="*/ 26 h 34"/>
                <a:gd name="T12" fmla="*/ 1 w 33"/>
                <a:gd name="T13" fmla="*/ 23 h 34"/>
                <a:gd name="T14" fmla="*/ 0 w 33"/>
                <a:gd name="T15" fmla="*/ 20 h 34"/>
                <a:gd name="T16" fmla="*/ 0 w 33"/>
                <a:gd name="T17" fmla="*/ 16 h 34"/>
                <a:gd name="T18" fmla="*/ 0 w 33"/>
                <a:gd name="T19" fmla="*/ 14 h 34"/>
                <a:gd name="T20" fmla="*/ 1 w 33"/>
                <a:gd name="T21" fmla="*/ 11 h 34"/>
                <a:gd name="T22" fmla="*/ 3 w 33"/>
                <a:gd name="T23" fmla="*/ 7 h 34"/>
                <a:gd name="T24" fmla="*/ 5 w 33"/>
                <a:gd name="T25" fmla="*/ 5 h 34"/>
                <a:gd name="T26" fmla="*/ 7 w 33"/>
                <a:gd name="T27" fmla="*/ 3 h 34"/>
                <a:gd name="T28" fmla="*/ 11 w 33"/>
                <a:gd name="T29" fmla="*/ 1 h 34"/>
                <a:gd name="T30" fmla="*/ 13 w 33"/>
                <a:gd name="T31" fmla="*/ 1 h 34"/>
                <a:gd name="T32" fmla="*/ 17 w 33"/>
                <a:gd name="T33" fmla="*/ 0 h 34"/>
                <a:gd name="T34" fmla="*/ 20 w 33"/>
                <a:gd name="T35" fmla="*/ 1 h 34"/>
                <a:gd name="T36" fmla="*/ 24 w 33"/>
                <a:gd name="T37" fmla="*/ 1 h 34"/>
                <a:gd name="T38" fmla="*/ 26 w 33"/>
                <a:gd name="T39" fmla="*/ 3 h 34"/>
                <a:gd name="T40" fmla="*/ 28 w 33"/>
                <a:gd name="T41" fmla="*/ 5 h 34"/>
                <a:gd name="T42" fmla="*/ 31 w 33"/>
                <a:gd name="T43" fmla="*/ 7 h 34"/>
                <a:gd name="T44" fmla="*/ 32 w 33"/>
                <a:gd name="T45" fmla="*/ 11 h 34"/>
                <a:gd name="T46" fmla="*/ 33 w 33"/>
                <a:gd name="T47" fmla="*/ 14 h 34"/>
                <a:gd name="T48" fmla="*/ 33 w 33"/>
                <a:gd name="T49" fmla="*/ 16 h 34"/>
                <a:gd name="T50" fmla="*/ 33 w 33"/>
                <a:gd name="T51" fmla="*/ 20 h 34"/>
                <a:gd name="T52" fmla="*/ 32 w 33"/>
                <a:gd name="T53" fmla="*/ 23 h 34"/>
                <a:gd name="T54" fmla="*/ 31 w 33"/>
                <a:gd name="T55" fmla="*/ 26 h 34"/>
                <a:gd name="T56" fmla="*/ 28 w 33"/>
                <a:gd name="T57" fmla="*/ 28 h 34"/>
                <a:gd name="T58" fmla="*/ 26 w 33"/>
                <a:gd name="T59" fmla="*/ 31 h 34"/>
                <a:gd name="T60" fmla="*/ 24 w 33"/>
                <a:gd name="T61" fmla="*/ 32 h 34"/>
                <a:gd name="T62" fmla="*/ 20 w 33"/>
                <a:gd name="T63" fmla="*/ 33 h 34"/>
                <a:gd name="T64" fmla="*/ 17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7" y="34"/>
                  </a:moveTo>
                  <a:lnTo>
                    <a:pt x="13" y="33"/>
                  </a:lnTo>
                  <a:lnTo>
                    <a:pt x="11" y="32"/>
                  </a:lnTo>
                  <a:lnTo>
                    <a:pt x="7" y="31"/>
                  </a:lnTo>
                  <a:lnTo>
                    <a:pt x="5" y="28"/>
                  </a:lnTo>
                  <a:lnTo>
                    <a:pt x="3" y="26"/>
                  </a:lnTo>
                  <a:lnTo>
                    <a:pt x="1" y="23"/>
                  </a:lnTo>
                  <a:lnTo>
                    <a:pt x="0" y="20"/>
                  </a:lnTo>
                  <a:lnTo>
                    <a:pt x="0" y="16"/>
                  </a:lnTo>
                  <a:lnTo>
                    <a:pt x="0" y="14"/>
                  </a:lnTo>
                  <a:lnTo>
                    <a:pt x="1" y="11"/>
                  </a:lnTo>
                  <a:lnTo>
                    <a:pt x="3" y="7"/>
                  </a:lnTo>
                  <a:lnTo>
                    <a:pt x="5" y="5"/>
                  </a:lnTo>
                  <a:lnTo>
                    <a:pt x="7" y="3"/>
                  </a:lnTo>
                  <a:lnTo>
                    <a:pt x="11" y="1"/>
                  </a:lnTo>
                  <a:lnTo>
                    <a:pt x="13" y="1"/>
                  </a:lnTo>
                  <a:lnTo>
                    <a:pt x="17" y="0"/>
                  </a:lnTo>
                  <a:lnTo>
                    <a:pt x="20" y="1"/>
                  </a:lnTo>
                  <a:lnTo>
                    <a:pt x="24" y="1"/>
                  </a:lnTo>
                  <a:lnTo>
                    <a:pt x="26" y="3"/>
                  </a:lnTo>
                  <a:lnTo>
                    <a:pt x="28" y="5"/>
                  </a:lnTo>
                  <a:lnTo>
                    <a:pt x="31" y="7"/>
                  </a:lnTo>
                  <a:lnTo>
                    <a:pt x="32" y="11"/>
                  </a:lnTo>
                  <a:lnTo>
                    <a:pt x="33" y="14"/>
                  </a:lnTo>
                  <a:lnTo>
                    <a:pt x="33" y="16"/>
                  </a:lnTo>
                  <a:lnTo>
                    <a:pt x="33" y="20"/>
                  </a:lnTo>
                  <a:lnTo>
                    <a:pt x="32" y="23"/>
                  </a:lnTo>
                  <a:lnTo>
                    <a:pt x="31" y="26"/>
                  </a:lnTo>
                  <a:lnTo>
                    <a:pt x="28" y="28"/>
                  </a:lnTo>
                  <a:lnTo>
                    <a:pt x="26" y="31"/>
                  </a:lnTo>
                  <a:lnTo>
                    <a:pt x="24" y="32"/>
                  </a:lnTo>
                  <a:lnTo>
                    <a:pt x="20" y="33"/>
                  </a:lnTo>
                  <a:lnTo>
                    <a:pt x="17" y="34"/>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54" name="Freeform 78"/>
            <p:cNvSpPr>
              <a:spLocks/>
            </p:cNvSpPr>
            <p:nvPr/>
          </p:nvSpPr>
          <p:spPr bwMode="auto">
            <a:xfrm>
              <a:off x="1933" y="1822"/>
              <a:ext cx="33" cy="34"/>
            </a:xfrm>
            <a:custGeom>
              <a:avLst/>
              <a:gdLst>
                <a:gd name="T0" fmla="*/ 16 w 33"/>
                <a:gd name="T1" fmla="*/ 34 h 34"/>
                <a:gd name="T2" fmla="*/ 13 w 33"/>
                <a:gd name="T3" fmla="*/ 33 h 34"/>
                <a:gd name="T4" fmla="*/ 9 w 33"/>
                <a:gd name="T5" fmla="*/ 32 h 34"/>
                <a:gd name="T6" fmla="*/ 7 w 33"/>
                <a:gd name="T7" fmla="*/ 31 h 34"/>
                <a:gd name="T8" fmla="*/ 4 w 33"/>
                <a:gd name="T9" fmla="*/ 28 h 34"/>
                <a:gd name="T10" fmla="*/ 2 w 33"/>
                <a:gd name="T11" fmla="*/ 26 h 34"/>
                <a:gd name="T12" fmla="*/ 1 w 33"/>
                <a:gd name="T13" fmla="*/ 23 h 34"/>
                <a:gd name="T14" fmla="*/ 0 w 33"/>
                <a:gd name="T15" fmla="*/ 20 h 34"/>
                <a:gd name="T16" fmla="*/ 0 w 33"/>
                <a:gd name="T17" fmla="*/ 16 h 34"/>
                <a:gd name="T18" fmla="*/ 0 w 33"/>
                <a:gd name="T19" fmla="*/ 14 h 34"/>
                <a:gd name="T20" fmla="*/ 1 w 33"/>
                <a:gd name="T21" fmla="*/ 11 h 34"/>
                <a:gd name="T22" fmla="*/ 2 w 33"/>
                <a:gd name="T23" fmla="*/ 7 h 34"/>
                <a:gd name="T24" fmla="*/ 4 w 33"/>
                <a:gd name="T25" fmla="*/ 5 h 34"/>
                <a:gd name="T26" fmla="*/ 7 w 33"/>
                <a:gd name="T27" fmla="*/ 3 h 34"/>
                <a:gd name="T28" fmla="*/ 9 w 33"/>
                <a:gd name="T29" fmla="*/ 1 h 34"/>
                <a:gd name="T30" fmla="*/ 13 w 33"/>
                <a:gd name="T31" fmla="*/ 1 h 34"/>
                <a:gd name="T32" fmla="*/ 16 w 33"/>
                <a:gd name="T33" fmla="*/ 0 h 34"/>
                <a:gd name="T34" fmla="*/ 20 w 33"/>
                <a:gd name="T35" fmla="*/ 1 h 34"/>
                <a:gd name="T36" fmla="*/ 22 w 33"/>
                <a:gd name="T37" fmla="*/ 1 h 34"/>
                <a:gd name="T38" fmla="*/ 26 w 33"/>
                <a:gd name="T39" fmla="*/ 3 h 34"/>
                <a:gd name="T40" fmla="*/ 28 w 33"/>
                <a:gd name="T41" fmla="*/ 5 h 34"/>
                <a:gd name="T42" fmla="*/ 30 w 33"/>
                <a:gd name="T43" fmla="*/ 7 h 34"/>
                <a:gd name="T44" fmla="*/ 32 w 33"/>
                <a:gd name="T45" fmla="*/ 11 h 34"/>
                <a:gd name="T46" fmla="*/ 33 w 33"/>
                <a:gd name="T47" fmla="*/ 14 h 34"/>
                <a:gd name="T48" fmla="*/ 33 w 33"/>
                <a:gd name="T49" fmla="*/ 16 h 34"/>
                <a:gd name="T50" fmla="*/ 33 w 33"/>
                <a:gd name="T51" fmla="*/ 20 h 34"/>
                <a:gd name="T52" fmla="*/ 32 w 33"/>
                <a:gd name="T53" fmla="*/ 23 h 34"/>
                <a:gd name="T54" fmla="*/ 30 w 33"/>
                <a:gd name="T55" fmla="*/ 26 h 34"/>
                <a:gd name="T56" fmla="*/ 28 w 33"/>
                <a:gd name="T57" fmla="*/ 28 h 34"/>
                <a:gd name="T58" fmla="*/ 26 w 33"/>
                <a:gd name="T59" fmla="*/ 31 h 34"/>
                <a:gd name="T60" fmla="*/ 22 w 33"/>
                <a:gd name="T61" fmla="*/ 32 h 34"/>
                <a:gd name="T62" fmla="*/ 20 w 33"/>
                <a:gd name="T63" fmla="*/ 33 h 34"/>
                <a:gd name="T64" fmla="*/ 16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6" y="34"/>
                  </a:moveTo>
                  <a:lnTo>
                    <a:pt x="13" y="33"/>
                  </a:lnTo>
                  <a:lnTo>
                    <a:pt x="9" y="32"/>
                  </a:lnTo>
                  <a:lnTo>
                    <a:pt x="7" y="31"/>
                  </a:lnTo>
                  <a:lnTo>
                    <a:pt x="4" y="28"/>
                  </a:lnTo>
                  <a:lnTo>
                    <a:pt x="2" y="26"/>
                  </a:lnTo>
                  <a:lnTo>
                    <a:pt x="1" y="23"/>
                  </a:lnTo>
                  <a:lnTo>
                    <a:pt x="0" y="20"/>
                  </a:lnTo>
                  <a:lnTo>
                    <a:pt x="0" y="16"/>
                  </a:lnTo>
                  <a:lnTo>
                    <a:pt x="0" y="14"/>
                  </a:lnTo>
                  <a:lnTo>
                    <a:pt x="1" y="11"/>
                  </a:lnTo>
                  <a:lnTo>
                    <a:pt x="2" y="7"/>
                  </a:lnTo>
                  <a:lnTo>
                    <a:pt x="4" y="5"/>
                  </a:lnTo>
                  <a:lnTo>
                    <a:pt x="7" y="3"/>
                  </a:lnTo>
                  <a:lnTo>
                    <a:pt x="9" y="1"/>
                  </a:lnTo>
                  <a:lnTo>
                    <a:pt x="13" y="1"/>
                  </a:lnTo>
                  <a:lnTo>
                    <a:pt x="16" y="0"/>
                  </a:lnTo>
                  <a:lnTo>
                    <a:pt x="20" y="1"/>
                  </a:lnTo>
                  <a:lnTo>
                    <a:pt x="22" y="1"/>
                  </a:lnTo>
                  <a:lnTo>
                    <a:pt x="26" y="3"/>
                  </a:lnTo>
                  <a:lnTo>
                    <a:pt x="28" y="5"/>
                  </a:lnTo>
                  <a:lnTo>
                    <a:pt x="30" y="7"/>
                  </a:lnTo>
                  <a:lnTo>
                    <a:pt x="32" y="11"/>
                  </a:lnTo>
                  <a:lnTo>
                    <a:pt x="33" y="14"/>
                  </a:lnTo>
                  <a:lnTo>
                    <a:pt x="33" y="16"/>
                  </a:lnTo>
                  <a:lnTo>
                    <a:pt x="33" y="20"/>
                  </a:lnTo>
                  <a:lnTo>
                    <a:pt x="32" y="23"/>
                  </a:lnTo>
                  <a:lnTo>
                    <a:pt x="30" y="26"/>
                  </a:lnTo>
                  <a:lnTo>
                    <a:pt x="28" y="28"/>
                  </a:lnTo>
                  <a:lnTo>
                    <a:pt x="26" y="31"/>
                  </a:lnTo>
                  <a:lnTo>
                    <a:pt x="22" y="32"/>
                  </a:lnTo>
                  <a:lnTo>
                    <a:pt x="20" y="33"/>
                  </a:lnTo>
                  <a:lnTo>
                    <a:pt x="16"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655" name="Freeform 79"/>
            <p:cNvSpPr>
              <a:spLocks/>
            </p:cNvSpPr>
            <p:nvPr/>
          </p:nvSpPr>
          <p:spPr bwMode="auto">
            <a:xfrm>
              <a:off x="1933" y="1822"/>
              <a:ext cx="33" cy="34"/>
            </a:xfrm>
            <a:custGeom>
              <a:avLst/>
              <a:gdLst>
                <a:gd name="T0" fmla="*/ 16 w 33"/>
                <a:gd name="T1" fmla="*/ 34 h 34"/>
                <a:gd name="T2" fmla="*/ 13 w 33"/>
                <a:gd name="T3" fmla="*/ 33 h 34"/>
                <a:gd name="T4" fmla="*/ 9 w 33"/>
                <a:gd name="T5" fmla="*/ 32 h 34"/>
                <a:gd name="T6" fmla="*/ 7 w 33"/>
                <a:gd name="T7" fmla="*/ 31 h 34"/>
                <a:gd name="T8" fmla="*/ 4 w 33"/>
                <a:gd name="T9" fmla="*/ 28 h 34"/>
                <a:gd name="T10" fmla="*/ 2 w 33"/>
                <a:gd name="T11" fmla="*/ 26 h 34"/>
                <a:gd name="T12" fmla="*/ 1 w 33"/>
                <a:gd name="T13" fmla="*/ 23 h 34"/>
                <a:gd name="T14" fmla="*/ 0 w 33"/>
                <a:gd name="T15" fmla="*/ 20 h 34"/>
                <a:gd name="T16" fmla="*/ 0 w 33"/>
                <a:gd name="T17" fmla="*/ 16 h 34"/>
                <a:gd name="T18" fmla="*/ 0 w 33"/>
                <a:gd name="T19" fmla="*/ 14 h 34"/>
                <a:gd name="T20" fmla="*/ 1 w 33"/>
                <a:gd name="T21" fmla="*/ 11 h 34"/>
                <a:gd name="T22" fmla="*/ 2 w 33"/>
                <a:gd name="T23" fmla="*/ 7 h 34"/>
                <a:gd name="T24" fmla="*/ 4 w 33"/>
                <a:gd name="T25" fmla="*/ 5 h 34"/>
                <a:gd name="T26" fmla="*/ 7 w 33"/>
                <a:gd name="T27" fmla="*/ 3 h 34"/>
                <a:gd name="T28" fmla="*/ 9 w 33"/>
                <a:gd name="T29" fmla="*/ 1 h 34"/>
                <a:gd name="T30" fmla="*/ 13 w 33"/>
                <a:gd name="T31" fmla="*/ 1 h 34"/>
                <a:gd name="T32" fmla="*/ 16 w 33"/>
                <a:gd name="T33" fmla="*/ 0 h 34"/>
                <a:gd name="T34" fmla="*/ 20 w 33"/>
                <a:gd name="T35" fmla="*/ 1 h 34"/>
                <a:gd name="T36" fmla="*/ 22 w 33"/>
                <a:gd name="T37" fmla="*/ 1 h 34"/>
                <a:gd name="T38" fmla="*/ 26 w 33"/>
                <a:gd name="T39" fmla="*/ 3 h 34"/>
                <a:gd name="T40" fmla="*/ 28 w 33"/>
                <a:gd name="T41" fmla="*/ 5 h 34"/>
                <a:gd name="T42" fmla="*/ 30 w 33"/>
                <a:gd name="T43" fmla="*/ 7 h 34"/>
                <a:gd name="T44" fmla="*/ 32 w 33"/>
                <a:gd name="T45" fmla="*/ 11 h 34"/>
                <a:gd name="T46" fmla="*/ 33 w 33"/>
                <a:gd name="T47" fmla="*/ 14 h 34"/>
                <a:gd name="T48" fmla="*/ 33 w 33"/>
                <a:gd name="T49" fmla="*/ 16 h 34"/>
                <a:gd name="T50" fmla="*/ 33 w 33"/>
                <a:gd name="T51" fmla="*/ 20 h 34"/>
                <a:gd name="T52" fmla="*/ 32 w 33"/>
                <a:gd name="T53" fmla="*/ 23 h 34"/>
                <a:gd name="T54" fmla="*/ 30 w 33"/>
                <a:gd name="T55" fmla="*/ 26 h 34"/>
                <a:gd name="T56" fmla="*/ 28 w 33"/>
                <a:gd name="T57" fmla="*/ 28 h 34"/>
                <a:gd name="T58" fmla="*/ 26 w 33"/>
                <a:gd name="T59" fmla="*/ 31 h 34"/>
                <a:gd name="T60" fmla="*/ 22 w 33"/>
                <a:gd name="T61" fmla="*/ 32 h 34"/>
                <a:gd name="T62" fmla="*/ 20 w 33"/>
                <a:gd name="T63" fmla="*/ 33 h 34"/>
                <a:gd name="T64" fmla="*/ 16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6" y="34"/>
                  </a:moveTo>
                  <a:lnTo>
                    <a:pt x="13" y="33"/>
                  </a:lnTo>
                  <a:lnTo>
                    <a:pt x="9" y="32"/>
                  </a:lnTo>
                  <a:lnTo>
                    <a:pt x="7" y="31"/>
                  </a:lnTo>
                  <a:lnTo>
                    <a:pt x="4" y="28"/>
                  </a:lnTo>
                  <a:lnTo>
                    <a:pt x="2" y="26"/>
                  </a:lnTo>
                  <a:lnTo>
                    <a:pt x="1" y="23"/>
                  </a:lnTo>
                  <a:lnTo>
                    <a:pt x="0" y="20"/>
                  </a:lnTo>
                  <a:lnTo>
                    <a:pt x="0" y="16"/>
                  </a:lnTo>
                  <a:lnTo>
                    <a:pt x="0" y="14"/>
                  </a:lnTo>
                  <a:lnTo>
                    <a:pt x="1" y="11"/>
                  </a:lnTo>
                  <a:lnTo>
                    <a:pt x="2" y="7"/>
                  </a:lnTo>
                  <a:lnTo>
                    <a:pt x="4" y="5"/>
                  </a:lnTo>
                  <a:lnTo>
                    <a:pt x="7" y="3"/>
                  </a:lnTo>
                  <a:lnTo>
                    <a:pt x="9" y="1"/>
                  </a:lnTo>
                  <a:lnTo>
                    <a:pt x="13" y="1"/>
                  </a:lnTo>
                  <a:lnTo>
                    <a:pt x="16" y="0"/>
                  </a:lnTo>
                  <a:lnTo>
                    <a:pt x="20" y="1"/>
                  </a:lnTo>
                  <a:lnTo>
                    <a:pt x="22" y="1"/>
                  </a:lnTo>
                  <a:lnTo>
                    <a:pt x="26" y="3"/>
                  </a:lnTo>
                  <a:lnTo>
                    <a:pt x="28" y="5"/>
                  </a:lnTo>
                  <a:lnTo>
                    <a:pt x="30" y="7"/>
                  </a:lnTo>
                  <a:lnTo>
                    <a:pt x="32" y="11"/>
                  </a:lnTo>
                  <a:lnTo>
                    <a:pt x="33" y="14"/>
                  </a:lnTo>
                  <a:lnTo>
                    <a:pt x="33" y="16"/>
                  </a:lnTo>
                  <a:lnTo>
                    <a:pt x="33" y="20"/>
                  </a:lnTo>
                  <a:lnTo>
                    <a:pt x="32" y="23"/>
                  </a:lnTo>
                  <a:lnTo>
                    <a:pt x="30" y="26"/>
                  </a:lnTo>
                  <a:lnTo>
                    <a:pt x="28" y="28"/>
                  </a:lnTo>
                  <a:lnTo>
                    <a:pt x="26" y="31"/>
                  </a:lnTo>
                  <a:lnTo>
                    <a:pt x="22" y="32"/>
                  </a:lnTo>
                  <a:lnTo>
                    <a:pt x="20" y="33"/>
                  </a:lnTo>
                  <a:lnTo>
                    <a:pt x="16" y="34"/>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56" name="Freeform 80"/>
            <p:cNvSpPr>
              <a:spLocks/>
            </p:cNvSpPr>
            <p:nvPr/>
          </p:nvSpPr>
          <p:spPr bwMode="auto">
            <a:xfrm>
              <a:off x="2785" y="1822"/>
              <a:ext cx="33" cy="34"/>
            </a:xfrm>
            <a:custGeom>
              <a:avLst/>
              <a:gdLst>
                <a:gd name="T0" fmla="*/ 16 w 33"/>
                <a:gd name="T1" fmla="*/ 34 h 34"/>
                <a:gd name="T2" fmla="*/ 13 w 33"/>
                <a:gd name="T3" fmla="*/ 33 h 34"/>
                <a:gd name="T4" fmla="*/ 9 w 33"/>
                <a:gd name="T5" fmla="*/ 32 h 34"/>
                <a:gd name="T6" fmla="*/ 7 w 33"/>
                <a:gd name="T7" fmla="*/ 31 h 34"/>
                <a:gd name="T8" fmla="*/ 5 w 33"/>
                <a:gd name="T9" fmla="*/ 28 h 34"/>
                <a:gd name="T10" fmla="*/ 2 w 33"/>
                <a:gd name="T11" fmla="*/ 26 h 34"/>
                <a:gd name="T12" fmla="*/ 1 w 33"/>
                <a:gd name="T13" fmla="*/ 23 h 34"/>
                <a:gd name="T14" fmla="*/ 0 w 33"/>
                <a:gd name="T15" fmla="*/ 20 h 34"/>
                <a:gd name="T16" fmla="*/ 0 w 33"/>
                <a:gd name="T17" fmla="*/ 16 h 34"/>
                <a:gd name="T18" fmla="*/ 0 w 33"/>
                <a:gd name="T19" fmla="*/ 14 h 34"/>
                <a:gd name="T20" fmla="*/ 1 w 33"/>
                <a:gd name="T21" fmla="*/ 11 h 34"/>
                <a:gd name="T22" fmla="*/ 2 w 33"/>
                <a:gd name="T23" fmla="*/ 7 h 34"/>
                <a:gd name="T24" fmla="*/ 5 w 33"/>
                <a:gd name="T25" fmla="*/ 5 h 34"/>
                <a:gd name="T26" fmla="*/ 7 w 33"/>
                <a:gd name="T27" fmla="*/ 3 h 34"/>
                <a:gd name="T28" fmla="*/ 9 w 33"/>
                <a:gd name="T29" fmla="*/ 1 h 34"/>
                <a:gd name="T30" fmla="*/ 13 w 33"/>
                <a:gd name="T31" fmla="*/ 1 h 34"/>
                <a:gd name="T32" fmla="*/ 16 w 33"/>
                <a:gd name="T33" fmla="*/ 0 h 34"/>
                <a:gd name="T34" fmla="*/ 20 w 33"/>
                <a:gd name="T35" fmla="*/ 1 h 34"/>
                <a:gd name="T36" fmla="*/ 22 w 33"/>
                <a:gd name="T37" fmla="*/ 1 h 34"/>
                <a:gd name="T38" fmla="*/ 26 w 33"/>
                <a:gd name="T39" fmla="*/ 3 h 34"/>
                <a:gd name="T40" fmla="*/ 28 w 33"/>
                <a:gd name="T41" fmla="*/ 5 h 34"/>
                <a:gd name="T42" fmla="*/ 29 w 33"/>
                <a:gd name="T43" fmla="*/ 7 h 34"/>
                <a:gd name="T44" fmla="*/ 32 w 33"/>
                <a:gd name="T45" fmla="*/ 11 h 34"/>
                <a:gd name="T46" fmla="*/ 33 w 33"/>
                <a:gd name="T47" fmla="*/ 14 h 34"/>
                <a:gd name="T48" fmla="*/ 33 w 33"/>
                <a:gd name="T49" fmla="*/ 16 h 34"/>
                <a:gd name="T50" fmla="*/ 33 w 33"/>
                <a:gd name="T51" fmla="*/ 20 h 34"/>
                <a:gd name="T52" fmla="*/ 32 w 33"/>
                <a:gd name="T53" fmla="*/ 23 h 34"/>
                <a:gd name="T54" fmla="*/ 29 w 33"/>
                <a:gd name="T55" fmla="*/ 26 h 34"/>
                <a:gd name="T56" fmla="*/ 28 w 33"/>
                <a:gd name="T57" fmla="*/ 28 h 34"/>
                <a:gd name="T58" fmla="*/ 26 w 33"/>
                <a:gd name="T59" fmla="*/ 31 h 34"/>
                <a:gd name="T60" fmla="*/ 22 w 33"/>
                <a:gd name="T61" fmla="*/ 32 h 34"/>
                <a:gd name="T62" fmla="*/ 20 w 33"/>
                <a:gd name="T63" fmla="*/ 33 h 34"/>
                <a:gd name="T64" fmla="*/ 16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6" y="34"/>
                  </a:moveTo>
                  <a:lnTo>
                    <a:pt x="13" y="33"/>
                  </a:lnTo>
                  <a:lnTo>
                    <a:pt x="9" y="32"/>
                  </a:lnTo>
                  <a:lnTo>
                    <a:pt x="7" y="31"/>
                  </a:lnTo>
                  <a:lnTo>
                    <a:pt x="5" y="28"/>
                  </a:lnTo>
                  <a:lnTo>
                    <a:pt x="2" y="26"/>
                  </a:lnTo>
                  <a:lnTo>
                    <a:pt x="1" y="23"/>
                  </a:lnTo>
                  <a:lnTo>
                    <a:pt x="0" y="20"/>
                  </a:lnTo>
                  <a:lnTo>
                    <a:pt x="0" y="16"/>
                  </a:lnTo>
                  <a:lnTo>
                    <a:pt x="0" y="14"/>
                  </a:lnTo>
                  <a:lnTo>
                    <a:pt x="1" y="11"/>
                  </a:lnTo>
                  <a:lnTo>
                    <a:pt x="2" y="7"/>
                  </a:lnTo>
                  <a:lnTo>
                    <a:pt x="5" y="5"/>
                  </a:lnTo>
                  <a:lnTo>
                    <a:pt x="7" y="3"/>
                  </a:lnTo>
                  <a:lnTo>
                    <a:pt x="9" y="1"/>
                  </a:lnTo>
                  <a:lnTo>
                    <a:pt x="13" y="1"/>
                  </a:lnTo>
                  <a:lnTo>
                    <a:pt x="16" y="0"/>
                  </a:lnTo>
                  <a:lnTo>
                    <a:pt x="20" y="1"/>
                  </a:lnTo>
                  <a:lnTo>
                    <a:pt x="22" y="1"/>
                  </a:lnTo>
                  <a:lnTo>
                    <a:pt x="26" y="3"/>
                  </a:lnTo>
                  <a:lnTo>
                    <a:pt x="28" y="5"/>
                  </a:lnTo>
                  <a:lnTo>
                    <a:pt x="29" y="7"/>
                  </a:lnTo>
                  <a:lnTo>
                    <a:pt x="32" y="11"/>
                  </a:lnTo>
                  <a:lnTo>
                    <a:pt x="33" y="14"/>
                  </a:lnTo>
                  <a:lnTo>
                    <a:pt x="33" y="16"/>
                  </a:lnTo>
                  <a:lnTo>
                    <a:pt x="33" y="20"/>
                  </a:lnTo>
                  <a:lnTo>
                    <a:pt x="32" y="23"/>
                  </a:lnTo>
                  <a:lnTo>
                    <a:pt x="29" y="26"/>
                  </a:lnTo>
                  <a:lnTo>
                    <a:pt x="28" y="28"/>
                  </a:lnTo>
                  <a:lnTo>
                    <a:pt x="26" y="31"/>
                  </a:lnTo>
                  <a:lnTo>
                    <a:pt x="22" y="32"/>
                  </a:lnTo>
                  <a:lnTo>
                    <a:pt x="20" y="33"/>
                  </a:lnTo>
                  <a:lnTo>
                    <a:pt x="16"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657" name="Freeform 81"/>
            <p:cNvSpPr>
              <a:spLocks/>
            </p:cNvSpPr>
            <p:nvPr/>
          </p:nvSpPr>
          <p:spPr bwMode="auto">
            <a:xfrm>
              <a:off x="2785" y="1822"/>
              <a:ext cx="33" cy="34"/>
            </a:xfrm>
            <a:custGeom>
              <a:avLst/>
              <a:gdLst>
                <a:gd name="T0" fmla="*/ 16 w 33"/>
                <a:gd name="T1" fmla="*/ 34 h 34"/>
                <a:gd name="T2" fmla="*/ 13 w 33"/>
                <a:gd name="T3" fmla="*/ 33 h 34"/>
                <a:gd name="T4" fmla="*/ 9 w 33"/>
                <a:gd name="T5" fmla="*/ 32 h 34"/>
                <a:gd name="T6" fmla="*/ 7 w 33"/>
                <a:gd name="T7" fmla="*/ 31 h 34"/>
                <a:gd name="T8" fmla="*/ 5 w 33"/>
                <a:gd name="T9" fmla="*/ 28 h 34"/>
                <a:gd name="T10" fmla="*/ 2 w 33"/>
                <a:gd name="T11" fmla="*/ 26 h 34"/>
                <a:gd name="T12" fmla="*/ 1 w 33"/>
                <a:gd name="T13" fmla="*/ 23 h 34"/>
                <a:gd name="T14" fmla="*/ 0 w 33"/>
                <a:gd name="T15" fmla="*/ 20 h 34"/>
                <a:gd name="T16" fmla="*/ 0 w 33"/>
                <a:gd name="T17" fmla="*/ 16 h 34"/>
                <a:gd name="T18" fmla="*/ 0 w 33"/>
                <a:gd name="T19" fmla="*/ 14 h 34"/>
                <a:gd name="T20" fmla="*/ 1 w 33"/>
                <a:gd name="T21" fmla="*/ 11 h 34"/>
                <a:gd name="T22" fmla="*/ 2 w 33"/>
                <a:gd name="T23" fmla="*/ 7 h 34"/>
                <a:gd name="T24" fmla="*/ 5 w 33"/>
                <a:gd name="T25" fmla="*/ 5 h 34"/>
                <a:gd name="T26" fmla="*/ 7 w 33"/>
                <a:gd name="T27" fmla="*/ 3 h 34"/>
                <a:gd name="T28" fmla="*/ 9 w 33"/>
                <a:gd name="T29" fmla="*/ 1 h 34"/>
                <a:gd name="T30" fmla="*/ 13 w 33"/>
                <a:gd name="T31" fmla="*/ 1 h 34"/>
                <a:gd name="T32" fmla="*/ 16 w 33"/>
                <a:gd name="T33" fmla="*/ 0 h 34"/>
                <a:gd name="T34" fmla="*/ 20 w 33"/>
                <a:gd name="T35" fmla="*/ 1 h 34"/>
                <a:gd name="T36" fmla="*/ 22 w 33"/>
                <a:gd name="T37" fmla="*/ 1 h 34"/>
                <a:gd name="T38" fmla="*/ 26 w 33"/>
                <a:gd name="T39" fmla="*/ 3 h 34"/>
                <a:gd name="T40" fmla="*/ 28 w 33"/>
                <a:gd name="T41" fmla="*/ 5 h 34"/>
                <a:gd name="T42" fmla="*/ 29 w 33"/>
                <a:gd name="T43" fmla="*/ 7 h 34"/>
                <a:gd name="T44" fmla="*/ 32 w 33"/>
                <a:gd name="T45" fmla="*/ 11 h 34"/>
                <a:gd name="T46" fmla="*/ 33 w 33"/>
                <a:gd name="T47" fmla="*/ 14 h 34"/>
                <a:gd name="T48" fmla="*/ 33 w 33"/>
                <a:gd name="T49" fmla="*/ 16 h 34"/>
                <a:gd name="T50" fmla="*/ 33 w 33"/>
                <a:gd name="T51" fmla="*/ 20 h 34"/>
                <a:gd name="T52" fmla="*/ 32 w 33"/>
                <a:gd name="T53" fmla="*/ 23 h 34"/>
                <a:gd name="T54" fmla="*/ 29 w 33"/>
                <a:gd name="T55" fmla="*/ 26 h 34"/>
                <a:gd name="T56" fmla="*/ 28 w 33"/>
                <a:gd name="T57" fmla="*/ 28 h 34"/>
                <a:gd name="T58" fmla="*/ 26 w 33"/>
                <a:gd name="T59" fmla="*/ 31 h 34"/>
                <a:gd name="T60" fmla="*/ 22 w 33"/>
                <a:gd name="T61" fmla="*/ 32 h 34"/>
                <a:gd name="T62" fmla="*/ 20 w 33"/>
                <a:gd name="T63" fmla="*/ 33 h 34"/>
                <a:gd name="T64" fmla="*/ 16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6" y="34"/>
                  </a:moveTo>
                  <a:lnTo>
                    <a:pt x="13" y="33"/>
                  </a:lnTo>
                  <a:lnTo>
                    <a:pt x="9" y="32"/>
                  </a:lnTo>
                  <a:lnTo>
                    <a:pt x="7" y="31"/>
                  </a:lnTo>
                  <a:lnTo>
                    <a:pt x="5" y="28"/>
                  </a:lnTo>
                  <a:lnTo>
                    <a:pt x="2" y="26"/>
                  </a:lnTo>
                  <a:lnTo>
                    <a:pt x="1" y="23"/>
                  </a:lnTo>
                  <a:lnTo>
                    <a:pt x="0" y="20"/>
                  </a:lnTo>
                  <a:lnTo>
                    <a:pt x="0" y="16"/>
                  </a:lnTo>
                  <a:lnTo>
                    <a:pt x="0" y="14"/>
                  </a:lnTo>
                  <a:lnTo>
                    <a:pt x="1" y="11"/>
                  </a:lnTo>
                  <a:lnTo>
                    <a:pt x="2" y="7"/>
                  </a:lnTo>
                  <a:lnTo>
                    <a:pt x="5" y="5"/>
                  </a:lnTo>
                  <a:lnTo>
                    <a:pt x="7" y="3"/>
                  </a:lnTo>
                  <a:lnTo>
                    <a:pt x="9" y="1"/>
                  </a:lnTo>
                  <a:lnTo>
                    <a:pt x="13" y="1"/>
                  </a:lnTo>
                  <a:lnTo>
                    <a:pt x="16" y="0"/>
                  </a:lnTo>
                  <a:lnTo>
                    <a:pt x="20" y="1"/>
                  </a:lnTo>
                  <a:lnTo>
                    <a:pt x="22" y="1"/>
                  </a:lnTo>
                  <a:lnTo>
                    <a:pt x="26" y="3"/>
                  </a:lnTo>
                  <a:lnTo>
                    <a:pt x="28" y="5"/>
                  </a:lnTo>
                  <a:lnTo>
                    <a:pt x="29" y="7"/>
                  </a:lnTo>
                  <a:lnTo>
                    <a:pt x="32" y="11"/>
                  </a:lnTo>
                  <a:lnTo>
                    <a:pt x="33" y="14"/>
                  </a:lnTo>
                  <a:lnTo>
                    <a:pt x="33" y="16"/>
                  </a:lnTo>
                  <a:lnTo>
                    <a:pt x="33" y="20"/>
                  </a:lnTo>
                  <a:lnTo>
                    <a:pt x="32" y="23"/>
                  </a:lnTo>
                  <a:lnTo>
                    <a:pt x="29" y="26"/>
                  </a:lnTo>
                  <a:lnTo>
                    <a:pt x="28" y="28"/>
                  </a:lnTo>
                  <a:lnTo>
                    <a:pt x="26" y="31"/>
                  </a:lnTo>
                  <a:lnTo>
                    <a:pt x="22" y="32"/>
                  </a:lnTo>
                  <a:lnTo>
                    <a:pt x="20" y="33"/>
                  </a:lnTo>
                  <a:lnTo>
                    <a:pt x="16" y="34"/>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58" name="Freeform 82"/>
            <p:cNvSpPr>
              <a:spLocks/>
            </p:cNvSpPr>
            <p:nvPr/>
          </p:nvSpPr>
          <p:spPr bwMode="auto">
            <a:xfrm>
              <a:off x="3159" y="1822"/>
              <a:ext cx="34" cy="34"/>
            </a:xfrm>
            <a:custGeom>
              <a:avLst/>
              <a:gdLst>
                <a:gd name="T0" fmla="*/ 18 w 34"/>
                <a:gd name="T1" fmla="*/ 34 h 34"/>
                <a:gd name="T2" fmla="*/ 14 w 34"/>
                <a:gd name="T3" fmla="*/ 33 h 34"/>
                <a:gd name="T4" fmla="*/ 11 w 34"/>
                <a:gd name="T5" fmla="*/ 32 h 34"/>
                <a:gd name="T6" fmla="*/ 9 w 34"/>
                <a:gd name="T7" fmla="*/ 31 h 34"/>
                <a:gd name="T8" fmla="*/ 5 w 34"/>
                <a:gd name="T9" fmla="*/ 28 h 34"/>
                <a:gd name="T10" fmla="*/ 4 w 34"/>
                <a:gd name="T11" fmla="*/ 26 h 34"/>
                <a:gd name="T12" fmla="*/ 1 w 34"/>
                <a:gd name="T13" fmla="*/ 23 h 34"/>
                <a:gd name="T14" fmla="*/ 1 w 34"/>
                <a:gd name="T15" fmla="*/ 20 h 34"/>
                <a:gd name="T16" fmla="*/ 0 w 34"/>
                <a:gd name="T17" fmla="*/ 16 h 34"/>
                <a:gd name="T18" fmla="*/ 1 w 34"/>
                <a:gd name="T19" fmla="*/ 14 h 34"/>
                <a:gd name="T20" fmla="*/ 1 w 34"/>
                <a:gd name="T21" fmla="*/ 11 h 34"/>
                <a:gd name="T22" fmla="*/ 4 w 34"/>
                <a:gd name="T23" fmla="*/ 8 h 34"/>
                <a:gd name="T24" fmla="*/ 5 w 34"/>
                <a:gd name="T25" fmla="*/ 5 h 34"/>
                <a:gd name="T26" fmla="*/ 9 w 34"/>
                <a:gd name="T27" fmla="*/ 3 h 34"/>
                <a:gd name="T28" fmla="*/ 11 w 34"/>
                <a:gd name="T29" fmla="*/ 1 h 34"/>
                <a:gd name="T30" fmla="*/ 14 w 34"/>
                <a:gd name="T31" fmla="*/ 1 h 34"/>
                <a:gd name="T32" fmla="*/ 18 w 34"/>
                <a:gd name="T33" fmla="*/ 0 h 34"/>
                <a:gd name="T34" fmla="*/ 20 w 34"/>
                <a:gd name="T35" fmla="*/ 1 h 34"/>
                <a:gd name="T36" fmla="*/ 24 w 34"/>
                <a:gd name="T37" fmla="*/ 1 h 34"/>
                <a:gd name="T38" fmla="*/ 26 w 34"/>
                <a:gd name="T39" fmla="*/ 3 h 34"/>
                <a:gd name="T40" fmla="*/ 29 w 34"/>
                <a:gd name="T41" fmla="*/ 5 h 34"/>
                <a:gd name="T42" fmla="*/ 31 w 34"/>
                <a:gd name="T43" fmla="*/ 8 h 34"/>
                <a:gd name="T44" fmla="*/ 33 w 34"/>
                <a:gd name="T45" fmla="*/ 11 h 34"/>
                <a:gd name="T46" fmla="*/ 33 w 34"/>
                <a:gd name="T47" fmla="*/ 14 h 34"/>
                <a:gd name="T48" fmla="*/ 34 w 34"/>
                <a:gd name="T49" fmla="*/ 16 h 34"/>
                <a:gd name="T50" fmla="*/ 33 w 34"/>
                <a:gd name="T51" fmla="*/ 20 h 34"/>
                <a:gd name="T52" fmla="*/ 33 w 34"/>
                <a:gd name="T53" fmla="*/ 23 h 34"/>
                <a:gd name="T54" fmla="*/ 31 w 34"/>
                <a:gd name="T55" fmla="*/ 26 h 34"/>
                <a:gd name="T56" fmla="*/ 29 w 34"/>
                <a:gd name="T57" fmla="*/ 28 h 34"/>
                <a:gd name="T58" fmla="*/ 26 w 34"/>
                <a:gd name="T59" fmla="*/ 31 h 34"/>
                <a:gd name="T60" fmla="*/ 24 w 34"/>
                <a:gd name="T61" fmla="*/ 32 h 34"/>
                <a:gd name="T62" fmla="*/ 20 w 34"/>
                <a:gd name="T63" fmla="*/ 33 h 34"/>
                <a:gd name="T64" fmla="*/ 18 w 34"/>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 h="34">
                  <a:moveTo>
                    <a:pt x="18" y="34"/>
                  </a:moveTo>
                  <a:lnTo>
                    <a:pt x="14" y="33"/>
                  </a:lnTo>
                  <a:lnTo>
                    <a:pt x="11" y="32"/>
                  </a:lnTo>
                  <a:lnTo>
                    <a:pt x="9" y="31"/>
                  </a:lnTo>
                  <a:lnTo>
                    <a:pt x="5" y="28"/>
                  </a:lnTo>
                  <a:lnTo>
                    <a:pt x="4" y="26"/>
                  </a:lnTo>
                  <a:lnTo>
                    <a:pt x="1" y="23"/>
                  </a:lnTo>
                  <a:lnTo>
                    <a:pt x="1" y="20"/>
                  </a:lnTo>
                  <a:lnTo>
                    <a:pt x="0" y="16"/>
                  </a:lnTo>
                  <a:lnTo>
                    <a:pt x="1" y="14"/>
                  </a:lnTo>
                  <a:lnTo>
                    <a:pt x="1" y="11"/>
                  </a:lnTo>
                  <a:lnTo>
                    <a:pt x="4" y="8"/>
                  </a:lnTo>
                  <a:lnTo>
                    <a:pt x="5" y="5"/>
                  </a:lnTo>
                  <a:lnTo>
                    <a:pt x="9" y="3"/>
                  </a:lnTo>
                  <a:lnTo>
                    <a:pt x="11" y="1"/>
                  </a:lnTo>
                  <a:lnTo>
                    <a:pt x="14" y="1"/>
                  </a:lnTo>
                  <a:lnTo>
                    <a:pt x="18" y="0"/>
                  </a:lnTo>
                  <a:lnTo>
                    <a:pt x="20" y="1"/>
                  </a:lnTo>
                  <a:lnTo>
                    <a:pt x="24" y="1"/>
                  </a:lnTo>
                  <a:lnTo>
                    <a:pt x="26" y="3"/>
                  </a:lnTo>
                  <a:lnTo>
                    <a:pt x="29" y="5"/>
                  </a:lnTo>
                  <a:lnTo>
                    <a:pt x="31" y="8"/>
                  </a:lnTo>
                  <a:lnTo>
                    <a:pt x="33" y="11"/>
                  </a:lnTo>
                  <a:lnTo>
                    <a:pt x="33" y="14"/>
                  </a:lnTo>
                  <a:lnTo>
                    <a:pt x="34" y="16"/>
                  </a:lnTo>
                  <a:lnTo>
                    <a:pt x="33" y="20"/>
                  </a:lnTo>
                  <a:lnTo>
                    <a:pt x="33" y="23"/>
                  </a:lnTo>
                  <a:lnTo>
                    <a:pt x="31" y="26"/>
                  </a:lnTo>
                  <a:lnTo>
                    <a:pt x="29" y="28"/>
                  </a:lnTo>
                  <a:lnTo>
                    <a:pt x="26" y="31"/>
                  </a:lnTo>
                  <a:lnTo>
                    <a:pt x="24" y="32"/>
                  </a:lnTo>
                  <a:lnTo>
                    <a:pt x="20" y="33"/>
                  </a:lnTo>
                  <a:lnTo>
                    <a:pt x="18"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659" name="Freeform 83"/>
            <p:cNvSpPr>
              <a:spLocks/>
            </p:cNvSpPr>
            <p:nvPr/>
          </p:nvSpPr>
          <p:spPr bwMode="auto">
            <a:xfrm>
              <a:off x="3159" y="1822"/>
              <a:ext cx="34" cy="34"/>
            </a:xfrm>
            <a:custGeom>
              <a:avLst/>
              <a:gdLst>
                <a:gd name="T0" fmla="*/ 18 w 34"/>
                <a:gd name="T1" fmla="*/ 34 h 34"/>
                <a:gd name="T2" fmla="*/ 14 w 34"/>
                <a:gd name="T3" fmla="*/ 33 h 34"/>
                <a:gd name="T4" fmla="*/ 11 w 34"/>
                <a:gd name="T5" fmla="*/ 32 h 34"/>
                <a:gd name="T6" fmla="*/ 9 w 34"/>
                <a:gd name="T7" fmla="*/ 31 h 34"/>
                <a:gd name="T8" fmla="*/ 5 w 34"/>
                <a:gd name="T9" fmla="*/ 28 h 34"/>
                <a:gd name="T10" fmla="*/ 4 w 34"/>
                <a:gd name="T11" fmla="*/ 26 h 34"/>
                <a:gd name="T12" fmla="*/ 1 w 34"/>
                <a:gd name="T13" fmla="*/ 23 h 34"/>
                <a:gd name="T14" fmla="*/ 1 w 34"/>
                <a:gd name="T15" fmla="*/ 20 h 34"/>
                <a:gd name="T16" fmla="*/ 0 w 34"/>
                <a:gd name="T17" fmla="*/ 16 h 34"/>
                <a:gd name="T18" fmla="*/ 1 w 34"/>
                <a:gd name="T19" fmla="*/ 14 h 34"/>
                <a:gd name="T20" fmla="*/ 1 w 34"/>
                <a:gd name="T21" fmla="*/ 11 h 34"/>
                <a:gd name="T22" fmla="*/ 4 w 34"/>
                <a:gd name="T23" fmla="*/ 8 h 34"/>
                <a:gd name="T24" fmla="*/ 5 w 34"/>
                <a:gd name="T25" fmla="*/ 5 h 34"/>
                <a:gd name="T26" fmla="*/ 9 w 34"/>
                <a:gd name="T27" fmla="*/ 3 h 34"/>
                <a:gd name="T28" fmla="*/ 11 w 34"/>
                <a:gd name="T29" fmla="*/ 1 h 34"/>
                <a:gd name="T30" fmla="*/ 14 w 34"/>
                <a:gd name="T31" fmla="*/ 1 h 34"/>
                <a:gd name="T32" fmla="*/ 18 w 34"/>
                <a:gd name="T33" fmla="*/ 0 h 34"/>
                <a:gd name="T34" fmla="*/ 20 w 34"/>
                <a:gd name="T35" fmla="*/ 1 h 34"/>
                <a:gd name="T36" fmla="*/ 24 w 34"/>
                <a:gd name="T37" fmla="*/ 1 h 34"/>
                <a:gd name="T38" fmla="*/ 26 w 34"/>
                <a:gd name="T39" fmla="*/ 3 h 34"/>
                <a:gd name="T40" fmla="*/ 29 w 34"/>
                <a:gd name="T41" fmla="*/ 5 h 34"/>
                <a:gd name="T42" fmla="*/ 31 w 34"/>
                <a:gd name="T43" fmla="*/ 8 h 34"/>
                <a:gd name="T44" fmla="*/ 33 w 34"/>
                <a:gd name="T45" fmla="*/ 11 h 34"/>
                <a:gd name="T46" fmla="*/ 33 w 34"/>
                <a:gd name="T47" fmla="*/ 14 h 34"/>
                <a:gd name="T48" fmla="*/ 34 w 34"/>
                <a:gd name="T49" fmla="*/ 16 h 34"/>
                <a:gd name="T50" fmla="*/ 33 w 34"/>
                <a:gd name="T51" fmla="*/ 20 h 34"/>
                <a:gd name="T52" fmla="*/ 33 w 34"/>
                <a:gd name="T53" fmla="*/ 23 h 34"/>
                <a:gd name="T54" fmla="*/ 31 w 34"/>
                <a:gd name="T55" fmla="*/ 26 h 34"/>
                <a:gd name="T56" fmla="*/ 29 w 34"/>
                <a:gd name="T57" fmla="*/ 28 h 34"/>
                <a:gd name="T58" fmla="*/ 26 w 34"/>
                <a:gd name="T59" fmla="*/ 31 h 34"/>
                <a:gd name="T60" fmla="*/ 24 w 34"/>
                <a:gd name="T61" fmla="*/ 32 h 34"/>
                <a:gd name="T62" fmla="*/ 20 w 34"/>
                <a:gd name="T63" fmla="*/ 33 h 34"/>
                <a:gd name="T64" fmla="*/ 18 w 34"/>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 h="34">
                  <a:moveTo>
                    <a:pt x="18" y="34"/>
                  </a:moveTo>
                  <a:lnTo>
                    <a:pt x="14" y="33"/>
                  </a:lnTo>
                  <a:lnTo>
                    <a:pt x="11" y="32"/>
                  </a:lnTo>
                  <a:lnTo>
                    <a:pt x="9" y="31"/>
                  </a:lnTo>
                  <a:lnTo>
                    <a:pt x="5" y="28"/>
                  </a:lnTo>
                  <a:lnTo>
                    <a:pt x="4" y="26"/>
                  </a:lnTo>
                  <a:lnTo>
                    <a:pt x="1" y="23"/>
                  </a:lnTo>
                  <a:lnTo>
                    <a:pt x="1" y="20"/>
                  </a:lnTo>
                  <a:lnTo>
                    <a:pt x="0" y="16"/>
                  </a:lnTo>
                  <a:lnTo>
                    <a:pt x="1" y="14"/>
                  </a:lnTo>
                  <a:lnTo>
                    <a:pt x="1" y="11"/>
                  </a:lnTo>
                  <a:lnTo>
                    <a:pt x="4" y="8"/>
                  </a:lnTo>
                  <a:lnTo>
                    <a:pt x="5" y="5"/>
                  </a:lnTo>
                  <a:lnTo>
                    <a:pt x="9" y="3"/>
                  </a:lnTo>
                  <a:lnTo>
                    <a:pt x="11" y="1"/>
                  </a:lnTo>
                  <a:lnTo>
                    <a:pt x="14" y="1"/>
                  </a:lnTo>
                  <a:lnTo>
                    <a:pt x="18" y="0"/>
                  </a:lnTo>
                  <a:lnTo>
                    <a:pt x="20" y="1"/>
                  </a:lnTo>
                  <a:lnTo>
                    <a:pt x="24" y="1"/>
                  </a:lnTo>
                  <a:lnTo>
                    <a:pt x="26" y="3"/>
                  </a:lnTo>
                  <a:lnTo>
                    <a:pt x="29" y="5"/>
                  </a:lnTo>
                  <a:lnTo>
                    <a:pt x="31" y="8"/>
                  </a:lnTo>
                  <a:lnTo>
                    <a:pt x="33" y="11"/>
                  </a:lnTo>
                  <a:lnTo>
                    <a:pt x="33" y="14"/>
                  </a:lnTo>
                  <a:lnTo>
                    <a:pt x="34" y="16"/>
                  </a:lnTo>
                  <a:lnTo>
                    <a:pt x="33" y="20"/>
                  </a:lnTo>
                  <a:lnTo>
                    <a:pt x="33" y="23"/>
                  </a:lnTo>
                  <a:lnTo>
                    <a:pt x="31" y="26"/>
                  </a:lnTo>
                  <a:lnTo>
                    <a:pt x="29" y="28"/>
                  </a:lnTo>
                  <a:lnTo>
                    <a:pt x="26" y="31"/>
                  </a:lnTo>
                  <a:lnTo>
                    <a:pt x="24" y="32"/>
                  </a:lnTo>
                  <a:lnTo>
                    <a:pt x="20" y="33"/>
                  </a:lnTo>
                  <a:lnTo>
                    <a:pt x="18" y="34"/>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60" name="Line 84"/>
            <p:cNvSpPr>
              <a:spLocks noChangeShapeType="1"/>
            </p:cNvSpPr>
            <p:nvPr/>
          </p:nvSpPr>
          <p:spPr bwMode="auto">
            <a:xfrm flipV="1">
              <a:off x="3450" y="2345"/>
              <a:ext cx="1" cy="47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661" name="Rectangle 85"/>
            <p:cNvSpPr>
              <a:spLocks noChangeArrowheads="1"/>
            </p:cNvSpPr>
            <p:nvPr/>
          </p:nvSpPr>
          <p:spPr bwMode="auto">
            <a:xfrm>
              <a:off x="3418" y="2478"/>
              <a:ext cx="61" cy="166"/>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8662" name="Rectangle 86"/>
            <p:cNvSpPr>
              <a:spLocks noChangeArrowheads="1"/>
            </p:cNvSpPr>
            <p:nvPr/>
          </p:nvSpPr>
          <p:spPr bwMode="auto">
            <a:xfrm>
              <a:off x="3418" y="2478"/>
              <a:ext cx="61" cy="166"/>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63" name="Freeform 87"/>
            <p:cNvSpPr>
              <a:spLocks noEditPoints="1"/>
            </p:cNvSpPr>
            <p:nvPr/>
          </p:nvSpPr>
          <p:spPr bwMode="auto">
            <a:xfrm>
              <a:off x="1143" y="1359"/>
              <a:ext cx="8" cy="904"/>
            </a:xfrm>
            <a:custGeom>
              <a:avLst/>
              <a:gdLst>
                <a:gd name="T0" fmla="*/ 3 w 8"/>
                <a:gd name="T1" fmla="*/ 875 h 904"/>
                <a:gd name="T2" fmla="*/ 7 w 8"/>
                <a:gd name="T3" fmla="*/ 902 h 904"/>
                <a:gd name="T4" fmla="*/ 0 w 8"/>
                <a:gd name="T5" fmla="*/ 902 h 904"/>
                <a:gd name="T6" fmla="*/ 1 w 8"/>
                <a:gd name="T7" fmla="*/ 824 h 904"/>
                <a:gd name="T8" fmla="*/ 7 w 8"/>
                <a:gd name="T9" fmla="*/ 826 h 904"/>
                <a:gd name="T10" fmla="*/ 2 w 8"/>
                <a:gd name="T11" fmla="*/ 852 h 904"/>
                <a:gd name="T12" fmla="*/ 0 w 8"/>
                <a:gd name="T13" fmla="*/ 776 h 904"/>
                <a:gd name="T14" fmla="*/ 7 w 8"/>
                <a:gd name="T15" fmla="*/ 772 h 904"/>
                <a:gd name="T16" fmla="*/ 6 w 8"/>
                <a:gd name="T17" fmla="*/ 801 h 904"/>
                <a:gd name="T18" fmla="*/ 0 w 8"/>
                <a:gd name="T19" fmla="*/ 797 h 904"/>
                <a:gd name="T20" fmla="*/ 3 w 8"/>
                <a:gd name="T21" fmla="*/ 721 h 904"/>
                <a:gd name="T22" fmla="*/ 7 w 8"/>
                <a:gd name="T23" fmla="*/ 748 h 904"/>
                <a:gd name="T24" fmla="*/ 1 w 8"/>
                <a:gd name="T25" fmla="*/ 748 h 904"/>
                <a:gd name="T26" fmla="*/ 1 w 8"/>
                <a:gd name="T27" fmla="*/ 670 h 904"/>
                <a:gd name="T28" fmla="*/ 8 w 8"/>
                <a:gd name="T29" fmla="*/ 672 h 904"/>
                <a:gd name="T30" fmla="*/ 2 w 8"/>
                <a:gd name="T31" fmla="*/ 698 h 904"/>
                <a:gd name="T32" fmla="*/ 0 w 8"/>
                <a:gd name="T33" fmla="*/ 621 h 904"/>
                <a:gd name="T34" fmla="*/ 7 w 8"/>
                <a:gd name="T35" fmla="*/ 618 h 904"/>
                <a:gd name="T36" fmla="*/ 6 w 8"/>
                <a:gd name="T37" fmla="*/ 646 h 904"/>
                <a:gd name="T38" fmla="*/ 0 w 8"/>
                <a:gd name="T39" fmla="*/ 643 h 904"/>
                <a:gd name="T40" fmla="*/ 3 w 8"/>
                <a:gd name="T41" fmla="*/ 566 h 904"/>
                <a:gd name="T42" fmla="*/ 7 w 8"/>
                <a:gd name="T43" fmla="*/ 594 h 904"/>
                <a:gd name="T44" fmla="*/ 1 w 8"/>
                <a:gd name="T45" fmla="*/ 594 h 904"/>
                <a:gd name="T46" fmla="*/ 1 w 8"/>
                <a:gd name="T47" fmla="*/ 516 h 904"/>
                <a:gd name="T48" fmla="*/ 8 w 8"/>
                <a:gd name="T49" fmla="*/ 518 h 904"/>
                <a:gd name="T50" fmla="*/ 2 w 8"/>
                <a:gd name="T51" fmla="*/ 544 h 904"/>
                <a:gd name="T52" fmla="*/ 0 w 8"/>
                <a:gd name="T53" fmla="*/ 466 h 904"/>
                <a:gd name="T54" fmla="*/ 7 w 8"/>
                <a:gd name="T55" fmla="*/ 464 h 904"/>
                <a:gd name="T56" fmla="*/ 6 w 8"/>
                <a:gd name="T57" fmla="*/ 492 h 904"/>
                <a:gd name="T58" fmla="*/ 0 w 8"/>
                <a:gd name="T59" fmla="*/ 489 h 904"/>
                <a:gd name="T60" fmla="*/ 5 w 8"/>
                <a:gd name="T61" fmla="*/ 411 h 904"/>
                <a:gd name="T62" fmla="*/ 7 w 8"/>
                <a:gd name="T63" fmla="*/ 438 h 904"/>
                <a:gd name="T64" fmla="*/ 1 w 8"/>
                <a:gd name="T65" fmla="*/ 438 h 904"/>
                <a:gd name="T66" fmla="*/ 1 w 8"/>
                <a:gd name="T67" fmla="*/ 361 h 904"/>
                <a:gd name="T68" fmla="*/ 8 w 8"/>
                <a:gd name="T69" fmla="*/ 364 h 904"/>
                <a:gd name="T70" fmla="*/ 2 w 8"/>
                <a:gd name="T71" fmla="*/ 389 h 904"/>
                <a:gd name="T72" fmla="*/ 0 w 8"/>
                <a:gd name="T73" fmla="*/ 312 h 904"/>
                <a:gd name="T74" fmla="*/ 7 w 8"/>
                <a:gd name="T75" fmla="*/ 310 h 904"/>
                <a:gd name="T76" fmla="*/ 6 w 8"/>
                <a:gd name="T77" fmla="*/ 338 h 904"/>
                <a:gd name="T78" fmla="*/ 0 w 8"/>
                <a:gd name="T79" fmla="*/ 335 h 904"/>
                <a:gd name="T80" fmla="*/ 5 w 8"/>
                <a:gd name="T81" fmla="*/ 257 h 904"/>
                <a:gd name="T82" fmla="*/ 7 w 8"/>
                <a:gd name="T83" fmla="*/ 284 h 904"/>
                <a:gd name="T84" fmla="*/ 1 w 8"/>
                <a:gd name="T85" fmla="*/ 284 h 904"/>
                <a:gd name="T86" fmla="*/ 1 w 8"/>
                <a:gd name="T87" fmla="*/ 207 h 904"/>
                <a:gd name="T88" fmla="*/ 8 w 8"/>
                <a:gd name="T89" fmla="*/ 209 h 904"/>
                <a:gd name="T90" fmla="*/ 2 w 8"/>
                <a:gd name="T91" fmla="*/ 235 h 904"/>
                <a:gd name="T92" fmla="*/ 1 w 8"/>
                <a:gd name="T93" fmla="*/ 158 h 904"/>
                <a:gd name="T94" fmla="*/ 7 w 8"/>
                <a:gd name="T95" fmla="*/ 155 h 904"/>
                <a:gd name="T96" fmla="*/ 6 w 8"/>
                <a:gd name="T97" fmla="*/ 183 h 904"/>
                <a:gd name="T98" fmla="*/ 1 w 8"/>
                <a:gd name="T99" fmla="*/ 179 h 904"/>
                <a:gd name="T100" fmla="*/ 5 w 8"/>
                <a:gd name="T101" fmla="*/ 103 h 904"/>
                <a:gd name="T102" fmla="*/ 8 w 8"/>
                <a:gd name="T103" fmla="*/ 130 h 904"/>
                <a:gd name="T104" fmla="*/ 1 w 8"/>
                <a:gd name="T105" fmla="*/ 130 h 904"/>
                <a:gd name="T106" fmla="*/ 2 w 8"/>
                <a:gd name="T107" fmla="*/ 52 h 904"/>
                <a:gd name="T108" fmla="*/ 8 w 8"/>
                <a:gd name="T109" fmla="*/ 55 h 904"/>
                <a:gd name="T110" fmla="*/ 2 w 8"/>
                <a:gd name="T111" fmla="*/ 81 h 904"/>
                <a:gd name="T112" fmla="*/ 1 w 8"/>
                <a:gd name="T113" fmla="*/ 3 h 904"/>
                <a:gd name="T114" fmla="*/ 7 w 8"/>
                <a:gd name="T115" fmla="*/ 1 h 904"/>
                <a:gd name="T116" fmla="*/ 6 w 8"/>
                <a:gd name="T117" fmla="*/ 29 h 904"/>
                <a:gd name="T118" fmla="*/ 1 w 8"/>
                <a:gd name="T119" fmla="*/ 25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 h="904">
                  <a:moveTo>
                    <a:pt x="0" y="900"/>
                  </a:moveTo>
                  <a:lnTo>
                    <a:pt x="0" y="878"/>
                  </a:lnTo>
                  <a:lnTo>
                    <a:pt x="0" y="877"/>
                  </a:lnTo>
                  <a:lnTo>
                    <a:pt x="1" y="876"/>
                  </a:lnTo>
                  <a:lnTo>
                    <a:pt x="2" y="875"/>
                  </a:lnTo>
                  <a:lnTo>
                    <a:pt x="3" y="875"/>
                  </a:lnTo>
                  <a:lnTo>
                    <a:pt x="6" y="875"/>
                  </a:lnTo>
                  <a:lnTo>
                    <a:pt x="7" y="876"/>
                  </a:lnTo>
                  <a:lnTo>
                    <a:pt x="7" y="877"/>
                  </a:lnTo>
                  <a:lnTo>
                    <a:pt x="7" y="878"/>
                  </a:lnTo>
                  <a:lnTo>
                    <a:pt x="7" y="900"/>
                  </a:lnTo>
                  <a:lnTo>
                    <a:pt x="7" y="902"/>
                  </a:lnTo>
                  <a:lnTo>
                    <a:pt x="6" y="903"/>
                  </a:lnTo>
                  <a:lnTo>
                    <a:pt x="5" y="904"/>
                  </a:lnTo>
                  <a:lnTo>
                    <a:pt x="3" y="904"/>
                  </a:lnTo>
                  <a:lnTo>
                    <a:pt x="2" y="904"/>
                  </a:lnTo>
                  <a:lnTo>
                    <a:pt x="1" y="903"/>
                  </a:lnTo>
                  <a:lnTo>
                    <a:pt x="0" y="902"/>
                  </a:lnTo>
                  <a:lnTo>
                    <a:pt x="0" y="900"/>
                  </a:lnTo>
                  <a:lnTo>
                    <a:pt x="0" y="900"/>
                  </a:lnTo>
                  <a:close/>
                  <a:moveTo>
                    <a:pt x="0" y="849"/>
                  </a:moveTo>
                  <a:lnTo>
                    <a:pt x="0" y="826"/>
                  </a:lnTo>
                  <a:lnTo>
                    <a:pt x="0" y="825"/>
                  </a:lnTo>
                  <a:lnTo>
                    <a:pt x="1" y="824"/>
                  </a:lnTo>
                  <a:lnTo>
                    <a:pt x="2" y="824"/>
                  </a:lnTo>
                  <a:lnTo>
                    <a:pt x="3" y="823"/>
                  </a:lnTo>
                  <a:lnTo>
                    <a:pt x="6" y="824"/>
                  </a:lnTo>
                  <a:lnTo>
                    <a:pt x="7" y="824"/>
                  </a:lnTo>
                  <a:lnTo>
                    <a:pt x="7" y="825"/>
                  </a:lnTo>
                  <a:lnTo>
                    <a:pt x="7" y="826"/>
                  </a:lnTo>
                  <a:lnTo>
                    <a:pt x="7" y="849"/>
                  </a:lnTo>
                  <a:lnTo>
                    <a:pt x="7" y="850"/>
                  </a:lnTo>
                  <a:lnTo>
                    <a:pt x="7" y="851"/>
                  </a:lnTo>
                  <a:lnTo>
                    <a:pt x="6" y="852"/>
                  </a:lnTo>
                  <a:lnTo>
                    <a:pt x="3" y="852"/>
                  </a:lnTo>
                  <a:lnTo>
                    <a:pt x="2" y="852"/>
                  </a:lnTo>
                  <a:lnTo>
                    <a:pt x="1" y="851"/>
                  </a:lnTo>
                  <a:lnTo>
                    <a:pt x="0" y="850"/>
                  </a:lnTo>
                  <a:lnTo>
                    <a:pt x="0" y="849"/>
                  </a:lnTo>
                  <a:lnTo>
                    <a:pt x="0" y="849"/>
                  </a:lnTo>
                  <a:close/>
                  <a:moveTo>
                    <a:pt x="0" y="797"/>
                  </a:moveTo>
                  <a:lnTo>
                    <a:pt x="0" y="776"/>
                  </a:lnTo>
                  <a:lnTo>
                    <a:pt x="0" y="773"/>
                  </a:lnTo>
                  <a:lnTo>
                    <a:pt x="1" y="772"/>
                  </a:lnTo>
                  <a:lnTo>
                    <a:pt x="2" y="772"/>
                  </a:lnTo>
                  <a:lnTo>
                    <a:pt x="3" y="772"/>
                  </a:lnTo>
                  <a:lnTo>
                    <a:pt x="6" y="772"/>
                  </a:lnTo>
                  <a:lnTo>
                    <a:pt x="7" y="772"/>
                  </a:lnTo>
                  <a:lnTo>
                    <a:pt x="7" y="773"/>
                  </a:lnTo>
                  <a:lnTo>
                    <a:pt x="7" y="776"/>
                  </a:lnTo>
                  <a:lnTo>
                    <a:pt x="7" y="797"/>
                  </a:lnTo>
                  <a:lnTo>
                    <a:pt x="7" y="799"/>
                  </a:lnTo>
                  <a:lnTo>
                    <a:pt x="7" y="801"/>
                  </a:lnTo>
                  <a:lnTo>
                    <a:pt x="6" y="801"/>
                  </a:lnTo>
                  <a:lnTo>
                    <a:pt x="3" y="802"/>
                  </a:lnTo>
                  <a:lnTo>
                    <a:pt x="2" y="801"/>
                  </a:lnTo>
                  <a:lnTo>
                    <a:pt x="1" y="801"/>
                  </a:lnTo>
                  <a:lnTo>
                    <a:pt x="0" y="799"/>
                  </a:lnTo>
                  <a:lnTo>
                    <a:pt x="0" y="797"/>
                  </a:lnTo>
                  <a:lnTo>
                    <a:pt x="0" y="797"/>
                  </a:lnTo>
                  <a:close/>
                  <a:moveTo>
                    <a:pt x="0" y="746"/>
                  </a:moveTo>
                  <a:lnTo>
                    <a:pt x="0" y="724"/>
                  </a:lnTo>
                  <a:lnTo>
                    <a:pt x="1" y="723"/>
                  </a:lnTo>
                  <a:lnTo>
                    <a:pt x="1" y="722"/>
                  </a:lnTo>
                  <a:lnTo>
                    <a:pt x="2" y="721"/>
                  </a:lnTo>
                  <a:lnTo>
                    <a:pt x="3" y="721"/>
                  </a:lnTo>
                  <a:lnTo>
                    <a:pt x="6" y="721"/>
                  </a:lnTo>
                  <a:lnTo>
                    <a:pt x="7" y="722"/>
                  </a:lnTo>
                  <a:lnTo>
                    <a:pt x="7" y="723"/>
                  </a:lnTo>
                  <a:lnTo>
                    <a:pt x="8" y="724"/>
                  </a:lnTo>
                  <a:lnTo>
                    <a:pt x="8" y="746"/>
                  </a:lnTo>
                  <a:lnTo>
                    <a:pt x="7" y="748"/>
                  </a:lnTo>
                  <a:lnTo>
                    <a:pt x="7" y="749"/>
                  </a:lnTo>
                  <a:lnTo>
                    <a:pt x="6" y="750"/>
                  </a:lnTo>
                  <a:lnTo>
                    <a:pt x="3" y="750"/>
                  </a:lnTo>
                  <a:lnTo>
                    <a:pt x="2" y="750"/>
                  </a:lnTo>
                  <a:lnTo>
                    <a:pt x="1" y="749"/>
                  </a:lnTo>
                  <a:lnTo>
                    <a:pt x="1" y="748"/>
                  </a:lnTo>
                  <a:lnTo>
                    <a:pt x="0" y="746"/>
                  </a:lnTo>
                  <a:lnTo>
                    <a:pt x="0" y="746"/>
                  </a:lnTo>
                  <a:close/>
                  <a:moveTo>
                    <a:pt x="0" y="695"/>
                  </a:moveTo>
                  <a:lnTo>
                    <a:pt x="0" y="672"/>
                  </a:lnTo>
                  <a:lnTo>
                    <a:pt x="1" y="671"/>
                  </a:lnTo>
                  <a:lnTo>
                    <a:pt x="1" y="670"/>
                  </a:lnTo>
                  <a:lnTo>
                    <a:pt x="2" y="669"/>
                  </a:lnTo>
                  <a:lnTo>
                    <a:pt x="3" y="669"/>
                  </a:lnTo>
                  <a:lnTo>
                    <a:pt x="6" y="669"/>
                  </a:lnTo>
                  <a:lnTo>
                    <a:pt x="7" y="670"/>
                  </a:lnTo>
                  <a:lnTo>
                    <a:pt x="7" y="671"/>
                  </a:lnTo>
                  <a:lnTo>
                    <a:pt x="8" y="672"/>
                  </a:lnTo>
                  <a:lnTo>
                    <a:pt x="8" y="695"/>
                  </a:lnTo>
                  <a:lnTo>
                    <a:pt x="7" y="696"/>
                  </a:lnTo>
                  <a:lnTo>
                    <a:pt x="7" y="697"/>
                  </a:lnTo>
                  <a:lnTo>
                    <a:pt x="6" y="698"/>
                  </a:lnTo>
                  <a:lnTo>
                    <a:pt x="3" y="698"/>
                  </a:lnTo>
                  <a:lnTo>
                    <a:pt x="2" y="698"/>
                  </a:lnTo>
                  <a:lnTo>
                    <a:pt x="1" y="697"/>
                  </a:lnTo>
                  <a:lnTo>
                    <a:pt x="1" y="696"/>
                  </a:lnTo>
                  <a:lnTo>
                    <a:pt x="0" y="695"/>
                  </a:lnTo>
                  <a:lnTo>
                    <a:pt x="0" y="695"/>
                  </a:lnTo>
                  <a:close/>
                  <a:moveTo>
                    <a:pt x="0" y="643"/>
                  </a:moveTo>
                  <a:lnTo>
                    <a:pt x="0" y="621"/>
                  </a:lnTo>
                  <a:lnTo>
                    <a:pt x="1" y="619"/>
                  </a:lnTo>
                  <a:lnTo>
                    <a:pt x="1" y="618"/>
                  </a:lnTo>
                  <a:lnTo>
                    <a:pt x="2" y="618"/>
                  </a:lnTo>
                  <a:lnTo>
                    <a:pt x="3" y="617"/>
                  </a:lnTo>
                  <a:lnTo>
                    <a:pt x="6" y="618"/>
                  </a:lnTo>
                  <a:lnTo>
                    <a:pt x="7" y="618"/>
                  </a:lnTo>
                  <a:lnTo>
                    <a:pt x="7" y="619"/>
                  </a:lnTo>
                  <a:lnTo>
                    <a:pt x="8" y="621"/>
                  </a:lnTo>
                  <a:lnTo>
                    <a:pt x="8" y="643"/>
                  </a:lnTo>
                  <a:lnTo>
                    <a:pt x="7" y="644"/>
                  </a:lnTo>
                  <a:lnTo>
                    <a:pt x="7" y="645"/>
                  </a:lnTo>
                  <a:lnTo>
                    <a:pt x="6" y="646"/>
                  </a:lnTo>
                  <a:lnTo>
                    <a:pt x="3" y="646"/>
                  </a:lnTo>
                  <a:lnTo>
                    <a:pt x="2" y="646"/>
                  </a:lnTo>
                  <a:lnTo>
                    <a:pt x="1" y="645"/>
                  </a:lnTo>
                  <a:lnTo>
                    <a:pt x="1" y="644"/>
                  </a:lnTo>
                  <a:lnTo>
                    <a:pt x="0" y="643"/>
                  </a:lnTo>
                  <a:lnTo>
                    <a:pt x="0" y="643"/>
                  </a:lnTo>
                  <a:close/>
                  <a:moveTo>
                    <a:pt x="0" y="591"/>
                  </a:moveTo>
                  <a:lnTo>
                    <a:pt x="0" y="570"/>
                  </a:lnTo>
                  <a:lnTo>
                    <a:pt x="1" y="568"/>
                  </a:lnTo>
                  <a:lnTo>
                    <a:pt x="1" y="566"/>
                  </a:lnTo>
                  <a:lnTo>
                    <a:pt x="2" y="566"/>
                  </a:lnTo>
                  <a:lnTo>
                    <a:pt x="3" y="566"/>
                  </a:lnTo>
                  <a:lnTo>
                    <a:pt x="6" y="566"/>
                  </a:lnTo>
                  <a:lnTo>
                    <a:pt x="7" y="566"/>
                  </a:lnTo>
                  <a:lnTo>
                    <a:pt x="7" y="568"/>
                  </a:lnTo>
                  <a:lnTo>
                    <a:pt x="8" y="570"/>
                  </a:lnTo>
                  <a:lnTo>
                    <a:pt x="8" y="591"/>
                  </a:lnTo>
                  <a:lnTo>
                    <a:pt x="7" y="594"/>
                  </a:lnTo>
                  <a:lnTo>
                    <a:pt x="7" y="595"/>
                  </a:lnTo>
                  <a:lnTo>
                    <a:pt x="6" y="595"/>
                  </a:lnTo>
                  <a:lnTo>
                    <a:pt x="3" y="596"/>
                  </a:lnTo>
                  <a:lnTo>
                    <a:pt x="2" y="595"/>
                  </a:lnTo>
                  <a:lnTo>
                    <a:pt x="1" y="595"/>
                  </a:lnTo>
                  <a:lnTo>
                    <a:pt x="1" y="594"/>
                  </a:lnTo>
                  <a:lnTo>
                    <a:pt x="0" y="591"/>
                  </a:lnTo>
                  <a:lnTo>
                    <a:pt x="0" y="591"/>
                  </a:lnTo>
                  <a:close/>
                  <a:moveTo>
                    <a:pt x="0" y="541"/>
                  </a:moveTo>
                  <a:lnTo>
                    <a:pt x="0" y="518"/>
                  </a:lnTo>
                  <a:lnTo>
                    <a:pt x="1" y="517"/>
                  </a:lnTo>
                  <a:lnTo>
                    <a:pt x="1" y="516"/>
                  </a:lnTo>
                  <a:lnTo>
                    <a:pt x="2" y="515"/>
                  </a:lnTo>
                  <a:lnTo>
                    <a:pt x="3" y="515"/>
                  </a:lnTo>
                  <a:lnTo>
                    <a:pt x="6" y="515"/>
                  </a:lnTo>
                  <a:lnTo>
                    <a:pt x="7" y="516"/>
                  </a:lnTo>
                  <a:lnTo>
                    <a:pt x="7" y="517"/>
                  </a:lnTo>
                  <a:lnTo>
                    <a:pt x="8" y="518"/>
                  </a:lnTo>
                  <a:lnTo>
                    <a:pt x="8" y="541"/>
                  </a:lnTo>
                  <a:lnTo>
                    <a:pt x="7" y="542"/>
                  </a:lnTo>
                  <a:lnTo>
                    <a:pt x="7" y="543"/>
                  </a:lnTo>
                  <a:lnTo>
                    <a:pt x="6" y="544"/>
                  </a:lnTo>
                  <a:lnTo>
                    <a:pt x="3" y="544"/>
                  </a:lnTo>
                  <a:lnTo>
                    <a:pt x="2" y="544"/>
                  </a:lnTo>
                  <a:lnTo>
                    <a:pt x="1" y="543"/>
                  </a:lnTo>
                  <a:lnTo>
                    <a:pt x="1" y="542"/>
                  </a:lnTo>
                  <a:lnTo>
                    <a:pt x="0" y="541"/>
                  </a:lnTo>
                  <a:lnTo>
                    <a:pt x="0" y="541"/>
                  </a:lnTo>
                  <a:close/>
                  <a:moveTo>
                    <a:pt x="0" y="489"/>
                  </a:moveTo>
                  <a:lnTo>
                    <a:pt x="0" y="466"/>
                  </a:lnTo>
                  <a:lnTo>
                    <a:pt x="1" y="465"/>
                  </a:lnTo>
                  <a:lnTo>
                    <a:pt x="1" y="464"/>
                  </a:lnTo>
                  <a:lnTo>
                    <a:pt x="2" y="463"/>
                  </a:lnTo>
                  <a:lnTo>
                    <a:pt x="5" y="463"/>
                  </a:lnTo>
                  <a:lnTo>
                    <a:pt x="6" y="463"/>
                  </a:lnTo>
                  <a:lnTo>
                    <a:pt x="7" y="464"/>
                  </a:lnTo>
                  <a:lnTo>
                    <a:pt x="7" y="465"/>
                  </a:lnTo>
                  <a:lnTo>
                    <a:pt x="8" y="466"/>
                  </a:lnTo>
                  <a:lnTo>
                    <a:pt x="8" y="489"/>
                  </a:lnTo>
                  <a:lnTo>
                    <a:pt x="7" y="490"/>
                  </a:lnTo>
                  <a:lnTo>
                    <a:pt x="7" y="491"/>
                  </a:lnTo>
                  <a:lnTo>
                    <a:pt x="6" y="492"/>
                  </a:lnTo>
                  <a:lnTo>
                    <a:pt x="3" y="492"/>
                  </a:lnTo>
                  <a:lnTo>
                    <a:pt x="2" y="492"/>
                  </a:lnTo>
                  <a:lnTo>
                    <a:pt x="1" y="491"/>
                  </a:lnTo>
                  <a:lnTo>
                    <a:pt x="1" y="490"/>
                  </a:lnTo>
                  <a:lnTo>
                    <a:pt x="0" y="489"/>
                  </a:lnTo>
                  <a:lnTo>
                    <a:pt x="0" y="489"/>
                  </a:lnTo>
                  <a:close/>
                  <a:moveTo>
                    <a:pt x="0" y="437"/>
                  </a:moveTo>
                  <a:lnTo>
                    <a:pt x="0" y="415"/>
                  </a:lnTo>
                  <a:lnTo>
                    <a:pt x="1" y="414"/>
                  </a:lnTo>
                  <a:lnTo>
                    <a:pt x="1" y="412"/>
                  </a:lnTo>
                  <a:lnTo>
                    <a:pt x="2" y="412"/>
                  </a:lnTo>
                  <a:lnTo>
                    <a:pt x="5" y="411"/>
                  </a:lnTo>
                  <a:lnTo>
                    <a:pt x="6" y="412"/>
                  </a:lnTo>
                  <a:lnTo>
                    <a:pt x="7" y="412"/>
                  </a:lnTo>
                  <a:lnTo>
                    <a:pt x="7" y="414"/>
                  </a:lnTo>
                  <a:lnTo>
                    <a:pt x="8" y="415"/>
                  </a:lnTo>
                  <a:lnTo>
                    <a:pt x="8" y="437"/>
                  </a:lnTo>
                  <a:lnTo>
                    <a:pt x="7" y="438"/>
                  </a:lnTo>
                  <a:lnTo>
                    <a:pt x="7" y="439"/>
                  </a:lnTo>
                  <a:lnTo>
                    <a:pt x="6" y="441"/>
                  </a:lnTo>
                  <a:lnTo>
                    <a:pt x="5" y="441"/>
                  </a:lnTo>
                  <a:lnTo>
                    <a:pt x="2" y="441"/>
                  </a:lnTo>
                  <a:lnTo>
                    <a:pt x="1" y="439"/>
                  </a:lnTo>
                  <a:lnTo>
                    <a:pt x="1" y="438"/>
                  </a:lnTo>
                  <a:lnTo>
                    <a:pt x="0" y="437"/>
                  </a:lnTo>
                  <a:lnTo>
                    <a:pt x="0" y="437"/>
                  </a:lnTo>
                  <a:close/>
                  <a:moveTo>
                    <a:pt x="0" y="385"/>
                  </a:moveTo>
                  <a:lnTo>
                    <a:pt x="0" y="364"/>
                  </a:lnTo>
                  <a:lnTo>
                    <a:pt x="1" y="362"/>
                  </a:lnTo>
                  <a:lnTo>
                    <a:pt x="1" y="361"/>
                  </a:lnTo>
                  <a:lnTo>
                    <a:pt x="2" y="361"/>
                  </a:lnTo>
                  <a:lnTo>
                    <a:pt x="5" y="361"/>
                  </a:lnTo>
                  <a:lnTo>
                    <a:pt x="6" y="361"/>
                  </a:lnTo>
                  <a:lnTo>
                    <a:pt x="7" y="361"/>
                  </a:lnTo>
                  <a:lnTo>
                    <a:pt x="7" y="362"/>
                  </a:lnTo>
                  <a:lnTo>
                    <a:pt x="8" y="364"/>
                  </a:lnTo>
                  <a:lnTo>
                    <a:pt x="8" y="385"/>
                  </a:lnTo>
                  <a:lnTo>
                    <a:pt x="7" y="388"/>
                  </a:lnTo>
                  <a:lnTo>
                    <a:pt x="7" y="389"/>
                  </a:lnTo>
                  <a:lnTo>
                    <a:pt x="6" y="389"/>
                  </a:lnTo>
                  <a:lnTo>
                    <a:pt x="5" y="390"/>
                  </a:lnTo>
                  <a:lnTo>
                    <a:pt x="2" y="389"/>
                  </a:lnTo>
                  <a:lnTo>
                    <a:pt x="1" y="389"/>
                  </a:lnTo>
                  <a:lnTo>
                    <a:pt x="1" y="388"/>
                  </a:lnTo>
                  <a:lnTo>
                    <a:pt x="0" y="385"/>
                  </a:lnTo>
                  <a:lnTo>
                    <a:pt x="0" y="385"/>
                  </a:lnTo>
                  <a:close/>
                  <a:moveTo>
                    <a:pt x="0" y="335"/>
                  </a:moveTo>
                  <a:lnTo>
                    <a:pt x="0" y="312"/>
                  </a:lnTo>
                  <a:lnTo>
                    <a:pt x="1" y="311"/>
                  </a:lnTo>
                  <a:lnTo>
                    <a:pt x="1" y="310"/>
                  </a:lnTo>
                  <a:lnTo>
                    <a:pt x="2" y="309"/>
                  </a:lnTo>
                  <a:lnTo>
                    <a:pt x="5" y="309"/>
                  </a:lnTo>
                  <a:lnTo>
                    <a:pt x="6" y="309"/>
                  </a:lnTo>
                  <a:lnTo>
                    <a:pt x="7" y="310"/>
                  </a:lnTo>
                  <a:lnTo>
                    <a:pt x="7" y="311"/>
                  </a:lnTo>
                  <a:lnTo>
                    <a:pt x="8" y="312"/>
                  </a:lnTo>
                  <a:lnTo>
                    <a:pt x="8" y="335"/>
                  </a:lnTo>
                  <a:lnTo>
                    <a:pt x="7" y="336"/>
                  </a:lnTo>
                  <a:lnTo>
                    <a:pt x="7" y="337"/>
                  </a:lnTo>
                  <a:lnTo>
                    <a:pt x="6" y="338"/>
                  </a:lnTo>
                  <a:lnTo>
                    <a:pt x="5" y="338"/>
                  </a:lnTo>
                  <a:lnTo>
                    <a:pt x="2" y="338"/>
                  </a:lnTo>
                  <a:lnTo>
                    <a:pt x="1" y="337"/>
                  </a:lnTo>
                  <a:lnTo>
                    <a:pt x="1" y="336"/>
                  </a:lnTo>
                  <a:lnTo>
                    <a:pt x="0" y="335"/>
                  </a:lnTo>
                  <a:lnTo>
                    <a:pt x="0" y="335"/>
                  </a:lnTo>
                  <a:close/>
                  <a:moveTo>
                    <a:pt x="0" y="283"/>
                  </a:moveTo>
                  <a:lnTo>
                    <a:pt x="0" y="261"/>
                  </a:lnTo>
                  <a:lnTo>
                    <a:pt x="1" y="259"/>
                  </a:lnTo>
                  <a:lnTo>
                    <a:pt x="1" y="258"/>
                  </a:lnTo>
                  <a:lnTo>
                    <a:pt x="2" y="257"/>
                  </a:lnTo>
                  <a:lnTo>
                    <a:pt x="5" y="257"/>
                  </a:lnTo>
                  <a:lnTo>
                    <a:pt x="6" y="257"/>
                  </a:lnTo>
                  <a:lnTo>
                    <a:pt x="7" y="258"/>
                  </a:lnTo>
                  <a:lnTo>
                    <a:pt x="7" y="259"/>
                  </a:lnTo>
                  <a:lnTo>
                    <a:pt x="8" y="261"/>
                  </a:lnTo>
                  <a:lnTo>
                    <a:pt x="8" y="283"/>
                  </a:lnTo>
                  <a:lnTo>
                    <a:pt x="7" y="284"/>
                  </a:lnTo>
                  <a:lnTo>
                    <a:pt x="7" y="285"/>
                  </a:lnTo>
                  <a:lnTo>
                    <a:pt x="6" y="287"/>
                  </a:lnTo>
                  <a:lnTo>
                    <a:pt x="5" y="287"/>
                  </a:lnTo>
                  <a:lnTo>
                    <a:pt x="2" y="287"/>
                  </a:lnTo>
                  <a:lnTo>
                    <a:pt x="1" y="285"/>
                  </a:lnTo>
                  <a:lnTo>
                    <a:pt x="1" y="284"/>
                  </a:lnTo>
                  <a:lnTo>
                    <a:pt x="0" y="283"/>
                  </a:lnTo>
                  <a:lnTo>
                    <a:pt x="0" y="283"/>
                  </a:lnTo>
                  <a:close/>
                  <a:moveTo>
                    <a:pt x="0" y="231"/>
                  </a:moveTo>
                  <a:lnTo>
                    <a:pt x="1" y="209"/>
                  </a:lnTo>
                  <a:lnTo>
                    <a:pt x="1" y="208"/>
                  </a:lnTo>
                  <a:lnTo>
                    <a:pt x="1" y="207"/>
                  </a:lnTo>
                  <a:lnTo>
                    <a:pt x="2" y="207"/>
                  </a:lnTo>
                  <a:lnTo>
                    <a:pt x="5" y="205"/>
                  </a:lnTo>
                  <a:lnTo>
                    <a:pt x="6" y="207"/>
                  </a:lnTo>
                  <a:lnTo>
                    <a:pt x="7" y="207"/>
                  </a:lnTo>
                  <a:lnTo>
                    <a:pt x="8" y="208"/>
                  </a:lnTo>
                  <a:lnTo>
                    <a:pt x="8" y="209"/>
                  </a:lnTo>
                  <a:lnTo>
                    <a:pt x="8" y="231"/>
                  </a:lnTo>
                  <a:lnTo>
                    <a:pt x="7" y="232"/>
                  </a:lnTo>
                  <a:lnTo>
                    <a:pt x="7" y="234"/>
                  </a:lnTo>
                  <a:lnTo>
                    <a:pt x="6" y="235"/>
                  </a:lnTo>
                  <a:lnTo>
                    <a:pt x="5" y="235"/>
                  </a:lnTo>
                  <a:lnTo>
                    <a:pt x="2" y="235"/>
                  </a:lnTo>
                  <a:lnTo>
                    <a:pt x="1" y="234"/>
                  </a:lnTo>
                  <a:lnTo>
                    <a:pt x="1" y="232"/>
                  </a:lnTo>
                  <a:lnTo>
                    <a:pt x="0" y="231"/>
                  </a:lnTo>
                  <a:lnTo>
                    <a:pt x="0" y="231"/>
                  </a:lnTo>
                  <a:close/>
                  <a:moveTo>
                    <a:pt x="1" y="179"/>
                  </a:moveTo>
                  <a:lnTo>
                    <a:pt x="1" y="158"/>
                  </a:lnTo>
                  <a:lnTo>
                    <a:pt x="1" y="156"/>
                  </a:lnTo>
                  <a:lnTo>
                    <a:pt x="1" y="155"/>
                  </a:lnTo>
                  <a:lnTo>
                    <a:pt x="2" y="155"/>
                  </a:lnTo>
                  <a:lnTo>
                    <a:pt x="5" y="155"/>
                  </a:lnTo>
                  <a:lnTo>
                    <a:pt x="6" y="155"/>
                  </a:lnTo>
                  <a:lnTo>
                    <a:pt x="7" y="155"/>
                  </a:lnTo>
                  <a:lnTo>
                    <a:pt x="8" y="156"/>
                  </a:lnTo>
                  <a:lnTo>
                    <a:pt x="8" y="158"/>
                  </a:lnTo>
                  <a:lnTo>
                    <a:pt x="8" y="179"/>
                  </a:lnTo>
                  <a:lnTo>
                    <a:pt x="8" y="182"/>
                  </a:lnTo>
                  <a:lnTo>
                    <a:pt x="7" y="183"/>
                  </a:lnTo>
                  <a:lnTo>
                    <a:pt x="6" y="183"/>
                  </a:lnTo>
                  <a:lnTo>
                    <a:pt x="5" y="184"/>
                  </a:lnTo>
                  <a:lnTo>
                    <a:pt x="2" y="183"/>
                  </a:lnTo>
                  <a:lnTo>
                    <a:pt x="1" y="183"/>
                  </a:lnTo>
                  <a:lnTo>
                    <a:pt x="1" y="182"/>
                  </a:lnTo>
                  <a:lnTo>
                    <a:pt x="1" y="179"/>
                  </a:lnTo>
                  <a:lnTo>
                    <a:pt x="1" y="179"/>
                  </a:lnTo>
                  <a:close/>
                  <a:moveTo>
                    <a:pt x="1" y="129"/>
                  </a:moveTo>
                  <a:lnTo>
                    <a:pt x="1" y="107"/>
                  </a:lnTo>
                  <a:lnTo>
                    <a:pt x="1" y="105"/>
                  </a:lnTo>
                  <a:lnTo>
                    <a:pt x="1" y="104"/>
                  </a:lnTo>
                  <a:lnTo>
                    <a:pt x="2" y="103"/>
                  </a:lnTo>
                  <a:lnTo>
                    <a:pt x="5" y="103"/>
                  </a:lnTo>
                  <a:lnTo>
                    <a:pt x="6" y="103"/>
                  </a:lnTo>
                  <a:lnTo>
                    <a:pt x="7" y="104"/>
                  </a:lnTo>
                  <a:lnTo>
                    <a:pt x="8" y="105"/>
                  </a:lnTo>
                  <a:lnTo>
                    <a:pt x="8" y="107"/>
                  </a:lnTo>
                  <a:lnTo>
                    <a:pt x="8" y="129"/>
                  </a:lnTo>
                  <a:lnTo>
                    <a:pt x="8" y="130"/>
                  </a:lnTo>
                  <a:lnTo>
                    <a:pt x="7" y="131"/>
                  </a:lnTo>
                  <a:lnTo>
                    <a:pt x="6" y="132"/>
                  </a:lnTo>
                  <a:lnTo>
                    <a:pt x="5" y="132"/>
                  </a:lnTo>
                  <a:lnTo>
                    <a:pt x="2" y="132"/>
                  </a:lnTo>
                  <a:lnTo>
                    <a:pt x="1" y="131"/>
                  </a:lnTo>
                  <a:lnTo>
                    <a:pt x="1" y="130"/>
                  </a:lnTo>
                  <a:lnTo>
                    <a:pt x="1" y="129"/>
                  </a:lnTo>
                  <a:lnTo>
                    <a:pt x="1" y="129"/>
                  </a:lnTo>
                  <a:close/>
                  <a:moveTo>
                    <a:pt x="1" y="77"/>
                  </a:moveTo>
                  <a:lnTo>
                    <a:pt x="1" y="55"/>
                  </a:lnTo>
                  <a:lnTo>
                    <a:pt x="1" y="54"/>
                  </a:lnTo>
                  <a:lnTo>
                    <a:pt x="2" y="52"/>
                  </a:lnTo>
                  <a:lnTo>
                    <a:pt x="3" y="51"/>
                  </a:lnTo>
                  <a:lnTo>
                    <a:pt x="5" y="51"/>
                  </a:lnTo>
                  <a:lnTo>
                    <a:pt x="6" y="51"/>
                  </a:lnTo>
                  <a:lnTo>
                    <a:pt x="7" y="52"/>
                  </a:lnTo>
                  <a:lnTo>
                    <a:pt x="8" y="54"/>
                  </a:lnTo>
                  <a:lnTo>
                    <a:pt x="8" y="55"/>
                  </a:lnTo>
                  <a:lnTo>
                    <a:pt x="8" y="77"/>
                  </a:lnTo>
                  <a:lnTo>
                    <a:pt x="8" y="78"/>
                  </a:lnTo>
                  <a:lnTo>
                    <a:pt x="7" y="80"/>
                  </a:lnTo>
                  <a:lnTo>
                    <a:pt x="6" y="81"/>
                  </a:lnTo>
                  <a:lnTo>
                    <a:pt x="5" y="81"/>
                  </a:lnTo>
                  <a:lnTo>
                    <a:pt x="2" y="81"/>
                  </a:lnTo>
                  <a:lnTo>
                    <a:pt x="1" y="80"/>
                  </a:lnTo>
                  <a:lnTo>
                    <a:pt x="1" y="78"/>
                  </a:lnTo>
                  <a:lnTo>
                    <a:pt x="1" y="77"/>
                  </a:lnTo>
                  <a:lnTo>
                    <a:pt x="1" y="77"/>
                  </a:lnTo>
                  <a:close/>
                  <a:moveTo>
                    <a:pt x="1" y="25"/>
                  </a:moveTo>
                  <a:lnTo>
                    <a:pt x="1" y="3"/>
                  </a:lnTo>
                  <a:lnTo>
                    <a:pt x="1" y="2"/>
                  </a:lnTo>
                  <a:lnTo>
                    <a:pt x="2" y="1"/>
                  </a:lnTo>
                  <a:lnTo>
                    <a:pt x="3" y="1"/>
                  </a:lnTo>
                  <a:lnTo>
                    <a:pt x="5" y="0"/>
                  </a:lnTo>
                  <a:lnTo>
                    <a:pt x="6" y="1"/>
                  </a:lnTo>
                  <a:lnTo>
                    <a:pt x="7" y="1"/>
                  </a:lnTo>
                  <a:lnTo>
                    <a:pt x="8" y="2"/>
                  </a:lnTo>
                  <a:lnTo>
                    <a:pt x="8" y="3"/>
                  </a:lnTo>
                  <a:lnTo>
                    <a:pt x="8" y="25"/>
                  </a:lnTo>
                  <a:lnTo>
                    <a:pt x="8" y="27"/>
                  </a:lnTo>
                  <a:lnTo>
                    <a:pt x="7" y="28"/>
                  </a:lnTo>
                  <a:lnTo>
                    <a:pt x="6" y="29"/>
                  </a:lnTo>
                  <a:lnTo>
                    <a:pt x="5" y="29"/>
                  </a:lnTo>
                  <a:lnTo>
                    <a:pt x="3" y="29"/>
                  </a:lnTo>
                  <a:lnTo>
                    <a:pt x="2" y="28"/>
                  </a:lnTo>
                  <a:lnTo>
                    <a:pt x="1" y="27"/>
                  </a:lnTo>
                  <a:lnTo>
                    <a:pt x="1" y="25"/>
                  </a:lnTo>
                  <a:lnTo>
                    <a:pt x="1" y="25"/>
                  </a:lnTo>
                  <a:close/>
                </a:path>
              </a:pathLst>
            </a:custGeom>
            <a:solidFill>
              <a:srgbClr val="000000"/>
            </a:solidFill>
            <a:ln w="1588">
              <a:solidFill>
                <a:srgbClr val="000000"/>
              </a:solidFill>
              <a:prstDash val="solid"/>
              <a:round/>
              <a:headEnd/>
              <a:tailEnd/>
            </a:ln>
          </p:spPr>
          <p:txBody>
            <a:bodyPr/>
            <a:lstStyle/>
            <a:p>
              <a:endParaRPr lang="zh-CN" altLang="en-US"/>
            </a:p>
          </p:txBody>
        </p:sp>
        <p:sp>
          <p:nvSpPr>
            <p:cNvPr id="408664" name="Freeform 88"/>
            <p:cNvSpPr>
              <a:spLocks noEditPoints="1"/>
            </p:cNvSpPr>
            <p:nvPr/>
          </p:nvSpPr>
          <p:spPr bwMode="auto">
            <a:xfrm>
              <a:off x="1496" y="1356"/>
              <a:ext cx="8" cy="905"/>
            </a:xfrm>
            <a:custGeom>
              <a:avLst/>
              <a:gdLst>
                <a:gd name="T0" fmla="*/ 4 w 8"/>
                <a:gd name="T1" fmla="*/ 875 h 905"/>
                <a:gd name="T2" fmla="*/ 7 w 8"/>
                <a:gd name="T3" fmla="*/ 902 h 905"/>
                <a:gd name="T4" fmla="*/ 0 w 8"/>
                <a:gd name="T5" fmla="*/ 902 h 905"/>
                <a:gd name="T6" fmla="*/ 1 w 8"/>
                <a:gd name="T7" fmla="*/ 825 h 905"/>
                <a:gd name="T8" fmla="*/ 7 w 8"/>
                <a:gd name="T9" fmla="*/ 827 h 905"/>
                <a:gd name="T10" fmla="*/ 2 w 8"/>
                <a:gd name="T11" fmla="*/ 853 h 905"/>
                <a:gd name="T12" fmla="*/ 0 w 8"/>
                <a:gd name="T13" fmla="*/ 775 h 905"/>
                <a:gd name="T14" fmla="*/ 7 w 8"/>
                <a:gd name="T15" fmla="*/ 773 h 905"/>
                <a:gd name="T16" fmla="*/ 6 w 8"/>
                <a:gd name="T17" fmla="*/ 801 h 905"/>
                <a:gd name="T18" fmla="*/ 0 w 8"/>
                <a:gd name="T19" fmla="*/ 798 h 905"/>
                <a:gd name="T20" fmla="*/ 4 w 8"/>
                <a:gd name="T21" fmla="*/ 720 h 905"/>
                <a:gd name="T22" fmla="*/ 7 w 8"/>
                <a:gd name="T23" fmla="*/ 747 h 905"/>
                <a:gd name="T24" fmla="*/ 1 w 8"/>
                <a:gd name="T25" fmla="*/ 747 h 905"/>
                <a:gd name="T26" fmla="*/ 1 w 8"/>
                <a:gd name="T27" fmla="*/ 669 h 905"/>
                <a:gd name="T28" fmla="*/ 8 w 8"/>
                <a:gd name="T29" fmla="*/ 673 h 905"/>
                <a:gd name="T30" fmla="*/ 2 w 8"/>
                <a:gd name="T31" fmla="*/ 698 h 905"/>
                <a:gd name="T32" fmla="*/ 0 w 8"/>
                <a:gd name="T33" fmla="*/ 621 h 905"/>
                <a:gd name="T34" fmla="*/ 7 w 8"/>
                <a:gd name="T35" fmla="*/ 619 h 905"/>
                <a:gd name="T36" fmla="*/ 6 w 8"/>
                <a:gd name="T37" fmla="*/ 647 h 905"/>
                <a:gd name="T38" fmla="*/ 0 w 8"/>
                <a:gd name="T39" fmla="*/ 644 h 905"/>
                <a:gd name="T40" fmla="*/ 4 w 8"/>
                <a:gd name="T41" fmla="*/ 566 h 905"/>
                <a:gd name="T42" fmla="*/ 7 w 8"/>
                <a:gd name="T43" fmla="*/ 593 h 905"/>
                <a:gd name="T44" fmla="*/ 1 w 8"/>
                <a:gd name="T45" fmla="*/ 593 h 905"/>
                <a:gd name="T46" fmla="*/ 1 w 8"/>
                <a:gd name="T47" fmla="*/ 515 h 905"/>
                <a:gd name="T48" fmla="*/ 8 w 8"/>
                <a:gd name="T49" fmla="*/ 518 h 905"/>
                <a:gd name="T50" fmla="*/ 2 w 8"/>
                <a:gd name="T51" fmla="*/ 544 h 905"/>
                <a:gd name="T52" fmla="*/ 0 w 8"/>
                <a:gd name="T53" fmla="*/ 467 h 905"/>
                <a:gd name="T54" fmla="*/ 7 w 8"/>
                <a:gd name="T55" fmla="*/ 464 h 905"/>
                <a:gd name="T56" fmla="*/ 6 w 8"/>
                <a:gd name="T57" fmla="*/ 492 h 905"/>
                <a:gd name="T58" fmla="*/ 0 w 8"/>
                <a:gd name="T59" fmla="*/ 488 h 905"/>
                <a:gd name="T60" fmla="*/ 5 w 8"/>
                <a:gd name="T61" fmla="*/ 412 h 905"/>
                <a:gd name="T62" fmla="*/ 7 w 8"/>
                <a:gd name="T63" fmla="*/ 439 h 905"/>
                <a:gd name="T64" fmla="*/ 1 w 8"/>
                <a:gd name="T65" fmla="*/ 439 h 905"/>
                <a:gd name="T66" fmla="*/ 1 w 8"/>
                <a:gd name="T67" fmla="*/ 361 h 905"/>
                <a:gd name="T68" fmla="*/ 8 w 8"/>
                <a:gd name="T69" fmla="*/ 364 h 905"/>
                <a:gd name="T70" fmla="*/ 2 w 8"/>
                <a:gd name="T71" fmla="*/ 389 h 905"/>
                <a:gd name="T72" fmla="*/ 0 w 8"/>
                <a:gd name="T73" fmla="*/ 312 h 905"/>
                <a:gd name="T74" fmla="*/ 7 w 8"/>
                <a:gd name="T75" fmla="*/ 310 h 905"/>
                <a:gd name="T76" fmla="*/ 6 w 8"/>
                <a:gd name="T77" fmla="*/ 338 h 905"/>
                <a:gd name="T78" fmla="*/ 0 w 8"/>
                <a:gd name="T79" fmla="*/ 334 h 905"/>
                <a:gd name="T80" fmla="*/ 5 w 8"/>
                <a:gd name="T81" fmla="*/ 258 h 905"/>
                <a:gd name="T82" fmla="*/ 7 w 8"/>
                <a:gd name="T83" fmla="*/ 285 h 905"/>
                <a:gd name="T84" fmla="*/ 1 w 8"/>
                <a:gd name="T85" fmla="*/ 285 h 905"/>
                <a:gd name="T86" fmla="*/ 1 w 8"/>
                <a:gd name="T87" fmla="*/ 207 h 905"/>
                <a:gd name="T88" fmla="*/ 8 w 8"/>
                <a:gd name="T89" fmla="*/ 210 h 905"/>
                <a:gd name="T90" fmla="*/ 2 w 8"/>
                <a:gd name="T91" fmla="*/ 235 h 905"/>
                <a:gd name="T92" fmla="*/ 1 w 8"/>
                <a:gd name="T93" fmla="*/ 158 h 905"/>
                <a:gd name="T94" fmla="*/ 7 w 8"/>
                <a:gd name="T95" fmla="*/ 155 h 905"/>
                <a:gd name="T96" fmla="*/ 6 w 8"/>
                <a:gd name="T97" fmla="*/ 184 h 905"/>
                <a:gd name="T98" fmla="*/ 1 w 8"/>
                <a:gd name="T99" fmla="*/ 180 h 905"/>
                <a:gd name="T100" fmla="*/ 5 w 8"/>
                <a:gd name="T101" fmla="*/ 103 h 905"/>
                <a:gd name="T102" fmla="*/ 8 w 8"/>
                <a:gd name="T103" fmla="*/ 130 h 905"/>
                <a:gd name="T104" fmla="*/ 1 w 8"/>
                <a:gd name="T105" fmla="*/ 130 h 905"/>
                <a:gd name="T106" fmla="*/ 2 w 8"/>
                <a:gd name="T107" fmla="*/ 52 h 905"/>
                <a:gd name="T108" fmla="*/ 8 w 8"/>
                <a:gd name="T109" fmla="*/ 55 h 905"/>
                <a:gd name="T110" fmla="*/ 4 w 8"/>
                <a:gd name="T111" fmla="*/ 80 h 905"/>
                <a:gd name="T112" fmla="*/ 1 w 8"/>
                <a:gd name="T113" fmla="*/ 4 h 905"/>
                <a:gd name="T114" fmla="*/ 7 w 8"/>
                <a:gd name="T115" fmla="*/ 1 h 905"/>
                <a:gd name="T116" fmla="*/ 6 w 8"/>
                <a:gd name="T117" fmla="*/ 30 h 905"/>
                <a:gd name="T118" fmla="*/ 1 w 8"/>
                <a:gd name="T119" fmla="*/ 26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 h="905">
                  <a:moveTo>
                    <a:pt x="0" y="900"/>
                  </a:moveTo>
                  <a:lnTo>
                    <a:pt x="0" y="879"/>
                  </a:lnTo>
                  <a:lnTo>
                    <a:pt x="0" y="876"/>
                  </a:lnTo>
                  <a:lnTo>
                    <a:pt x="1" y="875"/>
                  </a:lnTo>
                  <a:lnTo>
                    <a:pt x="2" y="875"/>
                  </a:lnTo>
                  <a:lnTo>
                    <a:pt x="4" y="875"/>
                  </a:lnTo>
                  <a:lnTo>
                    <a:pt x="6" y="875"/>
                  </a:lnTo>
                  <a:lnTo>
                    <a:pt x="7" y="875"/>
                  </a:lnTo>
                  <a:lnTo>
                    <a:pt x="7" y="876"/>
                  </a:lnTo>
                  <a:lnTo>
                    <a:pt x="7" y="879"/>
                  </a:lnTo>
                  <a:lnTo>
                    <a:pt x="7" y="900"/>
                  </a:lnTo>
                  <a:lnTo>
                    <a:pt x="7" y="902"/>
                  </a:lnTo>
                  <a:lnTo>
                    <a:pt x="6" y="903"/>
                  </a:lnTo>
                  <a:lnTo>
                    <a:pt x="5" y="903"/>
                  </a:lnTo>
                  <a:lnTo>
                    <a:pt x="4" y="905"/>
                  </a:lnTo>
                  <a:lnTo>
                    <a:pt x="2" y="903"/>
                  </a:lnTo>
                  <a:lnTo>
                    <a:pt x="1" y="903"/>
                  </a:lnTo>
                  <a:lnTo>
                    <a:pt x="0" y="902"/>
                  </a:lnTo>
                  <a:lnTo>
                    <a:pt x="0" y="900"/>
                  </a:lnTo>
                  <a:lnTo>
                    <a:pt x="0" y="900"/>
                  </a:lnTo>
                  <a:close/>
                  <a:moveTo>
                    <a:pt x="0" y="849"/>
                  </a:moveTo>
                  <a:lnTo>
                    <a:pt x="0" y="827"/>
                  </a:lnTo>
                  <a:lnTo>
                    <a:pt x="0" y="826"/>
                  </a:lnTo>
                  <a:lnTo>
                    <a:pt x="1" y="825"/>
                  </a:lnTo>
                  <a:lnTo>
                    <a:pt x="2" y="824"/>
                  </a:lnTo>
                  <a:lnTo>
                    <a:pt x="4" y="824"/>
                  </a:lnTo>
                  <a:lnTo>
                    <a:pt x="6" y="824"/>
                  </a:lnTo>
                  <a:lnTo>
                    <a:pt x="7" y="825"/>
                  </a:lnTo>
                  <a:lnTo>
                    <a:pt x="7" y="826"/>
                  </a:lnTo>
                  <a:lnTo>
                    <a:pt x="7" y="827"/>
                  </a:lnTo>
                  <a:lnTo>
                    <a:pt x="7" y="849"/>
                  </a:lnTo>
                  <a:lnTo>
                    <a:pt x="7" y="851"/>
                  </a:lnTo>
                  <a:lnTo>
                    <a:pt x="7" y="852"/>
                  </a:lnTo>
                  <a:lnTo>
                    <a:pt x="6" y="853"/>
                  </a:lnTo>
                  <a:lnTo>
                    <a:pt x="4" y="853"/>
                  </a:lnTo>
                  <a:lnTo>
                    <a:pt x="2" y="853"/>
                  </a:lnTo>
                  <a:lnTo>
                    <a:pt x="1" y="852"/>
                  </a:lnTo>
                  <a:lnTo>
                    <a:pt x="0" y="851"/>
                  </a:lnTo>
                  <a:lnTo>
                    <a:pt x="0" y="849"/>
                  </a:lnTo>
                  <a:lnTo>
                    <a:pt x="0" y="849"/>
                  </a:lnTo>
                  <a:close/>
                  <a:moveTo>
                    <a:pt x="0" y="798"/>
                  </a:moveTo>
                  <a:lnTo>
                    <a:pt x="0" y="775"/>
                  </a:lnTo>
                  <a:lnTo>
                    <a:pt x="0" y="774"/>
                  </a:lnTo>
                  <a:lnTo>
                    <a:pt x="1" y="773"/>
                  </a:lnTo>
                  <a:lnTo>
                    <a:pt x="2" y="772"/>
                  </a:lnTo>
                  <a:lnTo>
                    <a:pt x="4" y="772"/>
                  </a:lnTo>
                  <a:lnTo>
                    <a:pt x="6" y="772"/>
                  </a:lnTo>
                  <a:lnTo>
                    <a:pt x="7" y="773"/>
                  </a:lnTo>
                  <a:lnTo>
                    <a:pt x="7" y="774"/>
                  </a:lnTo>
                  <a:lnTo>
                    <a:pt x="7" y="775"/>
                  </a:lnTo>
                  <a:lnTo>
                    <a:pt x="7" y="798"/>
                  </a:lnTo>
                  <a:lnTo>
                    <a:pt x="7" y="799"/>
                  </a:lnTo>
                  <a:lnTo>
                    <a:pt x="7" y="800"/>
                  </a:lnTo>
                  <a:lnTo>
                    <a:pt x="6" y="801"/>
                  </a:lnTo>
                  <a:lnTo>
                    <a:pt x="4" y="801"/>
                  </a:lnTo>
                  <a:lnTo>
                    <a:pt x="2" y="801"/>
                  </a:lnTo>
                  <a:lnTo>
                    <a:pt x="1" y="800"/>
                  </a:lnTo>
                  <a:lnTo>
                    <a:pt x="0" y="799"/>
                  </a:lnTo>
                  <a:lnTo>
                    <a:pt x="0" y="798"/>
                  </a:lnTo>
                  <a:lnTo>
                    <a:pt x="0" y="798"/>
                  </a:lnTo>
                  <a:close/>
                  <a:moveTo>
                    <a:pt x="0" y="746"/>
                  </a:moveTo>
                  <a:lnTo>
                    <a:pt x="0" y="724"/>
                  </a:lnTo>
                  <a:lnTo>
                    <a:pt x="1" y="722"/>
                  </a:lnTo>
                  <a:lnTo>
                    <a:pt x="1" y="721"/>
                  </a:lnTo>
                  <a:lnTo>
                    <a:pt x="2" y="721"/>
                  </a:lnTo>
                  <a:lnTo>
                    <a:pt x="4" y="720"/>
                  </a:lnTo>
                  <a:lnTo>
                    <a:pt x="6" y="721"/>
                  </a:lnTo>
                  <a:lnTo>
                    <a:pt x="7" y="721"/>
                  </a:lnTo>
                  <a:lnTo>
                    <a:pt x="7" y="722"/>
                  </a:lnTo>
                  <a:lnTo>
                    <a:pt x="8" y="724"/>
                  </a:lnTo>
                  <a:lnTo>
                    <a:pt x="8" y="746"/>
                  </a:lnTo>
                  <a:lnTo>
                    <a:pt x="7" y="747"/>
                  </a:lnTo>
                  <a:lnTo>
                    <a:pt x="7" y="748"/>
                  </a:lnTo>
                  <a:lnTo>
                    <a:pt x="6" y="749"/>
                  </a:lnTo>
                  <a:lnTo>
                    <a:pt x="4" y="749"/>
                  </a:lnTo>
                  <a:lnTo>
                    <a:pt x="2" y="749"/>
                  </a:lnTo>
                  <a:lnTo>
                    <a:pt x="1" y="748"/>
                  </a:lnTo>
                  <a:lnTo>
                    <a:pt x="1" y="747"/>
                  </a:lnTo>
                  <a:lnTo>
                    <a:pt x="0" y="746"/>
                  </a:lnTo>
                  <a:lnTo>
                    <a:pt x="0" y="746"/>
                  </a:lnTo>
                  <a:close/>
                  <a:moveTo>
                    <a:pt x="0" y="694"/>
                  </a:moveTo>
                  <a:lnTo>
                    <a:pt x="0" y="673"/>
                  </a:lnTo>
                  <a:lnTo>
                    <a:pt x="1" y="671"/>
                  </a:lnTo>
                  <a:lnTo>
                    <a:pt x="1" y="669"/>
                  </a:lnTo>
                  <a:lnTo>
                    <a:pt x="2" y="669"/>
                  </a:lnTo>
                  <a:lnTo>
                    <a:pt x="4" y="669"/>
                  </a:lnTo>
                  <a:lnTo>
                    <a:pt x="6" y="669"/>
                  </a:lnTo>
                  <a:lnTo>
                    <a:pt x="7" y="669"/>
                  </a:lnTo>
                  <a:lnTo>
                    <a:pt x="7" y="671"/>
                  </a:lnTo>
                  <a:lnTo>
                    <a:pt x="8" y="673"/>
                  </a:lnTo>
                  <a:lnTo>
                    <a:pt x="8" y="694"/>
                  </a:lnTo>
                  <a:lnTo>
                    <a:pt x="7" y="696"/>
                  </a:lnTo>
                  <a:lnTo>
                    <a:pt x="7" y="698"/>
                  </a:lnTo>
                  <a:lnTo>
                    <a:pt x="6" y="698"/>
                  </a:lnTo>
                  <a:lnTo>
                    <a:pt x="4" y="699"/>
                  </a:lnTo>
                  <a:lnTo>
                    <a:pt x="2" y="698"/>
                  </a:lnTo>
                  <a:lnTo>
                    <a:pt x="1" y="698"/>
                  </a:lnTo>
                  <a:lnTo>
                    <a:pt x="1" y="696"/>
                  </a:lnTo>
                  <a:lnTo>
                    <a:pt x="0" y="694"/>
                  </a:lnTo>
                  <a:lnTo>
                    <a:pt x="0" y="694"/>
                  </a:lnTo>
                  <a:close/>
                  <a:moveTo>
                    <a:pt x="0" y="644"/>
                  </a:moveTo>
                  <a:lnTo>
                    <a:pt x="0" y="621"/>
                  </a:lnTo>
                  <a:lnTo>
                    <a:pt x="1" y="620"/>
                  </a:lnTo>
                  <a:lnTo>
                    <a:pt x="1" y="619"/>
                  </a:lnTo>
                  <a:lnTo>
                    <a:pt x="2" y="618"/>
                  </a:lnTo>
                  <a:lnTo>
                    <a:pt x="4" y="618"/>
                  </a:lnTo>
                  <a:lnTo>
                    <a:pt x="6" y="618"/>
                  </a:lnTo>
                  <a:lnTo>
                    <a:pt x="7" y="619"/>
                  </a:lnTo>
                  <a:lnTo>
                    <a:pt x="7" y="620"/>
                  </a:lnTo>
                  <a:lnTo>
                    <a:pt x="8" y="621"/>
                  </a:lnTo>
                  <a:lnTo>
                    <a:pt x="8" y="644"/>
                  </a:lnTo>
                  <a:lnTo>
                    <a:pt x="7" y="645"/>
                  </a:lnTo>
                  <a:lnTo>
                    <a:pt x="7" y="646"/>
                  </a:lnTo>
                  <a:lnTo>
                    <a:pt x="6" y="647"/>
                  </a:lnTo>
                  <a:lnTo>
                    <a:pt x="4" y="647"/>
                  </a:lnTo>
                  <a:lnTo>
                    <a:pt x="2" y="647"/>
                  </a:lnTo>
                  <a:lnTo>
                    <a:pt x="1" y="646"/>
                  </a:lnTo>
                  <a:lnTo>
                    <a:pt x="1" y="645"/>
                  </a:lnTo>
                  <a:lnTo>
                    <a:pt x="0" y="644"/>
                  </a:lnTo>
                  <a:lnTo>
                    <a:pt x="0" y="644"/>
                  </a:lnTo>
                  <a:close/>
                  <a:moveTo>
                    <a:pt x="0" y="592"/>
                  </a:moveTo>
                  <a:lnTo>
                    <a:pt x="0" y="569"/>
                  </a:lnTo>
                  <a:lnTo>
                    <a:pt x="1" y="568"/>
                  </a:lnTo>
                  <a:lnTo>
                    <a:pt x="1" y="567"/>
                  </a:lnTo>
                  <a:lnTo>
                    <a:pt x="2" y="566"/>
                  </a:lnTo>
                  <a:lnTo>
                    <a:pt x="4" y="566"/>
                  </a:lnTo>
                  <a:lnTo>
                    <a:pt x="6" y="566"/>
                  </a:lnTo>
                  <a:lnTo>
                    <a:pt x="7" y="567"/>
                  </a:lnTo>
                  <a:lnTo>
                    <a:pt x="7" y="568"/>
                  </a:lnTo>
                  <a:lnTo>
                    <a:pt x="8" y="569"/>
                  </a:lnTo>
                  <a:lnTo>
                    <a:pt x="8" y="592"/>
                  </a:lnTo>
                  <a:lnTo>
                    <a:pt x="7" y="593"/>
                  </a:lnTo>
                  <a:lnTo>
                    <a:pt x="7" y="594"/>
                  </a:lnTo>
                  <a:lnTo>
                    <a:pt x="6" y="595"/>
                  </a:lnTo>
                  <a:lnTo>
                    <a:pt x="4" y="595"/>
                  </a:lnTo>
                  <a:lnTo>
                    <a:pt x="2" y="595"/>
                  </a:lnTo>
                  <a:lnTo>
                    <a:pt x="1" y="594"/>
                  </a:lnTo>
                  <a:lnTo>
                    <a:pt x="1" y="593"/>
                  </a:lnTo>
                  <a:lnTo>
                    <a:pt x="0" y="592"/>
                  </a:lnTo>
                  <a:lnTo>
                    <a:pt x="0" y="592"/>
                  </a:lnTo>
                  <a:close/>
                  <a:moveTo>
                    <a:pt x="0" y="540"/>
                  </a:moveTo>
                  <a:lnTo>
                    <a:pt x="0" y="518"/>
                  </a:lnTo>
                  <a:lnTo>
                    <a:pt x="1" y="517"/>
                  </a:lnTo>
                  <a:lnTo>
                    <a:pt x="1" y="515"/>
                  </a:lnTo>
                  <a:lnTo>
                    <a:pt x="2" y="515"/>
                  </a:lnTo>
                  <a:lnTo>
                    <a:pt x="4" y="514"/>
                  </a:lnTo>
                  <a:lnTo>
                    <a:pt x="6" y="515"/>
                  </a:lnTo>
                  <a:lnTo>
                    <a:pt x="7" y="515"/>
                  </a:lnTo>
                  <a:lnTo>
                    <a:pt x="7" y="517"/>
                  </a:lnTo>
                  <a:lnTo>
                    <a:pt x="8" y="518"/>
                  </a:lnTo>
                  <a:lnTo>
                    <a:pt x="8" y="540"/>
                  </a:lnTo>
                  <a:lnTo>
                    <a:pt x="7" y="541"/>
                  </a:lnTo>
                  <a:lnTo>
                    <a:pt x="7" y="542"/>
                  </a:lnTo>
                  <a:lnTo>
                    <a:pt x="6" y="544"/>
                  </a:lnTo>
                  <a:lnTo>
                    <a:pt x="4" y="544"/>
                  </a:lnTo>
                  <a:lnTo>
                    <a:pt x="2" y="544"/>
                  </a:lnTo>
                  <a:lnTo>
                    <a:pt x="1" y="542"/>
                  </a:lnTo>
                  <a:lnTo>
                    <a:pt x="1" y="541"/>
                  </a:lnTo>
                  <a:lnTo>
                    <a:pt x="0" y="540"/>
                  </a:lnTo>
                  <a:lnTo>
                    <a:pt x="0" y="540"/>
                  </a:lnTo>
                  <a:close/>
                  <a:moveTo>
                    <a:pt x="0" y="488"/>
                  </a:moveTo>
                  <a:lnTo>
                    <a:pt x="0" y="467"/>
                  </a:lnTo>
                  <a:lnTo>
                    <a:pt x="1" y="465"/>
                  </a:lnTo>
                  <a:lnTo>
                    <a:pt x="1" y="464"/>
                  </a:lnTo>
                  <a:lnTo>
                    <a:pt x="2" y="464"/>
                  </a:lnTo>
                  <a:lnTo>
                    <a:pt x="5" y="464"/>
                  </a:lnTo>
                  <a:lnTo>
                    <a:pt x="6" y="464"/>
                  </a:lnTo>
                  <a:lnTo>
                    <a:pt x="7" y="464"/>
                  </a:lnTo>
                  <a:lnTo>
                    <a:pt x="7" y="465"/>
                  </a:lnTo>
                  <a:lnTo>
                    <a:pt x="8" y="467"/>
                  </a:lnTo>
                  <a:lnTo>
                    <a:pt x="8" y="488"/>
                  </a:lnTo>
                  <a:lnTo>
                    <a:pt x="7" y="491"/>
                  </a:lnTo>
                  <a:lnTo>
                    <a:pt x="7" y="492"/>
                  </a:lnTo>
                  <a:lnTo>
                    <a:pt x="6" y="492"/>
                  </a:lnTo>
                  <a:lnTo>
                    <a:pt x="4" y="493"/>
                  </a:lnTo>
                  <a:lnTo>
                    <a:pt x="2" y="492"/>
                  </a:lnTo>
                  <a:lnTo>
                    <a:pt x="1" y="492"/>
                  </a:lnTo>
                  <a:lnTo>
                    <a:pt x="1" y="491"/>
                  </a:lnTo>
                  <a:lnTo>
                    <a:pt x="0" y="488"/>
                  </a:lnTo>
                  <a:lnTo>
                    <a:pt x="0" y="488"/>
                  </a:lnTo>
                  <a:close/>
                  <a:moveTo>
                    <a:pt x="0" y="438"/>
                  </a:moveTo>
                  <a:lnTo>
                    <a:pt x="0" y="415"/>
                  </a:lnTo>
                  <a:lnTo>
                    <a:pt x="1" y="414"/>
                  </a:lnTo>
                  <a:lnTo>
                    <a:pt x="1" y="413"/>
                  </a:lnTo>
                  <a:lnTo>
                    <a:pt x="2" y="412"/>
                  </a:lnTo>
                  <a:lnTo>
                    <a:pt x="5" y="412"/>
                  </a:lnTo>
                  <a:lnTo>
                    <a:pt x="6" y="412"/>
                  </a:lnTo>
                  <a:lnTo>
                    <a:pt x="7" y="413"/>
                  </a:lnTo>
                  <a:lnTo>
                    <a:pt x="7" y="414"/>
                  </a:lnTo>
                  <a:lnTo>
                    <a:pt x="8" y="415"/>
                  </a:lnTo>
                  <a:lnTo>
                    <a:pt x="8" y="438"/>
                  </a:lnTo>
                  <a:lnTo>
                    <a:pt x="7" y="439"/>
                  </a:lnTo>
                  <a:lnTo>
                    <a:pt x="7" y="440"/>
                  </a:lnTo>
                  <a:lnTo>
                    <a:pt x="6" y="441"/>
                  </a:lnTo>
                  <a:lnTo>
                    <a:pt x="5" y="441"/>
                  </a:lnTo>
                  <a:lnTo>
                    <a:pt x="2" y="441"/>
                  </a:lnTo>
                  <a:lnTo>
                    <a:pt x="1" y="440"/>
                  </a:lnTo>
                  <a:lnTo>
                    <a:pt x="1" y="439"/>
                  </a:lnTo>
                  <a:lnTo>
                    <a:pt x="0" y="438"/>
                  </a:lnTo>
                  <a:lnTo>
                    <a:pt x="0" y="438"/>
                  </a:lnTo>
                  <a:close/>
                  <a:moveTo>
                    <a:pt x="0" y="386"/>
                  </a:moveTo>
                  <a:lnTo>
                    <a:pt x="0" y="364"/>
                  </a:lnTo>
                  <a:lnTo>
                    <a:pt x="1" y="362"/>
                  </a:lnTo>
                  <a:lnTo>
                    <a:pt x="1" y="361"/>
                  </a:lnTo>
                  <a:lnTo>
                    <a:pt x="2" y="360"/>
                  </a:lnTo>
                  <a:lnTo>
                    <a:pt x="5" y="360"/>
                  </a:lnTo>
                  <a:lnTo>
                    <a:pt x="6" y="360"/>
                  </a:lnTo>
                  <a:lnTo>
                    <a:pt x="7" y="361"/>
                  </a:lnTo>
                  <a:lnTo>
                    <a:pt x="7" y="362"/>
                  </a:lnTo>
                  <a:lnTo>
                    <a:pt x="8" y="364"/>
                  </a:lnTo>
                  <a:lnTo>
                    <a:pt x="8" y="386"/>
                  </a:lnTo>
                  <a:lnTo>
                    <a:pt x="7" y="387"/>
                  </a:lnTo>
                  <a:lnTo>
                    <a:pt x="7" y="388"/>
                  </a:lnTo>
                  <a:lnTo>
                    <a:pt x="6" y="389"/>
                  </a:lnTo>
                  <a:lnTo>
                    <a:pt x="5" y="389"/>
                  </a:lnTo>
                  <a:lnTo>
                    <a:pt x="2" y="389"/>
                  </a:lnTo>
                  <a:lnTo>
                    <a:pt x="1" y="388"/>
                  </a:lnTo>
                  <a:lnTo>
                    <a:pt x="1" y="387"/>
                  </a:lnTo>
                  <a:lnTo>
                    <a:pt x="0" y="386"/>
                  </a:lnTo>
                  <a:lnTo>
                    <a:pt x="0" y="386"/>
                  </a:lnTo>
                  <a:close/>
                  <a:moveTo>
                    <a:pt x="0" y="334"/>
                  </a:moveTo>
                  <a:lnTo>
                    <a:pt x="0" y="312"/>
                  </a:lnTo>
                  <a:lnTo>
                    <a:pt x="1" y="311"/>
                  </a:lnTo>
                  <a:lnTo>
                    <a:pt x="1" y="310"/>
                  </a:lnTo>
                  <a:lnTo>
                    <a:pt x="2" y="310"/>
                  </a:lnTo>
                  <a:lnTo>
                    <a:pt x="5" y="308"/>
                  </a:lnTo>
                  <a:lnTo>
                    <a:pt x="6" y="310"/>
                  </a:lnTo>
                  <a:lnTo>
                    <a:pt x="7" y="310"/>
                  </a:lnTo>
                  <a:lnTo>
                    <a:pt x="7" y="311"/>
                  </a:lnTo>
                  <a:lnTo>
                    <a:pt x="8" y="312"/>
                  </a:lnTo>
                  <a:lnTo>
                    <a:pt x="8" y="334"/>
                  </a:lnTo>
                  <a:lnTo>
                    <a:pt x="7" y="335"/>
                  </a:lnTo>
                  <a:lnTo>
                    <a:pt x="7" y="337"/>
                  </a:lnTo>
                  <a:lnTo>
                    <a:pt x="6" y="338"/>
                  </a:lnTo>
                  <a:lnTo>
                    <a:pt x="5" y="338"/>
                  </a:lnTo>
                  <a:lnTo>
                    <a:pt x="2" y="338"/>
                  </a:lnTo>
                  <a:lnTo>
                    <a:pt x="1" y="337"/>
                  </a:lnTo>
                  <a:lnTo>
                    <a:pt x="1" y="335"/>
                  </a:lnTo>
                  <a:lnTo>
                    <a:pt x="0" y="334"/>
                  </a:lnTo>
                  <a:lnTo>
                    <a:pt x="0" y="334"/>
                  </a:lnTo>
                  <a:close/>
                  <a:moveTo>
                    <a:pt x="0" y="282"/>
                  </a:moveTo>
                  <a:lnTo>
                    <a:pt x="0" y="261"/>
                  </a:lnTo>
                  <a:lnTo>
                    <a:pt x="1" y="259"/>
                  </a:lnTo>
                  <a:lnTo>
                    <a:pt x="1" y="258"/>
                  </a:lnTo>
                  <a:lnTo>
                    <a:pt x="2" y="258"/>
                  </a:lnTo>
                  <a:lnTo>
                    <a:pt x="5" y="258"/>
                  </a:lnTo>
                  <a:lnTo>
                    <a:pt x="6" y="258"/>
                  </a:lnTo>
                  <a:lnTo>
                    <a:pt x="7" y="258"/>
                  </a:lnTo>
                  <a:lnTo>
                    <a:pt x="7" y="259"/>
                  </a:lnTo>
                  <a:lnTo>
                    <a:pt x="8" y="261"/>
                  </a:lnTo>
                  <a:lnTo>
                    <a:pt x="8" y="282"/>
                  </a:lnTo>
                  <a:lnTo>
                    <a:pt x="7" y="285"/>
                  </a:lnTo>
                  <a:lnTo>
                    <a:pt x="7" y="286"/>
                  </a:lnTo>
                  <a:lnTo>
                    <a:pt x="6" y="286"/>
                  </a:lnTo>
                  <a:lnTo>
                    <a:pt x="5" y="287"/>
                  </a:lnTo>
                  <a:lnTo>
                    <a:pt x="2" y="286"/>
                  </a:lnTo>
                  <a:lnTo>
                    <a:pt x="1" y="286"/>
                  </a:lnTo>
                  <a:lnTo>
                    <a:pt x="1" y="285"/>
                  </a:lnTo>
                  <a:lnTo>
                    <a:pt x="0" y="282"/>
                  </a:lnTo>
                  <a:lnTo>
                    <a:pt x="0" y="282"/>
                  </a:lnTo>
                  <a:close/>
                  <a:moveTo>
                    <a:pt x="0" y="232"/>
                  </a:moveTo>
                  <a:lnTo>
                    <a:pt x="1" y="210"/>
                  </a:lnTo>
                  <a:lnTo>
                    <a:pt x="1" y="208"/>
                  </a:lnTo>
                  <a:lnTo>
                    <a:pt x="1" y="207"/>
                  </a:lnTo>
                  <a:lnTo>
                    <a:pt x="2" y="206"/>
                  </a:lnTo>
                  <a:lnTo>
                    <a:pt x="5" y="206"/>
                  </a:lnTo>
                  <a:lnTo>
                    <a:pt x="6" y="206"/>
                  </a:lnTo>
                  <a:lnTo>
                    <a:pt x="7" y="207"/>
                  </a:lnTo>
                  <a:lnTo>
                    <a:pt x="8" y="208"/>
                  </a:lnTo>
                  <a:lnTo>
                    <a:pt x="8" y="210"/>
                  </a:lnTo>
                  <a:lnTo>
                    <a:pt x="8" y="232"/>
                  </a:lnTo>
                  <a:lnTo>
                    <a:pt x="7" y="233"/>
                  </a:lnTo>
                  <a:lnTo>
                    <a:pt x="7" y="234"/>
                  </a:lnTo>
                  <a:lnTo>
                    <a:pt x="6" y="235"/>
                  </a:lnTo>
                  <a:lnTo>
                    <a:pt x="5" y="235"/>
                  </a:lnTo>
                  <a:lnTo>
                    <a:pt x="2" y="235"/>
                  </a:lnTo>
                  <a:lnTo>
                    <a:pt x="1" y="234"/>
                  </a:lnTo>
                  <a:lnTo>
                    <a:pt x="1" y="233"/>
                  </a:lnTo>
                  <a:lnTo>
                    <a:pt x="0" y="232"/>
                  </a:lnTo>
                  <a:lnTo>
                    <a:pt x="0" y="232"/>
                  </a:lnTo>
                  <a:close/>
                  <a:moveTo>
                    <a:pt x="1" y="180"/>
                  </a:moveTo>
                  <a:lnTo>
                    <a:pt x="1" y="158"/>
                  </a:lnTo>
                  <a:lnTo>
                    <a:pt x="1" y="157"/>
                  </a:lnTo>
                  <a:lnTo>
                    <a:pt x="1" y="155"/>
                  </a:lnTo>
                  <a:lnTo>
                    <a:pt x="2" y="154"/>
                  </a:lnTo>
                  <a:lnTo>
                    <a:pt x="5" y="154"/>
                  </a:lnTo>
                  <a:lnTo>
                    <a:pt x="6" y="154"/>
                  </a:lnTo>
                  <a:lnTo>
                    <a:pt x="7" y="155"/>
                  </a:lnTo>
                  <a:lnTo>
                    <a:pt x="8" y="157"/>
                  </a:lnTo>
                  <a:lnTo>
                    <a:pt x="8" y="158"/>
                  </a:lnTo>
                  <a:lnTo>
                    <a:pt x="8" y="180"/>
                  </a:lnTo>
                  <a:lnTo>
                    <a:pt x="8" y="181"/>
                  </a:lnTo>
                  <a:lnTo>
                    <a:pt x="7" y="182"/>
                  </a:lnTo>
                  <a:lnTo>
                    <a:pt x="6" y="184"/>
                  </a:lnTo>
                  <a:lnTo>
                    <a:pt x="5" y="184"/>
                  </a:lnTo>
                  <a:lnTo>
                    <a:pt x="2" y="184"/>
                  </a:lnTo>
                  <a:lnTo>
                    <a:pt x="1" y="182"/>
                  </a:lnTo>
                  <a:lnTo>
                    <a:pt x="1" y="181"/>
                  </a:lnTo>
                  <a:lnTo>
                    <a:pt x="1" y="180"/>
                  </a:lnTo>
                  <a:lnTo>
                    <a:pt x="1" y="180"/>
                  </a:lnTo>
                  <a:close/>
                  <a:moveTo>
                    <a:pt x="1" y="128"/>
                  </a:moveTo>
                  <a:lnTo>
                    <a:pt x="1" y="106"/>
                  </a:lnTo>
                  <a:lnTo>
                    <a:pt x="1" y="105"/>
                  </a:lnTo>
                  <a:lnTo>
                    <a:pt x="1" y="104"/>
                  </a:lnTo>
                  <a:lnTo>
                    <a:pt x="2" y="104"/>
                  </a:lnTo>
                  <a:lnTo>
                    <a:pt x="5" y="103"/>
                  </a:lnTo>
                  <a:lnTo>
                    <a:pt x="6" y="104"/>
                  </a:lnTo>
                  <a:lnTo>
                    <a:pt x="7" y="104"/>
                  </a:lnTo>
                  <a:lnTo>
                    <a:pt x="8" y="105"/>
                  </a:lnTo>
                  <a:lnTo>
                    <a:pt x="8" y="106"/>
                  </a:lnTo>
                  <a:lnTo>
                    <a:pt x="8" y="128"/>
                  </a:lnTo>
                  <a:lnTo>
                    <a:pt x="8" y="130"/>
                  </a:lnTo>
                  <a:lnTo>
                    <a:pt x="7" y="131"/>
                  </a:lnTo>
                  <a:lnTo>
                    <a:pt x="6" y="132"/>
                  </a:lnTo>
                  <a:lnTo>
                    <a:pt x="5" y="132"/>
                  </a:lnTo>
                  <a:lnTo>
                    <a:pt x="2" y="132"/>
                  </a:lnTo>
                  <a:lnTo>
                    <a:pt x="1" y="131"/>
                  </a:lnTo>
                  <a:lnTo>
                    <a:pt x="1" y="130"/>
                  </a:lnTo>
                  <a:lnTo>
                    <a:pt x="1" y="128"/>
                  </a:lnTo>
                  <a:lnTo>
                    <a:pt x="1" y="128"/>
                  </a:lnTo>
                  <a:close/>
                  <a:moveTo>
                    <a:pt x="1" y="77"/>
                  </a:moveTo>
                  <a:lnTo>
                    <a:pt x="1" y="55"/>
                  </a:lnTo>
                  <a:lnTo>
                    <a:pt x="1" y="53"/>
                  </a:lnTo>
                  <a:lnTo>
                    <a:pt x="2" y="52"/>
                  </a:lnTo>
                  <a:lnTo>
                    <a:pt x="4" y="52"/>
                  </a:lnTo>
                  <a:lnTo>
                    <a:pt x="5" y="52"/>
                  </a:lnTo>
                  <a:lnTo>
                    <a:pt x="6" y="52"/>
                  </a:lnTo>
                  <a:lnTo>
                    <a:pt x="7" y="52"/>
                  </a:lnTo>
                  <a:lnTo>
                    <a:pt x="8" y="53"/>
                  </a:lnTo>
                  <a:lnTo>
                    <a:pt x="8" y="55"/>
                  </a:lnTo>
                  <a:lnTo>
                    <a:pt x="8" y="77"/>
                  </a:lnTo>
                  <a:lnTo>
                    <a:pt x="8" y="79"/>
                  </a:lnTo>
                  <a:lnTo>
                    <a:pt x="7" y="80"/>
                  </a:lnTo>
                  <a:lnTo>
                    <a:pt x="6" y="80"/>
                  </a:lnTo>
                  <a:lnTo>
                    <a:pt x="5" y="81"/>
                  </a:lnTo>
                  <a:lnTo>
                    <a:pt x="4" y="80"/>
                  </a:lnTo>
                  <a:lnTo>
                    <a:pt x="2" y="80"/>
                  </a:lnTo>
                  <a:lnTo>
                    <a:pt x="1" y="79"/>
                  </a:lnTo>
                  <a:lnTo>
                    <a:pt x="1" y="77"/>
                  </a:lnTo>
                  <a:lnTo>
                    <a:pt x="1" y="77"/>
                  </a:lnTo>
                  <a:close/>
                  <a:moveTo>
                    <a:pt x="1" y="26"/>
                  </a:moveTo>
                  <a:lnTo>
                    <a:pt x="1" y="4"/>
                  </a:lnTo>
                  <a:lnTo>
                    <a:pt x="1" y="3"/>
                  </a:lnTo>
                  <a:lnTo>
                    <a:pt x="2" y="1"/>
                  </a:lnTo>
                  <a:lnTo>
                    <a:pt x="4" y="0"/>
                  </a:lnTo>
                  <a:lnTo>
                    <a:pt x="5" y="0"/>
                  </a:lnTo>
                  <a:lnTo>
                    <a:pt x="6" y="0"/>
                  </a:lnTo>
                  <a:lnTo>
                    <a:pt x="7" y="1"/>
                  </a:lnTo>
                  <a:lnTo>
                    <a:pt x="8" y="3"/>
                  </a:lnTo>
                  <a:lnTo>
                    <a:pt x="8" y="4"/>
                  </a:lnTo>
                  <a:lnTo>
                    <a:pt x="8" y="26"/>
                  </a:lnTo>
                  <a:lnTo>
                    <a:pt x="8" y="27"/>
                  </a:lnTo>
                  <a:lnTo>
                    <a:pt x="7" y="28"/>
                  </a:lnTo>
                  <a:lnTo>
                    <a:pt x="6" y="30"/>
                  </a:lnTo>
                  <a:lnTo>
                    <a:pt x="5" y="30"/>
                  </a:lnTo>
                  <a:lnTo>
                    <a:pt x="4" y="30"/>
                  </a:lnTo>
                  <a:lnTo>
                    <a:pt x="2" y="28"/>
                  </a:lnTo>
                  <a:lnTo>
                    <a:pt x="1" y="27"/>
                  </a:lnTo>
                  <a:lnTo>
                    <a:pt x="1" y="26"/>
                  </a:lnTo>
                  <a:lnTo>
                    <a:pt x="1" y="26"/>
                  </a:lnTo>
                  <a:close/>
                </a:path>
              </a:pathLst>
            </a:custGeom>
            <a:solidFill>
              <a:srgbClr val="000000"/>
            </a:solidFill>
            <a:ln w="1588">
              <a:solidFill>
                <a:srgbClr val="000000"/>
              </a:solidFill>
              <a:prstDash val="solid"/>
              <a:round/>
              <a:headEnd/>
              <a:tailEnd/>
            </a:ln>
          </p:spPr>
          <p:txBody>
            <a:bodyPr/>
            <a:lstStyle/>
            <a:p>
              <a:endParaRPr lang="zh-CN" altLang="en-US"/>
            </a:p>
          </p:txBody>
        </p:sp>
        <p:sp>
          <p:nvSpPr>
            <p:cNvPr id="408665" name="Freeform 89"/>
            <p:cNvSpPr>
              <a:spLocks noEditPoints="1"/>
            </p:cNvSpPr>
            <p:nvPr/>
          </p:nvSpPr>
          <p:spPr bwMode="auto">
            <a:xfrm>
              <a:off x="1872" y="1355"/>
              <a:ext cx="8" cy="903"/>
            </a:xfrm>
            <a:custGeom>
              <a:avLst/>
              <a:gdLst>
                <a:gd name="T0" fmla="*/ 3 w 8"/>
                <a:gd name="T1" fmla="*/ 874 h 903"/>
                <a:gd name="T2" fmla="*/ 7 w 8"/>
                <a:gd name="T3" fmla="*/ 901 h 903"/>
                <a:gd name="T4" fmla="*/ 0 w 8"/>
                <a:gd name="T5" fmla="*/ 901 h 903"/>
                <a:gd name="T6" fmla="*/ 1 w 8"/>
                <a:gd name="T7" fmla="*/ 823 h 903"/>
                <a:gd name="T8" fmla="*/ 7 w 8"/>
                <a:gd name="T9" fmla="*/ 827 h 903"/>
                <a:gd name="T10" fmla="*/ 2 w 8"/>
                <a:gd name="T11" fmla="*/ 852 h 903"/>
                <a:gd name="T12" fmla="*/ 0 w 8"/>
                <a:gd name="T13" fmla="*/ 775 h 903"/>
                <a:gd name="T14" fmla="*/ 5 w 8"/>
                <a:gd name="T15" fmla="*/ 773 h 903"/>
                <a:gd name="T16" fmla="*/ 4 w 8"/>
                <a:gd name="T17" fmla="*/ 801 h 903"/>
                <a:gd name="T18" fmla="*/ 0 w 8"/>
                <a:gd name="T19" fmla="*/ 797 h 903"/>
                <a:gd name="T20" fmla="*/ 3 w 8"/>
                <a:gd name="T21" fmla="*/ 720 h 903"/>
                <a:gd name="T22" fmla="*/ 7 w 8"/>
                <a:gd name="T23" fmla="*/ 747 h 903"/>
                <a:gd name="T24" fmla="*/ 0 w 8"/>
                <a:gd name="T25" fmla="*/ 747 h 903"/>
                <a:gd name="T26" fmla="*/ 1 w 8"/>
                <a:gd name="T27" fmla="*/ 669 h 903"/>
                <a:gd name="T28" fmla="*/ 7 w 8"/>
                <a:gd name="T29" fmla="*/ 672 h 903"/>
                <a:gd name="T30" fmla="*/ 2 w 8"/>
                <a:gd name="T31" fmla="*/ 697 h 903"/>
                <a:gd name="T32" fmla="*/ 0 w 8"/>
                <a:gd name="T33" fmla="*/ 621 h 903"/>
                <a:gd name="T34" fmla="*/ 5 w 8"/>
                <a:gd name="T35" fmla="*/ 617 h 903"/>
                <a:gd name="T36" fmla="*/ 4 w 8"/>
                <a:gd name="T37" fmla="*/ 646 h 903"/>
                <a:gd name="T38" fmla="*/ 0 w 8"/>
                <a:gd name="T39" fmla="*/ 642 h 903"/>
                <a:gd name="T40" fmla="*/ 3 w 8"/>
                <a:gd name="T41" fmla="*/ 566 h 903"/>
                <a:gd name="T42" fmla="*/ 7 w 8"/>
                <a:gd name="T43" fmla="*/ 593 h 903"/>
                <a:gd name="T44" fmla="*/ 0 w 8"/>
                <a:gd name="T45" fmla="*/ 593 h 903"/>
                <a:gd name="T46" fmla="*/ 1 w 8"/>
                <a:gd name="T47" fmla="*/ 515 h 903"/>
                <a:gd name="T48" fmla="*/ 7 w 8"/>
                <a:gd name="T49" fmla="*/ 518 h 903"/>
                <a:gd name="T50" fmla="*/ 2 w 8"/>
                <a:gd name="T51" fmla="*/ 543 h 903"/>
                <a:gd name="T52" fmla="*/ 0 w 8"/>
                <a:gd name="T53" fmla="*/ 466 h 903"/>
                <a:gd name="T54" fmla="*/ 5 w 8"/>
                <a:gd name="T55" fmla="*/ 463 h 903"/>
                <a:gd name="T56" fmla="*/ 4 w 8"/>
                <a:gd name="T57" fmla="*/ 492 h 903"/>
                <a:gd name="T58" fmla="*/ 0 w 8"/>
                <a:gd name="T59" fmla="*/ 488 h 903"/>
                <a:gd name="T60" fmla="*/ 3 w 8"/>
                <a:gd name="T61" fmla="*/ 412 h 903"/>
                <a:gd name="T62" fmla="*/ 7 w 8"/>
                <a:gd name="T63" fmla="*/ 439 h 903"/>
                <a:gd name="T64" fmla="*/ 0 w 8"/>
                <a:gd name="T65" fmla="*/ 439 h 903"/>
                <a:gd name="T66" fmla="*/ 1 w 8"/>
                <a:gd name="T67" fmla="*/ 361 h 903"/>
                <a:gd name="T68" fmla="*/ 7 w 8"/>
                <a:gd name="T69" fmla="*/ 363 h 903"/>
                <a:gd name="T70" fmla="*/ 2 w 8"/>
                <a:gd name="T71" fmla="*/ 389 h 903"/>
                <a:gd name="T72" fmla="*/ 0 w 8"/>
                <a:gd name="T73" fmla="*/ 312 h 903"/>
                <a:gd name="T74" fmla="*/ 7 w 8"/>
                <a:gd name="T75" fmla="*/ 309 h 903"/>
                <a:gd name="T76" fmla="*/ 5 w 8"/>
                <a:gd name="T77" fmla="*/ 338 h 903"/>
                <a:gd name="T78" fmla="*/ 0 w 8"/>
                <a:gd name="T79" fmla="*/ 334 h 903"/>
                <a:gd name="T80" fmla="*/ 3 w 8"/>
                <a:gd name="T81" fmla="*/ 256 h 903"/>
                <a:gd name="T82" fmla="*/ 7 w 8"/>
                <a:gd name="T83" fmla="*/ 283 h 903"/>
                <a:gd name="T84" fmla="*/ 0 w 8"/>
                <a:gd name="T85" fmla="*/ 283 h 903"/>
                <a:gd name="T86" fmla="*/ 1 w 8"/>
                <a:gd name="T87" fmla="*/ 206 h 903"/>
                <a:gd name="T88" fmla="*/ 8 w 8"/>
                <a:gd name="T89" fmla="*/ 209 h 903"/>
                <a:gd name="T90" fmla="*/ 2 w 8"/>
                <a:gd name="T91" fmla="*/ 234 h 903"/>
                <a:gd name="T92" fmla="*/ 0 w 8"/>
                <a:gd name="T93" fmla="*/ 158 h 903"/>
                <a:gd name="T94" fmla="*/ 7 w 8"/>
                <a:gd name="T95" fmla="*/ 155 h 903"/>
                <a:gd name="T96" fmla="*/ 5 w 8"/>
                <a:gd name="T97" fmla="*/ 183 h 903"/>
                <a:gd name="T98" fmla="*/ 0 w 8"/>
                <a:gd name="T99" fmla="*/ 180 h 903"/>
                <a:gd name="T100" fmla="*/ 3 w 8"/>
                <a:gd name="T101" fmla="*/ 102 h 903"/>
                <a:gd name="T102" fmla="*/ 7 w 8"/>
                <a:gd name="T103" fmla="*/ 129 h 903"/>
                <a:gd name="T104" fmla="*/ 1 w 8"/>
                <a:gd name="T105" fmla="*/ 129 h 903"/>
                <a:gd name="T106" fmla="*/ 1 w 8"/>
                <a:gd name="T107" fmla="*/ 52 h 903"/>
                <a:gd name="T108" fmla="*/ 8 w 8"/>
                <a:gd name="T109" fmla="*/ 54 h 903"/>
                <a:gd name="T110" fmla="*/ 2 w 8"/>
                <a:gd name="T111" fmla="*/ 80 h 903"/>
                <a:gd name="T112" fmla="*/ 0 w 8"/>
                <a:gd name="T113" fmla="*/ 4 h 903"/>
                <a:gd name="T114" fmla="*/ 7 w 8"/>
                <a:gd name="T115" fmla="*/ 0 h 903"/>
                <a:gd name="T116" fmla="*/ 5 w 8"/>
                <a:gd name="T117" fmla="*/ 28 h 903"/>
                <a:gd name="T118" fmla="*/ 0 w 8"/>
                <a:gd name="T119" fmla="*/ 2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 h="903">
                  <a:moveTo>
                    <a:pt x="0" y="900"/>
                  </a:moveTo>
                  <a:lnTo>
                    <a:pt x="0" y="877"/>
                  </a:lnTo>
                  <a:lnTo>
                    <a:pt x="0" y="876"/>
                  </a:lnTo>
                  <a:lnTo>
                    <a:pt x="1" y="875"/>
                  </a:lnTo>
                  <a:lnTo>
                    <a:pt x="2" y="875"/>
                  </a:lnTo>
                  <a:lnTo>
                    <a:pt x="3" y="874"/>
                  </a:lnTo>
                  <a:lnTo>
                    <a:pt x="4" y="875"/>
                  </a:lnTo>
                  <a:lnTo>
                    <a:pt x="5" y="875"/>
                  </a:lnTo>
                  <a:lnTo>
                    <a:pt x="7" y="876"/>
                  </a:lnTo>
                  <a:lnTo>
                    <a:pt x="7" y="877"/>
                  </a:lnTo>
                  <a:lnTo>
                    <a:pt x="7" y="900"/>
                  </a:lnTo>
                  <a:lnTo>
                    <a:pt x="7" y="901"/>
                  </a:lnTo>
                  <a:lnTo>
                    <a:pt x="5" y="902"/>
                  </a:lnTo>
                  <a:lnTo>
                    <a:pt x="4" y="903"/>
                  </a:lnTo>
                  <a:lnTo>
                    <a:pt x="3" y="903"/>
                  </a:lnTo>
                  <a:lnTo>
                    <a:pt x="2" y="903"/>
                  </a:lnTo>
                  <a:lnTo>
                    <a:pt x="1" y="902"/>
                  </a:lnTo>
                  <a:lnTo>
                    <a:pt x="0" y="901"/>
                  </a:lnTo>
                  <a:lnTo>
                    <a:pt x="0" y="900"/>
                  </a:lnTo>
                  <a:lnTo>
                    <a:pt x="0" y="900"/>
                  </a:lnTo>
                  <a:close/>
                  <a:moveTo>
                    <a:pt x="0" y="848"/>
                  </a:moveTo>
                  <a:lnTo>
                    <a:pt x="0" y="827"/>
                  </a:lnTo>
                  <a:lnTo>
                    <a:pt x="0" y="825"/>
                  </a:lnTo>
                  <a:lnTo>
                    <a:pt x="1" y="823"/>
                  </a:lnTo>
                  <a:lnTo>
                    <a:pt x="2" y="823"/>
                  </a:lnTo>
                  <a:lnTo>
                    <a:pt x="3" y="823"/>
                  </a:lnTo>
                  <a:lnTo>
                    <a:pt x="4" y="823"/>
                  </a:lnTo>
                  <a:lnTo>
                    <a:pt x="5" y="823"/>
                  </a:lnTo>
                  <a:lnTo>
                    <a:pt x="7" y="825"/>
                  </a:lnTo>
                  <a:lnTo>
                    <a:pt x="7" y="827"/>
                  </a:lnTo>
                  <a:lnTo>
                    <a:pt x="7" y="848"/>
                  </a:lnTo>
                  <a:lnTo>
                    <a:pt x="7" y="850"/>
                  </a:lnTo>
                  <a:lnTo>
                    <a:pt x="5" y="852"/>
                  </a:lnTo>
                  <a:lnTo>
                    <a:pt x="4" y="852"/>
                  </a:lnTo>
                  <a:lnTo>
                    <a:pt x="3" y="853"/>
                  </a:lnTo>
                  <a:lnTo>
                    <a:pt x="2" y="852"/>
                  </a:lnTo>
                  <a:lnTo>
                    <a:pt x="1" y="852"/>
                  </a:lnTo>
                  <a:lnTo>
                    <a:pt x="0" y="850"/>
                  </a:lnTo>
                  <a:lnTo>
                    <a:pt x="0" y="848"/>
                  </a:lnTo>
                  <a:lnTo>
                    <a:pt x="0" y="848"/>
                  </a:lnTo>
                  <a:close/>
                  <a:moveTo>
                    <a:pt x="0" y="797"/>
                  </a:moveTo>
                  <a:lnTo>
                    <a:pt x="0" y="775"/>
                  </a:lnTo>
                  <a:lnTo>
                    <a:pt x="0" y="774"/>
                  </a:lnTo>
                  <a:lnTo>
                    <a:pt x="1" y="773"/>
                  </a:lnTo>
                  <a:lnTo>
                    <a:pt x="2" y="772"/>
                  </a:lnTo>
                  <a:lnTo>
                    <a:pt x="3" y="772"/>
                  </a:lnTo>
                  <a:lnTo>
                    <a:pt x="4" y="772"/>
                  </a:lnTo>
                  <a:lnTo>
                    <a:pt x="5" y="773"/>
                  </a:lnTo>
                  <a:lnTo>
                    <a:pt x="7" y="774"/>
                  </a:lnTo>
                  <a:lnTo>
                    <a:pt x="7" y="775"/>
                  </a:lnTo>
                  <a:lnTo>
                    <a:pt x="7" y="797"/>
                  </a:lnTo>
                  <a:lnTo>
                    <a:pt x="7" y="799"/>
                  </a:lnTo>
                  <a:lnTo>
                    <a:pt x="5" y="800"/>
                  </a:lnTo>
                  <a:lnTo>
                    <a:pt x="4" y="801"/>
                  </a:lnTo>
                  <a:lnTo>
                    <a:pt x="3" y="801"/>
                  </a:lnTo>
                  <a:lnTo>
                    <a:pt x="2" y="801"/>
                  </a:lnTo>
                  <a:lnTo>
                    <a:pt x="1" y="800"/>
                  </a:lnTo>
                  <a:lnTo>
                    <a:pt x="0" y="799"/>
                  </a:lnTo>
                  <a:lnTo>
                    <a:pt x="0" y="797"/>
                  </a:lnTo>
                  <a:lnTo>
                    <a:pt x="0" y="797"/>
                  </a:lnTo>
                  <a:close/>
                  <a:moveTo>
                    <a:pt x="0" y="746"/>
                  </a:moveTo>
                  <a:lnTo>
                    <a:pt x="0" y="723"/>
                  </a:lnTo>
                  <a:lnTo>
                    <a:pt x="0" y="722"/>
                  </a:lnTo>
                  <a:lnTo>
                    <a:pt x="1" y="721"/>
                  </a:lnTo>
                  <a:lnTo>
                    <a:pt x="2" y="720"/>
                  </a:lnTo>
                  <a:lnTo>
                    <a:pt x="3" y="720"/>
                  </a:lnTo>
                  <a:lnTo>
                    <a:pt x="4" y="720"/>
                  </a:lnTo>
                  <a:lnTo>
                    <a:pt x="5" y="721"/>
                  </a:lnTo>
                  <a:lnTo>
                    <a:pt x="7" y="722"/>
                  </a:lnTo>
                  <a:lnTo>
                    <a:pt x="7" y="723"/>
                  </a:lnTo>
                  <a:lnTo>
                    <a:pt x="7" y="746"/>
                  </a:lnTo>
                  <a:lnTo>
                    <a:pt x="7" y="747"/>
                  </a:lnTo>
                  <a:lnTo>
                    <a:pt x="5" y="748"/>
                  </a:lnTo>
                  <a:lnTo>
                    <a:pt x="4" y="749"/>
                  </a:lnTo>
                  <a:lnTo>
                    <a:pt x="3" y="749"/>
                  </a:lnTo>
                  <a:lnTo>
                    <a:pt x="2" y="749"/>
                  </a:lnTo>
                  <a:lnTo>
                    <a:pt x="1" y="748"/>
                  </a:lnTo>
                  <a:lnTo>
                    <a:pt x="0" y="747"/>
                  </a:lnTo>
                  <a:lnTo>
                    <a:pt x="0" y="746"/>
                  </a:lnTo>
                  <a:lnTo>
                    <a:pt x="0" y="746"/>
                  </a:lnTo>
                  <a:close/>
                  <a:moveTo>
                    <a:pt x="0" y="694"/>
                  </a:moveTo>
                  <a:lnTo>
                    <a:pt x="0" y="672"/>
                  </a:lnTo>
                  <a:lnTo>
                    <a:pt x="0" y="670"/>
                  </a:lnTo>
                  <a:lnTo>
                    <a:pt x="1" y="669"/>
                  </a:lnTo>
                  <a:lnTo>
                    <a:pt x="2" y="669"/>
                  </a:lnTo>
                  <a:lnTo>
                    <a:pt x="3" y="668"/>
                  </a:lnTo>
                  <a:lnTo>
                    <a:pt x="4" y="669"/>
                  </a:lnTo>
                  <a:lnTo>
                    <a:pt x="5" y="669"/>
                  </a:lnTo>
                  <a:lnTo>
                    <a:pt x="7" y="670"/>
                  </a:lnTo>
                  <a:lnTo>
                    <a:pt x="7" y="672"/>
                  </a:lnTo>
                  <a:lnTo>
                    <a:pt x="7" y="694"/>
                  </a:lnTo>
                  <a:lnTo>
                    <a:pt x="7" y="695"/>
                  </a:lnTo>
                  <a:lnTo>
                    <a:pt x="5" y="696"/>
                  </a:lnTo>
                  <a:lnTo>
                    <a:pt x="4" y="697"/>
                  </a:lnTo>
                  <a:lnTo>
                    <a:pt x="3" y="697"/>
                  </a:lnTo>
                  <a:lnTo>
                    <a:pt x="2" y="697"/>
                  </a:lnTo>
                  <a:lnTo>
                    <a:pt x="1" y="696"/>
                  </a:lnTo>
                  <a:lnTo>
                    <a:pt x="0" y="695"/>
                  </a:lnTo>
                  <a:lnTo>
                    <a:pt x="0" y="694"/>
                  </a:lnTo>
                  <a:lnTo>
                    <a:pt x="0" y="694"/>
                  </a:lnTo>
                  <a:close/>
                  <a:moveTo>
                    <a:pt x="0" y="642"/>
                  </a:moveTo>
                  <a:lnTo>
                    <a:pt x="0" y="621"/>
                  </a:lnTo>
                  <a:lnTo>
                    <a:pt x="0" y="619"/>
                  </a:lnTo>
                  <a:lnTo>
                    <a:pt x="1" y="617"/>
                  </a:lnTo>
                  <a:lnTo>
                    <a:pt x="2" y="617"/>
                  </a:lnTo>
                  <a:lnTo>
                    <a:pt x="3" y="617"/>
                  </a:lnTo>
                  <a:lnTo>
                    <a:pt x="4" y="617"/>
                  </a:lnTo>
                  <a:lnTo>
                    <a:pt x="5" y="617"/>
                  </a:lnTo>
                  <a:lnTo>
                    <a:pt x="7" y="619"/>
                  </a:lnTo>
                  <a:lnTo>
                    <a:pt x="7" y="621"/>
                  </a:lnTo>
                  <a:lnTo>
                    <a:pt x="7" y="642"/>
                  </a:lnTo>
                  <a:lnTo>
                    <a:pt x="7" y="645"/>
                  </a:lnTo>
                  <a:lnTo>
                    <a:pt x="5" y="646"/>
                  </a:lnTo>
                  <a:lnTo>
                    <a:pt x="4" y="646"/>
                  </a:lnTo>
                  <a:lnTo>
                    <a:pt x="3" y="647"/>
                  </a:lnTo>
                  <a:lnTo>
                    <a:pt x="2" y="646"/>
                  </a:lnTo>
                  <a:lnTo>
                    <a:pt x="1" y="646"/>
                  </a:lnTo>
                  <a:lnTo>
                    <a:pt x="0" y="645"/>
                  </a:lnTo>
                  <a:lnTo>
                    <a:pt x="0" y="642"/>
                  </a:lnTo>
                  <a:lnTo>
                    <a:pt x="0" y="642"/>
                  </a:lnTo>
                  <a:close/>
                  <a:moveTo>
                    <a:pt x="0" y="592"/>
                  </a:moveTo>
                  <a:lnTo>
                    <a:pt x="0" y="569"/>
                  </a:lnTo>
                  <a:lnTo>
                    <a:pt x="0" y="568"/>
                  </a:lnTo>
                  <a:lnTo>
                    <a:pt x="1" y="567"/>
                  </a:lnTo>
                  <a:lnTo>
                    <a:pt x="2" y="566"/>
                  </a:lnTo>
                  <a:lnTo>
                    <a:pt x="3" y="566"/>
                  </a:lnTo>
                  <a:lnTo>
                    <a:pt x="4" y="566"/>
                  </a:lnTo>
                  <a:lnTo>
                    <a:pt x="5" y="567"/>
                  </a:lnTo>
                  <a:lnTo>
                    <a:pt x="7" y="568"/>
                  </a:lnTo>
                  <a:lnTo>
                    <a:pt x="7" y="569"/>
                  </a:lnTo>
                  <a:lnTo>
                    <a:pt x="7" y="592"/>
                  </a:lnTo>
                  <a:lnTo>
                    <a:pt x="7" y="593"/>
                  </a:lnTo>
                  <a:lnTo>
                    <a:pt x="5" y="594"/>
                  </a:lnTo>
                  <a:lnTo>
                    <a:pt x="4" y="595"/>
                  </a:lnTo>
                  <a:lnTo>
                    <a:pt x="3" y="595"/>
                  </a:lnTo>
                  <a:lnTo>
                    <a:pt x="2" y="595"/>
                  </a:lnTo>
                  <a:lnTo>
                    <a:pt x="1" y="594"/>
                  </a:lnTo>
                  <a:lnTo>
                    <a:pt x="0" y="593"/>
                  </a:lnTo>
                  <a:lnTo>
                    <a:pt x="0" y="592"/>
                  </a:lnTo>
                  <a:lnTo>
                    <a:pt x="0" y="592"/>
                  </a:lnTo>
                  <a:close/>
                  <a:moveTo>
                    <a:pt x="0" y="540"/>
                  </a:moveTo>
                  <a:lnTo>
                    <a:pt x="0" y="518"/>
                  </a:lnTo>
                  <a:lnTo>
                    <a:pt x="0" y="516"/>
                  </a:lnTo>
                  <a:lnTo>
                    <a:pt x="1" y="515"/>
                  </a:lnTo>
                  <a:lnTo>
                    <a:pt x="2" y="514"/>
                  </a:lnTo>
                  <a:lnTo>
                    <a:pt x="3" y="514"/>
                  </a:lnTo>
                  <a:lnTo>
                    <a:pt x="4" y="514"/>
                  </a:lnTo>
                  <a:lnTo>
                    <a:pt x="5" y="515"/>
                  </a:lnTo>
                  <a:lnTo>
                    <a:pt x="7" y="516"/>
                  </a:lnTo>
                  <a:lnTo>
                    <a:pt x="7" y="518"/>
                  </a:lnTo>
                  <a:lnTo>
                    <a:pt x="7" y="540"/>
                  </a:lnTo>
                  <a:lnTo>
                    <a:pt x="7" y="541"/>
                  </a:lnTo>
                  <a:lnTo>
                    <a:pt x="5" y="542"/>
                  </a:lnTo>
                  <a:lnTo>
                    <a:pt x="4" y="543"/>
                  </a:lnTo>
                  <a:lnTo>
                    <a:pt x="3" y="543"/>
                  </a:lnTo>
                  <a:lnTo>
                    <a:pt x="2" y="543"/>
                  </a:lnTo>
                  <a:lnTo>
                    <a:pt x="1" y="542"/>
                  </a:lnTo>
                  <a:lnTo>
                    <a:pt x="0" y="541"/>
                  </a:lnTo>
                  <a:lnTo>
                    <a:pt x="0" y="540"/>
                  </a:lnTo>
                  <a:lnTo>
                    <a:pt x="0" y="540"/>
                  </a:lnTo>
                  <a:close/>
                  <a:moveTo>
                    <a:pt x="0" y="488"/>
                  </a:moveTo>
                  <a:lnTo>
                    <a:pt x="0" y="466"/>
                  </a:lnTo>
                  <a:lnTo>
                    <a:pt x="0" y="465"/>
                  </a:lnTo>
                  <a:lnTo>
                    <a:pt x="1" y="463"/>
                  </a:lnTo>
                  <a:lnTo>
                    <a:pt x="2" y="463"/>
                  </a:lnTo>
                  <a:lnTo>
                    <a:pt x="3" y="462"/>
                  </a:lnTo>
                  <a:lnTo>
                    <a:pt x="4" y="463"/>
                  </a:lnTo>
                  <a:lnTo>
                    <a:pt x="5" y="463"/>
                  </a:lnTo>
                  <a:lnTo>
                    <a:pt x="7" y="465"/>
                  </a:lnTo>
                  <a:lnTo>
                    <a:pt x="7" y="466"/>
                  </a:lnTo>
                  <a:lnTo>
                    <a:pt x="7" y="488"/>
                  </a:lnTo>
                  <a:lnTo>
                    <a:pt x="7" y="489"/>
                  </a:lnTo>
                  <a:lnTo>
                    <a:pt x="5" y="490"/>
                  </a:lnTo>
                  <a:lnTo>
                    <a:pt x="4" y="492"/>
                  </a:lnTo>
                  <a:lnTo>
                    <a:pt x="3" y="492"/>
                  </a:lnTo>
                  <a:lnTo>
                    <a:pt x="2" y="492"/>
                  </a:lnTo>
                  <a:lnTo>
                    <a:pt x="1" y="490"/>
                  </a:lnTo>
                  <a:lnTo>
                    <a:pt x="0" y="489"/>
                  </a:lnTo>
                  <a:lnTo>
                    <a:pt x="0" y="488"/>
                  </a:lnTo>
                  <a:lnTo>
                    <a:pt x="0" y="488"/>
                  </a:lnTo>
                  <a:close/>
                  <a:moveTo>
                    <a:pt x="0" y="436"/>
                  </a:moveTo>
                  <a:lnTo>
                    <a:pt x="0" y="415"/>
                  </a:lnTo>
                  <a:lnTo>
                    <a:pt x="0" y="413"/>
                  </a:lnTo>
                  <a:lnTo>
                    <a:pt x="1" y="412"/>
                  </a:lnTo>
                  <a:lnTo>
                    <a:pt x="2" y="412"/>
                  </a:lnTo>
                  <a:lnTo>
                    <a:pt x="3" y="412"/>
                  </a:lnTo>
                  <a:lnTo>
                    <a:pt x="4" y="412"/>
                  </a:lnTo>
                  <a:lnTo>
                    <a:pt x="5" y="412"/>
                  </a:lnTo>
                  <a:lnTo>
                    <a:pt x="7" y="413"/>
                  </a:lnTo>
                  <a:lnTo>
                    <a:pt x="7" y="415"/>
                  </a:lnTo>
                  <a:lnTo>
                    <a:pt x="7" y="436"/>
                  </a:lnTo>
                  <a:lnTo>
                    <a:pt x="7" y="439"/>
                  </a:lnTo>
                  <a:lnTo>
                    <a:pt x="5" y="440"/>
                  </a:lnTo>
                  <a:lnTo>
                    <a:pt x="4" y="440"/>
                  </a:lnTo>
                  <a:lnTo>
                    <a:pt x="3" y="441"/>
                  </a:lnTo>
                  <a:lnTo>
                    <a:pt x="2" y="440"/>
                  </a:lnTo>
                  <a:lnTo>
                    <a:pt x="1" y="440"/>
                  </a:lnTo>
                  <a:lnTo>
                    <a:pt x="0" y="439"/>
                  </a:lnTo>
                  <a:lnTo>
                    <a:pt x="0" y="436"/>
                  </a:lnTo>
                  <a:lnTo>
                    <a:pt x="0" y="436"/>
                  </a:lnTo>
                  <a:close/>
                  <a:moveTo>
                    <a:pt x="0" y="386"/>
                  </a:moveTo>
                  <a:lnTo>
                    <a:pt x="0" y="363"/>
                  </a:lnTo>
                  <a:lnTo>
                    <a:pt x="0" y="362"/>
                  </a:lnTo>
                  <a:lnTo>
                    <a:pt x="1" y="361"/>
                  </a:lnTo>
                  <a:lnTo>
                    <a:pt x="2" y="360"/>
                  </a:lnTo>
                  <a:lnTo>
                    <a:pt x="3" y="360"/>
                  </a:lnTo>
                  <a:lnTo>
                    <a:pt x="4" y="360"/>
                  </a:lnTo>
                  <a:lnTo>
                    <a:pt x="5" y="361"/>
                  </a:lnTo>
                  <a:lnTo>
                    <a:pt x="7" y="362"/>
                  </a:lnTo>
                  <a:lnTo>
                    <a:pt x="7" y="363"/>
                  </a:lnTo>
                  <a:lnTo>
                    <a:pt x="7" y="386"/>
                  </a:lnTo>
                  <a:lnTo>
                    <a:pt x="7" y="387"/>
                  </a:lnTo>
                  <a:lnTo>
                    <a:pt x="5" y="388"/>
                  </a:lnTo>
                  <a:lnTo>
                    <a:pt x="4" y="389"/>
                  </a:lnTo>
                  <a:lnTo>
                    <a:pt x="3" y="389"/>
                  </a:lnTo>
                  <a:lnTo>
                    <a:pt x="2" y="389"/>
                  </a:lnTo>
                  <a:lnTo>
                    <a:pt x="1" y="388"/>
                  </a:lnTo>
                  <a:lnTo>
                    <a:pt x="0" y="387"/>
                  </a:lnTo>
                  <a:lnTo>
                    <a:pt x="0" y="386"/>
                  </a:lnTo>
                  <a:lnTo>
                    <a:pt x="0" y="386"/>
                  </a:lnTo>
                  <a:close/>
                  <a:moveTo>
                    <a:pt x="0" y="334"/>
                  </a:moveTo>
                  <a:lnTo>
                    <a:pt x="0" y="312"/>
                  </a:lnTo>
                  <a:lnTo>
                    <a:pt x="0" y="311"/>
                  </a:lnTo>
                  <a:lnTo>
                    <a:pt x="1" y="309"/>
                  </a:lnTo>
                  <a:lnTo>
                    <a:pt x="2" y="308"/>
                  </a:lnTo>
                  <a:lnTo>
                    <a:pt x="3" y="308"/>
                  </a:lnTo>
                  <a:lnTo>
                    <a:pt x="5" y="308"/>
                  </a:lnTo>
                  <a:lnTo>
                    <a:pt x="7" y="309"/>
                  </a:lnTo>
                  <a:lnTo>
                    <a:pt x="7" y="311"/>
                  </a:lnTo>
                  <a:lnTo>
                    <a:pt x="7" y="312"/>
                  </a:lnTo>
                  <a:lnTo>
                    <a:pt x="7" y="334"/>
                  </a:lnTo>
                  <a:lnTo>
                    <a:pt x="7" y="335"/>
                  </a:lnTo>
                  <a:lnTo>
                    <a:pt x="7" y="336"/>
                  </a:lnTo>
                  <a:lnTo>
                    <a:pt x="5" y="338"/>
                  </a:lnTo>
                  <a:lnTo>
                    <a:pt x="3" y="338"/>
                  </a:lnTo>
                  <a:lnTo>
                    <a:pt x="2" y="338"/>
                  </a:lnTo>
                  <a:lnTo>
                    <a:pt x="1" y="336"/>
                  </a:lnTo>
                  <a:lnTo>
                    <a:pt x="0" y="335"/>
                  </a:lnTo>
                  <a:lnTo>
                    <a:pt x="0" y="334"/>
                  </a:lnTo>
                  <a:lnTo>
                    <a:pt x="0" y="334"/>
                  </a:lnTo>
                  <a:close/>
                  <a:moveTo>
                    <a:pt x="0" y="282"/>
                  </a:moveTo>
                  <a:lnTo>
                    <a:pt x="0" y="260"/>
                  </a:lnTo>
                  <a:lnTo>
                    <a:pt x="0" y="259"/>
                  </a:lnTo>
                  <a:lnTo>
                    <a:pt x="1" y="258"/>
                  </a:lnTo>
                  <a:lnTo>
                    <a:pt x="2" y="258"/>
                  </a:lnTo>
                  <a:lnTo>
                    <a:pt x="3" y="256"/>
                  </a:lnTo>
                  <a:lnTo>
                    <a:pt x="5" y="258"/>
                  </a:lnTo>
                  <a:lnTo>
                    <a:pt x="7" y="258"/>
                  </a:lnTo>
                  <a:lnTo>
                    <a:pt x="7" y="259"/>
                  </a:lnTo>
                  <a:lnTo>
                    <a:pt x="7" y="260"/>
                  </a:lnTo>
                  <a:lnTo>
                    <a:pt x="7" y="282"/>
                  </a:lnTo>
                  <a:lnTo>
                    <a:pt x="7" y="283"/>
                  </a:lnTo>
                  <a:lnTo>
                    <a:pt x="7" y="285"/>
                  </a:lnTo>
                  <a:lnTo>
                    <a:pt x="5" y="286"/>
                  </a:lnTo>
                  <a:lnTo>
                    <a:pt x="3" y="286"/>
                  </a:lnTo>
                  <a:lnTo>
                    <a:pt x="2" y="286"/>
                  </a:lnTo>
                  <a:lnTo>
                    <a:pt x="1" y="285"/>
                  </a:lnTo>
                  <a:lnTo>
                    <a:pt x="0" y="283"/>
                  </a:lnTo>
                  <a:lnTo>
                    <a:pt x="0" y="282"/>
                  </a:lnTo>
                  <a:lnTo>
                    <a:pt x="0" y="282"/>
                  </a:lnTo>
                  <a:close/>
                  <a:moveTo>
                    <a:pt x="0" y="231"/>
                  </a:moveTo>
                  <a:lnTo>
                    <a:pt x="0" y="209"/>
                  </a:lnTo>
                  <a:lnTo>
                    <a:pt x="1" y="207"/>
                  </a:lnTo>
                  <a:lnTo>
                    <a:pt x="1" y="206"/>
                  </a:lnTo>
                  <a:lnTo>
                    <a:pt x="2" y="206"/>
                  </a:lnTo>
                  <a:lnTo>
                    <a:pt x="3" y="206"/>
                  </a:lnTo>
                  <a:lnTo>
                    <a:pt x="5" y="206"/>
                  </a:lnTo>
                  <a:lnTo>
                    <a:pt x="7" y="206"/>
                  </a:lnTo>
                  <a:lnTo>
                    <a:pt x="7" y="207"/>
                  </a:lnTo>
                  <a:lnTo>
                    <a:pt x="8" y="209"/>
                  </a:lnTo>
                  <a:lnTo>
                    <a:pt x="7" y="231"/>
                  </a:lnTo>
                  <a:lnTo>
                    <a:pt x="7" y="233"/>
                  </a:lnTo>
                  <a:lnTo>
                    <a:pt x="7" y="234"/>
                  </a:lnTo>
                  <a:lnTo>
                    <a:pt x="5" y="234"/>
                  </a:lnTo>
                  <a:lnTo>
                    <a:pt x="3" y="235"/>
                  </a:lnTo>
                  <a:lnTo>
                    <a:pt x="2" y="234"/>
                  </a:lnTo>
                  <a:lnTo>
                    <a:pt x="1" y="234"/>
                  </a:lnTo>
                  <a:lnTo>
                    <a:pt x="0" y="233"/>
                  </a:lnTo>
                  <a:lnTo>
                    <a:pt x="0" y="231"/>
                  </a:lnTo>
                  <a:lnTo>
                    <a:pt x="0" y="231"/>
                  </a:lnTo>
                  <a:close/>
                  <a:moveTo>
                    <a:pt x="0" y="180"/>
                  </a:moveTo>
                  <a:lnTo>
                    <a:pt x="0" y="158"/>
                  </a:lnTo>
                  <a:lnTo>
                    <a:pt x="1" y="156"/>
                  </a:lnTo>
                  <a:lnTo>
                    <a:pt x="1" y="155"/>
                  </a:lnTo>
                  <a:lnTo>
                    <a:pt x="2" y="154"/>
                  </a:lnTo>
                  <a:lnTo>
                    <a:pt x="3" y="154"/>
                  </a:lnTo>
                  <a:lnTo>
                    <a:pt x="5" y="154"/>
                  </a:lnTo>
                  <a:lnTo>
                    <a:pt x="7" y="155"/>
                  </a:lnTo>
                  <a:lnTo>
                    <a:pt x="7" y="156"/>
                  </a:lnTo>
                  <a:lnTo>
                    <a:pt x="8" y="158"/>
                  </a:lnTo>
                  <a:lnTo>
                    <a:pt x="8" y="180"/>
                  </a:lnTo>
                  <a:lnTo>
                    <a:pt x="7" y="181"/>
                  </a:lnTo>
                  <a:lnTo>
                    <a:pt x="7" y="182"/>
                  </a:lnTo>
                  <a:lnTo>
                    <a:pt x="5" y="183"/>
                  </a:lnTo>
                  <a:lnTo>
                    <a:pt x="3" y="183"/>
                  </a:lnTo>
                  <a:lnTo>
                    <a:pt x="2" y="183"/>
                  </a:lnTo>
                  <a:lnTo>
                    <a:pt x="1" y="182"/>
                  </a:lnTo>
                  <a:lnTo>
                    <a:pt x="1" y="181"/>
                  </a:lnTo>
                  <a:lnTo>
                    <a:pt x="0" y="180"/>
                  </a:lnTo>
                  <a:lnTo>
                    <a:pt x="0" y="180"/>
                  </a:lnTo>
                  <a:close/>
                  <a:moveTo>
                    <a:pt x="0" y="128"/>
                  </a:moveTo>
                  <a:lnTo>
                    <a:pt x="0" y="106"/>
                  </a:lnTo>
                  <a:lnTo>
                    <a:pt x="1" y="105"/>
                  </a:lnTo>
                  <a:lnTo>
                    <a:pt x="1" y="104"/>
                  </a:lnTo>
                  <a:lnTo>
                    <a:pt x="2" y="102"/>
                  </a:lnTo>
                  <a:lnTo>
                    <a:pt x="3" y="102"/>
                  </a:lnTo>
                  <a:lnTo>
                    <a:pt x="5" y="102"/>
                  </a:lnTo>
                  <a:lnTo>
                    <a:pt x="7" y="104"/>
                  </a:lnTo>
                  <a:lnTo>
                    <a:pt x="7" y="105"/>
                  </a:lnTo>
                  <a:lnTo>
                    <a:pt x="8" y="106"/>
                  </a:lnTo>
                  <a:lnTo>
                    <a:pt x="8" y="128"/>
                  </a:lnTo>
                  <a:lnTo>
                    <a:pt x="7" y="129"/>
                  </a:lnTo>
                  <a:lnTo>
                    <a:pt x="7" y="131"/>
                  </a:lnTo>
                  <a:lnTo>
                    <a:pt x="5" y="132"/>
                  </a:lnTo>
                  <a:lnTo>
                    <a:pt x="3" y="132"/>
                  </a:lnTo>
                  <a:lnTo>
                    <a:pt x="2" y="132"/>
                  </a:lnTo>
                  <a:lnTo>
                    <a:pt x="1" y="131"/>
                  </a:lnTo>
                  <a:lnTo>
                    <a:pt x="1" y="129"/>
                  </a:lnTo>
                  <a:lnTo>
                    <a:pt x="0" y="128"/>
                  </a:lnTo>
                  <a:lnTo>
                    <a:pt x="0" y="128"/>
                  </a:lnTo>
                  <a:close/>
                  <a:moveTo>
                    <a:pt x="0" y="76"/>
                  </a:moveTo>
                  <a:lnTo>
                    <a:pt x="0" y="54"/>
                  </a:lnTo>
                  <a:lnTo>
                    <a:pt x="1" y="53"/>
                  </a:lnTo>
                  <a:lnTo>
                    <a:pt x="1" y="52"/>
                  </a:lnTo>
                  <a:lnTo>
                    <a:pt x="2" y="52"/>
                  </a:lnTo>
                  <a:lnTo>
                    <a:pt x="3" y="51"/>
                  </a:lnTo>
                  <a:lnTo>
                    <a:pt x="5" y="52"/>
                  </a:lnTo>
                  <a:lnTo>
                    <a:pt x="7" y="52"/>
                  </a:lnTo>
                  <a:lnTo>
                    <a:pt x="7" y="53"/>
                  </a:lnTo>
                  <a:lnTo>
                    <a:pt x="8" y="54"/>
                  </a:lnTo>
                  <a:lnTo>
                    <a:pt x="8" y="76"/>
                  </a:lnTo>
                  <a:lnTo>
                    <a:pt x="7" y="78"/>
                  </a:lnTo>
                  <a:lnTo>
                    <a:pt x="7" y="79"/>
                  </a:lnTo>
                  <a:lnTo>
                    <a:pt x="5" y="80"/>
                  </a:lnTo>
                  <a:lnTo>
                    <a:pt x="3" y="80"/>
                  </a:lnTo>
                  <a:lnTo>
                    <a:pt x="2" y="80"/>
                  </a:lnTo>
                  <a:lnTo>
                    <a:pt x="1" y="79"/>
                  </a:lnTo>
                  <a:lnTo>
                    <a:pt x="1" y="78"/>
                  </a:lnTo>
                  <a:lnTo>
                    <a:pt x="0" y="76"/>
                  </a:lnTo>
                  <a:lnTo>
                    <a:pt x="0" y="76"/>
                  </a:lnTo>
                  <a:close/>
                  <a:moveTo>
                    <a:pt x="0" y="25"/>
                  </a:moveTo>
                  <a:lnTo>
                    <a:pt x="0" y="4"/>
                  </a:lnTo>
                  <a:lnTo>
                    <a:pt x="1" y="1"/>
                  </a:lnTo>
                  <a:lnTo>
                    <a:pt x="1" y="0"/>
                  </a:lnTo>
                  <a:lnTo>
                    <a:pt x="2" y="0"/>
                  </a:lnTo>
                  <a:lnTo>
                    <a:pt x="3" y="0"/>
                  </a:lnTo>
                  <a:lnTo>
                    <a:pt x="5" y="0"/>
                  </a:lnTo>
                  <a:lnTo>
                    <a:pt x="7" y="0"/>
                  </a:lnTo>
                  <a:lnTo>
                    <a:pt x="7" y="1"/>
                  </a:lnTo>
                  <a:lnTo>
                    <a:pt x="8" y="4"/>
                  </a:lnTo>
                  <a:lnTo>
                    <a:pt x="8" y="25"/>
                  </a:lnTo>
                  <a:lnTo>
                    <a:pt x="7" y="27"/>
                  </a:lnTo>
                  <a:lnTo>
                    <a:pt x="7" y="28"/>
                  </a:lnTo>
                  <a:lnTo>
                    <a:pt x="5" y="28"/>
                  </a:lnTo>
                  <a:lnTo>
                    <a:pt x="3" y="29"/>
                  </a:lnTo>
                  <a:lnTo>
                    <a:pt x="2" y="28"/>
                  </a:lnTo>
                  <a:lnTo>
                    <a:pt x="1" y="28"/>
                  </a:lnTo>
                  <a:lnTo>
                    <a:pt x="1" y="27"/>
                  </a:lnTo>
                  <a:lnTo>
                    <a:pt x="0" y="25"/>
                  </a:lnTo>
                  <a:lnTo>
                    <a:pt x="0" y="25"/>
                  </a:lnTo>
                  <a:close/>
                </a:path>
              </a:pathLst>
            </a:custGeom>
            <a:solidFill>
              <a:srgbClr val="000000"/>
            </a:solidFill>
            <a:ln w="1588">
              <a:solidFill>
                <a:srgbClr val="000000"/>
              </a:solidFill>
              <a:prstDash val="solid"/>
              <a:round/>
              <a:headEnd/>
              <a:tailEnd/>
            </a:ln>
          </p:spPr>
          <p:txBody>
            <a:bodyPr/>
            <a:lstStyle/>
            <a:p>
              <a:endParaRPr lang="zh-CN" altLang="en-US"/>
            </a:p>
          </p:txBody>
        </p:sp>
        <p:sp>
          <p:nvSpPr>
            <p:cNvPr id="408666" name="Freeform 90"/>
            <p:cNvSpPr>
              <a:spLocks noEditPoints="1"/>
            </p:cNvSpPr>
            <p:nvPr/>
          </p:nvSpPr>
          <p:spPr bwMode="auto">
            <a:xfrm>
              <a:off x="2725" y="1353"/>
              <a:ext cx="8" cy="904"/>
            </a:xfrm>
            <a:custGeom>
              <a:avLst/>
              <a:gdLst>
                <a:gd name="T0" fmla="*/ 3 w 8"/>
                <a:gd name="T1" fmla="*/ 875 h 904"/>
                <a:gd name="T2" fmla="*/ 7 w 8"/>
                <a:gd name="T3" fmla="*/ 902 h 904"/>
                <a:gd name="T4" fmla="*/ 0 w 8"/>
                <a:gd name="T5" fmla="*/ 902 h 904"/>
                <a:gd name="T6" fmla="*/ 1 w 8"/>
                <a:gd name="T7" fmla="*/ 824 h 904"/>
                <a:gd name="T8" fmla="*/ 7 w 8"/>
                <a:gd name="T9" fmla="*/ 827 h 904"/>
                <a:gd name="T10" fmla="*/ 2 w 8"/>
                <a:gd name="T11" fmla="*/ 852 h 904"/>
                <a:gd name="T12" fmla="*/ 0 w 8"/>
                <a:gd name="T13" fmla="*/ 776 h 904"/>
                <a:gd name="T14" fmla="*/ 6 w 8"/>
                <a:gd name="T15" fmla="*/ 772 h 904"/>
                <a:gd name="T16" fmla="*/ 5 w 8"/>
                <a:gd name="T17" fmla="*/ 801 h 904"/>
                <a:gd name="T18" fmla="*/ 0 w 8"/>
                <a:gd name="T19" fmla="*/ 797 h 904"/>
                <a:gd name="T20" fmla="*/ 3 w 8"/>
                <a:gd name="T21" fmla="*/ 721 h 904"/>
                <a:gd name="T22" fmla="*/ 7 w 8"/>
                <a:gd name="T23" fmla="*/ 748 h 904"/>
                <a:gd name="T24" fmla="*/ 0 w 8"/>
                <a:gd name="T25" fmla="*/ 748 h 904"/>
                <a:gd name="T26" fmla="*/ 1 w 8"/>
                <a:gd name="T27" fmla="*/ 670 h 904"/>
                <a:gd name="T28" fmla="*/ 7 w 8"/>
                <a:gd name="T29" fmla="*/ 672 h 904"/>
                <a:gd name="T30" fmla="*/ 2 w 8"/>
                <a:gd name="T31" fmla="*/ 698 h 904"/>
                <a:gd name="T32" fmla="*/ 0 w 8"/>
                <a:gd name="T33" fmla="*/ 621 h 904"/>
                <a:gd name="T34" fmla="*/ 6 w 8"/>
                <a:gd name="T35" fmla="*/ 618 h 904"/>
                <a:gd name="T36" fmla="*/ 5 w 8"/>
                <a:gd name="T37" fmla="*/ 647 h 904"/>
                <a:gd name="T38" fmla="*/ 0 w 8"/>
                <a:gd name="T39" fmla="*/ 643 h 904"/>
                <a:gd name="T40" fmla="*/ 3 w 8"/>
                <a:gd name="T41" fmla="*/ 567 h 904"/>
                <a:gd name="T42" fmla="*/ 7 w 8"/>
                <a:gd name="T43" fmla="*/ 594 h 904"/>
                <a:gd name="T44" fmla="*/ 0 w 8"/>
                <a:gd name="T45" fmla="*/ 594 h 904"/>
                <a:gd name="T46" fmla="*/ 1 w 8"/>
                <a:gd name="T47" fmla="*/ 516 h 904"/>
                <a:gd name="T48" fmla="*/ 7 w 8"/>
                <a:gd name="T49" fmla="*/ 518 h 904"/>
                <a:gd name="T50" fmla="*/ 2 w 8"/>
                <a:gd name="T51" fmla="*/ 544 h 904"/>
                <a:gd name="T52" fmla="*/ 0 w 8"/>
                <a:gd name="T53" fmla="*/ 467 h 904"/>
                <a:gd name="T54" fmla="*/ 6 w 8"/>
                <a:gd name="T55" fmla="*/ 464 h 904"/>
                <a:gd name="T56" fmla="*/ 5 w 8"/>
                <a:gd name="T57" fmla="*/ 492 h 904"/>
                <a:gd name="T58" fmla="*/ 0 w 8"/>
                <a:gd name="T59" fmla="*/ 489 h 904"/>
                <a:gd name="T60" fmla="*/ 3 w 8"/>
                <a:gd name="T61" fmla="*/ 411 h 904"/>
                <a:gd name="T62" fmla="*/ 7 w 8"/>
                <a:gd name="T63" fmla="*/ 438 h 904"/>
                <a:gd name="T64" fmla="*/ 0 w 8"/>
                <a:gd name="T65" fmla="*/ 438 h 904"/>
                <a:gd name="T66" fmla="*/ 1 w 8"/>
                <a:gd name="T67" fmla="*/ 361 h 904"/>
                <a:gd name="T68" fmla="*/ 7 w 8"/>
                <a:gd name="T69" fmla="*/ 364 h 904"/>
                <a:gd name="T70" fmla="*/ 2 w 8"/>
                <a:gd name="T71" fmla="*/ 389 h 904"/>
                <a:gd name="T72" fmla="*/ 0 w 8"/>
                <a:gd name="T73" fmla="*/ 313 h 904"/>
                <a:gd name="T74" fmla="*/ 7 w 8"/>
                <a:gd name="T75" fmla="*/ 310 h 904"/>
                <a:gd name="T76" fmla="*/ 6 w 8"/>
                <a:gd name="T77" fmla="*/ 338 h 904"/>
                <a:gd name="T78" fmla="*/ 0 w 8"/>
                <a:gd name="T79" fmla="*/ 335 h 904"/>
                <a:gd name="T80" fmla="*/ 3 w 8"/>
                <a:gd name="T81" fmla="*/ 257 h 904"/>
                <a:gd name="T82" fmla="*/ 7 w 8"/>
                <a:gd name="T83" fmla="*/ 284 h 904"/>
                <a:gd name="T84" fmla="*/ 0 w 8"/>
                <a:gd name="T85" fmla="*/ 284 h 904"/>
                <a:gd name="T86" fmla="*/ 1 w 8"/>
                <a:gd name="T87" fmla="*/ 207 h 904"/>
                <a:gd name="T88" fmla="*/ 8 w 8"/>
                <a:gd name="T89" fmla="*/ 209 h 904"/>
                <a:gd name="T90" fmla="*/ 2 w 8"/>
                <a:gd name="T91" fmla="*/ 235 h 904"/>
                <a:gd name="T92" fmla="*/ 0 w 8"/>
                <a:gd name="T93" fmla="*/ 158 h 904"/>
                <a:gd name="T94" fmla="*/ 7 w 8"/>
                <a:gd name="T95" fmla="*/ 155 h 904"/>
                <a:gd name="T96" fmla="*/ 6 w 8"/>
                <a:gd name="T97" fmla="*/ 183 h 904"/>
                <a:gd name="T98" fmla="*/ 0 w 8"/>
                <a:gd name="T99" fmla="*/ 180 h 904"/>
                <a:gd name="T100" fmla="*/ 3 w 8"/>
                <a:gd name="T101" fmla="*/ 103 h 904"/>
                <a:gd name="T102" fmla="*/ 7 w 8"/>
                <a:gd name="T103" fmla="*/ 130 h 904"/>
                <a:gd name="T104" fmla="*/ 1 w 8"/>
                <a:gd name="T105" fmla="*/ 130 h 904"/>
                <a:gd name="T106" fmla="*/ 1 w 8"/>
                <a:gd name="T107" fmla="*/ 53 h 904"/>
                <a:gd name="T108" fmla="*/ 8 w 8"/>
                <a:gd name="T109" fmla="*/ 55 h 904"/>
                <a:gd name="T110" fmla="*/ 2 w 8"/>
                <a:gd name="T111" fmla="*/ 81 h 904"/>
                <a:gd name="T112" fmla="*/ 0 w 8"/>
                <a:gd name="T113" fmla="*/ 3 h 904"/>
                <a:gd name="T114" fmla="*/ 7 w 8"/>
                <a:gd name="T115" fmla="*/ 1 h 904"/>
                <a:gd name="T116" fmla="*/ 6 w 8"/>
                <a:gd name="T117" fmla="*/ 29 h 904"/>
                <a:gd name="T118" fmla="*/ 0 w 8"/>
                <a:gd name="T119" fmla="*/ 26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 h="904">
                  <a:moveTo>
                    <a:pt x="0" y="901"/>
                  </a:moveTo>
                  <a:lnTo>
                    <a:pt x="0" y="878"/>
                  </a:lnTo>
                  <a:lnTo>
                    <a:pt x="0" y="877"/>
                  </a:lnTo>
                  <a:lnTo>
                    <a:pt x="1" y="876"/>
                  </a:lnTo>
                  <a:lnTo>
                    <a:pt x="2" y="875"/>
                  </a:lnTo>
                  <a:lnTo>
                    <a:pt x="3" y="875"/>
                  </a:lnTo>
                  <a:lnTo>
                    <a:pt x="5" y="875"/>
                  </a:lnTo>
                  <a:lnTo>
                    <a:pt x="6" y="876"/>
                  </a:lnTo>
                  <a:lnTo>
                    <a:pt x="7" y="877"/>
                  </a:lnTo>
                  <a:lnTo>
                    <a:pt x="7" y="878"/>
                  </a:lnTo>
                  <a:lnTo>
                    <a:pt x="7" y="901"/>
                  </a:lnTo>
                  <a:lnTo>
                    <a:pt x="7" y="902"/>
                  </a:lnTo>
                  <a:lnTo>
                    <a:pt x="6" y="903"/>
                  </a:lnTo>
                  <a:lnTo>
                    <a:pt x="5" y="904"/>
                  </a:lnTo>
                  <a:lnTo>
                    <a:pt x="3" y="904"/>
                  </a:lnTo>
                  <a:lnTo>
                    <a:pt x="2" y="904"/>
                  </a:lnTo>
                  <a:lnTo>
                    <a:pt x="1" y="903"/>
                  </a:lnTo>
                  <a:lnTo>
                    <a:pt x="0" y="902"/>
                  </a:lnTo>
                  <a:lnTo>
                    <a:pt x="0" y="901"/>
                  </a:lnTo>
                  <a:lnTo>
                    <a:pt x="0" y="901"/>
                  </a:lnTo>
                  <a:close/>
                  <a:moveTo>
                    <a:pt x="0" y="849"/>
                  </a:moveTo>
                  <a:lnTo>
                    <a:pt x="0" y="827"/>
                  </a:lnTo>
                  <a:lnTo>
                    <a:pt x="0" y="825"/>
                  </a:lnTo>
                  <a:lnTo>
                    <a:pt x="1" y="824"/>
                  </a:lnTo>
                  <a:lnTo>
                    <a:pt x="2" y="824"/>
                  </a:lnTo>
                  <a:lnTo>
                    <a:pt x="3" y="823"/>
                  </a:lnTo>
                  <a:lnTo>
                    <a:pt x="5" y="824"/>
                  </a:lnTo>
                  <a:lnTo>
                    <a:pt x="6" y="824"/>
                  </a:lnTo>
                  <a:lnTo>
                    <a:pt x="7" y="825"/>
                  </a:lnTo>
                  <a:lnTo>
                    <a:pt x="7" y="827"/>
                  </a:lnTo>
                  <a:lnTo>
                    <a:pt x="7" y="849"/>
                  </a:lnTo>
                  <a:lnTo>
                    <a:pt x="7" y="850"/>
                  </a:lnTo>
                  <a:lnTo>
                    <a:pt x="6" y="851"/>
                  </a:lnTo>
                  <a:lnTo>
                    <a:pt x="5" y="852"/>
                  </a:lnTo>
                  <a:lnTo>
                    <a:pt x="3" y="852"/>
                  </a:lnTo>
                  <a:lnTo>
                    <a:pt x="2" y="852"/>
                  </a:lnTo>
                  <a:lnTo>
                    <a:pt x="1" y="851"/>
                  </a:lnTo>
                  <a:lnTo>
                    <a:pt x="0" y="850"/>
                  </a:lnTo>
                  <a:lnTo>
                    <a:pt x="0" y="849"/>
                  </a:lnTo>
                  <a:lnTo>
                    <a:pt x="0" y="849"/>
                  </a:lnTo>
                  <a:close/>
                  <a:moveTo>
                    <a:pt x="0" y="797"/>
                  </a:moveTo>
                  <a:lnTo>
                    <a:pt x="0" y="776"/>
                  </a:lnTo>
                  <a:lnTo>
                    <a:pt x="0" y="774"/>
                  </a:lnTo>
                  <a:lnTo>
                    <a:pt x="1" y="772"/>
                  </a:lnTo>
                  <a:lnTo>
                    <a:pt x="2" y="772"/>
                  </a:lnTo>
                  <a:lnTo>
                    <a:pt x="3" y="772"/>
                  </a:lnTo>
                  <a:lnTo>
                    <a:pt x="5" y="772"/>
                  </a:lnTo>
                  <a:lnTo>
                    <a:pt x="6" y="772"/>
                  </a:lnTo>
                  <a:lnTo>
                    <a:pt x="7" y="774"/>
                  </a:lnTo>
                  <a:lnTo>
                    <a:pt x="7" y="776"/>
                  </a:lnTo>
                  <a:lnTo>
                    <a:pt x="7" y="797"/>
                  </a:lnTo>
                  <a:lnTo>
                    <a:pt x="7" y="799"/>
                  </a:lnTo>
                  <a:lnTo>
                    <a:pt x="6" y="801"/>
                  </a:lnTo>
                  <a:lnTo>
                    <a:pt x="5" y="801"/>
                  </a:lnTo>
                  <a:lnTo>
                    <a:pt x="3" y="802"/>
                  </a:lnTo>
                  <a:lnTo>
                    <a:pt x="2" y="801"/>
                  </a:lnTo>
                  <a:lnTo>
                    <a:pt x="1" y="801"/>
                  </a:lnTo>
                  <a:lnTo>
                    <a:pt x="0" y="799"/>
                  </a:lnTo>
                  <a:lnTo>
                    <a:pt x="0" y="797"/>
                  </a:lnTo>
                  <a:lnTo>
                    <a:pt x="0" y="797"/>
                  </a:lnTo>
                  <a:close/>
                  <a:moveTo>
                    <a:pt x="0" y="747"/>
                  </a:moveTo>
                  <a:lnTo>
                    <a:pt x="0" y="724"/>
                  </a:lnTo>
                  <a:lnTo>
                    <a:pt x="0" y="723"/>
                  </a:lnTo>
                  <a:lnTo>
                    <a:pt x="1" y="722"/>
                  </a:lnTo>
                  <a:lnTo>
                    <a:pt x="2" y="721"/>
                  </a:lnTo>
                  <a:lnTo>
                    <a:pt x="3" y="721"/>
                  </a:lnTo>
                  <a:lnTo>
                    <a:pt x="5" y="721"/>
                  </a:lnTo>
                  <a:lnTo>
                    <a:pt x="6" y="722"/>
                  </a:lnTo>
                  <a:lnTo>
                    <a:pt x="7" y="723"/>
                  </a:lnTo>
                  <a:lnTo>
                    <a:pt x="7" y="724"/>
                  </a:lnTo>
                  <a:lnTo>
                    <a:pt x="7" y="747"/>
                  </a:lnTo>
                  <a:lnTo>
                    <a:pt x="7" y="748"/>
                  </a:lnTo>
                  <a:lnTo>
                    <a:pt x="6" y="749"/>
                  </a:lnTo>
                  <a:lnTo>
                    <a:pt x="5" y="750"/>
                  </a:lnTo>
                  <a:lnTo>
                    <a:pt x="3" y="750"/>
                  </a:lnTo>
                  <a:lnTo>
                    <a:pt x="2" y="750"/>
                  </a:lnTo>
                  <a:lnTo>
                    <a:pt x="1" y="749"/>
                  </a:lnTo>
                  <a:lnTo>
                    <a:pt x="0" y="748"/>
                  </a:lnTo>
                  <a:lnTo>
                    <a:pt x="0" y="747"/>
                  </a:lnTo>
                  <a:lnTo>
                    <a:pt x="0" y="747"/>
                  </a:lnTo>
                  <a:close/>
                  <a:moveTo>
                    <a:pt x="0" y="695"/>
                  </a:moveTo>
                  <a:lnTo>
                    <a:pt x="0" y="672"/>
                  </a:lnTo>
                  <a:lnTo>
                    <a:pt x="0" y="671"/>
                  </a:lnTo>
                  <a:lnTo>
                    <a:pt x="1" y="670"/>
                  </a:lnTo>
                  <a:lnTo>
                    <a:pt x="2" y="669"/>
                  </a:lnTo>
                  <a:lnTo>
                    <a:pt x="3" y="669"/>
                  </a:lnTo>
                  <a:lnTo>
                    <a:pt x="5" y="669"/>
                  </a:lnTo>
                  <a:lnTo>
                    <a:pt x="6" y="670"/>
                  </a:lnTo>
                  <a:lnTo>
                    <a:pt x="7" y="671"/>
                  </a:lnTo>
                  <a:lnTo>
                    <a:pt x="7" y="672"/>
                  </a:lnTo>
                  <a:lnTo>
                    <a:pt x="7" y="695"/>
                  </a:lnTo>
                  <a:lnTo>
                    <a:pt x="7" y="696"/>
                  </a:lnTo>
                  <a:lnTo>
                    <a:pt x="6" y="697"/>
                  </a:lnTo>
                  <a:lnTo>
                    <a:pt x="5" y="698"/>
                  </a:lnTo>
                  <a:lnTo>
                    <a:pt x="3" y="698"/>
                  </a:lnTo>
                  <a:lnTo>
                    <a:pt x="2" y="698"/>
                  </a:lnTo>
                  <a:lnTo>
                    <a:pt x="1" y="697"/>
                  </a:lnTo>
                  <a:lnTo>
                    <a:pt x="0" y="696"/>
                  </a:lnTo>
                  <a:lnTo>
                    <a:pt x="0" y="695"/>
                  </a:lnTo>
                  <a:lnTo>
                    <a:pt x="0" y="695"/>
                  </a:lnTo>
                  <a:close/>
                  <a:moveTo>
                    <a:pt x="0" y="643"/>
                  </a:moveTo>
                  <a:lnTo>
                    <a:pt x="0" y="621"/>
                  </a:lnTo>
                  <a:lnTo>
                    <a:pt x="0" y="619"/>
                  </a:lnTo>
                  <a:lnTo>
                    <a:pt x="1" y="618"/>
                  </a:lnTo>
                  <a:lnTo>
                    <a:pt x="2" y="618"/>
                  </a:lnTo>
                  <a:lnTo>
                    <a:pt x="3" y="617"/>
                  </a:lnTo>
                  <a:lnTo>
                    <a:pt x="5" y="618"/>
                  </a:lnTo>
                  <a:lnTo>
                    <a:pt x="6" y="618"/>
                  </a:lnTo>
                  <a:lnTo>
                    <a:pt x="7" y="619"/>
                  </a:lnTo>
                  <a:lnTo>
                    <a:pt x="7" y="621"/>
                  </a:lnTo>
                  <a:lnTo>
                    <a:pt x="7" y="643"/>
                  </a:lnTo>
                  <a:lnTo>
                    <a:pt x="7" y="644"/>
                  </a:lnTo>
                  <a:lnTo>
                    <a:pt x="6" y="645"/>
                  </a:lnTo>
                  <a:lnTo>
                    <a:pt x="5" y="647"/>
                  </a:lnTo>
                  <a:lnTo>
                    <a:pt x="3" y="647"/>
                  </a:lnTo>
                  <a:lnTo>
                    <a:pt x="2" y="647"/>
                  </a:lnTo>
                  <a:lnTo>
                    <a:pt x="1" y="645"/>
                  </a:lnTo>
                  <a:lnTo>
                    <a:pt x="0" y="644"/>
                  </a:lnTo>
                  <a:lnTo>
                    <a:pt x="0" y="643"/>
                  </a:lnTo>
                  <a:lnTo>
                    <a:pt x="0" y="643"/>
                  </a:lnTo>
                  <a:close/>
                  <a:moveTo>
                    <a:pt x="0" y="591"/>
                  </a:moveTo>
                  <a:lnTo>
                    <a:pt x="0" y="570"/>
                  </a:lnTo>
                  <a:lnTo>
                    <a:pt x="0" y="568"/>
                  </a:lnTo>
                  <a:lnTo>
                    <a:pt x="1" y="567"/>
                  </a:lnTo>
                  <a:lnTo>
                    <a:pt x="2" y="567"/>
                  </a:lnTo>
                  <a:lnTo>
                    <a:pt x="3" y="567"/>
                  </a:lnTo>
                  <a:lnTo>
                    <a:pt x="5" y="567"/>
                  </a:lnTo>
                  <a:lnTo>
                    <a:pt x="6" y="567"/>
                  </a:lnTo>
                  <a:lnTo>
                    <a:pt x="7" y="568"/>
                  </a:lnTo>
                  <a:lnTo>
                    <a:pt x="7" y="570"/>
                  </a:lnTo>
                  <a:lnTo>
                    <a:pt x="7" y="591"/>
                  </a:lnTo>
                  <a:lnTo>
                    <a:pt x="7" y="594"/>
                  </a:lnTo>
                  <a:lnTo>
                    <a:pt x="6" y="595"/>
                  </a:lnTo>
                  <a:lnTo>
                    <a:pt x="5" y="595"/>
                  </a:lnTo>
                  <a:lnTo>
                    <a:pt x="3" y="596"/>
                  </a:lnTo>
                  <a:lnTo>
                    <a:pt x="2" y="595"/>
                  </a:lnTo>
                  <a:lnTo>
                    <a:pt x="1" y="595"/>
                  </a:lnTo>
                  <a:lnTo>
                    <a:pt x="0" y="594"/>
                  </a:lnTo>
                  <a:lnTo>
                    <a:pt x="0" y="591"/>
                  </a:lnTo>
                  <a:lnTo>
                    <a:pt x="0" y="591"/>
                  </a:lnTo>
                  <a:close/>
                  <a:moveTo>
                    <a:pt x="0" y="541"/>
                  </a:moveTo>
                  <a:lnTo>
                    <a:pt x="0" y="518"/>
                  </a:lnTo>
                  <a:lnTo>
                    <a:pt x="0" y="517"/>
                  </a:lnTo>
                  <a:lnTo>
                    <a:pt x="1" y="516"/>
                  </a:lnTo>
                  <a:lnTo>
                    <a:pt x="2" y="515"/>
                  </a:lnTo>
                  <a:lnTo>
                    <a:pt x="3" y="515"/>
                  </a:lnTo>
                  <a:lnTo>
                    <a:pt x="5" y="515"/>
                  </a:lnTo>
                  <a:lnTo>
                    <a:pt x="6" y="516"/>
                  </a:lnTo>
                  <a:lnTo>
                    <a:pt x="7" y="517"/>
                  </a:lnTo>
                  <a:lnTo>
                    <a:pt x="7" y="518"/>
                  </a:lnTo>
                  <a:lnTo>
                    <a:pt x="7" y="541"/>
                  </a:lnTo>
                  <a:lnTo>
                    <a:pt x="7" y="542"/>
                  </a:lnTo>
                  <a:lnTo>
                    <a:pt x="6" y="543"/>
                  </a:lnTo>
                  <a:lnTo>
                    <a:pt x="5" y="544"/>
                  </a:lnTo>
                  <a:lnTo>
                    <a:pt x="3" y="544"/>
                  </a:lnTo>
                  <a:lnTo>
                    <a:pt x="2" y="544"/>
                  </a:lnTo>
                  <a:lnTo>
                    <a:pt x="1" y="543"/>
                  </a:lnTo>
                  <a:lnTo>
                    <a:pt x="0" y="542"/>
                  </a:lnTo>
                  <a:lnTo>
                    <a:pt x="0" y="541"/>
                  </a:lnTo>
                  <a:lnTo>
                    <a:pt x="0" y="541"/>
                  </a:lnTo>
                  <a:close/>
                  <a:moveTo>
                    <a:pt x="0" y="489"/>
                  </a:moveTo>
                  <a:lnTo>
                    <a:pt x="0" y="467"/>
                  </a:lnTo>
                  <a:lnTo>
                    <a:pt x="0" y="465"/>
                  </a:lnTo>
                  <a:lnTo>
                    <a:pt x="1" y="464"/>
                  </a:lnTo>
                  <a:lnTo>
                    <a:pt x="2" y="463"/>
                  </a:lnTo>
                  <a:lnTo>
                    <a:pt x="3" y="463"/>
                  </a:lnTo>
                  <a:lnTo>
                    <a:pt x="5" y="463"/>
                  </a:lnTo>
                  <a:lnTo>
                    <a:pt x="6" y="464"/>
                  </a:lnTo>
                  <a:lnTo>
                    <a:pt x="7" y="465"/>
                  </a:lnTo>
                  <a:lnTo>
                    <a:pt x="7" y="467"/>
                  </a:lnTo>
                  <a:lnTo>
                    <a:pt x="7" y="489"/>
                  </a:lnTo>
                  <a:lnTo>
                    <a:pt x="7" y="490"/>
                  </a:lnTo>
                  <a:lnTo>
                    <a:pt x="6" y="491"/>
                  </a:lnTo>
                  <a:lnTo>
                    <a:pt x="5" y="492"/>
                  </a:lnTo>
                  <a:lnTo>
                    <a:pt x="3" y="492"/>
                  </a:lnTo>
                  <a:lnTo>
                    <a:pt x="2" y="492"/>
                  </a:lnTo>
                  <a:lnTo>
                    <a:pt x="1" y="491"/>
                  </a:lnTo>
                  <a:lnTo>
                    <a:pt x="0" y="490"/>
                  </a:lnTo>
                  <a:lnTo>
                    <a:pt x="0" y="489"/>
                  </a:lnTo>
                  <a:lnTo>
                    <a:pt x="0" y="489"/>
                  </a:lnTo>
                  <a:close/>
                  <a:moveTo>
                    <a:pt x="0" y="437"/>
                  </a:moveTo>
                  <a:lnTo>
                    <a:pt x="0" y="415"/>
                  </a:lnTo>
                  <a:lnTo>
                    <a:pt x="0" y="414"/>
                  </a:lnTo>
                  <a:lnTo>
                    <a:pt x="1" y="412"/>
                  </a:lnTo>
                  <a:lnTo>
                    <a:pt x="2" y="412"/>
                  </a:lnTo>
                  <a:lnTo>
                    <a:pt x="3" y="411"/>
                  </a:lnTo>
                  <a:lnTo>
                    <a:pt x="5" y="412"/>
                  </a:lnTo>
                  <a:lnTo>
                    <a:pt x="6" y="412"/>
                  </a:lnTo>
                  <a:lnTo>
                    <a:pt x="7" y="414"/>
                  </a:lnTo>
                  <a:lnTo>
                    <a:pt x="7" y="415"/>
                  </a:lnTo>
                  <a:lnTo>
                    <a:pt x="7" y="437"/>
                  </a:lnTo>
                  <a:lnTo>
                    <a:pt x="7" y="438"/>
                  </a:lnTo>
                  <a:lnTo>
                    <a:pt x="6" y="440"/>
                  </a:lnTo>
                  <a:lnTo>
                    <a:pt x="5" y="441"/>
                  </a:lnTo>
                  <a:lnTo>
                    <a:pt x="3" y="441"/>
                  </a:lnTo>
                  <a:lnTo>
                    <a:pt x="2" y="441"/>
                  </a:lnTo>
                  <a:lnTo>
                    <a:pt x="1" y="440"/>
                  </a:lnTo>
                  <a:lnTo>
                    <a:pt x="0" y="438"/>
                  </a:lnTo>
                  <a:lnTo>
                    <a:pt x="0" y="437"/>
                  </a:lnTo>
                  <a:lnTo>
                    <a:pt x="0" y="437"/>
                  </a:lnTo>
                  <a:close/>
                  <a:moveTo>
                    <a:pt x="0" y="385"/>
                  </a:moveTo>
                  <a:lnTo>
                    <a:pt x="0" y="364"/>
                  </a:lnTo>
                  <a:lnTo>
                    <a:pt x="0" y="362"/>
                  </a:lnTo>
                  <a:lnTo>
                    <a:pt x="1" y="361"/>
                  </a:lnTo>
                  <a:lnTo>
                    <a:pt x="2" y="361"/>
                  </a:lnTo>
                  <a:lnTo>
                    <a:pt x="3" y="361"/>
                  </a:lnTo>
                  <a:lnTo>
                    <a:pt x="5" y="361"/>
                  </a:lnTo>
                  <a:lnTo>
                    <a:pt x="6" y="361"/>
                  </a:lnTo>
                  <a:lnTo>
                    <a:pt x="7" y="362"/>
                  </a:lnTo>
                  <a:lnTo>
                    <a:pt x="7" y="364"/>
                  </a:lnTo>
                  <a:lnTo>
                    <a:pt x="7" y="385"/>
                  </a:lnTo>
                  <a:lnTo>
                    <a:pt x="7" y="388"/>
                  </a:lnTo>
                  <a:lnTo>
                    <a:pt x="6" y="389"/>
                  </a:lnTo>
                  <a:lnTo>
                    <a:pt x="5" y="389"/>
                  </a:lnTo>
                  <a:lnTo>
                    <a:pt x="3" y="390"/>
                  </a:lnTo>
                  <a:lnTo>
                    <a:pt x="2" y="389"/>
                  </a:lnTo>
                  <a:lnTo>
                    <a:pt x="1" y="389"/>
                  </a:lnTo>
                  <a:lnTo>
                    <a:pt x="0" y="388"/>
                  </a:lnTo>
                  <a:lnTo>
                    <a:pt x="0" y="385"/>
                  </a:lnTo>
                  <a:lnTo>
                    <a:pt x="0" y="385"/>
                  </a:lnTo>
                  <a:close/>
                  <a:moveTo>
                    <a:pt x="0" y="335"/>
                  </a:moveTo>
                  <a:lnTo>
                    <a:pt x="0" y="313"/>
                  </a:lnTo>
                  <a:lnTo>
                    <a:pt x="0" y="311"/>
                  </a:lnTo>
                  <a:lnTo>
                    <a:pt x="1" y="310"/>
                  </a:lnTo>
                  <a:lnTo>
                    <a:pt x="2" y="309"/>
                  </a:lnTo>
                  <a:lnTo>
                    <a:pt x="3" y="309"/>
                  </a:lnTo>
                  <a:lnTo>
                    <a:pt x="6" y="309"/>
                  </a:lnTo>
                  <a:lnTo>
                    <a:pt x="7" y="310"/>
                  </a:lnTo>
                  <a:lnTo>
                    <a:pt x="7" y="311"/>
                  </a:lnTo>
                  <a:lnTo>
                    <a:pt x="7" y="313"/>
                  </a:lnTo>
                  <a:lnTo>
                    <a:pt x="7" y="335"/>
                  </a:lnTo>
                  <a:lnTo>
                    <a:pt x="7" y="336"/>
                  </a:lnTo>
                  <a:lnTo>
                    <a:pt x="7" y="337"/>
                  </a:lnTo>
                  <a:lnTo>
                    <a:pt x="6" y="338"/>
                  </a:lnTo>
                  <a:lnTo>
                    <a:pt x="3" y="338"/>
                  </a:lnTo>
                  <a:lnTo>
                    <a:pt x="2" y="338"/>
                  </a:lnTo>
                  <a:lnTo>
                    <a:pt x="1" y="337"/>
                  </a:lnTo>
                  <a:lnTo>
                    <a:pt x="0" y="336"/>
                  </a:lnTo>
                  <a:lnTo>
                    <a:pt x="0" y="335"/>
                  </a:lnTo>
                  <a:lnTo>
                    <a:pt x="0" y="335"/>
                  </a:lnTo>
                  <a:close/>
                  <a:moveTo>
                    <a:pt x="0" y="283"/>
                  </a:moveTo>
                  <a:lnTo>
                    <a:pt x="0" y="261"/>
                  </a:lnTo>
                  <a:lnTo>
                    <a:pt x="0" y="260"/>
                  </a:lnTo>
                  <a:lnTo>
                    <a:pt x="1" y="258"/>
                  </a:lnTo>
                  <a:lnTo>
                    <a:pt x="2" y="257"/>
                  </a:lnTo>
                  <a:lnTo>
                    <a:pt x="3" y="257"/>
                  </a:lnTo>
                  <a:lnTo>
                    <a:pt x="6" y="257"/>
                  </a:lnTo>
                  <a:lnTo>
                    <a:pt x="7" y="258"/>
                  </a:lnTo>
                  <a:lnTo>
                    <a:pt x="7" y="260"/>
                  </a:lnTo>
                  <a:lnTo>
                    <a:pt x="7" y="261"/>
                  </a:lnTo>
                  <a:lnTo>
                    <a:pt x="7" y="283"/>
                  </a:lnTo>
                  <a:lnTo>
                    <a:pt x="7" y="284"/>
                  </a:lnTo>
                  <a:lnTo>
                    <a:pt x="7" y="285"/>
                  </a:lnTo>
                  <a:lnTo>
                    <a:pt x="6" y="287"/>
                  </a:lnTo>
                  <a:lnTo>
                    <a:pt x="3" y="287"/>
                  </a:lnTo>
                  <a:lnTo>
                    <a:pt x="2" y="287"/>
                  </a:lnTo>
                  <a:lnTo>
                    <a:pt x="1" y="285"/>
                  </a:lnTo>
                  <a:lnTo>
                    <a:pt x="0" y="284"/>
                  </a:lnTo>
                  <a:lnTo>
                    <a:pt x="0" y="283"/>
                  </a:lnTo>
                  <a:lnTo>
                    <a:pt x="0" y="283"/>
                  </a:lnTo>
                  <a:close/>
                  <a:moveTo>
                    <a:pt x="0" y="231"/>
                  </a:moveTo>
                  <a:lnTo>
                    <a:pt x="0" y="209"/>
                  </a:lnTo>
                  <a:lnTo>
                    <a:pt x="1" y="208"/>
                  </a:lnTo>
                  <a:lnTo>
                    <a:pt x="1" y="207"/>
                  </a:lnTo>
                  <a:lnTo>
                    <a:pt x="2" y="207"/>
                  </a:lnTo>
                  <a:lnTo>
                    <a:pt x="3" y="205"/>
                  </a:lnTo>
                  <a:lnTo>
                    <a:pt x="6" y="207"/>
                  </a:lnTo>
                  <a:lnTo>
                    <a:pt x="7" y="207"/>
                  </a:lnTo>
                  <a:lnTo>
                    <a:pt x="7" y="208"/>
                  </a:lnTo>
                  <a:lnTo>
                    <a:pt x="8" y="209"/>
                  </a:lnTo>
                  <a:lnTo>
                    <a:pt x="7" y="231"/>
                  </a:lnTo>
                  <a:lnTo>
                    <a:pt x="7" y="233"/>
                  </a:lnTo>
                  <a:lnTo>
                    <a:pt x="7" y="234"/>
                  </a:lnTo>
                  <a:lnTo>
                    <a:pt x="6" y="235"/>
                  </a:lnTo>
                  <a:lnTo>
                    <a:pt x="3" y="235"/>
                  </a:lnTo>
                  <a:lnTo>
                    <a:pt x="2" y="235"/>
                  </a:lnTo>
                  <a:lnTo>
                    <a:pt x="1" y="234"/>
                  </a:lnTo>
                  <a:lnTo>
                    <a:pt x="0" y="233"/>
                  </a:lnTo>
                  <a:lnTo>
                    <a:pt x="0" y="231"/>
                  </a:lnTo>
                  <a:lnTo>
                    <a:pt x="0" y="231"/>
                  </a:lnTo>
                  <a:close/>
                  <a:moveTo>
                    <a:pt x="0" y="180"/>
                  </a:moveTo>
                  <a:lnTo>
                    <a:pt x="0" y="158"/>
                  </a:lnTo>
                  <a:lnTo>
                    <a:pt x="1" y="156"/>
                  </a:lnTo>
                  <a:lnTo>
                    <a:pt x="1" y="155"/>
                  </a:lnTo>
                  <a:lnTo>
                    <a:pt x="2" y="155"/>
                  </a:lnTo>
                  <a:lnTo>
                    <a:pt x="3" y="155"/>
                  </a:lnTo>
                  <a:lnTo>
                    <a:pt x="6" y="155"/>
                  </a:lnTo>
                  <a:lnTo>
                    <a:pt x="7" y="155"/>
                  </a:lnTo>
                  <a:lnTo>
                    <a:pt x="7" y="156"/>
                  </a:lnTo>
                  <a:lnTo>
                    <a:pt x="8" y="158"/>
                  </a:lnTo>
                  <a:lnTo>
                    <a:pt x="8" y="180"/>
                  </a:lnTo>
                  <a:lnTo>
                    <a:pt x="7" y="182"/>
                  </a:lnTo>
                  <a:lnTo>
                    <a:pt x="7" y="183"/>
                  </a:lnTo>
                  <a:lnTo>
                    <a:pt x="6" y="183"/>
                  </a:lnTo>
                  <a:lnTo>
                    <a:pt x="3" y="184"/>
                  </a:lnTo>
                  <a:lnTo>
                    <a:pt x="2" y="183"/>
                  </a:lnTo>
                  <a:lnTo>
                    <a:pt x="1" y="183"/>
                  </a:lnTo>
                  <a:lnTo>
                    <a:pt x="1" y="182"/>
                  </a:lnTo>
                  <a:lnTo>
                    <a:pt x="0" y="180"/>
                  </a:lnTo>
                  <a:lnTo>
                    <a:pt x="0" y="180"/>
                  </a:lnTo>
                  <a:close/>
                  <a:moveTo>
                    <a:pt x="0" y="129"/>
                  </a:moveTo>
                  <a:lnTo>
                    <a:pt x="0" y="107"/>
                  </a:lnTo>
                  <a:lnTo>
                    <a:pt x="1" y="106"/>
                  </a:lnTo>
                  <a:lnTo>
                    <a:pt x="1" y="104"/>
                  </a:lnTo>
                  <a:lnTo>
                    <a:pt x="2" y="103"/>
                  </a:lnTo>
                  <a:lnTo>
                    <a:pt x="3" y="103"/>
                  </a:lnTo>
                  <a:lnTo>
                    <a:pt x="6" y="103"/>
                  </a:lnTo>
                  <a:lnTo>
                    <a:pt x="7" y="104"/>
                  </a:lnTo>
                  <a:lnTo>
                    <a:pt x="7" y="106"/>
                  </a:lnTo>
                  <a:lnTo>
                    <a:pt x="8" y="107"/>
                  </a:lnTo>
                  <a:lnTo>
                    <a:pt x="8" y="129"/>
                  </a:lnTo>
                  <a:lnTo>
                    <a:pt x="7" y="130"/>
                  </a:lnTo>
                  <a:lnTo>
                    <a:pt x="7" y="131"/>
                  </a:lnTo>
                  <a:lnTo>
                    <a:pt x="6" y="133"/>
                  </a:lnTo>
                  <a:lnTo>
                    <a:pt x="3" y="133"/>
                  </a:lnTo>
                  <a:lnTo>
                    <a:pt x="2" y="133"/>
                  </a:lnTo>
                  <a:lnTo>
                    <a:pt x="1" y="131"/>
                  </a:lnTo>
                  <a:lnTo>
                    <a:pt x="1" y="130"/>
                  </a:lnTo>
                  <a:lnTo>
                    <a:pt x="0" y="129"/>
                  </a:lnTo>
                  <a:lnTo>
                    <a:pt x="0" y="129"/>
                  </a:lnTo>
                  <a:close/>
                  <a:moveTo>
                    <a:pt x="0" y="77"/>
                  </a:moveTo>
                  <a:lnTo>
                    <a:pt x="0" y="55"/>
                  </a:lnTo>
                  <a:lnTo>
                    <a:pt x="1" y="54"/>
                  </a:lnTo>
                  <a:lnTo>
                    <a:pt x="1" y="53"/>
                  </a:lnTo>
                  <a:lnTo>
                    <a:pt x="2" y="51"/>
                  </a:lnTo>
                  <a:lnTo>
                    <a:pt x="3" y="51"/>
                  </a:lnTo>
                  <a:lnTo>
                    <a:pt x="6" y="51"/>
                  </a:lnTo>
                  <a:lnTo>
                    <a:pt x="7" y="53"/>
                  </a:lnTo>
                  <a:lnTo>
                    <a:pt x="7" y="54"/>
                  </a:lnTo>
                  <a:lnTo>
                    <a:pt x="8" y="55"/>
                  </a:lnTo>
                  <a:lnTo>
                    <a:pt x="8" y="77"/>
                  </a:lnTo>
                  <a:lnTo>
                    <a:pt x="7" y="78"/>
                  </a:lnTo>
                  <a:lnTo>
                    <a:pt x="7" y="80"/>
                  </a:lnTo>
                  <a:lnTo>
                    <a:pt x="6" y="81"/>
                  </a:lnTo>
                  <a:lnTo>
                    <a:pt x="3" y="81"/>
                  </a:lnTo>
                  <a:lnTo>
                    <a:pt x="2" y="81"/>
                  </a:lnTo>
                  <a:lnTo>
                    <a:pt x="1" y="80"/>
                  </a:lnTo>
                  <a:lnTo>
                    <a:pt x="1" y="78"/>
                  </a:lnTo>
                  <a:lnTo>
                    <a:pt x="0" y="77"/>
                  </a:lnTo>
                  <a:lnTo>
                    <a:pt x="0" y="77"/>
                  </a:lnTo>
                  <a:close/>
                  <a:moveTo>
                    <a:pt x="0" y="26"/>
                  </a:moveTo>
                  <a:lnTo>
                    <a:pt x="0" y="3"/>
                  </a:lnTo>
                  <a:lnTo>
                    <a:pt x="1" y="2"/>
                  </a:lnTo>
                  <a:lnTo>
                    <a:pt x="1" y="1"/>
                  </a:lnTo>
                  <a:lnTo>
                    <a:pt x="2" y="1"/>
                  </a:lnTo>
                  <a:lnTo>
                    <a:pt x="3" y="0"/>
                  </a:lnTo>
                  <a:lnTo>
                    <a:pt x="6" y="1"/>
                  </a:lnTo>
                  <a:lnTo>
                    <a:pt x="7" y="1"/>
                  </a:lnTo>
                  <a:lnTo>
                    <a:pt x="7" y="2"/>
                  </a:lnTo>
                  <a:lnTo>
                    <a:pt x="8" y="3"/>
                  </a:lnTo>
                  <a:lnTo>
                    <a:pt x="8" y="26"/>
                  </a:lnTo>
                  <a:lnTo>
                    <a:pt x="7" y="27"/>
                  </a:lnTo>
                  <a:lnTo>
                    <a:pt x="7" y="28"/>
                  </a:lnTo>
                  <a:lnTo>
                    <a:pt x="6" y="29"/>
                  </a:lnTo>
                  <a:lnTo>
                    <a:pt x="3" y="29"/>
                  </a:lnTo>
                  <a:lnTo>
                    <a:pt x="2" y="29"/>
                  </a:lnTo>
                  <a:lnTo>
                    <a:pt x="1" y="28"/>
                  </a:lnTo>
                  <a:lnTo>
                    <a:pt x="1" y="27"/>
                  </a:lnTo>
                  <a:lnTo>
                    <a:pt x="0" y="26"/>
                  </a:lnTo>
                  <a:lnTo>
                    <a:pt x="0" y="26"/>
                  </a:lnTo>
                  <a:close/>
                </a:path>
              </a:pathLst>
            </a:custGeom>
            <a:solidFill>
              <a:srgbClr val="000000"/>
            </a:solidFill>
            <a:ln w="1588">
              <a:solidFill>
                <a:srgbClr val="000000"/>
              </a:solidFill>
              <a:prstDash val="solid"/>
              <a:round/>
              <a:headEnd/>
              <a:tailEnd/>
            </a:ln>
          </p:spPr>
          <p:txBody>
            <a:bodyPr/>
            <a:lstStyle/>
            <a:p>
              <a:endParaRPr lang="zh-CN" altLang="en-US"/>
            </a:p>
          </p:txBody>
        </p:sp>
        <p:sp>
          <p:nvSpPr>
            <p:cNvPr id="408667" name="Freeform 91"/>
            <p:cNvSpPr>
              <a:spLocks noEditPoints="1"/>
            </p:cNvSpPr>
            <p:nvPr/>
          </p:nvSpPr>
          <p:spPr bwMode="auto">
            <a:xfrm>
              <a:off x="3100" y="1359"/>
              <a:ext cx="8" cy="904"/>
            </a:xfrm>
            <a:custGeom>
              <a:avLst/>
              <a:gdLst>
                <a:gd name="T0" fmla="*/ 4 w 8"/>
                <a:gd name="T1" fmla="*/ 875 h 904"/>
                <a:gd name="T2" fmla="*/ 8 w 8"/>
                <a:gd name="T3" fmla="*/ 902 h 904"/>
                <a:gd name="T4" fmla="*/ 0 w 8"/>
                <a:gd name="T5" fmla="*/ 902 h 904"/>
                <a:gd name="T6" fmla="*/ 2 w 8"/>
                <a:gd name="T7" fmla="*/ 824 h 904"/>
                <a:gd name="T8" fmla="*/ 8 w 8"/>
                <a:gd name="T9" fmla="*/ 826 h 904"/>
                <a:gd name="T10" fmla="*/ 3 w 8"/>
                <a:gd name="T11" fmla="*/ 852 h 904"/>
                <a:gd name="T12" fmla="*/ 0 w 8"/>
                <a:gd name="T13" fmla="*/ 776 h 904"/>
                <a:gd name="T14" fmla="*/ 6 w 8"/>
                <a:gd name="T15" fmla="*/ 772 h 904"/>
                <a:gd name="T16" fmla="*/ 5 w 8"/>
                <a:gd name="T17" fmla="*/ 801 h 904"/>
                <a:gd name="T18" fmla="*/ 0 w 8"/>
                <a:gd name="T19" fmla="*/ 797 h 904"/>
                <a:gd name="T20" fmla="*/ 4 w 8"/>
                <a:gd name="T21" fmla="*/ 721 h 904"/>
                <a:gd name="T22" fmla="*/ 8 w 8"/>
                <a:gd name="T23" fmla="*/ 748 h 904"/>
                <a:gd name="T24" fmla="*/ 0 w 8"/>
                <a:gd name="T25" fmla="*/ 748 h 904"/>
                <a:gd name="T26" fmla="*/ 2 w 8"/>
                <a:gd name="T27" fmla="*/ 670 h 904"/>
                <a:gd name="T28" fmla="*/ 8 w 8"/>
                <a:gd name="T29" fmla="*/ 672 h 904"/>
                <a:gd name="T30" fmla="*/ 3 w 8"/>
                <a:gd name="T31" fmla="*/ 698 h 904"/>
                <a:gd name="T32" fmla="*/ 0 w 8"/>
                <a:gd name="T33" fmla="*/ 621 h 904"/>
                <a:gd name="T34" fmla="*/ 6 w 8"/>
                <a:gd name="T35" fmla="*/ 618 h 904"/>
                <a:gd name="T36" fmla="*/ 5 w 8"/>
                <a:gd name="T37" fmla="*/ 646 h 904"/>
                <a:gd name="T38" fmla="*/ 0 w 8"/>
                <a:gd name="T39" fmla="*/ 643 h 904"/>
                <a:gd name="T40" fmla="*/ 4 w 8"/>
                <a:gd name="T41" fmla="*/ 566 h 904"/>
                <a:gd name="T42" fmla="*/ 8 w 8"/>
                <a:gd name="T43" fmla="*/ 594 h 904"/>
                <a:gd name="T44" fmla="*/ 0 w 8"/>
                <a:gd name="T45" fmla="*/ 594 h 904"/>
                <a:gd name="T46" fmla="*/ 2 w 8"/>
                <a:gd name="T47" fmla="*/ 516 h 904"/>
                <a:gd name="T48" fmla="*/ 8 w 8"/>
                <a:gd name="T49" fmla="*/ 518 h 904"/>
                <a:gd name="T50" fmla="*/ 3 w 8"/>
                <a:gd name="T51" fmla="*/ 544 h 904"/>
                <a:gd name="T52" fmla="*/ 0 w 8"/>
                <a:gd name="T53" fmla="*/ 466 h 904"/>
                <a:gd name="T54" fmla="*/ 6 w 8"/>
                <a:gd name="T55" fmla="*/ 464 h 904"/>
                <a:gd name="T56" fmla="*/ 5 w 8"/>
                <a:gd name="T57" fmla="*/ 492 h 904"/>
                <a:gd name="T58" fmla="*/ 0 w 8"/>
                <a:gd name="T59" fmla="*/ 489 h 904"/>
                <a:gd name="T60" fmla="*/ 4 w 8"/>
                <a:gd name="T61" fmla="*/ 411 h 904"/>
                <a:gd name="T62" fmla="*/ 8 w 8"/>
                <a:gd name="T63" fmla="*/ 438 h 904"/>
                <a:gd name="T64" fmla="*/ 0 w 8"/>
                <a:gd name="T65" fmla="*/ 438 h 904"/>
                <a:gd name="T66" fmla="*/ 2 w 8"/>
                <a:gd name="T67" fmla="*/ 361 h 904"/>
                <a:gd name="T68" fmla="*/ 8 w 8"/>
                <a:gd name="T69" fmla="*/ 364 h 904"/>
                <a:gd name="T70" fmla="*/ 3 w 8"/>
                <a:gd name="T71" fmla="*/ 389 h 904"/>
                <a:gd name="T72" fmla="*/ 0 w 8"/>
                <a:gd name="T73" fmla="*/ 312 h 904"/>
                <a:gd name="T74" fmla="*/ 6 w 8"/>
                <a:gd name="T75" fmla="*/ 310 h 904"/>
                <a:gd name="T76" fmla="*/ 5 w 8"/>
                <a:gd name="T77" fmla="*/ 338 h 904"/>
                <a:gd name="T78" fmla="*/ 0 w 8"/>
                <a:gd name="T79" fmla="*/ 335 h 904"/>
                <a:gd name="T80" fmla="*/ 4 w 8"/>
                <a:gd name="T81" fmla="*/ 257 h 904"/>
                <a:gd name="T82" fmla="*/ 8 w 8"/>
                <a:gd name="T83" fmla="*/ 284 h 904"/>
                <a:gd name="T84" fmla="*/ 0 w 8"/>
                <a:gd name="T85" fmla="*/ 284 h 904"/>
                <a:gd name="T86" fmla="*/ 2 w 8"/>
                <a:gd name="T87" fmla="*/ 207 h 904"/>
                <a:gd name="T88" fmla="*/ 8 w 8"/>
                <a:gd name="T89" fmla="*/ 209 h 904"/>
                <a:gd name="T90" fmla="*/ 3 w 8"/>
                <a:gd name="T91" fmla="*/ 235 h 904"/>
                <a:gd name="T92" fmla="*/ 0 w 8"/>
                <a:gd name="T93" fmla="*/ 158 h 904"/>
                <a:gd name="T94" fmla="*/ 6 w 8"/>
                <a:gd name="T95" fmla="*/ 155 h 904"/>
                <a:gd name="T96" fmla="*/ 5 w 8"/>
                <a:gd name="T97" fmla="*/ 183 h 904"/>
                <a:gd name="T98" fmla="*/ 0 w 8"/>
                <a:gd name="T99" fmla="*/ 179 h 904"/>
                <a:gd name="T100" fmla="*/ 4 w 8"/>
                <a:gd name="T101" fmla="*/ 103 h 904"/>
                <a:gd name="T102" fmla="*/ 8 w 8"/>
                <a:gd name="T103" fmla="*/ 130 h 904"/>
                <a:gd name="T104" fmla="*/ 0 w 8"/>
                <a:gd name="T105" fmla="*/ 130 h 904"/>
                <a:gd name="T106" fmla="*/ 2 w 8"/>
                <a:gd name="T107" fmla="*/ 52 h 904"/>
                <a:gd name="T108" fmla="*/ 8 w 8"/>
                <a:gd name="T109" fmla="*/ 55 h 904"/>
                <a:gd name="T110" fmla="*/ 3 w 8"/>
                <a:gd name="T111" fmla="*/ 81 h 904"/>
                <a:gd name="T112" fmla="*/ 0 w 8"/>
                <a:gd name="T113" fmla="*/ 3 h 904"/>
                <a:gd name="T114" fmla="*/ 6 w 8"/>
                <a:gd name="T115" fmla="*/ 1 h 904"/>
                <a:gd name="T116" fmla="*/ 5 w 8"/>
                <a:gd name="T117" fmla="*/ 29 h 904"/>
                <a:gd name="T118" fmla="*/ 0 w 8"/>
                <a:gd name="T119" fmla="*/ 25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 h="904">
                  <a:moveTo>
                    <a:pt x="0" y="900"/>
                  </a:moveTo>
                  <a:lnTo>
                    <a:pt x="0" y="878"/>
                  </a:lnTo>
                  <a:lnTo>
                    <a:pt x="0" y="877"/>
                  </a:lnTo>
                  <a:lnTo>
                    <a:pt x="2" y="876"/>
                  </a:lnTo>
                  <a:lnTo>
                    <a:pt x="3" y="875"/>
                  </a:lnTo>
                  <a:lnTo>
                    <a:pt x="4" y="875"/>
                  </a:lnTo>
                  <a:lnTo>
                    <a:pt x="5" y="875"/>
                  </a:lnTo>
                  <a:lnTo>
                    <a:pt x="6" y="876"/>
                  </a:lnTo>
                  <a:lnTo>
                    <a:pt x="8" y="877"/>
                  </a:lnTo>
                  <a:lnTo>
                    <a:pt x="8" y="878"/>
                  </a:lnTo>
                  <a:lnTo>
                    <a:pt x="8" y="900"/>
                  </a:lnTo>
                  <a:lnTo>
                    <a:pt x="8" y="902"/>
                  </a:lnTo>
                  <a:lnTo>
                    <a:pt x="6" y="903"/>
                  </a:lnTo>
                  <a:lnTo>
                    <a:pt x="5" y="904"/>
                  </a:lnTo>
                  <a:lnTo>
                    <a:pt x="4" y="904"/>
                  </a:lnTo>
                  <a:lnTo>
                    <a:pt x="3" y="904"/>
                  </a:lnTo>
                  <a:lnTo>
                    <a:pt x="2" y="903"/>
                  </a:lnTo>
                  <a:lnTo>
                    <a:pt x="0" y="902"/>
                  </a:lnTo>
                  <a:lnTo>
                    <a:pt x="0" y="900"/>
                  </a:lnTo>
                  <a:lnTo>
                    <a:pt x="0" y="900"/>
                  </a:lnTo>
                  <a:close/>
                  <a:moveTo>
                    <a:pt x="0" y="849"/>
                  </a:moveTo>
                  <a:lnTo>
                    <a:pt x="0" y="826"/>
                  </a:lnTo>
                  <a:lnTo>
                    <a:pt x="0" y="825"/>
                  </a:lnTo>
                  <a:lnTo>
                    <a:pt x="2" y="824"/>
                  </a:lnTo>
                  <a:lnTo>
                    <a:pt x="3" y="824"/>
                  </a:lnTo>
                  <a:lnTo>
                    <a:pt x="4" y="823"/>
                  </a:lnTo>
                  <a:lnTo>
                    <a:pt x="5" y="824"/>
                  </a:lnTo>
                  <a:lnTo>
                    <a:pt x="6" y="824"/>
                  </a:lnTo>
                  <a:lnTo>
                    <a:pt x="8" y="825"/>
                  </a:lnTo>
                  <a:lnTo>
                    <a:pt x="8" y="826"/>
                  </a:lnTo>
                  <a:lnTo>
                    <a:pt x="8" y="849"/>
                  </a:lnTo>
                  <a:lnTo>
                    <a:pt x="8" y="850"/>
                  </a:lnTo>
                  <a:lnTo>
                    <a:pt x="6" y="851"/>
                  </a:lnTo>
                  <a:lnTo>
                    <a:pt x="5" y="852"/>
                  </a:lnTo>
                  <a:lnTo>
                    <a:pt x="4" y="852"/>
                  </a:lnTo>
                  <a:lnTo>
                    <a:pt x="3" y="852"/>
                  </a:lnTo>
                  <a:lnTo>
                    <a:pt x="2" y="851"/>
                  </a:lnTo>
                  <a:lnTo>
                    <a:pt x="0" y="850"/>
                  </a:lnTo>
                  <a:lnTo>
                    <a:pt x="0" y="849"/>
                  </a:lnTo>
                  <a:lnTo>
                    <a:pt x="0" y="849"/>
                  </a:lnTo>
                  <a:close/>
                  <a:moveTo>
                    <a:pt x="0" y="797"/>
                  </a:moveTo>
                  <a:lnTo>
                    <a:pt x="0" y="776"/>
                  </a:lnTo>
                  <a:lnTo>
                    <a:pt x="0" y="773"/>
                  </a:lnTo>
                  <a:lnTo>
                    <a:pt x="2" y="772"/>
                  </a:lnTo>
                  <a:lnTo>
                    <a:pt x="3" y="772"/>
                  </a:lnTo>
                  <a:lnTo>
                    <a:pt x="4" y="772"/>
                  </a:lnTo>
                  <a:lnTo>
                    <a:pt x="5" y="772"/>
                  </a:lnTo>
                  <a:lnTo>
                    <a:pt x="6" y="772"/>
                  </a:lnTo>
                  <a:lnTo>
                    <a:pt x="8" y="773"/>
                  </a:lnTo>
                  <a:lnTo>
                    <a:pt x="8" y="776"/>
                  </a:lnTo>
                  <a:lnTo>
                    <a:pt x="8" y="797"/>
                  </a:lnTo>
                  <a:lnTo>
                    <a:pt x="8" y="799"/>
                  </a:lnTo>
                  <a:lnTo>
                    <a:pt x="6" y="801"/>
                  </a:lnTo>
                  <a:lnTo>
                    <a:pt x="5" y="801"/>
                  </a:lnTo>
                  <a:lnTo>
                    <a:pt x="4" y="802"/>
                  </a:lnTo>
                  <a:lnTo>
                    <a:pt x="3" y="801"/>
                  </a:lnTo>
                  <a:lnTo>
                    <a:pt x="2" y="801"/>
                  </a:lnTo>
                  <a:lnTo>
                    <a:pt x="0" y="799"/>
                  </a:lnTo>
                  <a:lnTo>
                    <a:pt x="0" y="797"/>
                  </a:lnTo>
                  <a:lnTo>
                    <a:pt x="0" y="797"/>
                  </a:lnTo>
                  <a:close/>
                  <a:moveTo>
                    <a:pt x="0" y="746"/>
                  </a:moveTo>
                  <a:lnTo>
                    <a:pt x="0" y="724"/>
                  </a:lnTo>
                  <a:lnTo>
                    <a:pt x="0" y="723"/>
                  </a:lnTo>
                  <a:lnTo>
                    <a:pt x="2" y="722"/>
                  </a:lnTo>
                  <a:lnTo>
                    <a:pt x="3" y="721"/>
                  </a:lnTo>
                  <a:lnTo>
                    <a:pt x="4" y="721"/>
                  </a:lnTo>
                  <a:lnTo>
                    <a:pt x="5" y="721"/>
                  </a:lnTo>
                  <a:lnTo>
                    <a:pt x="6" y="722"/>
                  </a:lnTo>
                  <a:lnTo>
                    <a:pt x="8" y="723"/>
                  </a:lnTo>
                  <a:lnTo>
                    <a:pt x="8" y="724"/>
                  </a:lnTo>
                  <a:lnTo>
                    <a:pt x="8" y="746"/>
                  </a:lnTo>
                  <a:lnTo>
                    <a:pt x="8" y="748"/>
                  </a:lnTo>
                  <a:lnTo>
                    <a:pt x="6" y="749"/>
                  </a:lnTo>
                  <a:lnTo>
                    <a:pt x="5" y="750"/>
                  </a:lnTo>
                  <a:lnTo>
                    <a:pt x="4" y="750"/>
                  </a:lnTo>
                  <a:lnTo>
                    <a:pt x="3" y="750"/>
                  </a:lnTo>
                  <a:lnTo>
                    <a:pt x="2" y="749"/>
                  </a:lnTo>
                  <a:lnTo>
                    <a:pt x="0" y="748"/>
                  </a:lnTo>
                  <a:lnTo>
                    <a:pt x="0" y="746"/>
                  </a:lnTo>
                  <a:lnTo>
                    <a:pt x="0" y="746"/>
                  </a:lnTo>
                  <a:close/>
                  <a:moveTo>
                    <a:pt x="0" y="695"/>
                  </a:moveTo>
                  <a:lnTo>
                    <a:pt x="0" y="672"/>
                  </a:lnTo>
                  <a:lnTo>
                    <a:pt x="0" y="671"/>
                  </a:lnTo>
                  <a:lnTo>
                    <a:pt x="2" y="670"/>
                  </a:lnTo>
                  <a:lnTo>
                    <a:pt x="3" y="669"/>
                  </a:lnTo>
                  <a:lnTo>
                    <a:pt x="4" y="669"/>
                  </a:lnTo>
                  <a:lnTo>
                    <a:pt x="5" y="669"/>
                  </a:lnTo>
                  <a:lnTo>
                    <a:pt x="6" y="670"/>
                  </a:lnTo>
                  <a:lnTo>
                    <a:pt x="8" y="671"/>
                  </a:lnTo>
                  <a:lnTo>
                    <a:pt x="8" y="672"/>
                  </a:lnTo>
                  <a:lnTo>
                    <a:pt x="8" y="695"/>
                  </a:lnTo>
                  <a:lnTo>
                    <a:pt x="8" y="696"/>
                  </a:lnTo>
                  <a:lnTo>
                    <a:pt x="6" y="697"/>
                  </a:lnTo>
                  <a:lnTo>
                    <a:pt x="5" y="698"/>
                  </a:lnTo>
                  <a:lnTo>
                    <a:pt x="4" y="698"/>
                  </a:lnTo>
                  <a:lnTo>
                    <a:pt x="3" y="698"/>
                  </a:lnTo>
                  <a:lnTo>
                    <a:pt x="2" y="697"/>
                  </a:lnTo>
                  <a:lnTo>
                    <a:pt x="0" y="696"/>
                  </a:lnTo>
                  <a:lnTo>
                    <a:pt x="0" y="695"/>
                  </a:lnTo>
                  <a:lnTo>
                    <a:pt x="0" y="695"/>
                  </a:lnTo>
                  <a:close/>
                  <a:moveTo>
                    <a:pt x="0" y="643"/>
                  </a:moveTo>
                  <a:lnTo>
                    <a:pt x="0" y="621"/>
                  </a:lnTo>
                  <a:lnTo>
                    <a:pt x="0" y="619"/>
                  </a:lnTo>
                  <a:lnTo>
                    <a:pt x="2" y="618"/>
                  </a:lnTo>
                  <a:lnTo>
                    <a:pt x="3" y="618"/>
                  </a:lnTo>
                  <a:lnTo>
                    <a:pt x="4" y="617"/>
                  </a:lnTo>
                  <a:lnTo>
                    <a:pt x="5" y="618"/>
                  </a:lnTo>
                  <a:lnTo>
                    <a:pt x="6" y="618"/>
                  </a:lnTo>
                  <a:lnTo>
                    <a:pt x="8" y="619"/>
                  </a:lnTo>
                  <a:lnTo>
                    <a:pt x="8" y="621"/>
                  </a:lnTo>
                  <a:lnTo>
                    <a:pt x="8" y="643"/>
                  </a:lnTo>
                  <a:lnTo>
                    <a:pt x="8" y="644"/>
                  </a:lnTo>
                  <a:lnTo>
                    <a:pt x="6" y="645"/>
                  </a:lnTo>
                  <a:lnTo>
                    <a:pt x="5" y="646"/>
                  </a:lnTo>
                  <a:lnTo>
                    <a:pt x="4" y="646"/>
                  </a:lnTo>
                  <a:lnTo>
                    <a:pt x="3" y="646"/>
                  </a:lnTo>
                  <a:lnTo>
                    <a:pt x="2" y="645"/>
                  </a:lnTo>
                  <a:lnTo>
                    <a:pt x="0" y="644"/>
                  </a:lnTo>
                  <a:lnTo>
                    <a:pt x="0" y="643"/>
                  </a:lnTo>
                  <a:lnTo>
                    <a:pt x="0" y="643"/>
                  </a:lnTo>
                  <a:close/>
                  <a:moveTo>
                    <a:pt x="0" y="591"/>
                  </a:moveTo>
                  <a:lnTo>
                    <a:pt x="0" y="570"/>
                  </a:lnTo>
                  <a:lnTo>
                    <a:pt x="0" y="568"/>
                  </a:lnTo>
                  <a:lnTo>
                    <a:pt x="2" y="566"/>
                  </a:lnTo>
                  <a:lnTo>
                    <a:pt x="3" y="566"/>
                  </a:lnTo>
                  <a:lnTo>
                    <a:pt x="4" y="566"/>
                  </a:lnTo>
                  <a:lnTo>
                    <a:pt x="5" y="566"/>
                  </a:lnTo>
                  <a:lnTo>
                    <a:pt x="6" y="566"/>
                  </a:lnTo>
                  <a:lnTo>
                    <a:pt x="8" y="568"/>
                  </a:lnTo>
                  <a:lnTo>
                    <a:pt x="8" y="570"/>
                  </a:lnTo>
                  <a:lnTo>
                    <a:pt x="8" y="591"/>
                  </a:lnTo>
                  <a:lnTo>
                    <a:pt x="8" y="594"/>
                  </a:lnTo>
                  <a:lnTo>
                    <a:pt x="6" y="595"/>
                  </a:lnTo>
                  <a:lnTo>
                    <a:pt x="5" y="595"/>
                  </a:lnTo>
                  <a:lnTo>
                    <a:pt x="4" y="596"/>
                  </a:lnTo>
                  <a:lnTo>
                    <a:pt x="3" y="595"/>
                  </a:lnTo>
                  <a:lnTo>
                    <a:pt x="2" y="595"/>
                  </a:lnTo>
                  <a:lnTo>
                    <a:pt x="0" y="594"/>
                  </a:lnTo>
                  <a:lnTo>
                    <a:pt x="0" y="591"/>
                  </a:lnTo>
                  <a:lnTo>
                    <a:pt x="0" y="591"/>
                  </a:lnTo>
                  <a:close/>
                  <a:moveTo>
                    <a:pt x="0" y="541"/>
                  </a:moveTo>
                  <a:lnTo>
                    <a:pt x="0" y="518"/>
                  </a:lnTo>
                  <a:lnTo>
                    <a:pt x="0" y="517"/>
                  </a:lnTo>
                  <a:lnTo>
                    <a:pt x="2" y="516"/>
                  </a:lnTo>
                  <a:lnTo>
                    <a:pt x="3" y="515"/>
                  </a:lnTo>
                  <a:lnTo>
                    <a:pt x="4" y="515"/>
                  </a:lnTo>
                  <a:lnTo>
                    <a:pt x="5" y="515"/>
                  </a:lnTo>
                  <a:lnTo>
                    <a:pt x="6" y="516"/>
                  </a:lnTo>
                  <a:lnTo>
                    <a:pt x="8" y="517"/>
                  </a:lnTo>
                  <a:lnTo>
                    <a:pt x="8" y="518"/>
                  </a:lnTo>
                  <a:lnTo>
                    <a:pt x="8" y="541"/>
                  </a:lnTo>
                  <a:lnTo>
                    <a:pt x="8" y="542"/>
                  </a:lnTo>
                  <a:lnTo>
                    <a:pt x="6" y="543"/>
                  </a:lnTo>
                  <a:lnTo>
                    <a:pt x="5" y="544"/>
                  </a:lnTo>
                  <a:lnTo>
                    <a:pt x="4" y="544"/>
                  </a:lnTo>
                  <a:lnTo>
                    <a:pt x="3" y="544"/>
                  </a:lnTo>
                  <a:lnTo>
                    <a:pt x="2" y="543"/>
                  </a:lnTo>
                  <a:lnTo>
                    <a:pt x="0" y="542"/>
                  </a:lnTo>
                  <a:lnTo>
                    <a:pt x="0" y="541"/>
                  </a:lnTo>
                  <a:lnTo>
                    <a:pt x="0" y="541"/>
                  </a:lnTo>
                  <a:close/>
                  <a:moveTo>
                    <a:pt x="0" y="489"/>
                  </a:moveTo>
                  <a:lnTo>
                    <a:pt x="0" y="466"/>
                  </a:lnTo>
                  <a:lnTo>
                    <a:pt x="0" y="465"/>
                  </a:lnTo>
                  <a:lnTo>
                    <a:pt x="2" y="464"/>
                  </a:lnTo>
                  <a:lnTo>
                    <a:pt x="3" y="463"/>
                  </a:lnTo>
                  <a:lnTo>
                    <a:pt x="4" y="463"/>
                  </a:lnTo>
                  <a:lnTo>
                    <a:pt x="5" y="463"/>
                  </a:lnTo>
                  <a:lnTo>
                    <a:pt x="6" y="464"/>
                  </a:lnTo>
                  <a:lnTo>
                    <a:pt x="8" y="465"/>
                  </a:lnTo>
                  <a:lnTo>
                    <a:pt x="8" y="466"/>
                  </a:lnTo>
                  <a:lnTo>
                    <a:pt x="8" y="489"/>
                  </a:lnTo>
                  <a:lnTo>
                    <a:pt x="8" y="490"/>
                  </a:lnTo>
                  <a:lnTo>
                    <a:pt x="6" y="491"/>
                  </a:lnTo>
                  <a:lnTo>
                    <a:pt x="5" y="492"/>
                  </a:lnTo>
                  <a:lnTo>
                    <a:pt x="4" y="492"/>
                  </a:lnTo>
                  <a:lnTo>
                    <a:pt x="3" y="492"/>
                  </a:lnTo>
                  <a:lnTo>
                    <a:pt x="2" y="491"/>
                  </a:lnTo>
                  <a:lnTo>
                    <a:pt x="0" y="490"/>
                  </a:lnTo>
                  <a:lnTo>
                    <a:pt x="0" y="489"/>
                  </a:lnTo>
                  <a:lnTo>
                    <a:pt x="0" y="489"/>
                  </a:lnTo>
                  <a:close/>
                  <a:moveTo>
                    <a:pt x="0" y="437"/>
                  </a:moveTo>
                  <a:lnTo>
                    <a:pt x="0" y="415"/>
                  </a:lnTo>
                  <a:lnTo>
                    <a:pt x="0" y="414"/>
                  </a:lnTo>
                  <a:lnTo>
                    <a:pt x="2" y="412"/>
                  </a:lnTo>
                  <a:lnTo>
                    <a:pt x="3" y="412"/>
                  </a:lnTo>
                  <a:lnTo>
                    <a:pt x="4" y="411"/>
                  </a:lnTo>
                  <a:lnTo>
                    <a:pt x="5" y="412"/>
                  </a:lnTo>
                  <a:lnTo>
                    <a:pt x="6" y="412"/>
                  </a:lnTo>
                  <a:lnTo>
                    <a:pt x="8" y="414"/>
                  </a:lnTo>
                  <a:lnTo>
                    <a:pt x="8" y="415"/>
                  </a:lnTo>
                  <a:lnTo>
                    <a:pt x="8" y="437"/>
                  </a:lnTo>
                  <a:lnTo>
                    <a:pt x="8" y="438"/>
                  </a:lnTo>
                  <a:lnTo>
                    <a:pt x="6" y="439"/>
                  </a:lnTo>
                  <a:lnTo>
                    <a:pt x="5" y="441"/>
                  </a:lnTo>
                  <a:lnTo>
                    <a:pt x="4" y="441"/>
                  </a:lnTo>
                  <a:lnTo>
                    <a:pt x="3" y="441"/>
                  </a:lnTo>
                  <a:lnTo>
                    <a:pt x="2" y="439"/>
                  </a:lnTo>
                  <a:lnTo>
                    <a:pt x="0" y="438"/>
                  </a:lnTo>
                  <a:lnTo>
                    <a:pt x="0" y="437"/>
                  </a:lnTo>
                  <a:lnTo>
                    <a:pt x="0" y="437"/>
                  </a:lnTo>
                  <a:close/>
                  <a:moveTo>
                    <a:pt x="0" y="385"/>
                  </a:moveTo>
                  <a:lnTo>
                    <a:pt x="0" y="364"/>
                  </a:lnTo>
                  <a:lnTo>
                    <a:pt x="0" y="362"/>
                  </a:lnTo>
                  <a:lnTo>
                    <a:pt x="2" y="361"/>
                  </a:lnTo>
                  <a:lnTo>
                    <a:pt x="3" y="361"/>
                  </a:lnTo>
                  <a:lnTo>
                    <a:pt x="4" y="361"/>
                  </a:lnTo>
                  <a:lnTo>
                    <a:pt x="5" y="361"/>
                  </a:lnTo>
                  <a:lnTo>
                    <a:pt x="6" y="361"/>
                  </a:lnTo>
                  <a:lnTo>
                    <a:pt x="8" y="362"/>
                  </a:lnTo>
                  <a:lnTo>
                    <a:pt x="8" y="364"/>
                  </a:lnTo>
                  <a:lnTo>
                    <a:pt x="8" y="385"/>
                  </a:lnTo>
                  <a:lnTo>
                    <a:pt x="8" y="388"/>
                  </a:lnTo>
                  <a:lnTo>
                    <a:pt x="6" y="389"/>
                  </a:lnTo>
                  <a:lnTo>
                    <a:pt x="5" y="389"/>
                  </a:lnTo>
                  <a:lnTo>
                    <a:pt x="4" y="390"/>
                  </a:lnTo>
                  <a:lnTo>
                    <a:pt x="3" y="389"/>
                  </a:lnTo>
                  <a:lnTo>
                    <a:pt x="2" y="389"/>
                  </a:lnTo>
                  <a:lnTo>
                    <a:pt x="0" y="388"/>
                  </a:lnTo>
                  <a:lnTo>
                    <a:pt x="0" y="385"/>
                  </a:lnTo>
                  <a:lnTo>
                    <a:pt x="0" y="385"/>
                  </a:lnTo>
                  <a:close/>
                  <a:moveTo>
                    <a:pt x="0" y="335"/>
                  </a:moveTo>
                  <a:lnTo>
                    <a:pt x="0" y="312"/>
                  </a:lnTo>
                  <a:lnTo>
                    <a:pt x="0" y="311"/>
                  </a:lnTo>
                  <a:lnTo>
                    <a:pt x="2" y="310"/>
                  </a:lnTo>
                  <a:lnTo>
                    <a:pt x="3" y="309"/>
                  </a:lnTo>
                  <a:lnTo>
                    <a:pt x="4" y="309"/>
                  </a:lnTo>
                  <a:lnTo>
                    <a:pt x="5" y="309"/>
                  </a:lnTo>
                  <a:lnTo>
                    <a:pt x="6" y="310"/>
                  </a:lnTo>
                  <a:lnTo>
                    <a:pt x="8" y="311"/>
                  </a:lnTo>
                  <a:lnTo>
                    <a:pt x="8" y="312"/>
                  </a:lnTo>
                  <a:lnTo>
                    <a:pt x="8" y="335"/>
                  </a:lnTo>
                  <a:lnTo>
                    <a:pt x="8" y="336"/>
                  </a:lnTo>
                  <a:lnTo>
                    <a:pt x="6" y="337"/>
                  </a:lnTo>
                  <a:lnTo>
                    <a:pt x="5" y="338"/>
                  </a:lnTo>
                  <a:lnTo>
                    <a:pt x="4" y="338"/>
                  </a:lnTo>
                  <a:lnTo>
                    <a:pt x="3" y="338"/>
                  </a:lnTo>
                  <a:lnTo>
                    <a:pt x="2" y="337"/>
                  </a:lnTo>
                  <a:lnTo>
                    <a:pt x="0" y="336"/>
                  </a:lnTo>
                  <a:lnTo>
                    <a:pt x="0" y="335"/>
                  </a:lnTo>
                  <a:lnTo>
                    <a:pt x="0" y="335"/>
                  </a:lnTo>
                  <a:close/>
                  <a:moveTo>
                    <a:pt x="0" y="283"/>
                  </a:moveTo>
                  <a:lnTo>
                    <a:pt x="0" y="261"/>
                  </a:lnTo>
                  <a:lnTo>
                    <a:pt x="0" y="259"/>
                  </a:lnTo>
                  <a:lnTo>
                    <a:pt x="2" y="258"/>
                  </a:lnTo>
                  <a:lnTo>
                    <a:pt x="3" y="257"/>
                  </a:lnTo>
                  <a:lnTo>
                    <a:pt x="4" y="257"/>
                  </a:lnTo>
                  <a:lnTo>
                    <a:pt x="5" y="257"/>
                  </a:lnTo>
                  <a:lnTo>
                    <a:pt x="6" y="258"/>
                  </a:lnTo>
                  <a:lnTo>
                    <a:pt x="8" y="259"/>
                  </a:lnTo>
                  <a:lnTo>
                    <a:pt x="8" y="261"/>
                  </a:lnTo>
                  <a:lnTo>
                    <a:pt x="8" y="283"/>
                  </a:lnTo>
                  <a:lnTo>
                    <a:pt x="8" y="284"/>
                  </a:lnTo>
                  <a:lnTo>
                    <a:pt x="6" y="285"/>
                  </a:lnTo>
                  <a:lnTo>
                    <a:pt x="5" y="287"/>
                  </a:lnTo>
                  <a:lnTo>
                    <a:pt x="4" y="287"/>
                  </a:lnTo>
                  <a:lnTo>
                    <a:pt x="3" y="287"/>
                  </a:lnTo>
                  <a:lnTo>
                    <a:pt x="2" y="285"/>
                  </a:lnTo>
                  <a:lnTo>
                    <a:pt x="0" y="284"/>
                  </a:lnTo>
                  <a:lnTo>
                    <a:pt x="0" y="283"/>
                  </a:lnTo>
                  <a:lnTo>
                    <a:pt x="0" y="283"/>
                  </a:lnTo>
                  <a:close/>
                  <a:moveTo>
                    <a:pt x="0" y="231"/>
                  </a:moveTo>
                  <a:lnTo>
                    <a:pt x="0" y="209"/>
                  </a:lnTo>
                  <a:lnTo>
                    <a:pt x="0" y="208"/>
                  </a:lnTo>
                  <a:lnTo>
                    <a:pt x="2" y="207"/>
                  </a:lnTo>
                  <a:lnTo>
                    <a:pt x="3" y="207"/>
                  </a:lnTo>
                  <a:lnTo>
                    <a:pt x="4" y="205"/>
                  </a:lnTo>
                  <a:lnTo>
                    <a:pt x="5" y="207"/>
                  </a:lnTo>
                  <a:lnTo>
                    <a:pt x="6" y="207"/>
                  </a:lnTo>
                  <a:lnTo>
                    <a:pt x="8" y="208"/>
                  </a:lnTo>
                  <a:lnTo>
                    <a:pt x="8" y="209"/>
                  </a:lnTo>
                  <a:lnTo>
                    <a:pt x="8" y="231"/>
                  </a:lnTo>
                  <a:lnTo>
                    <a:pt x="8" y="232"/>
                  </a:lnTo>
                  <a:lnTo>
                    <a:pt x="6" y="234"/>
                  </a:lnTo>
                  <a:lnTo>
                    <a:pt x="5" y="235"/>
                  </a:lnTo>
                  <a:lnTo>
                    <a:pt x="4" y="235"/>
                  </a:lnTo>
                  <a:lnTo>
                    <a:pt x="3" y="235"/>
                  </a:lnTo>
                  <a:lnTo>
                    <a:pt x="2" y="234"/>
                  </a:lnTo>
                  <a:lnTo>
                    <a:pt x="0" y="232"/>
                  </a:lnTo>
                  <a:lnTo>
                    <a:pt x="0" y="231"/>
                  </a:lnTo>
                  <a:lnTo>
                    <a:pt x="0" y="231"/>
                  </a:lnTo>
                  <a:close/>
                  <a:moveTo>
                    <a:pt x="0" y="179"/>
                  </a:moveTo>
                  <a:lnTo>
                    <a:pt x="0" y="158"/>
                  </a:lnTo>
                  <a:lnTo>
                    <a:pt x="0" y="156"/>
                  </a:lnTo>
                  <a:lnTo>
                    <a:pt x="2" y="155"/>
                  </a:lnTo>
                  <a:lnTo>
                    <a:pt x="3" y="155"/>
                  </a:lnTo>
                  <a:lnTo>
                    <a:pt x="4" y="155"/>
                  </a:lnTo>
                  <a:lnTo>
                    <a:pt x="5" y="155"/>
                  </a:lnTo>
                  <a:lnTo>
                    <a:pt x="6" y="155"/>
                  </a:lnTo>
                  <a:lnTo>
                    <a:pt x="8" y="156"/>
                  </a:lnTo>
                  <a:lnTo>
                    <a:pt x="8" y="158"/>
                  </a:lnTo>
                  <a:lnTo>
                    <a:pt x="8" y="179"/>
                  </a:lnTo>
                  <a:lnTo>
                    <a:pt x="8" y="182"/>
                  </a:lnTo>
                  <a:lnTo>
                    <a:pt x="6" y="183"/>
                  </a:lnTo>
                  <a:lnTo>
                    <a:pt x="5" y="183"/>
                  </a:lnTo>
                  <a:lnTo>
                    <a:pt x="4" y="184"/>
                  </a:lnTo>
                  <a:lnTo>
                    <a:pt x="3" y="183"/>
                  </a:lnTo>
                  <a:lnTo>
                    <a:pt x="2" y="183"/>
                  </a:lnTo>
                  <a:lnTo>
                    <a:pt x="0" y="182"/>
                  </a:lnTo>
                  <a:lnTo>
                    <a:pt x="0" y="179"/>
                  </a:lnTo>
                  <a:lnTo>
                    <a:pt x="0" y="179"/>
                  </a:lnTo>
                  <a:close/>
                  <a:moveTo>
                    <a:pt x="0" y="129"/>
                  </a:moveTo>
                  <a:lnTo>
                    <a:pt x="0" y="107"/>
                  </a:lnTo>
                  <a:lnTo>
                    <a:pt x="0" y="105"/>
                  </a:lnTo>
                  <a:lnTo>
                    <a:pt x="2" y="104"/>
                  </a:lnTo>
                  <a:lnTo>
                    <a:pt x="3" y="103"/>
                  </a:lnTo>
                  <a:lnTo>
                    <a:pt x="4" y="103"/>
                  </a:lnTo>
                  <a:lnTo>
                    <a:pt x="5" y="103"/>
                  </a:lnTo>
                  <a:lnTo>
                    <a:pt x="6" y="104"/>
                  </a:lnTo>
                  <a:lnTo>
                    <a:pt x="8" y="105"/>
                  </a:lnTo>
                  <a:lnTo>
                    <a:pt x="8" y="107"/>
                  </a:lnTo>
                  <a:lnTo>
                    <a:pt x="8" y="129"/>
                  </a:lnTo>
                  <a:lnTo>
                    <a:pt x="8" y="130"/>
                  </a:lnTo>
                  <a:lnTo>
                    <a:pt x="6" y="131"/>
                  </a:lnTo>
                  <a:lnTo>
                    <a:pt x="5" y="132"/>
                  </a:lnTo>
                  <a:lnTo>
                    <a:pt x="4" y="132"/>
                  </a:lnTo>
                  <a:lnTo>
                    <a:pt x="3" y="132"/>
                  </a:lnTo>
                  <a:lnTo>
                    <a:pt x="2" y="131"/>
                  </a:lnTo>
                  <a:lnTo>
                    <a:pt x="0" y="130"/>
                  </a:lnTo>
                  <a:lnTo>
                    <a:pt x="0" y="129"/>
                  </a:lnTo>
                  <a:lnTo>
                    <a:pt x="0" y="129"/>
                  </a:lnTo>
                  <a:close/>
                  <a:moveTo>
                    <a:pt x="0" y="77"/>
                  </a:moveTo>
                  <a:lnTo>
                    <a:pt x="0" y="55"/>
                  </a:lnTo>
                  <a:lnTo>
                    <a:pt x="0" y="54"/>
                  </a:lnTo>
                  <a:lnTo>
                    <a:pt x="2" y="52"/>
                  </a:lnTo>
                  <a:lnTo>
                    <a:pt x="3" y="51"/>
                  </a:lnTo>
                  <a:lnTo>
                    <a:pt x="4" y="51"/>
                  </a:lnTo>
                  <a:lnTo>
                    <a:pt x="5" y="51"/>
                  </a:lnTo>
                  <a:lnTo>
                    <a:pt x="6" y="52"/>
                  </a:lnTo>
                  <a:lnTo>
                    <a:pt x="8" y="54"/>
                  </a:lnTo>
                  <a:lnTo>
                    <a:pt x="8" y="55"/>
                  </a:lnTo>
                  <a:lnTo>
                    <a:pt x="8" y="77"/>
                  </a:lnTo>
                  <a:lnTo>
                    <a:pt x="8" y="78"/>
                  </a:lnTo>
                  <a:lnTo>
                    <a:pt x="6" y="80"/>
                  </a:lnTo>
                  <a:lnTo>
                    <a:pt x="5" y="81"/>
                  </a:lnTo>
                  <a:lnTo>
                    <a:pt x="4" y="81"/>
                  </a:lnTo>
                  <a:lnTo>
                    <a:pt x="3" y="81"/>
                  </a:lnTo>
                  <a:lnTo>
                    <a:pt x="2" y="80"/>
                  </a:lnTo>
                  <a:lnTo>
                    <a:pt x="0" y="78"/>
                  </a:lnTo>
                  <a:lnTo>
                    <a:pt x="0" y="77"/>
                  </a:lnTo>
                  <a:lnTo>
                    <a:pt x="0" y="77"/>
                  </a:lnTo>
                  <a:close/>
                  <a:moveTo>
                    <a:pt x="0" y="25"/>
                  </a:moveTo>
                  <a:lnTo>
                    <a:pt x="0" y="3"/>
                  </a:lnTo>
                  <a:lnTo>
                    <a:pt x="0" y="2"/>
                  </a:lnTo>
                  <a:lnTo>
                    <a:pt x="2" y="1"/>
                  </a:lnTo>
                  <a:lnTo>
                    <a:pt x="3" y="1"/>
                  </a:lnTo>
                  <a:lnTo>
                    <a:pt x="4" y="0"/>
                  </a:lnTo>
                  <a:lnTo>
                    <a:pt x="5" y="1"/>
                  </a:lnTo>
                  <a:lnTo>
                    <a:pt x="6" y="1"/>
                  </a:lnTo>
                  <a:lnTo>
                    <a:pt x="8" y="2"/>
                  </a:lnTo>
                  <a:lnTo>
                    <a:pt x="8" y="3"/>
                  </a:lnTo>
                  <a:lnTo>
                    <a:pt x="8" y="25"/>
                  </a:lnTo>
                  <a:lnTo>
                    <a:pt x="8" y="27"/>
                  </a:lnTo>
                  <a:lnTo>
                    <a:pt x="6" y="28"/>
                  </a:lnTo>
                  <a:lnTo>
                    <a:pt x="5" y="29"/>
                  </a:lnTo>
                  <a:lnTo>
                    <a:pt x="4" y="29"/>
                  </a:lnTo>
                  <a:lnTo>
                    <a:pt x="3" y="29"/>
                  </a:lnTo>
                  <a:lnTo>
                    <a:pt x="2" y="28"/>
                  </a:lnTo>
                  <a:lnTo>
                    <a:pt x="0" y="27"/>
                  </a:lnTo>
                  <a:lnTo>
                    <a:pt x="0" y="25"/>
                  </a:lnTo>
                  <a:lnTo>
                    <a:pt x="0" y="25"/>
                  </a:lnTo>
                  <a:close/>
                </a:path>
              </a:pathLst>
            </a:custGeom>
            <a:solidFill>
              <a:srgbClr val="000000"/>
            </a:solidFill>
            <a:ln w="1588">
              <a:solidFill>
                <a:srgbClr val="000000"/>
              </a:solidFill>
              <a:prstDash val="solid"/>
              <a:round/>
              <a:headEnd/>
              <a:tailEnd/>
            </a:ln>
          </p:spPr>
          <p:txBody>
            <a:bodyPr/>
            <a:lstStyle/>
            <a:p>
              <a:endParaRPr lang="zh-CN" altLang="en-US"/>
            </a:p>
          </p:txBody>
        </p:sp>
        <p:sp>
          <p:nvSpPr>
            <p:cNvPr id="408668" name="Freeform 92"/>
            <p:cNvSpPr>
              <a:spLocks noEditPoints="1"/>
            </p:cNvSpPr>
            <p:nvPr/>
          </p:nvSpPr>
          <p:spPr bwMode="auto">
            <a:xfrm>
              <a:off x="3490" y="1355"/>
              <a:ext cx="8" cy="903"/>
            </a:xfrm>
            <a:custGeom>
              <a:avLst/>
              <a:gdLst>
                <a:gd name="T0" fmla="*/ 4 w 8"/>
                <a:gd name="T1" fmla="*/ 874 h 903"/>
                <a:gd name="T2" fmla="*/ 7 w 8"/>
                <a:gd name="T3" fmla="*/ 901 h 903"/>
                <a:gd name="T4" fmla="*/ 0 w 8"/>
                <a:gd name="T5" fmla="*/ 901 h 903"/>
                <a:gd name="T6" fmla="*/ 1 w 8"/>
                <a:gd name="T7" fmla="*/ 823 h 903"/>
                <a:gd name="T8" fmla="*/ 7 w 8"/>
                <a:gd name="T9" fmla="*/ 827 h 903"/>
                <a:gd name="T10" fmla="*/ 2 w 8"/>
                <a:gd name="T11" fmla="*/ 852 h 903"/>
                <a:gd name="T12" fmla="*/ 0 w 8"/>
                <a:gd name="T13" fmla="*/ 775 h 903"/>
                <a:gd name="T14" fmla="*/ 6 w 8"/>
                <a:gd name="T15" fmla="*/ 773 h 903"/>
                <a:gd name="T16" fmla="*/ 5 w 8"/>
                <a:gd name="T17" fmla="*/ 801 h 903"/>
                <a:gd name="T18" fmla="*/ 0 w 8"/>
                <a:gd name="T19" fmla="*/ 797 h 903"/>
                <a:gd name="T20" fmla="*/ 4 w 8"/>
                <a:gd name="T21" fmla="*/ 720 h 903"/>
                <a:gd name="T22" fmla="*/ 7 w 8"/>
                <a:gd name="T23" fmla="*/ 747 h 903"/>
                <a:gd name="T24" fmla="*/ 0 w 8"/>
                <a:gd name="T25" fmla="*/ 747 h 903"/>
                <a:gd name="T26" fmla="*/ 1 w 8"/>
                <a:gd name="T27" fmla="*/ 669 h 903"/>
                <a:gd name="T28" fmla="*/ 7 w 8"/>
                <a:gd name="T29" fmla="*/ 672 h 903"/>
                <a:gd name="T30" fmla="*/ 2 w 8"/>
                <a:gd name="T31" fmla="*/ 697 h 903"/>
                <a:gd name="T32" fmla="*/ 0 w 8"/>
                <a:gd name="T33" fmla="*/ 621 h 903"/>
                <a:gd name="T34" fmla="*/ 6 w 8"/>
                <a:gd name="T35" fmla="*/ 617 h 903"/>
                <a:gd name="T36" fmla="*/ 5 w 8"/>
                <a:gd name="T37" fmla="*/ 646 h 903"/>
                <a:gd name="T38" fmla="*/ 0 w 8"/>
                <a:gd name="T39" fmla="*/ 642 h 903"/>
                <a:gd name="T40" fmla="*/ 4 w 8"/>
                <a:gd name="T41" fmla="*/ 566 h 903"/>
                <a:gd name="T42" fmla="*/ 7 w 8"/>
                <a:gd name="T43" fmla="*/ 593 h 903"/>
                <a:gd name="T44" fmla="*/ 0 w 8"/>
                <a:gd name="T45" fmla="*/ 593 h 903"/>
                <a:gd name="T46" fmla="*/ 1 w 8"/>
                <a:gd name="T47" fmla="*/ 515 h 903"/>
                <a:gd name="T48" fmla="*/ 7 w 8"/>
                <a:gd name="T49" fmla="*/ 518 h 903"/>
                <a:gd name="T50" fmla="*/ 2 w 8"/>
                <a:gd name="T51" fmla="*/ 543 h 903"/>
                <a:gd name="T52" fmla="*/ 0 w 8"/>
                <a:gd name="T53" fmla="*/ 466 h 903"/>
                <a:gd name="T54" fmla="*/ 6 w 8"/>
                <a:gd name="T55" fmla="*/ 463 h 903"/>
                <a:gd name="T56" fmla="*/ 5 w 8"/>
                <a:gd name="T57" fmla="*/ 492 h 903"/>
                <a:gd name="T58" fmla="*/ 0 w 8"/>
                <a:gd name="T59" fmla="*/ 488 h 903"/>
                <a:gd name="T60" fmla="*/ 4 w 8"/>
                <a:gd name="T61" fmla="*/ 412 h 903"/>
                <a:gd name="T62" fmla="*/ 7 w 8"/>
                <a:gd name="T63" fmla="*/ 439 h 903"/>
                <a:gd name="T64" fmla="*/ 0 w 8"/>
                <a:gd name="T65" fmla="*/ 439 h 903"/>
                <a:gd name="T66" fmla="*/ 1 w 8"/>
                <a:gd name="T67" fmla="*/ 361 h 903"/>
                <a:gd name="T68" fmla="*/ 7 w 8"/>
                <a:gd name="T69" fmla="*/ 363 h 903"/>
                <a:gd name="T70" fmla="*/ 2 w 8"/>
                <a:gd name="T71" fmla="*/ 389 h 903"/>
                <a:gd name="T72" fmla="*/ 0 w 8"/>
                <a:gd name="T73" fmla="*/ 312 h 903"/>
                <a:gd name="T74" fmla="*/ 7 w 8"/>
                <a:gd name="T75" fmla="*/ 309 h 903"/>
                <a:gd name="T76" fmla="*/ 6 w 8"/>
                <a:gd name="T77" fmla="*/ 338 h 903"/>
                <a:gd name="T78" fmla="*/ 0 w 8"/>
                <a:gd name="T79" fmla="*/ 334 h 903"/>
                <a:gd name="T80" fmla="*/ 4 w 8"/>
                <a:gd name="T81" fmla="*/ 256 h 903"/>
                <a:gd name="T82" fmla="*/ 7 w 8"/>
                <a:gd name="T83" fmla="*/ 283 h 903"/>
                <a:gd name="T84" fmla="*/ 1 w 8"/>
                <a:gd name="T85" fmla="*/ 283 h 903"/>
                <a:gd name="T86" fmla="*/ 1 w 8"/>
                <a:gd name="T87" fmla="*/ 206 h 903"/>
                <a:gd name="T88" fmla="*/ 8 w 8"/>
                <a:gd name="T89" fmla="*/ 209 h 903"/>
                <a:gd name="T90" fmla="*/ 2 w 8"/>
                <a:gd name="T91" fmla="*/ 234 h 903"/>
                <a:gd name="T92" fmla="*/ 0 w 8"/>
                <a:gd name="T93" fmla="*/ 158 h 903"/>
                <a:gd name="T94" fmla="*/ 7 w 8"/>
                <a:gd name="T95" fmla="*/ 155 h 903"/>
                <a:gd name="T96" fmla="*/ 6 w 8"/>
                <a:gd name="T97" fmla="*/ 183 h 903"/>
                <a:gd name="T98" fmla="*/ 0 w 8"/>
                <a:gd name="T99" fmla="*/ 180 h 903"/>
                <a:gd name="T100" fmla="*/ 4 w 8"/>
                <a:gd name="T101" fmla="*/ 102 h 903"/>
                <a:gd name="T102" fmla="*/ 7 w 8"/>
                <a:gd name="T103" fmla="*/ 129 h 903"/>
                <a:gd name="T104" fmla="*/ 1 w 8"/>
                <a:gd name="T105" fmla="*/ 129 h 903"/>
                <a:gd name="T106" fmla="*/ 1 w 8"/>
                <a:gd name="T107" fmla="*/ 52 h 903"/>
                <a:gd name="T108" fmla="*/ 8 w 8"/>
                <a:gd name="T109" fmla="*/ 54 h 903"/>
                <a:gd name="T110" fmla="*/ 2 w 8"/>
                <a:gd name="T111" fmla="*/ 80 h 903"/>
                <a:gd name="T112" fmla="*/ 0 w 8"/>
                <a:gd name="T113" fmla="*/ 4 h 903"/>
                <a:gd name="T114" fmla="*/ 7 w 8"/>
                <a:gd name="T115" fmla="*/ 0 h 903"/>
                <a:gd name="T116" fmla="*/ 6 w 8"/>
                <a:gd name="T117" fmla="*/ 28 h 903"/>
                <a:gd name="T118" fmla="*/ 0 w 8"/>
                <a:gd name="T119" fmla="*/ 2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 h="903">
                  <a:moveTo>
                    <a:pt x="0" y="900"/>
                  </a:moveTo>
                  <a:lnTo>
                    <a:pt x="0" y="877"/>
                  </a:lnTo>
                  <a:lnTo>
                    <a:pt x="0" y="876"/>
                  </a:lnTo>
                  <a:lnTo>
                    <a:pt x="1" y="875"/>
                  </a:lnTo>
                  <a:lnTo>
                    <a:pt x="2" y="875"/>
                  </a:lnTo>
                  <a:lnTo>
                    <a:pt x="4" y="874"/>
                  </a:lnTo>
                  <a:lnTo>
                    <a:pt x="5" y="875"/>
                  </a:lnTo>
                  <a:lnTo>
                    <a:pt x="6" y="875"/>
                  </a:lnTo>
                  <a:lnTo>
                    <a:pt x="7" y="876"/>
                  </a:lnTo>
                  <a:lnTo>
                    <a:pt x="7" y="877"/>
                  </a:lnTo>
                  <a:lnTo>
                    <a:pt x="7" y="900"/>
                  </a:lnTo>
                  <a:lnTo>
                    <a:pt x="7" y="901"/>
                  </a:lnTo>
                  <a:lnTo>
                    <a:pt x="6" y="902"/>
                  </a:lnTo>
                  <a:lnTo>
                    <a:pt x="5" y="903"/>
                  </a:lnTo>
                  <a:lnTo>
                    <a:pt x="4" y="903"/>
                  </a:lnTo>
                  <a:lnTo>
                    <a:pt x="2" y="903"/>
                  </a:lnTo>
                  <a:lnTo>
                    <a:pt x="1" y="902"/>
                  </a:lnTo>
                  <a:lnTo>
                    <a:pt x="0" y="901"/>
                  </a:lnTo>
                  <a:lnTo>
                    <a:pt x="0" y="900"/>
                  </a:lnTo>
                  <a:lnTo>
                    <a:pt x="0" y="900"/>
                  </a:lnTo>
                  <a:close/>
                  <a:moveTo>
                    <a:pt x="0" y="848"/>
                  </a:moveTo>
                  <a:lnTo>
                    <a:pt x="0" y="827"/>
                  </a:lnTo>
                  <a:lnTo>
                    <a:pt x="0" y="825"/>
                  </a:lnTo>
                  <a:lnTo>
                    <a:pt x="1" y="823"/>
                  </a:lnTo>
                  <a:lnTo>
                    <a:pt x="2" y="823"/>
                  </a:lnTo>
                  <a:lnTo>
                    <a:pt x="4" y="823"/>
                  </a:lnTo>
                  <a:lnTo>
                    <a:pt x="5" y="823"/>
                  </a:lnTo>
                  <a:lnTo>
                    <a:pt x="6" y="823"/>
                  </a:lnTo>
                  <a:lnTo>
                    <a:pt x="7" y="825"/>
                  </a:lnTo>
                  <a:lnTo>
                    <a:pt x="7" y="827"/>
                  </a:lnTo>
                  <a:lnTo>
                    <a:pt x="7" y="848"/>
                  </a:lnTo>
                  <a:lnTo>
                    <a:pt x="7" y="850"/>
                  </a:lnTo>
                  <a:lnTo>
                    <a:pt x="6" y="852"/>
                  </a:lnTo>
                  <a:lnTo>
                    <a:pt x="5" y="852"/>
                  </a:lnTo>
                  <a:lnTo>
                    <a:pt x="4" y="853"/>
                  </a:lnTo>
                  <a:lnTo>
                    <a:pt x="2" y="852"/>
                  </a:lnTo>
                  <a:lnTo>
                    <a:pt x="1" y="852"/>
                  </a:lnTo>
                  <a:lnTo>
                    <a:pt x="0" y="850"/>
                  </a:lnTo>
                  <a:lnTo>
                    <a:pt x="0" y="848"/>
                  </a:lnTo>
                  <a:lnTo>
                    <a:pt x="0" y="848"/>
                  </a:lnTo>
                  <a:close/>
                  <a:moveTo>
                    <a:pt x="0" y="797"/>
                  </a:moveTo>
                  <a:lnTo>
                    <a:pt x="0" y="775"/>
                  </a:lnTo>
                  <a:lnTo>
                    <a:pt x="0" y="774"/>
                  </a:lnTo>
                  <a:lnTo>
                    <a:pt x="1" y="773"/>
                  </a:lnTo>
                  <a:lnTo>
                    <a:pt x="2" y="772"/>
                  </a:lnTo>
                  <a:lnTo>
                    <a:pt x="4" y="772"/>
                  </a:lnTo>
                  <a:lnTo>
                    <a:pt x="5" y="772"/>
                  </a:lnTo>
                  <a:lnTo>
                    <a:pt x="6" y="773"/>
                  </a:lnTo>
                  <a:lnTo>
                    <a:pt x="7" y="774"/>
                  </a:lnTo>
                  <a:lnTo>
                    <a:pt x="7" y="775"/>
                  </a:lnTo>
                  <a:lnTo>
                    <a:pt x="7" y="797"/>
                  </a:lnTo>
                  <a:lnTo>
                    <a:pt x="7" y="799"/>
                  </a:lnTo>
                  <a:lnTo>
                    <a:pt x="6" y="800"/>
                  </a:lnTo>
                  <a:lnTo>
                    <a:pt x="5" y="801"/>
                  </a:lnTo>
                  <a:lnTo>
                    <a:pt x="4" y="801"/>
                  </a:lnTo>
                  <a:lnTo>
                    <a:pt x="2" y="801"/>
                  </a:lnTo>
                  <a:lnTo>
                    <a:pt x="1" y="800"/>
                  </a:lnTo>
                  <a:lnTo>
                    <a:pt x="0" y="799"/>
                  </a:lnTo>
                  <a:lnTo>
                    <a:pt x="0" y="797"/>
                  </a:lnTo>
                  <a:lnTo>
                    <a:pt x="0" y="797"/>
                  </a:lnTo>
                  <a:close/>
                  <a:moveTo>
                    <a:pt x="0" y="746"/>
                  </a:moveTo>
                  <a:lnTo>
                    <a:pt x="0" y="723"/>
                  </a:lnTo>
                  <a:lnTo>
                    <a:pt x="0" y="722"/>
                  </a:lnTo>
                  <a:lnTo>
                    <a:pt x="1" y="721"/>
                  </a:lnTo>
                  <a:lnTo>
                    <a:pt x="2" y="720"/>
                  </a:lnTo>
                  <a:lnTo>
                    <a:pt x="4" y="720"/>
                  </a:lnTo>
                  <a:lnTo>
                    <a:pt x="5" y="720"/>
                  </a:lnTo>
                  <a:lnTo>
                    <a:pt x="6" y="721"/>
                  </a:lnTo>
                  <a:lnTo>
                    <a:pt x="7" y="722"/>
                  </a:lnTo>
                  <a:lnTo>
                    <a:pt x="7" y="723"/>
                  </a:lnTo>
                  <a:lnTo>
                    <a:pt x="7" y="746"/>
                  </a:lnTo>
                  <a:lnTo>
                    <a:pt x="7" y="747"/>
                  </a:lnTo>
                  <a:lnTo>
                    <a:pt x="6" y="748"/>
                  </a:lnTo>
                  <a:lnTo>
                    <a:pt x="5" y="749"/>
                  </a:lnTo>
                  <a:lnTo>
                    <a:pt x="4" y="749"/>
                  </a:lnTo>
                  <a:lnTo>
                    <a:pt x="2" y="749"/>
                  </a:lnTo>
                  <a:lnTo>
                    <a:pt x="1" y="748"/>
                  </a:lnTo>
                  <a:lnTo>
                    <a:pt x="0" y="747"/>
                  </a:lnTo>
                  <a:lnTo>
                    <a:pt x="0" y="746"/>
                  </a:lnTo>
                  <a:lnTo>
                    <a:pt x="0" y="746"/>
                  </a:lnTo>
                  <a:close/>
                  <a:moveTo>
                    <a:pt x="0" y="694"/>
                  </a:moveTo>
                  <a:lnTo>
                    <a:pt x="0" y="672"/>
                  </a:lnTo>
                  <a:lnTo>
                    <a:pt x="0" y="670"/>
                  </a:lnTo>
                  <a:lnTo>
                    <a:pt x="1" y="669"/>
                  </a:lnTo>
                  <a:lnTo>
                    <a:pt x="2" y="669"/>
                  </a:lnTo>
                  <a:lnTo>
                    <a:pt x="4" y="668"/>
                  </a:lnTo>
                  <a:lnTo>
                    <a:pt x="5" y="669"/>
                  </a:lnTo>
                  <a:lnTo>
                    <a:pt x="6" y="669"/>
                  </a:lnTo>
                  <a:lnTo>
                    <a:pt x="7" y="670"/>
                  </a:lnTo>
                  <a:lnTo>
                    <a:pt x="7" y="672"/>
                  </a:lnTo>
                  <a:lnTo>
                    <a:pt x="7" y="694"/>
                  </a:lnTo>
                  <a:lnTo>
                    <a:pt x="7" y="695"/>
                  </a:lnTo>
                  <a:lnTo>
                    <a:pt x="6" y="696"/>
                  </a:lnTo>
                  <a:lnTo>
                    <a:pt x="5" y="697"/>
                  </a:lnTo>
                  <a:lnTo>
                    <a:pt x="4" y="697"/>
                  </a:lnTo>
                  <a:lnTo>
                    <a:pt x="2" y="697"/>
                  </a:lnTo>
                  <a:lnTo>
                    <a:pt x="1" y="696"/>
                  </a:lnTo>
                  <a:lnTo>
                    <a:pt x="0" y="695"/>
                  </a:lnTo>
                  <a:lnTo>
                    <a:pt x="0" y="694"/>
                  </a:lnTo>
                  <a:lnTo>
                    <a:pt x="0" y="694"/>
                  </a:lnTo>
                  <a:close/>
                  <a:moveTo>
                    <a:pt x="0" y="642"/>
                  </a:moveTo>
                  <a:lnTo>
                    <a:pt x="0" y="621"/>
                  </a:lnTo>
                  <a:lnTo>
                    <a:pt x="0" y="619"/>
                  </a:lnTo>
                  <a:lnTo>
                    <a:pt x="1" y="617"/>
                  </a:lnTo>
                  <a:lnTo>
                    <a:pt x="2" y="617"/>
                  </a:lnTo>
                  <a:lnTo>
                    <a:pt x="4" y="617"/>
                  </a:lnTo>
                  <a:lnTo>
                    <a:pt x="5" y="617"/>
                  </a:lnTo>
                  <a:lnTo>
                    <a:pt x="6" y="617"/>
                  </a:lnTo>
                  <a:lnTo>
                    <a:pt x="7" y="619"/>
                  </a:lnTo>
                  <a:lnTo>
                    <a:pt x="7" y="621"/>
                  </a:lnTo>
                  <a:lnTo>
                    <a:pt x="7" y="642"/>
                  </a:lnTo>
                  <a:lnTo>
                    <a:pt x="7" y="645"/>
                  </a:lnTo>
                  <a:lnTo>
                    <a:pt x="6" y="646"/>
                  </a:lnTo>
                  <a:lnTo>
                    <a:pt x="5" y="646"/>
                  </a:lnTo>
                  <a:lnTo>
                    <a:pt x="4" y="647"/>
                  </a:lnTo>
                  <a:lnTo>
                    <a:pt x="2" y="646"/>
                  </a:lnTo>
                  <a:lnTo>
                    <a:pt x="1" y="646"/>
                  </a:lnTo>
                  <a:lnTo>
                    <a:pt x="0" y="645"/>
                  </a:lnTo>
                  <a:lnTo>
                    <a:pt x="0" y="642"/>
                  </a:lnTo>
                  <a:lnTo>
                    <a:pt x="0" y="642"/>
                  </a:lnTo>
                  <a:close/>
                  <a:moveTo>
                    <a:pt x="0" y="592"/>
                  </a:moveTo>
                  <a:lnTo>
                    <a:pt x="0" y="569"/>
                  </a:lnTo>
                  <a:lnTo>
                    <a:pt x="0" y="568"/>
                  </a:lnTo>
                  <a:lnTo>
                    <a:pt x="1" y="567"/>
                  </a:lnTo>
                  <a:lnTo>
                    <a:pt x="2" y="566"/>
                  </a:lnTo>
                  <a:lnTo>
                    <a:pt x="4" y="566"/>
                  </a:lnTo>
                  <a:lnTo>
                    <a:pt x="5" y="566"/>
                  </a:lnTo>
                  <a:lnTo>
                    <a:pt x="6" y="567"/>
                  </a:lnTo>
                  <a:lnTo>
                    <a:pt x="7" y="568"/>
                  </a:lnTo>
                  <a:lnTo>
                    <a:pt x="7" y="569"/>
                  </a:lnTo>
                  <a:lnTo>
                    <a:pt x="7" y="592"/>
                  </a:lnTo>
                  <a:lnTo>
                    <a:pt x="7" y="593"/>
                  </a:lnTo>
                  <a:lnTo>
                    <a:pt x="6" y="594"/>
                  </a:lnTo>
                  <a:lnTo>
                    <a:pt x="5" y="595"/>
                  </a:lnTo>
                  <a:lnTo>
                    <a:pt x="4" y="595"/>
                  </a:lnTo>
                  <a:lnTo>
                    <a:pt x="2" y="595"/>
                  </a:lnTo>
                  <a:lnTo>
                    <a:pt x="1" y="594"/>
                  </a:lnTo>
                  <a:lnTo>
                    <a:pt x="0" y="593"/>
                  </a:lnTo>
                  <a:lnTo>
                    <a:pt x="0" y="592"/>
                  </a:lnTo>
                  <a:lnTo>
                    <a:pt x="0" y="592"/>
                  </a:lnTo>
                  <a:close/>
                  <a:moveTo>
                    <a:pt x="0" y="540"/>
                  </a:moveTo>
                  <a:lnTo>
                    <a:pt x="0" y="518"/>
                  </a:lnTo>
                  <a:lnTo>
                    <a:pt x="0" y="516"/>
                  </a:lnTo>
                  <a:lnTo>
                    <a:pt x="1" y="515"/>
                  </a:lnTo>
                  <a:lnTo>
                    <a:pt x="2" y="514"/>
                  </a:lnTo>
                  <a:lnTo>
                    <a:pt x="4" y="514"/>
                  </a:lnTo>
                  <a:lnTo>
                    <a:pt x="5" y="514"/>
                  </a:lnTo>
                  <a:lnTo>
                    <a:pt x="6" y="515"/>
                  </a:lnTo>
                  <a:lnTo>
                    <a:pt x="7" y="516"/>
                  </a:lnTo>
                  <a:lnTo>
                    <a:pt x="7" y="518"/>
                  </a:lnTo>
                  <a:lnTo>
                    <a:pt x="7" y="540"/>
                  </a:lnTo>
                  <a:lnTo>
                    <a:pt x="7" y="541"/>
                  </a:lnTo>
                  <a:lnTo>
                    <a:pt x="6" y="542"/>
                  </a:lnTo>
                  <a:lnTo>
                    <a:pt x="5" y="543"/>
                  </a:lnTo>
                  <a:lnTo>
                    <a:pt x="4" y="543"/>
                  </a:lnTo>
                  <a:lnTo>
                    <a:pt x="2" y="543"/>
                  </a:lnTo>
                  <a:lnTo>
                    <a:pt x="1" y="542"/>
                  </a:lnTo>
                  <a:lnTo>
                    <a:pt x="0" y="541"/>
                  </a:lnTo>
                  <a:lnTo>
                    <a:pt x="0" y="540"/>
                  </a:lnTo>
                  <a:lnTo>
                    <a:pt x="0" y="540"/>
                  </a:lnTo>
                  <a:close/>
                  <a:moveTo>
                    <a:pt x="0" y="488"/>
                  </a:moveTo>
                  <a:lnTo>
                    <a:pt x="0" y="466"/>
                  </a:lnTo>
                  <a:lnTo>
                    <a:pt x="0" y="465"/>
                  </a:lnTo>
                  <a:lnTo>
                    <a:pt x="1" y="463"/>
                  </a:lnTo>
                  <a:lnTo>
                    <a:pt x="2" y="463"/>
                  </a:lnTo>
                  <a:lnTo>
                    <a:pt x="4" y="462"/>
                  </a:lnTo>
                  <a:lnTo>
                    <a:pt x="5" y="463"/>
                  </a:lnTo>
                  <a:lnTo>
                    <a:pt x="6" y="463"/>
                  </a:lnTo>
                  <a:lnTo>
                    <a:pt x="7" y="465"/>
                  </a:lnTo>
                  <a:lnTo>
                    <a:pt x="7" y="466"/>
                  </a:lnTo>
                  <a:lnTo>
                    <a:pt x="7" y="488"/>
                  </a:lnTo>
                  <a:lnTo>
                    <a:pt x="7" y="489"/>
                  </a:lnTo>
                  <a:lnTo>
                    <a:pt x="6" y="490"/>
                  </a:lnTo>
                  <a:lnTo>
                    <a:pt x="5" y="492"/>
                  </a:lnTo>
                  <a:lnTo>
                    <a:pt x="4" y="492"/>
                  </a:lnTo>
                  <a:lnTo>
                    <a:pt x="2" y="492"/>
                  </a:lnTo>
                  <a:lnTo>
                    <a:pt x="1" y="490"/>
                  </a:lnTo>
                  <a:lnTo>
                    <a:pt x="0" y="489"/>
                  </a:lnTo>
                  <a:lnTo>
                    <a:pt x="0" y="488"/>
                  </a:lnTo>
                  <a:lnTo>
                    <a:pt x="0" y="488"/>
                  </a:lnTo>
                  <a:close/>
                  <a:moveTo>
                    <a:pt x="0" y="436"/>
                  </a:moveTo>
                  <a:lnTo>
                    <a:pt x="0" y="415"/>
                  </a:lnTo>
                  <a:lnTo>
                    <a:pt x="0" y="413"/>
                  </a:lnTo>
                  <a:lnTo>
                    <a:pt x="1" y="412"/>
                  </a:lnTo>
                  <a:lnTo>
                    <a:pt x="2" y="412"/>
                  </a:lnTo>
                  <a:lnTo>
                    <a:pt x="4" y="412"/>
                  </a:lnTo>
                  <a:lnTo>
                    <a:pt x="5" y="412"/>
                  </a:lnTo>
                  <a:lnTo>
                    <a:pt x="6" y="412"/>
                  </a:lnTo>
                  <a:lnTo>
                    <a:pt x="7" y="413"/>
                  </a:lnTo>
                  <a:lnTo>
                    <a:pt x="7" y="415"/>
                  </a:lnTo>
                  <a:lnTo>
                    <a:pt x="7" y="436"/>
                  </a:lnTo>
                  <a:lnTo>
                    <a:pt x="7" y="439"/>
                  </a:lnTo>
                  <a:lnTo>
                    <a:pt x="6" y="440"/>
                  </a:lnTo>
                  <a:lnTo>
                    <a:pt x="5" y="440"/>
                  </a:lnTo>
                  <a:lnTo>
                    <a:pt x="4" y="441"/>
                  </a:lnTo>
                  <a:lnTo>
                    <a:pt x="2" y="440"/>
                  </a:lnTo>
                  <a:lnTo>
                    <a:pt x="1" y="440"/>
                  </a:lnTo>
                  <a:lnTo>
                    <a:pt x="0" y="439"/>
                  </a:lnTo>
                  <a:lnTo>
                    <a:pt x="0" y="436"/>
                  </a:lnTo>
                  <a:lnTo>
                    <a:pt x="0" y="436"/>
                  </a:lnTo>
                  <a:close/>
                  <a:moveTo>
                    <a:pt x="0" y="386"/>
                  </a:moveTo>
                  <a:lnTo>
                    <a:pt x="0" y="363"/>
                  </a:lnTo>
                  <a:lnTo>
                    <a:pt x="0" y="362"/>
                  </a:lnTo>
                  <a:lnTo>
                    <a:pt x="1" y="361"/>
                  </a:lnTo>
                  <a:lnTo>
                    <a:pt x="2" y="360"/>
                  </a:lnTo>
                  <a:lnTo>
                    <a:pt x="4" y="360"/>
                  </a:lnTo>
                  <a:lnTo>
                    <a:pt x="5" y="360"/>
                  </a:lnTo>
                  <a:lnTo>
                    <a:pt x="6" y="361"/>
                  </a:lnTo>
                  <a:lnTo>
                    <a:pt x="7" y="362"/>
                  </a:lnTo>
                  <a:lnTo>
                    <a:pt x="7" y="363"/>
                  </a:lnTo>
                  <a:lnTo>
                    <a:pt x="7" y="386"/>
                  </a:lnTo>
                  <a:lnTo>
                    <a:pt x="7" y="387"/>
                  </a:lnTo>
                  <a:lnTo>
                    <a:pt x="6" y="388"/>
                  </a:lnTo>
                  <a:lnTo>
                    <a:pt x="5" y="389"/>
                  </a:lnTo>
                  <a:lnTo>
                    <a:pt x="4" y="389"/>
                  </a:lnTo>
                  <a:lnTo>
                    <a:pt x="2" y="389"/>
                  </a:lnTo>
                  <a:lnTo>
                    <a:pt x="1" y="388"/>
                  </a:lnTo>
                  <a:lnTo>
                    <a:pt x="0" y="387"/>
                  </a:lnTo>
                  <a:lnTo>
                    <a:pt x="0" y="386"/>
                  </a:lnTo>
                  <a:lnTo>
                    <a:pt x="0" y="386"/>
                  </a:lnTo>
                  <a:close/>
                  <a:moveTo>
                    <a:pt x="0" y="334"/>
                  </a:moveTo>
                  <a:lnTo>
                    <a:pt x="0" y="312"/>
                  </a:lnTo>
                  <a:lnTo>
                    <a:pt x="1" y="311"/>
                  </a:lnTo>
                  <a:lnTo>
                    <a:pt x="1" y="309"/>
                  </a:lnTo>
                  <a:lnTo>
                    <a:pt x="2" y="308"/>
                  </a:lnTo>
                  <a:lnTo>
                    <a:pt x="4" y="308"/>
                  </a:lnTo>
                  <a:lnTo>
                    <a:pt x="6" y="308"/>
                  </a:lnTo>
                  <a:lnTo>
                    <a:pt x="7" y="309"/>
                  </a:lnTo>
                  <a:lnTo>
                    <a:pt x="7" y="311"/>
                  </a:lnTo>
                  <a:lnTo>
                    <a:pt x="8" y="312"/>
                  </a:lnTo>
                  <a:lnTo>
                    <a:pt x="8" y="334"/>
                  </a:lnTo>
                  <a:lnTo>
                    <a:pt x="7" y="335"/>
                  </a:lnTo>
                  <a:lnTo>
                    <a:pt x="7" y="336"/>
                  </a:lnTo>
                  <a:lnTo>
                    <a:pt x="6" y="338"/>
                  </a:lnTo>
                  <a:lnTo>
                    <a:pt x="4" y="338"/>
                  </a:lnTo>
                  <a:lnTo>
                    <a:pt x="2" y="338"/>
                  </a:lnTo>
                  <a:lnTo>
                    <a:pt x="1" y="336"/>
                  </a:lnTo>
                  <a:lnTo>
                    <a:pt x="1" y="335"/>
                  </a:lnTo>
                  <a:lnTo>
                    <a:pt x="0" y="334"/>
                  </a:lnTo>
                  <a:lnTo>
                    <a:pt x="0" y="334"/>
                  </a:lnTo>
                  <a:close/>
                  <a:moveTo>
                    <a:pt x="0" y="282"/>
                  </a:moveTo>
                  <a:lnTo>
                    <a:pt x="0" y="260"/>
                  </a:lnTo>
                  <a:lnTo>
                    <a:pt x="1" y="259"/>
                  </a:lnTo>
                  <a:lnTo>
                    <a:pt x="1" y="258"/>
                  </a:lnTo>
                  <a:lnTo>
                    <a:pt x="2" y="258"/>
                  </a:lnTo>
                  <a:lnTo>
                    <a:pt x="4" y="256"/>
                  </a:lnTo>
                  <a:lnTo>
                    <a:pt x="6" y="258"/>
                  </a:lnTo>
                  <a:lnTo>
                    <a:pt x="7" y="258"/>
                  </a:lnTo>
                  <a:lnTo>
                    <a:pt x="7" y="259"/>
                  </a:lnTo>
                  <a:lnTo>
                    <a:pt x="8" y="260"/>
                  </a:lnTo>
                  <a:lnTo>
                    <a:pt x="8" y="282"/>
                  </a:lnTo>
                  <a:lnTo>
                    <a:pt x="7" y="283"/>
                  </a:lnTo>
                  <a:lnTo>
                    <a:pt x="7" y="285"/>
                  </a:lnTo>
                  <a:lnTo>
                    <a:pt x="6" y="286"/>
                  </a:lnTo>
                  <a:lnTo>
                    <a:pt x="4" y="286"/>
                  </a:lnTo>
                  <a:lnTo>
                    <a:pt x="2" y="286"/>
                  </a:lnTo>
                  <a:lnTo>
                    <a:pt x="1" y="285"/>
                  </a:lnTo>
                  <a:lnTo>
                    <a:pt x="1" y="283"/>
                  </a:lnTo>
                  <a:lnTo>
                    <a:pt x="0" y="282"/>
                  </a:lnTo>
                  <a:lnTo>
                    <a:pt x="0" y="282"/>
                  </a:lnTo>
                  <a:close/>
                  <a:moveTo>
                    <a:pt x="0" y="231"/>
                  </a:moveTo>
                  <a:lnTo>
                    <a:pt x="0" y="209"/>
                  </a:lnTo>
                  <a:lnTo>
                    <a:pt x="1" y="207"/>
                  </a:lnTo>
                  <a:lnTo>
                    <a:pt x="1" y="206"/>
                  </a:lnTo>
                  <a:lnTo>
                    <a:pt x="2" y="206"/>
                  </a:lnTo>
                  <a:lnTo>
                    <a:pt x="4" y="206"/>
                  </a:lnTo>
                  <a:lnTo>
                    <a:pt x="6" y="206"/>
                  </a:lnTo>
                  <a:lnTo>
                    <a:pt x="7" y="206"/>
                  </a:lnTo>
                  <a:lnTo>
                    <a:pt x="7" y="207"/>
                  </a:lnTo>
                  <a:lnTo>
                    <a:pt x="8" y="209"/>
                  </a:lnTo>
                  <a:lnTo>
                    <a:pt x="8" y="231"/>
                  </a:lnTo>
                  <a:lnTo>
                    <a:pt x="7" y="233"/>
                  </a:lnTo>
                  <a:lnTo>
                    <a:pt x="7" y="234"/>
                  </a:lnTo>
                  <a:lnTo>
                    <a:pt x="6" y="234"/>
                  </a:lnTo>
                  <a:lnTo>
                    <a:pt x="4" y="235"/>
                  </a:lnTo>
                  <a:lnTo>
                    <a:pt x="2" y="234"/>
                  </a:lnTo>
                  <a:lnTo>
                    <a:pt x="1" y="234"/>
                  </a:lnTo>
                  <a:lnTo>
                    <a:pt x="1" y="233"/>
                  </a:lnTo>
                  <a:lnTo>
                    <a:pt x="0" y="231"/>
                  </a:lnTo>
                  <a:lnTo>
                    <a:pt x="0" y="231"/>
                  </a:lnTo>
                  <a:close/>
                  <a:moveTo>
                    <a:pt x="0" y="180"/>
                  </a:moveTo>
                  <a:lnTo>
                    <a:pt x="0" y="158"/>
                  </a:lnTo>
                  <a:lnTo>
                    <a:pt x="1" y="156"/>
                  </a:lnTo>
                  <a:lnTo>
                    <a:pt x="1" y="155"/>
                  </a:lnTo>
                  <a:lnTo>
                    <a:pt x="2" y="154"/>
                  </a:lnTo>
                  <a:lnTo>
                    <a:pt x="4" y="154"/>
                  </a:lnTo>
                  <a:lnTo>
                    <a:pt x="6" y="154"/>
                  </a:lnTo>
                  <a:lnTo>
                    <a:pt x="7" y="155"/>
                  </a:lnTo>
                  <a:lnTo>
                    <a:pt x="7" y="156"/>
                  </a:lnTo>
                  <a:lnTo>
                    <a:pt x="8" y="158"/>
                  </a:lnTo>
                  <a:lnTo>
                    <a:pt x="8" y="180"/>
                  </a:lnTo>
                  <a:lnTo>
                    <a:pt x="7" y="181"/>
                  </a:lnTo>
                  <a:lnTo>
                    <a:pt x="7" y="182"/>
                  </a:lnTo>
                  <a:lnTo>
                    <a:pt x="6" y="183"/>
                  </a:lnTo>
                  <a:lnTo>
                    <a:pt x="4" y="183"/>
                  </a:lnTo>
                  <a:lnTo>
                    <a:pt x="2" y="183"/>
                  </a:lnTo>
                  <a:lnTo>
                    <a:pt x="1" y="182"/>
                  </a:lnTo>
                  <a:lnTo>
                    <a:pt x="1" y="181"/>
                  </a:lnTo>
                  <a:lnTo>
                    <a:pt x="0" y="180"/>
                  </a:lnTo>
                  <a:lnTo>
                    <a:pt x="0" y="180"/>
                  </a:lnTo>
                  <a:close/>
                  <a:moveTo>
                    <a:pt x="0" y="128"/>
                  </a:moveTo>
                  <a:lnTo>
                    <a:pt x="0" y="106"/>
                  </a:lnTo>
                  <a:lnTo>
                    <a:pt x="1" y="105"/>
                  </a:lnTo>
                  <a:lnTo>
                    <a:pt x="1" y="104"/>
                  </a:lnTo>
                  <a:lnTo>
                    <a:pt x="2" y="102"/>
                  </a:lnTo>
                  <a:lnTo>
                    <a:pt x="4" y="102"/>
                  </a:lnTo>
                  <a:lnTo>
                    <a:pt x="6" y="102"/>
                  </a:lnTo>
                  <a:lnTo>
                    <a:pt x="7" y="104"/>
                  </a:lnTo>
                  <a:lnTo>
                    <a:pt x="7" y="105"/>
                  </a:lnTo>
                  <a:lnTo>
                    <a:pt x="8" y="106"/>
                  </a:lnTo>
                  <a:lnTo>
                    <a:pt x="8" y="128"/>
                  </a:lnTo>
                  <a:lnTo>
                    <a:pt x="7" y="129"/>
                  </a:lnTo>
                  <a:lnTo>
                    <a:pt x="7" y="131"/>
                  </a:lnTo>
                  <a:lnTo>
                    <a:pt x="6" y="132"/>
                  </a:lnTo>
                  <a:lnTo>
                    <a:pt x="4" y="132"/>
                  </a:lnTo>
                  <a:lnTo>
                    <a:pt x="2" y="132"/>
                  </a:lnTo>
                  <a:lnTo>
                    <a:pt x="1" y="131"/>
                  </a:lnTo>
                  <a:lnTo>
                    <a:pt x="1" y="129"/>
                  </a:lnTo>
                  <a:lnTo>
                    <a:pt x="0" y="128"/>
                  </a:lnTo>
                  <a:lnTo>
                    <a:pt x="0" y="128"/>
                  </a:lnTo>
                  <a:close/>
                  <a:moveTo>
                    <a:pt x="0" y="76"/>
                  </a:moveTo>
                  <a:lnTo>
                    <a:pt x="0" y="54"/>
                  </a:lnTo>
                  <a:lnTo>
                    <a:pt x="1" y="53"/>
                  </a:lnTo>
                  <a:lnTo>
                    <a:pt x="1" y="52"/>
                  </a:lnTo>
                  <a:lnTo>
                    <a:pt x="2" y="52"/>
                  </a:lnTo>
                  <a:lnTo>
                    <a:pt x="5" y="51"/>
                  </a:lnTo>
                  <a:lnTo>
                    <a:pt x="6" y="52"/>
                  </a:lnTo>
                  <a:lnTo>
                    <a:pt x="7" y="52"/>
                  </a:lnTo>
                  <a:lnTo>
                    <a:pt x="7" y="53"/>
                  </a:lnTo>
                  <a:lnTo>
                    <a:pt x="8" y="54"/>
                  </a:lnTo>
                  <a:lnTo>
                    <a:pt x="8" y="76"/>
                  </a:lnTo>
                  <a:lnTo>
                    <a:pt x="7" y="78"/>
                  </a:lnTo>
                  <a:lnTo>
                    <a:pt x="7" y="79"/>
                  </a:lnTo>
                  <a:lnTo>
                    <a:pt x="6" y="80"/>
                  </a:lnTo>
                  <a:lnTo>
                    <a:pt x="4" y="80"/>
                  </a:lnTo>
                  <a:lnTo>
                    <a:pt x="2" y="80"/>
                  </a:lnTo>
                  <a:lnTo>
                    <a:pt x="1" y="79"/>
                  </a:lnTo>
                  <a:lnTo>
                    <a:pt x="1" y="78"/>
                  </a:lnTo>
                  <a:lnTo>
                    <a:pt x="0" y="76"/>
                  </a:lnTo>
                  <a:lnTo>
                    <a:pt x="0" y="76"/>
                  </a:lnTo>
                  <a:close/>
                  <a:moveTo>
                    <a:pt x="0" y="25"/>
                  </a:moveTo>
                  <a:lnTo>
                    <a:pt x="0" y="4"/>
                  </a:lnTo>
                  <a:lnTo>
                    <a:pt x="1" y="1"/>
                  </a:lnTo>
                  <a:lnTo>
                    <a:pt x="1" y="0"/>
                  </a:lnTo>
                  <a:lnTo>
                    <a:pt x="2" y="0"/>
                  </a:lnTo>
                  <a:lnTo>
                    <a:pt x="5" y="0"/>
                  </a:lnTo>
                  <a:lnTo>
                    <a:pt x="6" y="0"/>
                  </a:lnTo>
                  <a:lnTo>
                    <a:pt x="7" y="0"/>
                  </a:lnTo>
                  <a:lnTo>
                    <a:pt x="7" y="1"/>
                  </a:lnTo>
                  <a:lnTo>
                    <a:pt x="8" y="4"/>
                  </a:lnTo>
                  <a:lnTo>
                    <a:pt x="8" y="25"/>
                  </a:lnTo>
                  <a:lnTo>
                    <a:pt x="7" y="27"/>
                  </a:lnTo>
                  <a:lnTo>
                    <a:pt x="7" y="28"/>
                  </a:lnTo>
                  <a:lnTo>
                    <a:pt x="6" y="28"/>
                  </a:lnTo>
                  <a:lnTo>
                    <a:pt x="5" y="29"/>
                  </a:lnTo>
                  <a:lnTo>
                    <a:pt x="2" y="28"/>
                  </a:lnTo>
                  <a:lnTo>
                    <a:pt x="1" y="28"/>
                  </a:lnTo>
                  <a:lnTo>
                    <a:pt x="1" y="27"/>
                  </a:lnTo>
                  <a:lnTo>
                    <a:pt x="0" y="25"/>
                  </a:lnTo>
                  <a:lnTo>
                    <a:pt x="0" y="25"/>
                  </a:lnTo>
                  <a:close/>
                </a:path>
              </a:pathLst>
            </a:custGeom>
            <a:solidFill>
              <a:srgbClr val="000000"/>
            </a:solidFill>
            <a:ln w="1588">
              <a:solidFill>
                <a:srgbClr val="000000"/>
              </a:solidFill>
              <a:prstDash val="solid"/>
              <a:round/>
              <a:headEnd/>
              <a:tailEnd/>
            </a:ln>
          </p:spPr>
          <p:txBody>
            <a:bodyPr/>
            <a:lstStyle/>
            <a:p>
              <a:endParaRPr lang="zh-CN" altLang="en-US"/>
            </a:p>
          </p:txBody>
        </p:sp>
        <p:sp>
          <p:nvSpPr>
            <p:cNvPr id="408669" name="Freeform 93"/>
            <p:cNvSpPr>
              <a:spLocks/>
            </p:cNvSpPr>
            <p:nvPr/>
          </p:nvSpPr>
          <p:spPr bwMode="auto">
            <a:xfrm>
              <a:off x="3427" y="2301"/>
              <a:ext cx="50" cy="49"/>
            </a:xfrm>
            <a:custGeom>
              <a:avLst/>
              <a:gdLst>
                <a:gd name="T0" fmla="*/ 24 w 50"/>
                <a:gd name="T1" fmla="*/ 49 h 49"/>
                <a:gd name="T2" fmla="*/ 20 w 50"/>
                <a:gd name="T3" fmla="*/ 49 h 49"/>
                <a:gd name="T4" fmla="*/ 15 w 50"/>
                <a:gd name="T5" fmla="*/ 48 h 49"/>
                <a:gd name="T6" fmla="*/ 10 w 50"/>
                <a:gd name="T7" fmla="*/ 46 h 49"/>
                <a:gd name="T8" fmla="*/ 7 w 50"/>
                <a:gd name="T9" fmla="*/ 42 h 49"/>
                <a:gd name="T10" fmla="*/ 4 w 50"/>
                <a:gd name="T11" fmla="*/ 38 h 49"/>
                <a:gd name="T12" fmla="*/ 2 w 50"/>
                <a:gd name="T13" fmla="*/ 34 h 49"/>
                <a:gd name="T14" fmla="*/ 0 w 50"/>
                <a:gd name="T15" fmla="*/ 29 h 49"/>
                <a:gd name="T16" fmla="*/ 0 w 50"/>
                <a:gd name="T17" fmla="*/ 24 h 49"/>
                <a:gd name="T18" fmla="*/ 0 w 50"/>
                <a:gd name="T19" fmla="*/ 20 h 49"/>
                <a:gd name="T20" fmla="*/ 2 w 50"/>
                <a:gd name="T21" fmla="*/ 15 h 49"/>
                <a:gd name="T22" fmla="*/ 4 w 50"/>
                <a:gd name="T23" fmla="*/ 10 h 49"/>
                <a:gd name="T24" fmla="*/ 7 w 50"/>
                <a:gd name="T25" fmla="*/ 7 h 49"/>
                <a:gd name="T26" fmla="*/ 10 w 50"/>
                <a:gd name="T27" fmla="*/ 4 h 49"/>
                <a:gd name="T28" fmla="*/ 15 w 50"/>
                <a:gd name="T29" fmla="*/ 2 h 49"/>
                <a:gd name="T30" fmla="*/ 20 w 50"/>
                <a:gd name="T31" fmla="*/ 0 h 49"/>
                <a:gd name="T32" fmla="*/ 24 w 50"/>
                <a:gd name="T33" fmla="*/ 0 h 49"/>
                <a:gd name="T34" fmla="*/ 30 w 50"/>
                <a:gd name="T35" fmla="*/ 0 h 49"/>
                <a:gd name="T36" fmla="*/ 35 w 50"/>
                <a:gd name="T37" fmla="*/ 2 h 49"/>
                <a:gd name="T38" fmla="*/ 38 w 50"/>
                <a:gd name="T39" fmla="*/ 4 h 49"/>
                <a:gd name="T40" fmla="*/ 42 w 50"/>
                <a:gd name="T41" fmla="*/ 7 h 49"/>
                <a:gd name="T42" fmla="*/ 45 w 50"/>
                <a:gd name="T43" fmla="*/ 10 h 49"/>
                <a:gd name="T44" fmla="*/ 48 w 50"/>
                <a:gd name="T45" fmla="*/ 15 h 49"/>
                <a:gd name="T46" fmla="*/ 49 w 50"/>
                <a:gd name="T47" fmla="*/ 20 h 49"/>
                <a:gd name="T48" fmla="*/ 50 w 50"/>
                <a:gd name="T49" fmla="*/ 24 h 49"/>
                <a:gd name="T50" fmla="*/ 49 w 50"/>
                <a:gd name="T51" fmla="*/ 29 h 49"/>
                <a:gd name="T52" fmla="*/ 48 w 50"/>
                <a:gd name="T53" fmla="*/ 34 h 49"/>
                <a:gd name="T54" fmla="*/ 45 w 50"/>
                <a:gd name="T55" fmla="*/ 38 h 49"/>
                <a:gd name="T56" fmla="*/ 42 w 50"/>
                <a:gd name="T57" fmla="*/ 42 h 49"/>
                <a:gd name="T58" fmla="*/ 38 w 50"/>
                <a:gd name="T59" fmla="*/ 46 h 49"/>
                <a:gd name="T60" fmla="*/ 35 w 50"/>
                <a:gd name="T61" fmla="*/ 48 h 49"/>
                <a:gd name="T62" fmla="*/ 30 w 50"/>
                <a:gd name="T63" fmla="*/ 49 h 49"/>
                <a:gd name="T64" fmla="*/ 24 w 50"/>
                <a:gd name="T6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 h="49">
                  <a:moveTo>
                    <a:pt x="24" y="49"/>
                  </a:moveTo>
                  <a:lnTo>
                    <a:pt x="20" y="49"/>
                  </a:lnTo>
                  <a:lnTo>
                    <a:pt x="15" y="48"/>
                  </a:lnTo>
                  <a:lnTo>
                    <a:pt x="10" y="46"/>
                  </a:lnTo>
                  <a:lnTo>
                    <a:pt x="7" y="42"/>
                  </a:lnTo>
                  <a:lnTo>
                    <a:pt x="4" y="38"/>
                  </a:lnTo>
                  <a:lnTo>
                    <a:pt x="2" y="34"/>
                  </a:lnTo>
                  <a:lnTo>
                    <a:pt x="0" y="29"/>
                  </a:lnTo>
                  <a:lnTo>
                    <a:pt x="0" y="24"/>
                  </a:lnTo>
                  <a:lnTo>
                    <a:pt x="0" y="20"/>
                  </a:lnTo>
                  <a:lnTo>
                    <a:pt x="2" y="15"/>
                  </a:lnTo>
                  <a:lnTo>
                    <a:pt x="4" y="10"/>
                  </a:lnTo>
                  <a:lnTo>
                    <a:pt x="7" y="7"/>
                  </a:lnTo>
                  <a:lnTo>
                    <a:pt x="10" y="4"/>
                  </a:lnTo>
                  <a:lnTo>
                    <a:pt x="15" y="2"/>
                  </a:lnTo>
                  <a:lnTo>
                    <a:pt x="20" y="0"/>
                  </a:lnTo>
                  <a:lnTo>
                    <a:pt x="24" y="0"/>
                  </a:lnTo>
                  <a:lnTo>
                    <a:pt x="30" y="0"/>
                  </a:lnTo>
                  <a:lnTo>
                    <a:pt x="35" y="2"/>
                  </a:lnTo>
                  <a:lnTo>
                    <a:pt x="38" y="4"/>
                  </a:lnTo>
                  <a:lnTo>
                    <a:pt x="42" y="7"/>
                  </a:lnTo>
                  <a:lnTo>
                    <a:pt x="45" y="10"/>
                  </a:lnTo>
                  <a:lnTo>
                    <a:pt x="48" y="15"/>
                  </a:lnTo>
                  <a:lnTo>
                    <a:pt x="49" y="20"/>
                  </a:lnTo>
                  <a:lnTo>
                    <a:pt x="50" y="24"/>
                  </a:lnTo>
                  <a:lnTo>
                    <a:pt x="49" y="29"/>
                  </a:lnTo>
                  <a:lnTo>
                    <a:pt x="48" y="34"/>
                  </a:lnTo>
                  <a:lnTo>
                    <a:pt x="45" y="38"/>
                  </a:lnTo>
                  <a:lnTo>
                    <a:pt x="42" y="42"/>
                  </a:lnTo>
                  <a:lnTo>
                    <a:pt x="38" y="46"/>
                  </a:lnTo>
                  <a:lnTo>
                    <a:pt x="35" y="48"/>
                  </a:lnTo>
                  <a:lnTo>
                    <a:pt x="30" y="49"/>
                  </a:lnTo>
                  <a:lnTo>
                    <a:pt x="24" y="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670" name="Freeform 94"/>
            <p:cNvSpPr>
              <a:spLocks/>
            </p:cNvSpPr>
            <p:nvPr/>
          </p:nvSpPr>
          <p:spPr bwMode="auto">
            <a:xfrm>
              <a:off x="3427" y="2301"/>
              <a:ext cx="50" cy="49"/>
            </a:xfrm>
            <a:custGeom>
              <a:avLst/>
              <a:gdLst>
                <a:gd name="T0" fmla="*/ 24 w 50"/>
                <a:gd name="T1" fmla="*/ 49 h 49"/>
                <a:gd name="T2" fmla="*/ 20 w 50"/>
                <a:gd name="T3" fmla="*/ 49 h 49"/>
                <a:gd name="T4" fmla="*/ 15 w 50"/>
                <a:gd name="T5" fmla="*/ 48 h 49"/>
                <a:gd name="T6" fmla="*/ 10 w 50"/>
                <a:gd name="T7" fmla="*/ 46 h 49"/>
                <a:gd name="T8" fmla="*/ 7 w 50"/>
                <a:gd name="T9" fmla="*/ 42 h 49"/>
                <a:gd name="T10" fmla="*/ 4 w 50"/>
                <a:gd name="T11" fmla="*/ 38 h 49"/>
                <a:gd name="T12" fmla="*/ 2 w 50"/>
                <a:gd name="T13" fmla="*/ 34 h 49"/>
                <a:gd name="T14" fmla="*/ 0 w 50"/>
                <a:gd name="T15" fmla="*/ 29 h 49"/>
                <a:gd name="T16" fmla="*/ 0 w 50"/>
                <a:gd name="T17" fmla="*/ 24 h 49"/>
                <a:gd name="T18" fmla="*/ 0 w 50"/>
                <a:gd name="T19" fmla="*/ 20 h 49"/>
                <a:gd name="T20" fmla="*/ 2 w 50"/>
                <a:gd name="T21" fmla="*/ 15 h 49"/>
                <a:gd name="T22" fmla="*/ 4 w 50"/>
                <a:gd name="T23" fmla="*/ 10 h 49"/>
                <a:gd name="T24" fmla="*/ 7 w 50"/>
                <a:gd name="T25" fmla="*/ 7 h 49"/>
                <a:gd name="T26" fmla="*/ 10 w 50"/>
                <a:gd name="T27" fmla="*/ 4 h 49"/>
                <a:gd name="T28" fmla="*/ 15 w 50"/>
                <a:gd name="T29" fmla="*/ 2 h 49"/>
                <a:gd name="T30" fmla="*/ 20 w 50"/>
                <a:gd name="T31" fmla="*/ 0 h 49"/>
                <a:gd name="T32" fmla="*/ 24 w 50"/>
                <a:gd name="T33" fmla="*/ 0 h 49"/>
                <a:gd name="T34" fmla="*/ 30 w 50"/>
                <a:gd name="T35" fmla="*/ 0 h 49"/>
                <a:gd name="T36" fmla="*/ 35 w 50"/>
                <a:gd name="T37" fmla="*/ 2 h 49"/>
                <a:gd name="T38" fmla="*/ 38 w 50"/>
                <a:gd name="T39" fmla="*/ 4 h 49"/>
                <a:gd name="T40" fmla="*/ 42 w 50"/>
                <a:gd name="T41" fmla="*/ 7 h 49"/>
                <a:gd name="T42" fmla="*/ 45 w 50"/>
                <a:gd name="T43" fmla="*/ 10 h 49"/>
                <a:gd name="T44" fmla="*/ 48 w 50"/>
                <a:gd name="T45" fmla="*/ 15 h 49"/>
                <a:gd name="T46" fmla="*/ 49 w 50"/>
                <a:gd name="T47" fmla="*/ 20 h 49"/>
                <a:gd name="T48" fmla="*/ 50 w 50"/>
                <a:gd name="T49" fmla="*/ 24 h 49"/>
                <a:gd name="T50" fmla="*/ 49 w 50"/>
                <a:gd name="T51" fmla="*/ 29 h 49"/>
                <a:gd name="T52" fmla="*/ 48 w 50"/>
                <a:gd name="T53" fmla="*/ 34 h 49"/>
                <a:gd name="T54" fmla="*/ 45 w 50"/>
                <a:gd name="T55" fmla="*/ 38 h 49"/>
                <a:gd name="T56" fmla="*/ 42 w 50"/>
                <a:gd name="T57" fmla="*/ 42 h 49"/>
                <a:gd name="T58" fmla="*/ 38 w 50"/>
                <a:gd name="T59" fmla="*/ 46 h 49"/>
                <a:gd name="T60" fmla="*/ 35 w 50"/>
                <a:gd name="T61" fmla="*/ 48 h 49"/>
                <a:gd name="T62" fmla="*/ 30 w 50"/>
                <a:gd name="T63" fmla="*/ 49 h 49"/>
                <a:gd name="T64" fmla="*/ 24 w 50"/>
                <a:gd name="T6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 h="49">
                  <a:moveTo>
                    <a:pt x="24" y="49"/>
                  </a:moveTo>
                  <a:lnTo>
                    <a:pt x="20" y="49"/>
                  </a:lnTo>
                  <a:lnTo>
                    <a:pt x="15" y="48"/>
                  </a:lnTo>
                  <a:lnTo>
                    <a:pt x="10" y="46"/>
                  </a:lnTo>
                  <a:lnTo>
                    <a:pt x="7" y="42"/>
                  </a:lnTo>
                  <a:lnTo>
                    <a:pt x="4" y="38"/>
                  </a:lnTo>
                  <a:lnTo>
                    <a:pt x="2" y="34"/>
                  </a:lnTo>
                  <a:lnTo>
                    <a:pt x="0" y="29"/>
                  </a:lnTo>
                  <a:lnTo>
                    <a:pt x="0" y="24"/>
                  </a:lnTo>
                  <a:lnTo>
                    <a:pt x="0" y="20"/>
                  </a:lnTo>
                  <a:lnTo>
                    <a:pt x="2" y="15"/>
                  </a:lnTo>
                  <a:lnTo>
                    <a:pt x="4" y="10"/>
                  </a:lnTo>
                  <a:lnTo>
                    <a:pt x="7" y="7"/>
                  </a:lnTo>
                  <a:lnTo>
                    <a:pt x="10" y="4"/>
                  </a:lnTo>
                  <a:lnTo>
                    <a:pt x="15" y="2"/>
                  </a:lnTo>
                  <a:lnTo>
                    <a:pt x="20" y="0"/>
                  </a:lnTo>
                  <a:lnTo>
                    <a:pt x="24" y="0"/>
                  </a:lnTo>
                  <a:lnTo>
                    <a:pt x="30" y="0"/>
                  </a:lnTo>
                  <a:lnTo>
                    <a:pt x="35" y="2"/>
                  </a:lnTo>
                  <a:lnTo>
                    <a:pt x="38" y="4"/>
                  </a:lnTo>
                  <a:lnTo>
                    <a:pt x="42" y="7"/>
                  </a:lnTo>
                  <a:lnTo>
                    <a:pt x="45" y="10"/>
                  </a:lnTo>
                  <a:lnTo>
                    <a:pt x="48" y="15"/>
                  </a:lnTo>
                  <a:lnTo>
                    <a:pt x="49" y="20"/>
                  </a:lnTo>
                  <a:lnTo>
                    <a:pt x="50" y="24"/>
                  </a:lnTo>
                  <a:lnTo>
                    <a:pt x="49" y="29"/>
                  </a:lnTo>
                  <a:lnTo>
                    <a:pt x="48" y="34"/>
                  </a:lnTo>
                  <a:lnTo>
                    <a:pt x="45" y="38"/>
                  </a:lnTo>
                  <a:lnTo>
                    <a:pt x="42" y="42"/>
                  </a:lnTo>
                  <a:lnTo>
                    <a:pt x="38" y="46"/>
                  </a:lnTo>
                  <a:lnTo>
                    <a:pt x="35" y="48"/>
                  </a:lnTo>
                  <a:lnTo>
                    <a:pt x="30" y="49"/>
                  </a:lnTo>
                  <a:lnTo>
                    <a:pt x="24" y="49"/>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71" name="Line 95"/>
            <p:cNvSpPr>
              <a:spLocks noChangeShapeType="1"/>
            </p:cNvSpPr>
            <p:nvPr/>
          </p:nvSpPr>
          <p:spPr bwMode="auto">
            <a:xfrm flipV="1">
              <a:off x="3569" y="1581"/>
              <a:ext cx="1" cy="59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672" name="Line 96"/>
            <p:cNvSpPr>
              <a:spLocks noChangeShapeType="1"/>
            </p:cNvSpPr>
            <p:nvPr/>
          </p:nvSpPr>
          <p:spPr bwMode="auto">
            <a:xfrm flipV="1">
              <a:off x="992" y="2050"/>
              <a:ext cx="1" cy="14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673" name="Line 97"/>
            <p:cNvSpPr>
              <a:spLocks noChangeShapeType="1"/>
            </p:cNvSpPr>
            <p:nvPr/>
          </p:nvSpPr>
          <p:spPr bwMode="auto">
            <a:xfrm flipH="1" flipV="1">
              <a:off x="1347" y="2050"/>
              <a:ext cx="1" cy="14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674" name="Line 98"/>
            <p:cNvSpPr>
              <a:spLocks noChangeShapeType="1"/>
            </p:cNvSpPr>
            <p:nvPr/>
          </p:nvSpPr>
          <p:spPr bwMode="auto">
            <a:xfrm flipV="1">
              <a:off x="1722" y="2052"/>
              <a:ext cx="1" cy="13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675" name="Line 99"/>
            <p:cNvSpPr>
              <a:spLocks noChangeShapeType="1"/>
            </p:cNvSpPr>
            <p:nvPr/>
          </p:nvSpPr>
          <p:spPr bwMode="auto">
            <a:xfrm flipV="1">
              <a:off x="2575" y="2052"/>
              <a:ext cx="1" cy="13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676" name="Line 100"/>
            <p:cNvSpPr>
              <a:spLocks noChangeShapeType="1"/>
            </p:cNvSpPr>
            <p:nvPr/>
          </p:nvSpPr>
          <p:spPr bwMode="auto">
            <a:xfrm flipH="1" flipV="1">
              <a:off x="2950" y="2052"/>
              <a:ext cx="1" cy="13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677" name="Line 101"/>
            <p:cNvSpPr>
              <a:spLocks noChangeShapeType="1"/>
            </p:cNvSpPr>
            <p:nvPr/>
          </p:nvSpPr>
          <p:spPr bwMode="auto">
            <a:xfrm flipH="1" flipV="1">
              <a:off x="3338" y="2052"/>
              <a:ext cx="1" cy="13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678" name="Freeform 102"/>
            <p:cNvSpPr>
              <a:spLocks/>
            </p:cNvSpPr>
            <p:nvPr/>
          </p:nvSpPr>
          <p:spPr bwMode="auto">
            <a:xfrm>
              <a:off x="3324" y="2028"/>
              <a:ext cx="33" cy="34"/>
            </a:xfrm>
            <a:custGeom>
              <a:avLst/>
              <a:gdLst>
                <a:gd name="T0" fmla="*/ 17 w 33"/>
                <a:gd name="T1" fmla="*/ 34 h 34"/>
                <a:gd name="T2" fmla="*/ 13 w 33"/>
                <a:gd name="T3" fmla="*/ 33 h 34"/>
                <a:gd name="T4" fmla="*/ 11 w 33"/>
                <a:gd name="T5" fmla="*/ 32 h 34"/>
                <a:gd name="T6" fmla="*/ 7 w 33"/>
                <a:gd name="T7" fmla="*/ 30 h 34"/>
                <a:gd name="T8" fmla="*/ 5 w 33"/>
                <a:gd name="T9" fmla="*/ 28 h 34"/>
                <a:gd name="T10" fmla="*/ 2 w 33"/>
                <a:gd name="T11" fmla="*/ 26 h 34"/>
                <a:gd name="T12" fmla="*/ 1 w 33"/>
                <a:gd name="T13" fmla="*/ 23 h 34"/>
                <a:gd name="T14" fmla="*/ 0 w 33"/>
                <a:gd name="T15" fmla="*/ 20 h 34"/>
                <a:gd name="T16" fmla="*/ 0 w 33"/>
                <a:gd name="T17" fmla="*/ 16 h 34"/>
                <a:gd name="T18" fmla="*/ 0 w 33"/>
                <a:gd name="T19" fmla="*/ 14 h 34"/>
                <a:gd name="T20" fmla="*/ 1 w 33"/>
                <a:gd name="T21" fmla="*/ 10 h 34"/>
                <a:gd name="T22" fmla="*/ 2 w 33"/>
                <a:gd name="T23" fmla="*/ 8 h 34"/>
                <a:gd name="T24" fmla="*/ 5 w 33"/>
                <a:gd name="T25" fmla="*/ 4 h 34"/>
                <a:gd name="T26" fmla="*/ 7 w 33"/>
                <a:gd name="T27" fmla="*/ 3 h 34"/>
                <a:gd name="T28" fmla="*/ 11 w 33"/>
                <a:gd name="T29" fmla="*/ 1 h 34"/>
                <a:gd name="T30" fmla="*/ 13 w 33"/>
                <a:gd name="T31" fmla="*/ 1 h 34"/>
                <a:gd name="T32" fmla="*/ 17 w 33"/>
                <a:gd name="T33" fmla="*/ 0 h 34"/>
                <a:gd name="T34" fmla="*/ 20 w 33"/>
                <a:gd name="T35" fmla="*/ 1 h 34"/>
                <a:gd name="T36" fmla="*/ 24 w 33"/>
                <a:gd name="T37" fmla="*/ 1 h 34"/>
                <a:gd name="T38" fmla="*/ 26 w 33"/>
                <a:gd name="T39" fmla="*/ 3 h 34"/>
                <a:gd name="T40" fmla="*/ 28 w 33"/>
                <a:gd name="T41" fmla="*/ 4 h 34"/>
                <a:gd name="T42" fmla="*/ 31 w 33"/>
                <a:gd name="T43" fmla="*/ 8 h 34"/>
                <a:gd name="T44" fmla="*/ 32 w 33"/>
                <a:gd name="T45" fmla="*/ 10 h 34"/>
                <a:gd name="T46" fmla="*/ 33 w 33"/>
                <a:gd name="T47" fmla="*/ 14 h 34"/>
                <a:gd name="T48" fmla="*/ 33 w 33"/>
                <a:gd name="T49" fmla="*/ 16 h 34"/>
                <a:gd name="T50" fmla="*/ 33 w 33"/>
                <a:gd name="T51" fmla="*/ 20 h 34"/>
                <a:gd name="T52" fmla="*/ 32 w 33"/>
                <a:gd name="T53" fmla="*/ 23 h 34"/>
                <a:gd name="T54" fmla="*/ 31 w 33"/>
                <a:gd name="T55" fmla="*/ 26 h 34"/>
                <a:gd name="T56" fmla="*/ 28 w 33"/>
                <a:gd name="T57" fmla="*/ 28 h 34"/>
                <a:gd name="T58" fmla="*/ 26 w 33"/>
                <a:gd name="T59" fmla="*/ 30 h 34"/>
                <a:gd name="T60" fmla="*/ 24 w 33"/>
                <a:gd name="T61" fmla="*/ 32 h 34"/>
                <a:gd name="T62" fmla="*/ 20 w 33"/>
                <a:gd name="T63" fmla="*/ 33 h 34"/>
                <a:gd name="T64" fmla="*/ 17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7" y="34"/>
                  </a:moveTo>
                  <a:lnTo>
                    <a:pt x="13" y="33"/>
                  </a:lnTo>
                  <a:lnTo>
                    <a:pt x="11" y="32"/>
                  </a:lnTo>
                  <a:lnTo>
                    <a:pt x="7" y="30"/>
                  </a:lnTo>
                  <a:lnTo>
                    <a:pt x="5" y="28"/>
                  </a:lnTo>
                  <a:lnTo>
                    <a:pt x="2" y="26"/>
                  </a:lnTo>
                  <a:lnTo>
                    <a:pt x="1" y="23"/>
                  </a:lnTo>
                  <a:lnTo>
                    <a:pt x="0" y="20"/>
                  </a:lnTo>
                  <a:lnTo>
                    <a:pt x="0" y="16"/>
                  </a:lnTo>
                  <a:lnTo>
                    <a:pt x="0" y="14"/>
                  </a:lnTo>
                  <a:lnTo>
                    <a:pt x="1" y="10"/>
                  </a:lnTo>
                  <a:lnTo>
                    <a:pt x="2" y="8"/>
                  </a:lnTo>
                  <a:lnTo>
                    <a:pt x="5" y="4"/>
                  </a:lnTo>
                  <a:lnTo>
                    <a:pt x="7" y="3"/>
                  </a:lnTo>
                  <a:lnTo>
                    <a:pt x="11" y="1"/>
                  </a:lnTo>
                  <a:lnTo>
                    <a:pt x="13" y="1"/>
                  </a:lnTo>
                  <a:lnTo>
                    <a:pt x="17" y="0"/>
                  </a:lnTo>
                  <a:lnTo>
                    <a:pt x="20" y="1"/>
                  </a:lnTo>
                  <a:lnTo>
                    <a:pt x="24" y="1"/>
                  </a:lnTo>
                  <a:lnTo>
                    <a:pt x="26" y="3"/>
                  </a:lnTo>
                  <a:lnTo>
                    <a:pt x="28" y="4"/>
                  </a:lnTo>
                  <a:lnTo>
                    <a:pt x="31" y="8"/>
                  </a:lnTo>
                  <a:lnTo>
                    <a:pt x="32" y="10"/>
                  </a:lnTo>
                  <a:lnTo>
                    <a:pt x="33" y="14"/>
                  </a:lnTo>
                  <a:lnTo>
                    <a:pt x="33" y="16"/>
                  </a:lnTo>
                  <a:lnTo>
                    <a:pt x="33" y="20"/>
                  </a:lnTo>
                  <a:lnTo>
                    <a:pt x="32" y="23"/>
                  </a:lnTo>
                  <a:lnTo>
                    <a:pt x="31" y="26"/>
                  </a:lnTo>
                  <a:lnTo>
                    <a:pt x="28" y="28"/>
                  </a:lnTo>
                  <a:lnTo>
                    <a:pt x="26" y="30"/>
                  </a:lnTo>
                  <a:lnTo>
                    <a:pt x="24" y="32"/>
                  </a:lnTo>
                  <a:lnTo>
                    <a:pt x="20" y="33"/>
                  </a:lnTo>
                  <a:lnTo>
                    <a:pt x="17"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679" name="Freeform 103"/>
            <p:cNvSpPr>
              <a:spLocks/>
            </p:cNvSpPr>
            <p:nvPr/>
          </p:nvSpPr>
          <p:spPr bwMode="auto">
            <a:xfrm>
              <a:off x="3324" y="2028"/>
              <a:ext cx="33" cy="34"/>
            </a:xfrm>
            <a:custGeom>
              <a:avLst/>
              <a:gdLst>
                <a:gd name="T0" fmla="*/ 17 w 33"/>
                <a:gd name="T1" fmla="*/ 34 h 34"/>
                <a:gd name="T2" fmla="*/ 13 w 33"/>
                <a:gd name="T3" fmla="*/ 33 h 34"/>
                <a:gd name="T4" fmla="*/ 11 w 33"/>
                <a:gd name="T5" fmla="*/ 32 h 34"/>
                <a:gd name="T6" fmla="*/ 7 w 33"/>
                <a:gd name="T7" fmla="*/ 30 h 34"/>
                <a:gd name="T8" fmla="*/ 5 w 33"/>
                <a:gd name="T9" fmla="*/ 28 h 34"/>
                <a:gd name="T10" fmla="*/ 2 w 33"/>
                <a:gd name="T11" fmla="*/ 26 h 34"/>
                <a:gd name="T12" fmla="*/ 1 w 33"/>
                <a:gd name="T13" fmla="*/ 23 h 34"/>
                <a:gd name="T14" fmla="*/ 0 w 33"/>
                <a:gd name="T15" fmla="*/ 20 h 34"/>
                <a:gd name="T16" fmla="*/ 0 w 33"/>
                <a:gd name="T17" fmla="*/ 16 h 34"/>
                <a:gd name="T18" fmla="*/ 0 w 33"/>
                <a:gd name="T19" fmla="*/ 14 h 34"/>
                <a:gd name="T20" fmla="*/ 1 w 33"/>
                <a:gd name="T21" fmla="*/ 10 h 34"/>
                <a:gd name="T22" fmla="*/ 2 w 33"/>
                <a:gd name="T23" fmla="*/ 8 h 34"/>
                <a:gd name="T24" fmla="*/ 5 w 33"/>
                <a:gd name="T25" fmla="*/ 4 h 34"/>
                <a:gd name="T26" fmla="*/ 7 w 33"/>
                <a:gd name="T27" fmla="*/ 3 h 34"/>
                <a:gd name="T28" fmla="*/ 11 w 33"/>
                <a:gd name="T29" fmla="*/ 1 h 34"/>
                <a:gd name="T30" fmla="*/ 13 w 33"/>
                <a:gd name="T31" fmla="*/ 1 h 34"/>
                <a:gd name="T32" fmla="*/ 17 w 33"/>
                <a:gd name="T33" fmla="*/ 0 h 34"/>
                <a:gd name="T34" fmla="*/ 20 w 33"/>
                <a:gd name="T35" fmla="*/ 1 h 34"/>
                <a:gd name="T36" fmla="*/ 24 w 33"/>
                <a:gd name="T37" fmla="*/ 1 h 34"/>
                <a:gd name="T38" fmla="*/ 26 w 33"/>
                <a:gd name="T39" fmla="*/ 3 h 34"/>
                <a:gd name="T40" fmla="*/ 28 w 33"/>
                <a:gd name="T41" fmla="*/ 4 h 34"/>
                <a:gd name="T42" fmla="*/ 31 w 33"/>
                <a:gd name="T43" fmla="*/ 8 h 34"/>
                <a:gd name="T44" fmla="*/ 32 w 33"/>
                <a:gd name="T45" fmla="*/ 10 h 34"/>
                <a:gd name="T46" fmla="*/ 33 w 33"/>
                <a:gd name="T47" fmla="*/ 14 h 34"/>
                <a:gd name="T48" fmla="*/ 33 w 33"/>
                <a:gd name="T49" fmla="*/ 16 h 34"/>
                <a:gd name="T50" fmla="*/ 33 w 33"/>
                <a:gd name="T51" fmla="*/ 20 h 34"/>
                <a:gd name="T52" fmla="*/ 32 w 33"/>
                <a:gd name="T53" fmla="*/ 23 h 34"/>
                <a:gd name="T54" fmla="*/ 31 w 33"/>
                <a:gd name="T55" fmla="*/ 26 h 34"/>
                <a:gd name="T56" fmla="*/ 28 w 33"/>
                <a:gd name="T57" fmla="*/ 28 h 34"/>
                <a:gd name="T58" fmla="*/ 26 w 33"/>
                <a:gd name="T59" fmla="*/ 30 h 34"/>
                <a:gd name="T60" fmla="*/ 24 w 33"/>
                <a:gd name="T61" fmla="*/ 32 h 34"/>
                <a:gd name="T62" fmla="*/ 20 w 33"/>
                <a:gd name="T63" fmla="*/ 33 h 34"/>
                <a:gd name="T64" fmla="*/ 17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7" y="34"/>
                  </a:moveTo>
                  <a:lnTo>
                    <a:pt x="13" y="33"/>
                  </a:lnTo>
                  <a:lnTo>
                    <a:pt x="11" y="32"/>
                  </a:lnTo>
                  <a:lnTo>
                    <a:pt x="7" y="30"/>
                  </a:lnTo>
                  <a:lnTo>
                    <a:pt x="5" y="28"/>
                  </a:lnTo>
                  <a:lnTo>
                    <a:pt x="2" y="26"/>
                  </a:lnTo>
                  <a:lnTo>
                    <a:pt x="1" y="23"/>
                  </a:lnTo>
                  <a:lnTo>
                    <a:pt x="0" y="20"/>
                  </a:lnTo>
                  <a:lnTo>
                    <a:pt x="0" y="16"/>
                  </a:lnTo>
                  <a:lnTo>
                    <a:pt x="0" y="14"/>
                  </a:lnTo>
                  <a:lnTo>
                    <a:pt x="1" y="10"/>
                  </a:lnTo>
                  <a:lnTo>
                    <a:pt x="2" y="8"/>
                  </a:lnTo>
                  <a:lnTo>
                    <a:pt x="5" y="4"/>
                  </a:lnTo>
                  <a:lnTo>
                    <a:pt x="7" y="3"/>
                  </a:lnTo>
                  <a:lnTo>
                    <a:pt x="11" y="1"/>
                  </a:lnTo>
                  <a:lnTo>
                    <a:pt x="13" y="1"/>
                  </a:lnTo>
                  <a:lnTo>
                    <a:pt x="17" y="0"/>
                  </a:lnTo>
                  <a:lnTo>
                    <a:pt x="20" y="1"/>
                  </a:lnTo>
                  <a:lnTo>
                    <a:pt x="24" y="1"/>
                  </a:lnTo>
                  <a:lnTo>
                    <a:pt x="26" y="3"/>
                  </a:lnTo>
                  <a:lnTo>
                    <a:pt x="28" y="4"/>
                  </a:lnTo>
                  <a:lnTo>
                    <a:pt x="31" y="8"/>
                  </a:lnTo>
                  <a:lnTo>
                    <a:pt x="32" y="10"/>
                  </a:lnTo>
                  <a:lnTo>
                    <a:pt x="33" y="14"/>
                  </a:lnTo>
                  <a:lnTo>
                    <a:pt x="33" y="16"/>
                  </a:lnTo>
                  <a:lnTo>
                    <a:pt x="33" y="20"/>
                  </a:lnTo>
                  <a:lnTo>
                    <a:pt x="32" y="23"/>
                  </a:lnTo>
                  <a:lnTo>
                    <a:pt x="31" y="26"/>
                  </a:lnTo>
                  <a:lnTo>
                    <a:pt x="28" y="28"/>
                  </a:lnTo>
                  <a:lnTo>
                    <a:pt x="26" y="30"/>
                  </a:lnTo>
                  <a:lnTo>
                    <a:pt x="24" y="32"/>
                  </a:lnTo>
                  <a:lnTo>
                    <a:pt x="20" y="33"/>
                  </a:lnTo>
                  <a:lnTo>
                    <a:pt x="17" y="34"/>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80" name="Freeform 104"/>
            <p:cNvSpPr>
              <a:spLocks/>
            </p:cNvSpPr>
            <p:nvPr/>
          </p:nvSpPr>
          <p:spPr bwMode="auto">
            <a:xfrm>
              <a:off x="3432" y="2799"/>
              <a:ext cx="33" cy="33"/>
            </a:xfrm>
            <a:custGeom>
              <a:avLst/>
              <a:gdLst>
                <a:gd name="T0" fmla="*/ 17 w 33"/>
                <a:gd name="T1" fmla="*/ 33 h 33"/>
                <a:gd name="T2" fmla="*/ 13 w 33"/>
                <a:gd name="T3" fmla="*/ 33 h 33"/>
                <a:gd name="T4" fmla="*/ 10 w 33"/>
                <a:gd name="T5" fmla="*/ 32 h 33"/>
                <a:gd name="T6" fmla="*/ 7 w 33"/>
                <a:gd name="T7" fmla="*/ 31 h 33"/>
                <a:gd name="T8" fmla="*/ 5 w 33"/>
                <a:gd name="T9" fmla="*/ 29 h 33"/>
                <a:gd name="T10" fmla="*/ 3 w 33"/>
                <a:gd name="T11" fmla="*/ 26 h 33"/>
                <a:gd name="T12" fmla="*/ 2 w 33"/>
                <a:gd name="T13" fmla="*/ 23 h 33"/>
                <a:gd name="T14" fmla="*/ 0 w 33"/>
                <a:gd name="T15" fmla="*/ 20 h 33"/>
                <a:gd name="T16" fmla="*/ 0 w 33"/>
                <a:gd name="T17" fmla="*/ 17 h 33"/>
                <a:gd name="T18" fmla="*/ 0 w 33"/>
                <a:gd name="T19" fmla="*/ 13 h 33"/>
                <a:gd name="T20" fmla="*/ 2 w 33"/>
                <a:gd name="T21" fmla="*/ 10 h 33"/>
                <a:gd name="T22" fmla="*/ 3 w 33"/>
                <a:gd name="T23" fmla="*/ 7 h 33"/>
                <a:gd name="T24" fmla="*/ 5 w 33"/>
                <a:gd name="T25" fmla="*/ 5 h 33"/>
                <a:gd name="T26" fmla="*/ 7 w 33"/>
                <a:gd name="T27" fmla="*/ 3 h 33"/>
                <a:gd name="T28" fmla="*/ 10 w 33"/>
                <a:gd name="T29" fmla="*/ 2 h 33"/>
                <a:gd name="T30" fmla="*/ 13 w 33"/>
                <a:gd name="T31" fmla="*/ 0 h 33"/>
                <a:gd name="T32" fmla="*/ 17 w 33"/>
                <a:gd name="T33" fmla="*/ 0 h 33"/>
                <a:gd name="T34" fmla="*/ 20 w 33"/>
                <a:gd name="T35" fmla="*/ 0 h 33"/>
                <a:gd name="T36" fmla="*/ 23 w 33"/>
                <a:gd name="T37" fmla="*/ 2 h 33"/>
                <a:gd name="T38" fmla="*/ 26 w 33"/>
                <a:gd name="T39" fmla="*/ 3 h 33"/>
                <a:gd name="T40" fmla="*/ 29 w 33"/>
                <a:gd name="T41" fmla="*/ 5 h 33"/>
                <a:gd name="T42" fmla="*/ 30 w 33"/>
                <a:gd name="T43" fmla="*/ 7 h 33"/>
                <a:gd name="T44" fmla="*/ 32 w 33"/>
                <a:gd name="T45" fmla="*/ 10 h 33"/>
                <a:gd name="T46" fmla="*/ 33 w 33"/>
                <a:gd name="T47" fmla="*/ 13 h 33"/>
                <a:gd name="T48" fmla="*/ 33 w 33"/>
                <a:gd name="T49" fmla="*/ 17 h 33"/>
                <a:gd name="T50" fmla="*/ 33 w 33"/>
                <a:gd name="T51" fmla="*/ 20 h 33"/>
                <a:gd name="T52" fmla="*/ 32 w 33"/>
                <a:gd name="T53" fmla="*/ 23 h 33"/>
                <a:gd name="T54" fmla="*/ 30 w 33"/>
                <a:gd name="T55" fmla="*/ 26 h 33"/>
                <a:gd name="T56" fmla="*/ 29 w 33"/>
                <a:gd name="T57" fmla="*/ 29 h 33"/>
                <a:gd name="T58" fmla="*/ 26 w 33"/>
                <a:gd name="T59" fmla="*/ 31 h 33"/>
                <a:gd name="T60" fmla="*/ 23 w 33"/>
                <a:gd name="T61" fmla="*/ 32 h 33"/>
                <a:gd name="T62" fmla="*/ 20 w 33"/>
                <a:gd name="T63" fmla="*/ 33 h 33"/>
                <a:gd name="T64" fmla="*/ 17 w 33"/>
                <a:gd name="T6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3">
                  <a:moveTo>
                    <a:pt x="17" y="33"/>
                  </a:moveTo>
                  <a:lnTo>
                    <a:pt x="13" y="33"/>
                  </a:lnTo>
                  <a:lnTo>
                    <a:pt x="10" y="32"/>
                  </a:lnTo>
                  <a:lnTo>
                    <a:pt x="7" y="31"/>
                  </a:lnTo>
                  <a:lnTo>
                    <a:pt x="5" y="29"/>
                  </a:lnTo>
                  <a:lnTo>
                    <a:pt x="3" y="26"/>
                  </a:lnTo>
                  <a:lnTo>
                    <a:pt x="2" y="23"/>
                  </a:lnTo>
                  <a:lnTo>
                    <a:pt x="0" y="20"/>
                  </a:lnTo>
                  <a:lnTo>
                    <a:pt x="0" y="17"/>
                  </a:lnTo>
                  <a:lnTo>
                    <a:pt x="0" y="13"/>
                  </a:lnTo>
                  <a:lnTo>
                    <a:pt x="2" y="10"/>
                  </a:lnTo>
                  <a:lnTo>
                    <a:pt x="3" y="7"/>
                  </a:lnTo>
                  <a:lnTo>
                    <a:pt x="5" y="5"/>
                  </a:lnTo>
                  <a:lnTo>
                    <a:pt x="7" y="3"/>
                  </a:lnTo>
                  <a:lnTo>
                    <a:pt x="10" y="2"/>
                  </a:lnTo>
                  <a:lnTo>
                    <a:pt x="13" y="0"/>
                  </a:lnTo>
                  <a:lnTo>
                    <a:pt x="17" y="0"/>
                  </a:lnTo>
                  <a:lnTo>
                    <a:pt x="20" y="0"/>
                  </a:lnTo>
                  <a:lnTo>
                    <a:pt x="23" y="2"/>
                  </a:lnTo>
                  <a:lnTo>
                    <a:pt x="26" y="3"/>
                  </a:lnTo>
                  <a:lnTo>
                    <a:pt x="29" y="5"/>
                  </a:lnTo>
                  <a:lnTo>
                    <a:pt x="30" y="7"/>
                  </a:lnTo>
                  <a:lnTo>
                    <a:pt x="32" y="10"/>
                  </a:lnTo>
                  <a:lnTo>
                    <a:pt x="33" y="13"/>
                  </a:lnTo>
                  <a:lnTo>
                    <a:pt x="33" y="17"/>
                  </a:lnTo>
                  <a:lnTo>
                    <a:pt x="33" y="20"/>
                  </a:lnTo>
                  <a:lnTo>
                    <a:pt x="32" y="23"/>
                  </a:lnTo>
                  <a:lnTo>
                    <a:pt x="30" y="26"/>
                  </a:lnTo>
                  <a:lnTo>
                    <a:pt x="29" y="29"/>
                  </a:lnTo>
                  <a:lnTo>
                    <a:pt x="26" y="31"/>
                  </a:lnTo>
                  <a:lnTo>
                    <a:pt x="23" y="32"/>
                  </a:lnTo>
                  <a:lnTo>
                    <a:pt x="20" y="33"/>
                  </a:lnTo>
                  <a:lnTo>
                    <a:pt x="17"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681" name="Freeform 105"/>
            <p:cNvSpPr>
              <a:spLocks/>
            </p:cNvSpPr>
            <p:nvPr/>
          </p:nvSpPr>
          <p:spPr bwMode="auto">
            <a:xfrm>
              <a:off x="3432" y="2799"/>
              <a:ext cx="33" cy="33"/>
            </a:xfrm>
            <a:custGeom>
              <a:avLst/>
              <a:gdLst>
                <a:gd name="T0" fmla="*/ 17 w 33"/>
                <a:gd name="T1" fmla="*/ 33 h 33"/>
                <a:gd name="T2" fmla="*/ 13 w 33"/>
                <a:gd name="T3" fmla="*/ 33 h 33"/>
                <a:gd name="T4" fmla="*/ 10 w 33"/>
                <a:gd name="T5" fmla="*/ 32 h 33"/>
                <a:gd name="T6" fmla="*/ 7 w 33"/>
                <a:gd name="T7" fmla="*/ 31 h 33"/>
                <a:gd name="T8" fmla="*/ 5 w 33"/>
                <a:gd name="T9" fmla="*/ 29 h 33"/>
                <a:gd name="T10" fmla="*/ 3 w 33"/>
                <a:gd name="T11" fmla="*/ 26 h 33"/>
                <a:gd name="T12" fmla="*/ 2 w 33"/>
                <a:gd name="T13" fmla="*/ 23 h 33"/>
                <a:gd name="T14" fmla="*/ 0 w 33"/>
                <a:gd name="T15" fmla="*/ 20 h 33"/>
                <a:gd name="T16" fmla="*/ 0 w 33"/>
                <a:gd name="T17" fmla="*/ 17 h 33"/>
                <a:gd name="T18" fmla="*/ 0 w 33"/>
                <a:gd name="T19" fmla="*/ 13 h 33"/>
                <a:gd name="T20" fmla="*/ 2 w 33"/>
                <a:gd name="T21" fmla="*/ 10 h 33"/>
                <a:gd name="T22" fmla="*/ 3 w 33"/>
                <a:gd name="T23" fmla="*/ 7 h 33"/>
                <a:gd name="T24" fmla="*/ 5 w 33"/>
                <a:gd name="T25" fmla="*/ 5 h 33"/>
                <a:gd name="T26" fmla="*/ 7 w 33"/>
                <a:gd name="T27" fmla="*/ 3 h 33"/>
                <a:gd name="T28" fmla="*/ 10 w 33"/>
                <a:gd name="T29" fmla="*/ 2 h 33"/>
                <a:gd name="T30" fmla="*/ 13 w 33"/>
                <a:gd name="T31" fmla="*/ 0 h 33"/>
                <a:gd name="T32" fmla="*/ 17 w 33"/>
                <a:gd name="T33" fmla="*/ 0 h 33"/>
                <a:gd name="T34" fmla="*/ 20 w 33"/>
                <a:gd name="T35" fmla="*/ 0 h 33"/>
                <a:gd name="T36" fmla="*/ 23 w 33"/>
                <a:gd name="T37" fmla="*/ 2 h 33"/>
                <a:gd name="T38" fmla="*/ 26 w 33"/>
                <a:gd name="T39" fmla="*/ 3 h 33"/>
                <a:gd name="T40" fmla="*/ 29 w 33"/>
                <a:gd name="T41" fmla="*/ 5 h 33"/>
                <a:gd name="T42" fmla="*/ 30 w 33"/>
                <a:gd name="T43" fmla="*/ 7 h 33"/>
                <a:gd name="T44" fmla="*/ 32 w 33"/>
                <a:gd name="T45" fmla="*/ 10 h 33"/>
                <a:gd name="T46" fmla="*/ 33 w 33"/>
                <a:gd name="T47" fmla="*/ 13 h 33"/>
                <a:gd name="T48" fmla="*/ 33 w 33"/>
                <a:gd name="T49" fmla="*/ 17 h 33"/>
                <a:gd name="T50" fmla="*/ 33 w 33"/>
                <a:gd name="T51" fmla="*/ 20 h 33"/>
                <a:gd name="T52" fmla="*/ 32 w 33"/>
                <a:gd name="T53" fmla="*/ 23 h 33"/>
                <a:gd name="T54" fmla="*/ 30 w 33"/>
                <a:gd name="T55" fmla="*/ 26 h 33"/>
                <a:gd name="T56" fmla="*/ 29 w 33"/>
                <a:gd name="T57" fmla="*/ 29 h 33"/>
                <a:gd name="T58" fmla="*/ 26 w 33"/>
                <a:gd name="T59" fmla="*/ 31 h 33"/>
                <a:gd name="T60" fmla="*/ 23 w 33"/>
                <a:gd name="T61" fmla="*/ 32 h 33"/>
                <a:gd name="T62" fmla="*/ 20 w 33"/>
                <a:gd name="T63" fmla="*/ 33 h 33"/>
                <a:gd name="T64" fmla="*/ 17 w 33"/>
                <a:gd name="T6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3">
                  <a:moveTo>
                    <a:pt x="17" y="33"/>
                  </a:moveTo>
                  <a:lnTo>
                    <a:pt x="13" y="33"/>
                  </a:lnTo>
                  <a:lnTo>
                    <a:pt x="10" y="32"/>
                  </a:lnTo>
                  <a:lnTo>
                    <a:pt x="7" y="31"/>
                  </a:lnTo>
                  <a:lnTo>
                    <a:pt x="5" y="29"/>
                  </a:lnTo>
                  <a:lnTo>
                    <a:pt x="3" y="26"/>
                  </a:lnTo>
                  <a:lnTo>
                    <a:pt x="2" y="23"/>
                  </a:lnTo>
                  <a:lnTo>
                    <a:pt x="0" y="20"/>
                  </a:lnTo>
                  <a:lnTo>
                    <a:pt x="0" y="17"/>
                  </a:lnTo>
                  <a:lnTo>
                    <a:pt x="0" y="13"/>
                  </a:lnTo>
                  <a:lnTo>
                    <a:pt x="2" y="10"/>
                  </a:lnTo>
                  <a:lnTo>
                    <a:pt x="3" y="7"/>
                  </a:lnTo>
                  <a:lnTo>
                    <a:pt x="5" y="5"/>
                  </a:lnTo>
                  <a:lnTo>
                    <a:pt x="7" y="3"/>
                  </a:lnTo>
                  <a:lnTo>
                    <a:pt x="10" y="2"/>
                  </a:lnTo>
                  <a:lnTo>
                    <a:pt x="13" y="0"/>
                  </a:lnTo>
                  <a:lnTo>
                    <a:pt x="17" y="0"/>
                  </a:lnTo>
                  <a:lnTo>
                    <a:pt x="20" y="0"/>
                  </a:lnTo>
                  <a:lnTo>
                    <a:pt x="23" y="2"/>
                  </a:lnTo>
                  <a:lnTo>
                    <a:pt x="26" y="3"/>
                  </a:lnTo>
                  <a:lnTo>
                    <a:pt x="29" y="5"/>
                  </a:lnTo>
                  <a:lnTo>
                    <a:pt x="30" y="7"/>
                  </a:lnTo>
                  <a:lnTo>
                    <a:pt x="32" y="10"/>
                  </a:lnTo>
                  <a:lnTo>
                    <a:pt x="33" y="13"/>
                  </a:lnTo>
                  <a:lnTo>
                    <a:pt x="33" y="17"/>
                  </a:lnTo>
                  <a:lnTo>
                    <a:pt x="33" y="20"/>
                  </a:lnTo>
                  <a:lnTo>
                    <a:pt x="32" y="23"/>
                  </a:lnTo>
                  <a:lnTo>
                    <a:pt x="30" y="26"/>
                  </a:lnTo>
                  <a:lnTo>
                    <a:pt x="29" y="29"/>
                  </a:lnTo>
                  <a:lnTo>
                    <a:pt x="26" y="31"/>
                  </a:lnTo>
                  <a:lnTo>
                    <a:pt x="23" y="32"/>
                  </a:lnTo>
                  <a:lnTo>
                    <a:pt x="20" y="33"/>
                  </a:lnTo>
                  <a:lnTo>
                    <a:pt x="17" y="33"/>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82" name="Freeform 106"/>
            <p:cNvSpPr>
              <a:spLocks/>
            </p:cNvSpPr>
            <p:nvPr/>
          </p:nvSpPr>
          <p:spPr bwMode="auto">
            <a:xfrm>
              <a:off x="3551" y="1821"/>
              <a:ext cx="33" cy="33"/>
            </a:xfrm>
            <a:custGeom>
              <a:avLst/>
              <a:gdLst>
                <a:gd name="T0" fmla="*/ 17 w 33"/>
                <a:gd name="T1" fmla="*/ 33 h 33"/>
                <a:gd name="T2" fmla="*/ 13 w 33"/>
                <a:gd name="T3" fmla="*/ 33 h 33"/>
                <a:gd name="T4" fmla="*/ 10 w 33"/>
                <a:gd name="T5" fmla="*/ 32 h 33"/>
                <a:gd name="T6" fmla="*/ 7 w 33"/>
                <a:gd name="T7" fmla="*/ 30 h 33"/>
                <a:gd name="T8" fmla="*/ 5 w 33"/>
                <a:gd name="T9" fmla="*/ 28 h 33"/>
                <a:gd name="T10" fmla="*/ 3 w 33"/>
                <a:gd name="T11" fmla="*/ 26 h 33"/>
                <a:gd name="T12" fmla="*/ 1 w 33"/>
                <a:gd name="T13" fmla="*/ 23 h 33"/>
                <a:gd name="T14" fmla="*/ 0 w 33"/>
                <a:gd name="T15" fmla="*/ 20 h 33"/>
                <a:gd name="T16" fmla="*/ 0 w 33"/>
                <a:gd name="T17" fmla="*/ 16 h 33"/>
                <a:gd name="T18" fmla="*/ 0 w 33"/>
                <a:gd name="T19" fmla="*/ 13 h 33"/>
                <a:gd name="T20" fmla="*/ 1 w 33"/>
                <a:gd name="T21" fmla="*/ 10 h 33"/>
                <a:gd name="T22" fmla="*/ 3 w 33"/>
                <a:gd name="T23" fmla="*/ 7 h 33"/>
                <a:gd name="T24" fmla="*/ 5 w 33"/>
                <a:gd name="T25" fmla="*/ 4 h 33"/>
                <a:gd name="T26" fmla="*/ 7 w 33"/>
                <a:gd name="T27" fmla="*/ 2 h 33"/>
                <a:gd name="T28" fmla="*/ 10 w 33"/>
                <a:gd name="T29" fmla="*/ 1 h 33"/>
                <a:gd name="T30" fmla="*/ 13 w 33"/>
                <a:gd name="T31" fmla="*/ 0 h 33"/>
                <a:gd name="T32" fmla="*/ 17 w 33"/>
                <a:gd name="T33" fmla="*/ 0 h 33"/>
                <a:gd name="T34" fmla="*/ 20 w 33"/>
                <a:gd name="T35" fmla="*/ 0 h 33"/>
                <a:gd name="T36" fmla="*/ 23 w 33"/>
                <a:gd name="T37" fmla="*/ 1 h 33"/>
                <a:gd name="T38" fmla="*/ 26 w 33"/>
                <a:gd name="T39" fmla="*/ 2 h 33"/>
                <a:gd name="T40" fmla="*/ 29 w 33"/>
                <a:gd name="T41" fmla="*/ 4 h 33"/>
                <a:gd name="T42" fmla="*/ 31 w 33"/>
                <a:gd name="T43" fmla="*/ 7 h 33"/>
                <a:gd name="T44" fmla="*/ 32 w 33"/>
                <a:gd name="T45" fmla="*/ 10 h 33"/>
                <a:gd name="T46" fmla="*/ 33 w 33"/>
                <a:gd name="T47" fmla="*/ 13 h 33"/>
                <a:gd name="T48" fmla="*/ 33 w 33"/>
                <a:gd name="T49" fmla="*/ 16 h 33"/>
                <a:gd name="T50" fmla="*/ 33 w 33"/>
                <a:gd name="T51" fmla="*/ 20 h 33"/>
                <a:gd name="T52" fmla="*/ 32 w 33"/>
                <a:gd name="T53" fmla="*/ 23 h 33"/>
                <a:gd name="T54" fmla="*/ 31 w 33"/>
                <a:gd name="T55" fmla="*/ 26 h 33"/>
                <a:gd name="T56" fmla="*/ 29 w 33"/>
                <a:gd name="T57" fmla="*/ 28 h 33"/>
                <a:gd name="T58" fmla="*/ 26 w 33"/>
                <a:gd name="T59" fmla="*/ 30 h 33"/>
                <a:gd name="T60" fmla="*/ 23 w 33"/>
                <a:gd name="T61" fmla="*/ 32 h 33"/>
                <a:gd name="T62" fmla="*/ 20 w 33"/>
                <a:gd name="T63" fmla="*/ 33 h 33"/>
                <a:gd name="T64" fmla="*/ 17 w 33"/>
                <a:gd name="T6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3">
                  <a:moveTo>
                    <a:pt x="17" y="33"/>
                  </a:moveTo>
                  <a:lnTo>
                    <a:pt x="13" y="33"/>
                  </a:lnTo>
                  <a:lnTo>
                    <a:pt x="10" y="32"/>
                  </a:lnTo>
                  <a:lnTo>
                    <a:pt x="7" y="30"/>
                  </a:lnTo>
                  <a:lnTo>
                    <a:pt x="5" y="28"/>
                  </a:lnTo>
                  <a:lnTo>
                    <a:pt x="3" y="26"/>
                  </a:lnTo>
                  <a:lnTo>
                    <a:pt x="1" y="23"/>
                  </a:lnTo>
                  <a:lnTo>
                    <a:pt x="0" y="20"/>
                  </a:lnTo>
                  <a:lnTo>
                    <a:pt x="0" y="16"/>
                  </a:lnTo>
                  <a:lnTo>
                    <a:pt x="0" y="13"/>
                  </a:lnTo>
                  <a:lnTo>
                    <a:pt x="1" y="10"/>
                  </a:lnTo>
                  <a:lnTo>
                    <a:pt x="3" y="7"/>
                  </a:lnTo>
                  <a:lnTo>
                    <a:pt x="5" y="4"/>
                  </a:lnTo>
                  <a:lnTo>
                    <a:pt x="7" y="2"/>
                  </a:lnTo>
                  <a:lnTo>
                    <a:pt x="10" y="1"/>
                  </a:lnTo>
                  <a:lnTo>
                    <a:pt x="13" y="0"/>
                  </a:lnTo>
                  <a:lnTo>
                    <a:pt x="17" y="0"/>
                  </a:lnTo>
                  <a:lnTo>
                    <a:pt x="20" y="0"/>
                  </a:lnTo>
                  <a:lnTo>
                    <a:pt x="23" y="1"/>
                  </a:lnTo>
                  <a:lnTo>
                    <a:pt x="26" y="2"/>
                  </a:lnTo>
                  <a:lnTo>
                    <a:pt x="29" y="4"/>
                  </a:lnTo>
                  <a:lnTo>
                    <a:pt x="31" y="7"/>
                  </a:lnTo>
                  <a:lnTo>
                    <a:pt x="32" y="10"/>
                  </a:lnTo>
                  <a:lnTo>
                    <a:pt x="33" y="13"/>
                  </a:lnTo>
                  <a:lnTo>
                    <a:pt x="33" y="16"/>
                  </a:lnTo>
                  <a:lnTo>
                    <a:pt x="33" y="20"/>
                  </a:lnTo>
                  <a:lnTo>
                    <a:pt x="32" y="23"/>
                  </a:lnTo>
                  <a:lnTo>
                    <a:pt x="31" y="26"/>
                  </a:lnTo>
                  <a:lnTo>
                    <a:pt x="29" y="28"/>
                  </a:lnTo>
                  <a:lnTo>
                    <a:pt x="26" y="30"/>
                  </a:lnTo>
                  <a:lnTo>
                    <a:pt x="23" y="32"/>
                  </a:lnTo>
                  <a:lnTo>
                    <a:pt x="20" y="33"/>
                  </a:lnTo>
                  <a:lnTo>
                    <a:pt x="17"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683" name="Freeform 107"/>
            <p:cNvSpPr>
              <a:spLocks/>
            </p:cNvSpPr>
            <p:nvPr/>
          </p:nvSpPr>
          <p:spPr bwMode="auto">
            <a:xfrm>
              <a:off x="3551" y="1821"/>
              <a:ext cx="33" cy="33"/>
            </a:xfrm>
            <a:custGeom>
              <a:avLst/>
              <a:gdLst>
                <a:gd name="T0" fmla="*/ 17 w 33"/>
                <a:gd name="T1" fmla="*/ 33 h 33"/>
                <a:gd name="T2" fmla="*/ 13 w 33"/>
                <a:gd name="T3" fmla="*/ 33 h 33"/>
                <a:gd name="T4" fmla="*/ 10 w 33"/>
                <a:gd name="T5" fmla="*/ 32 h 33"/>
                <a:gd name="T6" fmla="*/ 7 w 33"/>
                <a:gd name="T7" fmla="*/ 30 h 33"/>
                <a:gd name="T8" fmla="*/ 5 w 33"/>
                <a:gd name="T9" fmla="*/ 28 h 33"/>
                <a:gd name="T10" fmla="*/ 3 w 33"/>
                <a:gd name="T11" fmla="*/ 26 h 33"/>
                <a:gd name="T12" fmla="*/ 1 w 33"/>
                <a:gd name="T13" fmla="*/ 23 h 33"/>
                <a:gd name="T14" fmla="*/ 0 w 33"/>
                <a:gd name="T15" fmla="*/ 20 h 33"/>
                <a:gd name="T16" fmla="*/ 0 w 33"/>
                <a:gd name="T17" fmla="*/ 16 h 33"/>
                <a:gd name="T18" fmla="*/ 0 w 33"/>
                <a:gd name="T19" fmla="*/ 13 h 33"/>
                <a:gd name="T20" fmla="*/ 1 w 33"/>
                <a:gd name="T21" fmla="*/ 10 h 33"/>
                <a:gd name="T22" fmla="*/ 3 w 33"/>
                <a:gd name="T23" fmla="*/ 7 h 33"/>
                <a:gd name="T24" fmla="*/ 5 w 33"/>
                <a:gd name="T25" fmla="*/ 4 h 33"/>
                <a:gd name="T26" fmla="*/ 7 w 33"/>
                <a:gd name="T27" fmla="*/ 2 h 33"/>
                <a:gd name="T28" fmla="*/ 10 w 33"/>
                <a:gd name="T29" fmla="*/ 1 h 33"/>
                <a:gd name="T30" fmla="*/ 13 w 33"/>
                <a:gd name="T31" fmla="*/ 0 h 33"/>
                <a:gd name="T32" fmla="*/ 17 w 33"/>
                <a:gd name="T33" fmla="*/ 0 h 33"/>
                <a:gd name="T34" fmla="*/ 20 w 33"/>
                <a:gd name="T35" fmla="*/ 0 h 33"/>
                <a:gd name="T36" fmla="*/ 23 w 33"/>
                <a:gd name="T37" fmla="*/ 1 h 33"/>
                <a:gd name="T38" fmla="*/ 26 w 33"/>
                <a:gd name="T39" fmla="*/ 2 h 33"/>
                <a:gd name="T40" fmla="*/ 29 w 33"/>
                <a:gd name="T41" fmla="*/ 4 h 33"/>
                <a:gd name="T42" fmla="*/ 31 w 33"/>
                <a:gd name="T43" fmla="*/ 7 h 33"/>
                <a:gd name="T44" fmla="*/ 32 w 33"/>
                <a:gd name="T45" fmla="*/ 10 h 33"/>
                <a:gd name="T46" fmla="*/ 33 w 33"/>
                <a:gd name="T47" fmla="*/ 13 h 33"/>
                <a:gd name="T48" fmla="*/ 33 w 33"/>
                <a:gd name="T49" fmla="*/ 16 h 33"/>
                <a:gd name="T50" fmla="*/ 33 w 33"/>
                <a:gd name="T51" fmla="*/ 20 h 33"/>
                <a:gd name="T52" fmla="*/ 32 w 33"/>
                <a:gd name="T53" fmla="*/ 23 h 33"/>
                <a:gd name="T54" fmla="*/ 31 w 33"/>
                <a:gd name="T55" fmla="*/ 26 h 33"/>
                <a:gd name="T56" fmla="*/ 29 w 33"/>
                <a:gd name="T57" fmla="*/ 28 h 33"/>
                <a:gd name="T58" fmla="*/ 26 w 33"/>
                <a:gd name="T59" fmla="*/ 30 h 33"/>
                <a:gd name="T60" fmla="*/ 23 w 33"/>
                <a:gd name="T61" fmla="*/ 32 h 33"/>
                <a:gd name="T62" fmla="*/ 20 w 33"/>
                <a:gd name="T63" fmla="*/ 33 h 33"/>
                <a:gd name="T64" fmla="*/ 17 w 33"/>
                <a:gd name="T6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3">
                  <a:moveTo>
                    <a:pt x="17" y="33"/>
                  </a:moveTo>
                  <a:lnTo>
                    <a:pt x="13" y="33"/>
                  </a:lnTo>
                  <a:lnTo>
                    <a:pt x="10" y="32"/>
                  </a:lnTo>
                  <a:lnTo>
                    <a:pt x="7" y="30"/>
                  </a:lnTo>
                  <a:lnTo>
                    <a:pt x="5" y="28"/>
                  </a:lnTo>
                  <a:lnTo>
                    <a:pt x="3" y="26"/>
                  </a:lnTo>
                  <a:lnTo>
                    <a:pt x="1" y="23"/>
                  </a:lnTo>
                  <a:lnTo>
                    <a:pt x="0" y="20"/>
                  </a:lnTo>
                  <a:lnTo>
                    <a:pt x="0" y="16"/>
                  </a:lnTo>
                  <a:lnTo>
                    <a:pt x="0" y="13"/>
                  </a:lnTo>
                  <a:lnTo>
                    <a:pt x="1" y="10"/>
                  </a:lnTo>
                  <a:lnTo>
                    <a:pt x="3" y="7"/>
                  </a:lnTo>
                  <a:lnTo>
                    <a:pt x="5" y="4"/>
                  </a:lnTo>
                  <a:lnTo>
                    <a:pt x="7" y="2"/>
                  </a:lnTo>
                  <a:lnTo>
                    <a:pt x="10" y="1"/>
                  </a:lnTo>
                  <a:lnTo>
                    <a:pt x="13" y="0"/>
                  </a:lnTo>
                  <a:lnTo>
                    <a:pt x="17" y="0"/>
                  </a:lnTo>
                  <a:lnTo>
                    <a:pt x="20" y="0"/>
                  </a:lnTo>
                  <a:lnTo>
                    <a:pt x="23" y="1"/>
                  </a:lnTo>
                  <a:lnTo>
                    <a:pt x="26" y="2"/>
                  </a:lnTo>
                  <a:lnTo>
                    <a:pt x="29" y="4"/>
                  </a:lnTo>
                  <a:lnTo>
                    <a:pt x="31" y="7"/>
                  </a:lnTo>
                  <a:lnTo>
                    <a:pt x="32" y="10"/>
                  </a:lnTo>
                  <a:lnTo>
                    <a:pt x="33" y="13"/>
                  </a:lnTo>
                  <a:lnTo>
                    <a:pt x="33" y="16"/>
                  </a:lnTo>
                  <a:lnTo>
                    <a:pt x="33" y="20"/>
                  </a:lnTo>
                  <a:lnTo>
                    <a:pt x="32" y="23"/>
                  </a:lnTo>
                  <a:lnTo>
                    <a:pt x="31" y="26"/>
                  </a:lnTo>
                  <a:lnTo>
                    <a:pt x="29" y="28"/>
                  </a:lnTo>
                  <a:lnTo>
                    <a:pt x="26" y="30"/>
                  </a:lnTo>
                  <a:lnTo>
                    <a:pt x="23" y="32"/>
                  </a:lnTo>
                  <a:lnTo>
                    <a:pt x="20" y="33"/>
                  </a:lnTo>
                  <a:lnTo>
                    <a:pt x="17" y="33"/>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84" name="Line 108"/>
            <p:cNvSpPr>
              <a:spLocks noChangeShapeType="1"/>
            </p:cNvSpPr>
            <p:nvPr/>
          </p:nvSpPr>
          <p:spPr bwMode="auto">
            <a:xfrm flipH="1">
              <a:off x="3569" y="1580"/>
              <a:ext cx="718"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685" name="Rectangle 109"/>
            <p:cNvSpPr>
              <a:spLocks noChangeArrowheads="1"/>
            </p:cNvSpPr>
            <p:nvPr/>
          </p:nvSpPr>
          <p:spPr bwMode="auto">
            <a:xfrm>
              <a:off x="3690" y="1551"/>
              <a:ext cx="165" cy="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8686" name="Rectangle 110"/>
            <p:cNvSpPr>
              <a:spLocks noChangeArrowheads="1"/>
            </p:cNvSpPr>
            <p:nvPr/>
          </p:nvSpPr>
          <p:spPr bwMode="auto">
            <a:xfrm>
              <a:off x="3690" y="1551"/>
              <a:ext cx="165" cy="62"/>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87" name="Freeform 111"/>
            <p:cNvSpPr>
              <a:spLocks noEditPoints="1"/>
            </p:cNvSpPr>
            <p:nvPr/>
          </p:nvSpPr>
          <p:spPr bwMode="auto">
            <a:xfrm>
              <a:off x="717" y="1484"/>
              <a:ext cx="3289" cy="1492"/>
            </a:xfrm>
            <a:custGeom>
              <a:avLst/>
              <a:gdLst>
                <a:gd name="T0" fmla="*/ 3183 w 3289"/>
                <a:gd name="T1" fmla="*/ 7 h 1492"/>
                <a:gd name="T2" fmla="*/ 3027 w 3289"/>
                <a:gd name="T3" fmla="*/ 7 h 1492"/>
                <a:gd name="T4" fmla="*/ 2873 w 3289"/>
                <a:gd name="T5" fmla="*/ 7 h 1492"/>
                <a:gd name="T6" fmla="*/ 2719 w 3289"/>
                <a:gd name="T7" fmla="*/ 7 h 1492"/>
                <a:gd name="T8" fmla="*/ 2565 w 3289"/>
                <a:gd name="T9" fmla="*/ 7 h 1492"/>
                <a:gd name="T10" fmla="*/ 2409 w 3289"/>
                <a:gd name="T11" fmla="*/ 7 h 1492"/>
                <a:gd name="T12" fmla="*/ 2255 w 3289"/>
                <a:gd name="T13" fmla="*/ 7 h 1492"/>
                <a:gd name="T14" fmla="*/ 2101 w 3289"/>
                <a:gd name="T15" fmla="*/ 7 h 1492"/>
                <a:gd name="T16" fmla="*/ 1947 w 3289"/>
                <a:gd name="T17" fmla="*/ 7 h 1492"/>
                <a:gd name="T18" fmla="*/ 1791 w 3289"/>
                <a:gd name="T19" fmla="*/ 7 h 1492"/>
                <a:gd name="T20" fmla="*/ 1637 w 3289"/>
                <a:gd name="T21" fmla="*/ 7 h 1492"/>
                <a:gd name="T22" fmla="*/ 1483 w 3289"/>
                <a:gd name="T23" fmla="*/ 7 h 1492"/>
                <a:gd name="T24" fmla="*/ 1329 w 3289"/>
                <a:gd name="T25" fmla="*/ 7 h 1492"/>
                <a:gd name="T26" fmla="*/ 1173 w 3289"/>
                <a:gd name="T27" fmla="*/ 7 h 1492"/>
                <a:gd name="T28" fmla="*/ 1019 w 3289"/>
                <a:gd name="T29" fmla="*/ 7 h 1492"/>
                <a:gd name="T30" fmla="*/ 865 w 3289"/>
                <a:gd name="T31" fmla="*/ 7 h 1492"/>
                <a:gd name="T32" fmla="*/ 711 w 3289"/>
                <a:gd name="T33" fmla="*/ 7 h 1492"/>
                <a:gd name="T34" fmla="*/ 555 w 3289"/>
                <a:gd name="T35" fmla="*/ 7 h 1492"/>
                <a:gd name="T36" fmla="*/ 401 w 3289"/>
                <a:gd name="T37" fmla="*/ 7 h 1492"/>
                <a:gd name="T38" fmla="*/ 247 w 3289"/>
                <a:gd name="T39" fmla="*/ 7 h 1492"/>
                <a:gd name="T40" fmla="*/ 93 w 3289"/>
                <a:gd name="T41" fmla="*/ 7 h 1492"/>
                <a:gd name="T42" fmla="*/ 8 w 3289"/>
                <a:gd name="T43" fmla="*/ 70 h 1492"/>
                <a:gd name="T44" fmla="*/ 8 w 3289"/>
                <a:gd name="T45" fmla="*/ 224 h 1492"/>
                <a:gd name="T46" fmla="*/ 8 w 3289"/>
                <a:gd name="T47" fmla="*/ 378 h 1492"/>
                <a:gd name="T48" fmla="*/ 8 w 3289"/>
                <a:gd name="T49" fmla="*/ 533 h 1492"/>
                <a:gd name="T50" fmla="*/ 8 w 3289"/>
                <a:gd name="T51" fmla="*/ 687 h 1492"/>
                <a:gd name="T52" fmla="*/ 8 w 3289"/>
                <a:gd name="T53" fmla="*/ 841 h 1492"/>
                <a:gd name="T54" fmla="*/ 8 w 3289"/>
                <a:gd name="T55" fmla="*/ 995 h 1492"/>
                <a:gd name="T56" fmla="*/ 8 w 3289"/>
                <a:gd name="T57" fmla="*/ 1151 h 1492"/>
                <a:gd name="T58" fmla="*/ 8 w 3289"/>
                <a:gd name="T59" fmla="*/ 1305 h 1492"/>
                <a:gd name="T60" fmla="*/ 8 w 3289"/>
                <a:gd name="T61" fmla="*/ 1459 h 1492"/>
                <a:gd name="T62" fmla="*/ 129 w 3289"/>
                <a:gd name="T63" fmla="*/ 1485 h 1492"/>
                <a:gd name="T64" fmla="*/ 283 w 3289"/>
                <a:gd name="T65" fmla="*/ 1485 h 1492"/>
                <a:gd name="T66" fmla="*/ 438 w 3289"/>
                <a:gd name="T67" fmla="*/ 1485 h 1492"/>
                <a:gd name="T68" fmla="*/ 593 w 3289"/>
                <a:gd name="T69" fmla="*/ 1485 h 1492"/>
                <a:gd name="T70" fmla="*/ 747 w 3289"/>
                <a:gd name="T71" fmla="*/ 1485 h 1492"/>
                <a:gd name="T72" fmla="*/ 901 w 3289"/>
                <a:gd name="T73" fmla="*/ 1485 h 1492"/>
                <a:gd name="T74" fmla="*/ 1056 w 3289"/>
                <a:gd name="T75" fmla="*/ 1485 h 1492"/>
                <a:gd name="T76" fmla="*/ 1211 w 3289"/>
                <a:gd name="T77" fmla="*/ 1485 h 1492"/>
                <a:gd name="T78" fmla="*/ 1365 w 3289"/>
                <a:gd name="T79" fmla="*/ 1485 h 1492"/>
                <a:gd name="T80" fmla="*/ 1519 w 3289"/>
                <a:gd name="T81" fmla="*/ 1485 h 1492"/>
                <a:gd name="T82" fmla="*/ 1674 w 3289"/>
                <a:gd name="T83" fmla="*/ 1485 h 1492"/>
                <a:gd name="T84" fmla="*/ 1829 w 3289"/>
                <a:gd name="T85" fmla="*/ 1485 h 1492"/>
                <a:gd name="T86" fmla="*/ 1983 w 3289"/>
                <a:gd name="T87" fmla="*/ 1485 h 1492"/>
                <a:gd name="T88" fmla="*/ 2137 w 3289"/>
                <a:gd name="T89" fmla="*/ 1485 h 1492"/>
                <a:gd name="T90" fmla="*/ 2292 w 3289"/>
                <a:gd name="T91" fmla="*/ 1485 h 1492"/>
                <a:gd name="T92" fmla="*/ 2447 w 3289"/>
                <a:gd name="T93" fmla="*/ 1485 h 1492"/>
                <a:gd name="T94" fmla="*/ 2601 w 3289"/>
                <a:gd name="T95" fmla="*/ 1485 h 1492"/>
                <a:gd name="T96" fmla="*/ 2755 w 3289"/>
                <a:gd name="T97" fmla="*/ 1485 h 1492"/>
                <a:gd name="T98" fmla="*/ 2910 w 3289"/>
                <a:gd name="T99" fmla="*/ 1485 h 1492"/>
                <a:gd name="T100" fmla="*/ 3065 w 3289"/>
                <a:gd name="T101" fmla="*/ 1485 h 1492"/>
                <a:gd name="T102" fmla="*/ 3219 w 3289"/>
                <a:gd name="T103" fmla="*/ 1485 h 1492"/>
                <a:gd name="T104" fmla="*/ 3282 w 3289"/>
                <a:gd name="T105" fmla="*/ 1371 h 1492"/>
                <a:gd name="T106" fmla="*/ 3282 w 3289"/>
                <a:gd name="T107" fmla="*/ 1217 h 1492"/>
                <a:gd name="T108" fmla="*/ 3282 w 3289"/>
                <a:gd name="T109" fmla="*/ 1062 h 1492"/>
                <a:gd name="T110" fmla="*/ 3282 w 3289"/>
                <a:gd name="T111" fmla="*/ 907 h 1492"/>
                <a:gd name="T112" fmla="*/ 3282 w 3289"/>
                <a:gd name="T113" fmla="*/ 753 h 1492"/>
                <a:gd name="T114" fmla="*/ 3282 w 3289"/>
                <a:gd name="T115" fmla="*/ 599 h 1492"/>
                <a:gd name="T116" fmla="*/ 3282 w 3289"/>
                <a:gd name="T117" fmla="*/ 445 h 1492"/>
                <a:gd name="T118" fmla="*/ 3282 w 3289"/>
                <a:gd name="T119" fmla="*/ 290 h 1492"/>
                <a:gd name="T120" fmla="*/ 3282 w 3289"/>
                <a:gd name="T121" fmla="*/ 136 h 1492"/>
                <a:gd name="T122" fmla="*/ 3282 w 3289"/>
                <a:gd name="T123" fmla="*/ 4 h 1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89" h="1492">
                  <a:moveTo>
                    <a:pt x="3285" y="7"/>
                  </a:moveTo>
                  <a:lnTo>
                    <a:pt x="3256" y="7"/>
                  </a:lnTo>
                  <a:lnTo>
                    <a:pt x="3256" y="0"/>
                  </a:lnTo>
                  <a:lnTo>
                    <a:pt x="3285" y="0"/>
                  </a:lnTo>
                  <a:lnTo>
                    <a:pt x="3285" y="7"/>
                  </a:lnTo>
                  <a:close/>
                  <a:moveTo>
                    <a:pt x="3233" y="7"/>
                  </a:moveTo>
                  <a:lnTo>
                    <a:pt x="3204" y="7"/>
                  </a:lnTo>
                  <a:lnTo>
                    <a:pt x="3204" y="0"/>
                  </a:lnTo>
                  <a:lnTo>
                    <a:pt x="3233" y="0"/>
                  </a:lnTo>
                  <a:lnTo>
                    <a:pt x="3233" y="7"/>
                  </a:lnTo>
                  <a:close/>
                  <a:moveTo>
                    <a:pt x="3183" y="7"/>
                  </a:moveTo>
                  <a:lnTo>
                    <a:pt x="3153" y="7"/>
                  </a:lnTo>
                  <a:lnTo>
                    <a:pt x="3153" y="0"/>
                  </a:lnTo>
                  <a:lnTo>
                    <a:pt x="3183" y="0"/>
                  </a:lnTo>
                  <a:lnTo>
                    <a:pt x="3183" y="7"/>
                  </a:lnTo>
                  <a:close/>
                  <a:moveTo>
                    <a:pt x="3131" y="7"/>
                  </a:moveTo>
                  <a:lnTo>
                    <a:pt x="3102" y="7"/>
                  </a:lnTo>
                  <a:lnTo>
                    <a:pt x="3102" y="0"/>
                  </a:lnTo>
                  <a:lnTo>
                    <a:pt x="3131" y="0"/>
                  </a:lnTo>
                  <a:lnTo>
                    <a:pt x="3131" y="7"/>
                  </a:lnTo>
                  <a:close/>
                  <a:moveTo>
                    <a:pt x="3079" y="7"/>
                  </a:moveTo>
                  <a:lnTo>
                    <a:pt x="3050" y="7"/>
                  </a:lnTo>
                  <a:lnTo>
                    <a:pt x="3050" y="0"/>
                  </a:lnTo>
                  <a:lnTo>
                    <a:pt x="3079" y="0"/>
                  </a:lnTo>
                  <a:lnTo>
                    <a:pt x="3079" y="7"/>
                  </a:lnTo>
                  <a:close/>
                  <a:moveTo>
                    <a:pt x="3027" y="7"/>
                  </a:moveTo>
                  <a:lnTo>
                    <a:pt x="2998" y="7"/>
                  </a:lnTo>
                  <a:lnTo>
                    <a:pt x="2998" y="0"/>
                  </a:lnTo>
                  <a:lnTo>
                    <a:pt x="3027" y="0"/>
                  </a:lnTo>
                  <a:lnTo>
                    <a:pt x="3027" y="7"/>
                  </a:lnTo>
                  <a:close/>
                  <a:moveTo>
                    <a:pt x="2977" y="7"/>
                  </a:moveTo>
                  <a:lnTo>
                    <a:pt x="2947" y="7"/>
                  </a:lnTo>
                  <a:lnTo>
                    <a:pt x="2947" y="0"/>
                  </a:lnTo>
                  <a:lnTo>
                    <a:pt x="2977" y="0"/>
                  </a:lnTo>
                  <a:lnTo>
                    <a:pt x="2977" y="7"/>
                  </a:lnTo>
                  <a:close/>
                  <a:moveTo>
                    <a:pt x="2925" y="7"/>
                  </a:moveTo>
                  <a:lnTo>
                    <a:pt x="2896" y="7"/>
                  </a:lnTo>
                  <a:lnTo>
                    <a:pt x="2896" y="0"/>
                  </a:lnTo>
                  <a:lnTo>
                    <a:pt x="2925" y="0"/>
                  </a:lnTo>
                  <a:lnTo>
                    <a:pt x="2925" y="7"/>
                  </a:lnTo>
                  <a:close/>
                  <a:moveTo>
                    <a:pt x="2873" y="7"/>
                  </a:moveTo>
                  <a:lnTo>
                    <a:pt x="2844" y="7"/>
                  </a:lnTo>
                  <a:lnTo>
                    <a:pt x="2844" y="0"/>
                  </a:lnTo>
                  <a:lnTo>
                    <a:pt x="2873" y="0"/>
                  </a:lnTo>
                  <a:lnTo>
                    <a:pt x="2873" y="7"/>
                  </a:lnTo>
                  <a:close/>
                  <a:moveTo>
                    <a:pt x="2821" y="7"/>
                  </a:moveTo>
                  <a:lnTo>
                    <a:pt x="2792" y="7"/>
                  </a:lnTo>
                  <a:lnTo>
                    <a:pt x="2792" y="0"/>
                  </a:lnTo>
                  <a:lnTo>
                    <a:pt x="2821" y="0"/>
                  </a:lnTo>
                  <a:lnTo>
                    <a:pt x="2821" y="7"/>
                  </a:lnTo>
                  <a:close/>
                  <a:moveTo>
                    <a:pt x="2771" y="7"/>
                  </a:moveTo>
                  <a:lnTo>
                    <a:pt x="2741" y="7"/>
                  </a:lnTo>
                  <a:lnTo>
                    <a:pt x="2741" y="0"/>
                  </a:lnTo>
                  <a:lnTo>
                    <a:pt x="2771" y="0"/>
                  </a:lnTo>
                  <a:lnTo>
                    <a:pt x="2771" y="7"/>
                  </a:lnTo>
                  <a:close/>
                  <a:moveTo>
                    <a:pt x="2719" y="7"/>
                  </a:moveTo>
                  <a:lnTo>
                    <a:pt x="2690" y="7"/>
                  </a:lnTo>
                  <a:lnTo>
                    <a:pt x="2690" y="0"/>
                  </a:lnTo>
                  <a:lnTo>
                    <a:pt x="2719" y="0"/>
                  </a:lnTo>
                  <a:lnTo>
                    <a:pt x="2719" y="7"/>
                  </a:lnTo>
                  <a:close/>
                  <a:moveTo>
                    <a:pt x="2667" y="7"/>
                  </a:moveTo>
                  <a:lnTo>
                    <a:pt x="2638" y="7"/>
                  </a:lnTo>
                  <a:lnTo>
                    <a:pt x="2638" y="0"/>
                  </a:lnTo>
                  <a:lnTo>
                    <a:pt x="2667" y="0"/>
                  </a:lnTo>
                  <a:lnTo>
                    <a:pt x="2667" y="7"/>
                  </a:lnTo>
                  <a:close/>
                  <a:moveTo>
                    <a:pt x="2615" y="7"/>
                  </a:moveTo>
                  <a:lnTo>
                    <a:pt x="2586" y="7"/>
                  </a:lnTo>
                  <a:lnTo>
                    <a:pt x="2586" y="0"/>
                  </a:lnTo>
                  <a:lnTo>
                    <a:pt x="2615" y="0"/>
                  </a:lnTo>
                  <a:lnTo>
                    <a:pt x="2615" y="7"/>
                  </a:lnTo>
                  <a:close/>
                  <a:moveTo>
                    <a:pt x="2565" y="7"/>
                  </a:moveTo>
                  <a:lnTo>
                    <a:pt x="2535" y="7"/>
                  </a:lnTo>
                  <a:lnTo>
                    <a:pt x="2535" y="0"/>
                  </a:lnTo>
                  <a:lnTo>
                    <a:pt x="2565" y="0"/>
                  </a:lnTo>
                  <a:lnTo>
                    <a:pt x="2565" y="7"/>
                  </a:lnTo>
                  <a:close/>
                  <a:moveTo>
                    <a:pt x="2513" y="7"/>
                  </a:moveTo>
                  <a:lnTo>
                    <a:pt x="2484" y="7"/>
                  </a:lnTo>
                  <a:lnTo>
                    <a:pt x="2484" y="0"/>
                  </a:lnTo>
                  <a:lnTo>
                    <a:pt x="2513" y="0"/>
                  </a:lnTo>
                  <a:lnTo>
                    <a:pt x="2513" y="7"/>
                  </a:lnTo>
                  <a:close/>
                  <a:moveTo>
                    <a:pt x="2461" y="7"/>
                  </a:moveTo>
                  <a:lnTo>
                    <a:pt x="2432" y="7"/>
                  </a:lnTo>
                  <a:lnTo>
                    <a:pt x="2432" y="0"/>
                  </a:lnTo>
                  <a:lnTo>
                    <a:pt x="2461" y="0"/>
                  </a:lnTo>
                  <a:lnTo>
                    <a:pt x="2461" y="7"/>
                  </a:lnTo>
                  <a:close/>
                  <a:moveTo>
                    <a:pt x="2409" y="7"/>
                  </a:moveTo>
                  <a:lnTo>
                    <a:pt x="2380" y="7"/>
                  </a:lnTo>
                  <a:lnTo>
                    <a:pt x="2380" y="0"/>
                  </a:lnTo>
                  <a:lnTo>
                    <a:pt x="2409" y="0"/>
                  </a:lnTo>
                  <a:lnTo>
                    <a:pt x="2409" y="7"/>
                  </a:lnTo>
                  <a:close/>
                  <a:moveTo>
                    <a:pt x="2359" y="7"/>
                  </a:moveTo>
                  <a:lnTo>
                    <a:pt x="2329" y="7"/>
                  </a:lnTo>
                  <a:lnTo>
                    <a:pt x="2329" y="0"/>
                  </a:lnTo>
                  <a:lnTo>
                    <a:pt x="2359" y="0"/>
                  </a:lnTo>
                  <a:lnTo>
                    <a:pt x="2359" y="7"/>
                  </a:lnTo>
                  <a:close/>
                  <a:moveTo>
                    <a:pt x="2307" y="7"/>
                  </a:moveTo>
                  <a:lnTo>
                    <a:pt x="2278" y="7"/>
                  </a:lnTo>
                  <a:lnTo>
                    <a:pt x="2278" y="0"/>
                  </a:lnTo>
                  <a:lnTo>
                    <a:pt x="2307" y="0"/>
                  </a:lnTo>
                  <a:lnTo>
                    <a:pt x="2307" y="7"/>
                  </a:lnTo>
                  <a:close/>
                  <a:moveTo>
                    <a:pt x="2255" y="7"/>
                  </a:moveTo>
                  <a:lnTo>
                    <a:pt x="2226" y="7"/>
                  </a:lnTo>
                  <a:lnTo>
                    <a:pt x="2226" y="0"/>
                  </a:lnTo>
                  <a:lnTo>
                    <a:pt x="2255" y="0"/>
                  </a:lnTo>
                  <a:lnTo>
                    <a:pt x="2255" y="7"/>
                  </a:lnTo>
                  <a:close/>
                  <a:moveTo>
                    <a:pt x="2203" y="7"/>
                  </a:moveTo>
                  <a:lnTo>
                    <a:pt x="2174" y="7"/>
                  </a:lnTo>
                  <a:lnTo>
                    <a:pt x="2174" y="0"/>
                  </a:lnTo>
                  <a:lnTo>
                    <a:pt x="2203" y="0"/>
                  </a:lnTo>
                  <a:lnTo>
                    <a:pt x="2203" y="7"/>
                  </a:lnTo>
                  <a:close/>
                  <a:moveTo>
                    <a:pt x="2153" y="7"/>
                  </a:moveTo>
                  <a:lnTo>
                    <a:pt x="2123" y="7"/>
                  </a:lnTo>
                  <a:lnTo>
                    <a:pt x="2123" y="0"/>
                  </a:lnTo>
                  <a:lnTo>
                    <a:pt x="2153" y="0"/>
                  </a:lnTo>
                  <a:lnTo>
                    <a:pt x="2153" y="7"/>
                  </a:lnTo>
                  <a:close/>
                  <a:moveTo>
                    <a:pt x="2101" y="7"/>
                  </a:moveTo>
                  <a:lnTo>
                    <a:pt x="2072" y="7"/>
                  </a:lnTo>
                  <a:lnTo>
                    <a:pt x="2072" y="0"/>
                  </a:lnTo>
                  <a:lnTo>
                    <a:pt x="2101" y="0"/>
                  </a:lnTo>
                  <a:lnTo>
                    <a:pt x="2101" y="7"/>
                  </a:lnTo>
                  <a:close/>
                  <a:moveTo>
                    <a:pt x="2049" y="7"/>
                  </a:moveTo>
                  <a:lnTo>
                    <a:pt x="2020" y="7"/>
                  </a:lnTo>
                  <a:lnTo>
                    <a:pt x="2020" y="0"/>
                  </a:lnTo>
                  <a:lnTo>
                    <a:pt x="2049" y="0"/>
                  </a:lnTo>
                  <a:lnTo>
                    <a:pt x="2049" y="7"/>
                  </a:lnTo>
                  <a:close/>
                  <a:moveTo>
                    <a:pt x="1997" y="7"/>
                  </a:moveTo>
                  <a:lnTo>
                    <a:pt x="1968" y="7"/>
                  </a:lnTo>
                  <a:lnTo>
                    <a:pt x="1968" y="0"/>
                  </a:lnTo>
                  <a:lnTo>
                    <a:pt x="1997" y="0"/>
                  </a:lnTo>
                  <a:lnTo>
                    <a:pt x="1997" y="7"/>
                  </a:lnTo>
                  <a:close/>
                  <a:moveTo>
                    <a:pt x="1947" y="7"/>
                  </a:moveTo>
                  <a:lnTo>
                    <a:pt x="1917" y="7"/>
                  </a:lnTo>
                  <a:lnTo>
                    <a:pt x="1917" y="0"/>
                  </a:lnTo>
                  <a:lnTo>
                    <a:pt x="1947" y="0"/>
                  </a:lnTo>
                  <a:lnTo>
                    <a:pt x="1947" y="7"/>
                  </a:lnTo>
                  <a:close/>
                  <a:moveTo>
                    <a:pt x="1895" y="7"/>
                  </a:moveTo>
                  <a:lnTo>
                    <a:pt x="1866" y="7"/>
                  </a:lnTo>
                  <a:lnTo>
                    <a:pt x="1866" y="0"/>
                  </a:lnTo>
                  <a:lnTo>
                    <a:pt x="1895" y="0"/>
                  </a:lnTo>
                  <a:lnTo>
                    <a:pt x="1895" y="7"/>
                  </a:lnTo>
                  <a:close/>
                  <a:moveTo>
                    <a:pt x="1843" y="7"/>
                  </a:moveTo>
                  <a:lnTo>
                    <a:pt x="1814" y="7"/>
                  </a:lnTo>
                  <a:lnTo>
                    <a:pt x="1814" y="0"/>
                  </a:lnTo>
                  <a:lnTo>
                    <a:pt x="1843" y="0"/>
                  </a:lnTo>
                  <a:lnTo>
                    <a:pt x="1843" y="7"/>
                  </a:lnTo>
                  <a:close/>
                  <a:moveTo>
                    <a:pt x="1791" y="7"/>
                  </a:moveTo>
                  <a:lnTo>
                    <a:pt x="1762" y="7"/>
                  </a:lnTo>
                  <a:lnTo>
                    <a:pt x="1762" y="0"/>
                  </a:lnTo>
                  <a:lnTo>
                    <a:pt x="1791" y="0"/>
                  </a:lnTo>
                  <a:lnTo>
                    <a:pt x="1791" y="7"/>
                  </a:lnTo>
                  <a:close/>
                  <a:moveTo>
                    <a:pt x="1741" y="7"/>
                  </a:moveTo>
                  <a:lnTo>
                    <a:pt x="1711" y="7"/>
                  </a:lnTo>
                  <a:lnTo>
                    <a:pt x="1711" y="0"/>
                  </a:lnTo>
                  <a:lnTo>
                    <a:pt x="1741" y="0"/>
                  </a:lnTo>
                  <a:lnTo>
                    <a:pt x="1741" y="7"/>
                  </a:lnTo>
                  <a:close/>
                  <a:moveTo>
                    <a:pt x="1689" y="7"/>
                  </a:moveTo>
                  <a:lnTo>
                    <a:pt x="1660" y="7"/>
                  </a:lnTo>
                  <a:lnTo>
                    <a:pt x="1660" y="0"/>
                  </a:lnTo>
                  <a:lnTo>
                    <a:pt x="1689" y="0"/>
                  </a:lnTo>
                  <a:lnTo>
                    <a:pt x="1689" y="7"/>
                  </a:lnTo>
                  <a:close/>
                  <a:moveTo>
                    <a:pt x="1637" y="7"/>
                  </a:moveTo>
                  <a:lnTo>
                    <a:pt x="1608" y="7"/>
                  </a:lnTo>
                  <a:lnTo>
                    <a:pt x="1608" y="0"/>
                  </a:lnTo>
                  <a:lnTo>
                    <a:pt x="1637" y="0"/>
                  </a:lnTo>
                  <a:lnTo>
                    <a:pt x="1637" y="7"/>
                  </a:lnTo>
                  <a:close/>
                  <a:moveTo>
                    <a:pt x="1585" y="7"/>
                  </a:moveTo>
                  <a:lnTo>
                    <a:pt x="1556" y="7"/>
                  </a:lnTo>
                  <a:lnTo>
                    <a:pt x="1556" y="0"/>
                  </a:lnTo>
                  <a:lnTo>
                    <a:pt x="1585" y="0"/>
                  </a:lnTo>
                  <a:lnTo>
                    <a:pt x="1585" y="7"/>
                  </a:lnTo>
                  <a:close/>
                  <a:moveTo>
                    <a:pt x="1535" y="7"/>
                  </a:moveTo>
                  <a:lnTo>
                    <a:pt x="1505" y="7"/>
                  </a:lnTo>
                  <a:lnTo>
                    <a:pt x="1505" y="0"/>
                  </a:lnTo>
                  <a:lnTo>
                    <a:pt x="1535" y="0"/>
                  </a:lnTo>
                  <a:lnTo>
                    <a:pt x="1535" y="7"/>
                  </a:lnTo>
                  <a:close/>
                  <a:moveTo>
                    <a:pt x="1483" y="7"/>
                  </a:moveTo>
                  <a:lnTo>
                    <a:pt x="1454" y="7"/>
                  </a:lnTo>
                  <a:lnTo>
                    <a:pt x="1454" y="0"/>
                  </a:lnTo>
                  <a:lnTo>
                    <a:pt x="1483" y="0"/>
                  </a:lnTo>
                  <a:lnTo>
                    <a:pt x="1483" y="7"/>
                  </a:lnTo>
                  <a:close/>
                  <a:moveTo>
                    <a:pt x="1431" y="7"/>
                  </a:moveTo>
                  <a:lnTo>
                    <a:pt x="1402" y="7"/>
                  </a:lnTo>
                  <a:lnTo>
                    <a:pt x="1402" y="0"/>
                  </a:lnTo>
                  <a:lnTo>
                    <a:pt x="1431" y="0"/>
                  </a:lnTo>
                  <a:lnTo>
                    <a:pt x="1431" y="7"/>
                  </a:lnTo>
                  <a:close/>
                  <a:moveTo>
                    <a:pt x="1379" y="7"/>
                  </a:moveTo>
                  <a:lnTo>
                    <a:pt x="1350" y="7"/>
                  </a:lnTo>
                  <a:lnTo>
                    <a:pt x="1350" y="0"/>
                  </a:lnTo>
                  <a:lnTo>
                    <a:pt x="1379" y="0"/>
                  </a:lnTo>
                  <a:lnTo>
                    <a:pt x="1379" y="7"/>
                  </a:lnTo>
                  <a:close/>
                  <a:moveTo>
                    <a:pt x="1329" y="7"/>
                  </a:moveTo>
                  <a:lnTo>
                    <a:pt x="1299" y="7"/>
                  </a:lnTo>
                  <a:lnTo>
                    <a:pt x="1299" y="0"/>
                  </a:lnTo>
                  <a:lnTo>
                    <a:pt x="1329" y="0"/>
                  </a:lnTo>
                  <a:lnTo>
                    <a:pt x="1329" y="7"/>
                  </a:lnTo>
                  <a:close/>
                  <a:moveTo>
                    <a:pt x="1277" y="7"/>
                  </a:moveTo>
                  <a:lnTo>
                    <a:pt x="1248" y="7"/>
                  </a:lnTo>
                  <a:lnTo>
                    <a:pt x="1248" y="0"/>
                  </a:lnTo>
                  <a:lnTo>
                    <a:pt x="1277" y="0"/>
                  </a:lnTo>
                  <a:lnTo>
                    <a:pt x="1277" y="7"/>
                  </a:lnTo>
                  <a:close/>
                  <a:moveTo>
                    <a:pt x="1225" y="7"/>
                  </a:moveTo>
                  <a:lnTo>
                    <a:pt x="1196" y="7"/>
                  </a:lnTo>
                  <a:lnTo>
                    <a:pt x="1196" y="0"/>
                  </a:lnTo>
                  <a:lnTo>
                    <a:pt x="1225" y="0"/>
                  </a:lnTo>
                  <a:lnTo>
                    <a:pt x="1225" y="7"/>
                  </a:lnTo>
                  <a:close/>
                  <a:moveTo>
                    <a:pt x="1173" y="7"/>
                  </a:moveTo>
                  <a:lnTo>
                    <a:pt x="1144" y="7"/>
                  </a:lnTo>
                  <a:lnTo>
                    <a:pt x="1144" y="0"/>
                  </a:lnTo>
                  <a:lnTo>
                    <a:pt x="1173" y="0"/>
                  </a:lnTo>
                  <a:lnTo>
                    <a:pt x="1173" y="7"/>
                  </a:lnTo>
                  <a:close/>
                  <a:moveTo>
                    <a:pt x="1123" y="7"/>
                  </a:moveTo>
                  <a:lnTo>
                    <a:pt x="1093" y="7"/>
                  </a:lnTo>
                  <a:lnTo>
                    <a:pt x="1093" y="0"/>
                  </a:lnTo>
                  <a:lnTo>
                    <a:pt x="1123" y="0"/>
                  </a:lnTo>
                  <a:lnTo>
                    <a:pt x="1123" y="7"/>
                  </a:lnTo>
                  <a:close/>
                  <a:moveTo>
                    <a:pt x="1071" y="7"/>
                  </a:moveTo>
                  <a:lnTo>
                    <a:pt x="1042" y="7"/>
                  </a:lnTo>
                  <a:lnTo>
                    <a:pt x="1042" y="0"/>
                  </a:lnTo>
                  <a:lnTo>
                    <a:pt x="1071" y="0"/>
                  </a:lnTo>
                  <a:lnTo>
                    <a:pt x="1071" y="7"/>
                  </a:lnTo>
                  <a:close/>
                  <a:moveTo>
                    <a:pt x="1019" y="7"/>
                  </a:moveTo>
                  <a:lnTo>
                    <a:pt x="990" y="7"/>
                  </a:lnTo>
                  <a:lnTo>
                    <a:pt x="990" y="0"/>
                  </a:lnTo>
                  <a:lnTo>
                    <a:pt x="1019" y="0"/>
                  </a:lnTo>
                  <a:lnTo>
                    <a:pt x="1019" y="7"/>
                  </a:lnTo>
                  <a:close/>
                  <a:moveTo>
                    <a:pt x="967" y="7"/>
                  </a:moveTo>
                  <a:lnTo>
                    <a:pt x="938" y="7"/>
                  </a:lnTo>
                  <a:lnTo>
                    <a:pt x="938" y="0"/>
                  </a:lnTo>
                  <a:lnTo>
                    <a:pt x="967" y="0"/>
                  </a:lnTo>
                  <a:lnTo>
                    <a:pt x="967" y="7"/>
                  </a:lnTo>
                  <a:close/>
                  <a:moveTo>
                    <a:pt x="917" y="7"/>
                  </a:moveTo>
                  <a:lnTo>
                    <a:pt x="887" y="7"/>
                  </a:lnTo>
                  <a:lnTo>
                    <a:pt x="887" y="0"/>
                  </a:lnTo>
                  <a:lnTo>
                    <a:pt x="917" y="0"/>
                  </a:lnTo>
                  <a:lnTo>
                    <a:pt x="917" y="7"/>
                  </a:lnTo>
                  <a:close/>
                  <a:moveTo>
                    <a:pt x="865" y="7"/>
                  </a:moveTo>
                  <a:lnTo>
                    <a:pt x="836" y="7"/>
                  </a:lnTo>
                  <a:lnTo>
                    <a:pt x="836" y="0"/>
                  </a:lnTo>
                  <a:lnTo>
                    <a:pt x="865" y="0"/>
                  </a:lnTo>
                  <a:lnTo>
                    <a:pt x="865" y="7"/>
                  </a:lnTo>
                  <a:close/>
                  <a:moveTo>
                    <a:pt x="813" y="7"/>
                  </a:moveTo>
                  <a:lnTo>
                    <a:pt x="784" y="7"/>
                  </a:lnTo>
                  <a:lnTo>
                    <a:pt x="784" y="0"/>
                  </a:lnTo>
                  <a:lnTo>
                    <a:pt x="813" y="0"/>
                  </a:lnTo>
                  <a:lnTo>
                    <a:pt x="813" y="7"/>
                  </a:lnTo>
                  <a:close/>
                  <a:moveTo>
                    <a:pt x="761" y="7"/>
                  </a:moveTo>
                  <a:lnTo>
                    <a:pt x="732" y="7"/>
                  </a:lnTo>
                  <a:lnTo>
                    <a:pt x="732" y="0"/>
                  </a:lnTo>
                  <a:lnTo>
                    <a:pt x="761" y="0"/>
                  </a:lnTo>
                  <a:lnTo>
                    <a:pt x="761" y="7"/>
                  </a:lnTo>
                  <a:close/>
                  <a:moveTo>
                    <a:pt x="711" y="7"/>
                  </a:moveTo>
                  <a:lnTo>
                    <a:pt x="681" y="7"/>
                  </a:lnTo>
                  <a:lnTo>
                    <a:pt x="681" y="0"/>
                  </a:lnTo>
                  <a:lnTo>
                    <a:pt x="711" y="0"/>
                  </a:lnTo>
                  <a:lnTo>
                    <a:pt x="711" y="7"/>
                  </a:lnTo>
                  <a:close/>
                  <a:moveTo>
                    <a:pt x="659" y="7"/>
                  </a:moveTo>
                  <a:lnTo>
                    <a:pt x="630" y="7"/>
                  </a:lnTo>
                  <a:lnTo>
                    <a:pt x="630" y="0"/>
                  </a:lnTo>
                  <a:lnTo>
                    <a:pt x="659" y="0"/>
                  </a:lnTo>
                  <a:lnTo>
                    <a:pt x="659" y="7"/>
                  </a:lnTo>
                  <a:close/>
                  <a:moveTo>
                    <a:pt x="607" y="7"/>
                  </a:moveTo>
                  <a:lnTo>
                    <a:pt x="578" y="7"/>
                  </a:lnTo>
                  <a:lnTo>
                    <a:pt x="578" y="0"/>
                  </a:lnTo>
                  <a:lnTo>
                    <a:pt x="607" y="0"/>
                  </a:lnTo>
                  <a:lnTo>
                    <a:pt x="607" y="7"/>
                  </a:lnTo>
                  <a:close/>
                  <a:moveTo>
                    <a:pt x="555" y="7"/>
                  </a:moveTo>
                  <a:lnTo>
                    <a:pt x="526" y="7"/>
                  </a:lnTo>
                  <a:lnTo>
                    <a:pt x="526" y="0"/>
                  </a:lnTo>
                  <a:lnTo>
                    <a:pt x="555" y="0"/>
                  </a:lnTo>
                  <a:lnTo>
                    <a:pt x="555" y="7"/>
                  </a:lnTo>
                  <a:close/>
                  <a:moveTo>
                    <a:pt x="505" y="7"/>
                  </a:moveTo>
                  <a:lnTo>
                    <a:pt x="475" y="7"/>
                  </a:lnTo>
                  <a:lnTo>
                    <a:pt x="475" y="0"/>
                  </a:lnTo>
                  <a:lnTo>
                    <a:pt x="505" y="0"/>
                  </a:lnTo>
                  <a:lnTo>
                    <a:pt x="505" y="7"/>
                  </a:lnTo>
                  <a:close/>
                  <a:moveTo>
                    <a:pt x="453" y="7"/>
                  </a:moveTo>
                  <a:lnTo>
                    <a:pt x="424" y="7"/>
                  </a:lnTo>
                  <a:lnTo>
                    <a:pt x="424" y="0"/>
                  </a:lnTo>
                  <a:lnTo>
                    <a:pt x="453" y="0"/>
                  </a:lnTo>
                  <a:lnTo>
                    <a:pt x="453" y="7"/>
                  </a:lnTo>
                  <a:close/>
                  <a:moveTo>
                    <a:pt x="401" y="7"/>
                  </a:moveTo>
                  <a:lnTo>
                    <a:pt x="372" y="7"/>
                  </a:lnTo>
                  <a:lnTo>
                    <a:pt x="372" y="0"/>
                  </a:lnTo>
                  <a:lnTo>
                    <a:pt x="401" y="0"/>
                  </a:lnTo>
                  <a:lnTo>
                    <a:pt x="401" y="7"/>
                  </a:lnTo>
                  <a:close/>
                  <a:moveTo>
                    <a:pt x="349" y="7"/>
                  </a:moveTo>
                  <a:lnTo>
                    <a:pt x="320" y="7"/>
                  </a:lnTo>
                  <a:lnTo>
                    <a:pt x="320" y="0"/>
                  </a:lnTo>
                  <a:lnTo>
                    <a:pt x="349" y="0"/>
                  </a:lnTo>
                  <a:lnTo>
                    <a:pt x="349" y="7"/>
                  </a:lnTo>
                  <a:close/>
                  <a:moveTo>
                    <a:pt x="299" y="7"/>
                  </a:moveTo>
                  <a:lnTo>
                    <a:pt x="269" y="7"/>
                  </a:lnTo>
                  <a:lnTo>
                    <a:pt x="269" y="0"/>
                  </a:lnTo>
                  <a:lnTo>
                    <a:pt x="299" y="0"/>
                  </a:lnTo>
                  <a:lnTo>
                    <a:pt x="299" y="7"/>
                  </a:lnTo>
                  <a:close/>
                  <a:moveTo>
                    <a:pt x="247" y="7"/>
                  </a:moveTo>
                  <a:lnTo>
                    <a:pt x="218" y="7"/>
                  </a:lnTo>
                  <a:lnTo>
                    <a:pt x="218" y="0"/>
                  </a:lnTo>
                  <a:lnTo>
                    <a:pt x="247" y="0"/>
                  </a:lnTo>
                  <a:lnTo>
                    <a:pt x="247" y="7"/>
                  </a:lnTo>
                  <a:close/>
                  <a:moveTo>
                    <a:pt x="195" y="7"/>
                  </a:moveTo>
                  <a:lnTo>
                    <a:pt x="166" y="7"/>
                  </a:lnTo>
                  <a:lnTo>
                    <a:pt x="166" y="0"/>
                  </a:lnTo>
                  <a:lnTo>
                    <a:pt x="195" y="0"/>
                  </a:lnTo>
                  <a:lnTo>
                    <a:pt x="195" y="7"/>
                  </a:lnTo>
                  <a:close/>
                  <a:moveTo>
                    <a:pt x="143" y="7"/>
                  </a:moveTo>
                  <a:lnTo>
                    <a:pt x="114" y="7"/>
                  </a:lnTo>
                  <a:lnTo>
                    <a:pt x="114" y="0"/>
                  </a:lnTo>
                  <a:lnTo>
                    <a:pt x="143" y="0"/>
                  </a:lnTo>
                  <a:lnTo>
                    <a:pt x="143" y="7"/>
                  </a:lnTo>
                  <a:close/>
                  <a:moveTo>
                    <a:pt x="93" y="7"/>
                  </a:moveTo>
                  <a:lnTo>
                    <a:pt x="63" y="7"/>
                  </a:lnTo>
                  <a:lnTo>
                    <a:pt x="63" y="0"/>
                  </a:lnTo>
                  <a:lnTo>
                    <a:pt x="93" y="0"/>
                  </a:lnTo>
                  <a:lnTo>
                    <a:pt x="93" y="7"/>
                  </a:lnTo>
                  <a:close/>
                  <a:moveTo>
                    <a:pt x="41" y="7"/>
                  </a:moveTo>
                  <a:lnTo>
                    <a:pt x="12" y="7"/>
                  </a:lnTo>
                  <a:lnTo>
                    <a:pt x="12" y="0"/>
                  </a:lnTo>
                  <a:lnTo>
                    <a:pt x="41" y="0"/>
                  </a:lnTo>
                  <a:lnTo>
                    <a:pt x="41" y="7"/>
                  </a:lnTo>
                  <a:close/>
                  <a:moveTo>
                    <a:pt x="8" y="18"/>
                  </a:moveTo>
                  <a:lnTo>
                    <a:pt x="8" y="47"/>
                  </a:lnTo>
                  <a:lnTo>
                    <a:pt x="0" y="47"/>
                  </a:lnTo>
                  <a:lnTo>
                    <a:pt x="0" y="18"/>
                  </a:lnTo>
                  <a:lnTo>
                    <a:pt x="8" y="18"/>
                  </a:lnTo>
                  <a:close/>
                  <a:moveTo>
                    <a:pt x="8" y="70"/>
                  </a:moveTo>
                  <a:lnTo>
                    <a:pt x="8" y="99"/>
                  </a:lnTo>
                  <a:lnTo>
                    <a:pt x="0" y="99"/>
                  </a:lnTo>
                  <a:lnTo>
                    <a:pt x="0" y="70"/>
                  </a:lnTo>
                  <a:lnTo>
                    <a:pt x="8" y="70"/>
                  </a:lnTo>
                  <a:close/>
                  <a:moveTo>
                    <a:pt x="8" y="122"/>
                  </a:moveTo>
                  <a:lnTo>
                    <a:pt x="8" y="151"/>
                  </a:lnTo>
                  <a:lnTo>
                    <a:pt x="0" y="151"/>
                  </a:lnTo>
                  <a:lnTo>
                    <a:pt x="0" y="122"/>
                  </a:lnTo>
                  <a:lnTo>
                    <a:pt x="8" y="122"/>
                  </a:lnTo>
                  <a:close/>
                  <a:moveTo>
                    <a:pt x="8" y="172"/>
                  </a:moveTo>
                  <a:lnTo>
                    <a:pt x="8" y="202"/>
                  </a:lnTo>
                  <a:lnTo>
                    <a:pt x="0" y="202"/>
                  </a:lnTo>
                  <a:lnTo>
                    <a:pt x="0" y="172"/>
                  </a:lnTo>
                  <a:lnTo>
                    <a:pt x="8" y="172"/>
                  </a:lnTo>
                  <a:close/>
                  <a:moveTo>
                    <a:pt x="8" y="224"/>
                  </a:moveTo>
                  <a:lnTo>
                    <a:pt x="8" y="253"/>
                  </a:lnTo>
                  <a:lnTo>
                    <a:pt x="0" y="253"/>
                  </a:lnTo>
                  <a:lnTo>
                    <a:pt x="0" y="224"/>
                  </a:lnTo>
                  <a:lnTo>
                    <a:pt x="8" y="224"/>
                  </a:lnTo>
                  <a:close/>
                  <a:moveTo>
                    <a:pt x="8" y="276"/>
                  </a:moveTo>
                  <a:lnTo>
                    <a:pt x="8" y="305"/>
                  </a:lnTo>
                  <a:lnTo>
                    <a:pt x="0" y="305"/>
                  </a:lnTo>
                  <a:lnTo>
                    <a:pt x="0" y="276"/>
                  </a:lnTo>
                  <a:lnTo>
                    <a:pt x="8" y="276"/>
                  </a:lnTo>
                  <a:close/>
                  <a:moveTo>
                    <a:pt x="8" y="327"/>
                  </a:moveTo>
                  <a:lnTo>
                    <a:pt x="8" y="357"/>
                  </a:lnTo>
                  <a:lnTo>
                    <a:pt x="0" y="357"/>
                  </a:lnTo>
                  <a:lnTo>
                    <a:pt x="0" y="327"/>
                  </a:lnTo>
                  <a:lnTo>
                    <a:pt x="8" y="327"/>
                  </a:lnTo>
                  <a:close/>
                  <a:moveTo>
                    <a:pt x="8" y="378"/>
                  </a:moveTo>
                  <a:lnTo>
                    <a:pt x="8" y="407"/>
                  </a:lnTo>
                  <a:lnTo>
                    <a:pt x="0" y="407"/>
                  </a:lnTo>
                  <a:lnTo>
                    <a:pt x="0" y="378"/>
                  </a:lnTo>
                  <a:lnTo>
                    <a:pt x="8" y="378"/>
                  </a:lnTo>
                  <a:close/>
                  <a:moveTo>
                    <a:pt x="8" y="430"/>
                  </a:moveTo>
                  <a:lnTo>
                    <a:pt x="8" y="459"/>
                  </a:lnTo>
                  <a:lnTo>
                    <a:pt x="0" y="459"/>
                  </a:lnTo>
                  <a:lnTo>
                    <a:pt x="0" y="430"/>
                  </a:lnTo>
                  <a:lnTo>
                    <a:pt x="8" y="430"/>
                  </a:lnTo>
                  <a:close/>
                  <a:moveTo>
                    <a:pt x="8" y="481"/>
                  </a:moveTo>
                  <a:lnTo>
                    <a:pt x="8" y="511"/>
                  </a:lnTo>
                  <a:lnTo>
                    <a:pt x="0" y="511"/>
                  </a:lnTo>
                  <a:lnTo>
                    <a:pt x="0" y="481"/>
                  </a:lnTo>
                  <a:lnTo>
                    <a:pt x="8" y="481"/>
                  </a:lnTo>
                  <a:close/>
                  <a:moveTo>
                    <a:pt x="8" y="533"/>
                  </a:moveTo>
                  <a:lnTo>
                    <a:pt x="8" y="563"/>
                  </a:lnTo>
                  <a:lnTo>
                    <a:pt x="0" y="563"/>
                  </a:lnTo>
                  <a:lnTo>
                    <a:pt x="0" y="533"/>
                  </a:lnTo>
                  <a:lnTo>
                    <a:pt x="8" y="533"/>
                  </a:lnTo>
                  <a:close/>
                  <a:moveTo>
                    <a:pt x="8" y="584"/>
                  </a:moveTo>
                  <a:lnTo>
                    <a:pt x="8" y="613"/>
                  </a:lnTo>
                  <a:lnTo>
                    <a:pt x="0" y="613"/>
                  </a:lnTo>
                  <a:lnTo>
                    <a:pt x="0" y="584"/>
                  </a:lnTo>
                  <a:lnTo>
                    <a:pt x="8" y="584"/>
                  </a:lnTo>
                  <a:close/>
                  <a:moveTo>
                    <a:pt x="8" y="636"/>
                  </a:moveTo>
                  <a:lnTo>
                    <a:pt x="8" y="665"/>
                  </a:lnTo>
                  <a:lnTo>
                    <a:pt x="0" y="665"/>
                  </a:lnTo>
                  <a:lnTo>
                    <a:pt x="0" y="636"/>
                  </a:lnTo>
                  <a:lnTo>
                    <a:pt x="8" y="636"/>
                  </a:lnTo>
                  <a:close/>
                  <a:moveTo>
                    <a:pt x="8" y="687"/>
                  </a:moveTo>
                  <a:lnTo>
                    <a:pt x="8" y="717"/>
                  </a:lnTo>
                  <a:lnTo>
                    <a:pt x="0" y="717"/>
                  </a:lnTo>
                  <a:lnTo>
                    <a:pt x="0" y="687"/>
                  </a:lnTo>
                  <a:lnTo>
                    <a:pt x="8" y="687"/>
                  </a:lnTo>
                  <a:close/>
                  <a:moveTo>
                    <a:pt x="8" y="739"/>
                  </a:moveTo>
                  <a:lnTo>
                    <a:pt x="8" y="768"/>
                  </a:lnTo>
                  <a:lnTo>
                    <a:pt x="0" y="768"/>
                  </a:lnTo>
                  <a:lnTo>
                    <a:pt x="0" y="739"/>
                  </a:lnTo>
                  <a:lnTo>
                    <a:pt x="8" y="739"/>
                  </a:lnTo>
                  <a:close/>
                  <a:moveTo>
                    <a:pt x="8" y="790"/>
                  </a:moveTo>
                  <a:lnTo>
                    <a:pt x="8" y="819"/>
                  </a:lnTo>
                  <a:lnTo>
                    <a:pt x="0" y="819"/>
                  </a:lnTo>
                  <a:lnTo>
                    <a:pt x="0" y="790"/>
                  </a:lnTo>
                  <a:lnTo>
                    <a:pt x="8" y="790"/>
                  </a:lnTo>
                  <a:close/>
                  <a:moveTo>
                    <a:pt x="8" y="841"/>
                  </a:moveTo>
                  <a:lnTo>
                    <a:pt x="8" y="871"/>
                  </a:lnTo>
                  <a:lnTo>
                    <a:pt x="0" y="871"/>
                  </a:lnTo>
                  <a:lnTo>
                    <a:pt x="0" y="841"/>
                  </a:lnTo>
                  <a:lnTo>
                    <a:pt x="8" y="841"/>
                  </a:lnTo>
                  <a:close/>
                  <a:moveTo>
                    <a:pt x="8" y="893"/>
                  </a:moveTo>
                  <a:lnTo>
                    <a:pt x="8" y="923"/>
                  </a:lnTo>
                  <a:lnTo>
                    <a:pt x="0" y="923"/>
                  </a:lnTo>
                  <a:lnTo>
                    <a:pt x="0" y="893"/>
                  </a:lnTo>
                  <a:lnTo>
                    <a:pt x="8" y="893"/>
                  </a:lnTo>
                  <a:close/>
                  <a:moveTo>
                    <a:pt x="8" y="945"/>
                  </a:moveTo>
                  <a:lnTo>
                    <a:pt x="8" y="974"/>
                  </a:lnTo>
                  <a:lnTo>
                    <a:pt x="0" y="974"/>
                  </a:lnTo>
                  <a:lnTo>
                    <a:pt x="0" y="945"/>
                  </a:lnTo>
                  <a:lnTo>
                    <a:pt x="8" y="945"/>
                  </a:lnTo>
                  <a:close/>
                  <a:moveTo>
                    <a:pt x="8" y="995"/>
                  </a:moveTo>
                  <a:lnTo>
                    <a:pt x="8" y="1025"/>
                  </a:lnTo>
                  <a:lnTo>
                    <a:pt x="0" y="1025"/>
                  </a:lnTo>
                  <a:lnTo>
                    <a:pt x="0" y="995"/>
                  </a:lnTo>
                  <a:lnTo>
                    <a:pt x="8" y="995"/>
                  </a:lnTo>
                  <a:close/>
                  <a:moveTo>
                    <a:pt x="8" y="1047"/>
                  </a:moveTo>
                  <a:lnTo>
                    <a:pt x="8" y="1077"/>
                  </a:lnTo>
                  <a:lnTo>
                    <a:pt x="0" y="1077"/>
                  </a:lnTo>
                  <a:lnTo>
                    <a:pt x="0" y="1047"/>
                  </a:lnTo>
                  <a:lnTo>
                    <a:pt x="8" y="1047"/>
                  </a:lnTo>
                  <a:close/>
                  <a:moveTo>
                    <a:pt x="8" y="1099"/>
                  </a:moveTo>
                  <a:lnTo>
                    <a:pt x="8" y="1128"/>
                  </a:lnTo>
                  <a:lnTo>
                    <a:pt x="0" y="1128"/>
                  </a:lnTo>
                  <a:lnTo>
                    <a:pt x="0" y="1099"/>
                  </a:lnTo>
                  <a:lnTo>
                    <a:pt x="8" y="1099"/>
                  </a:lnTo>
                  <a:close/>
                  <a:moveTo>
                    <a:pt x="8" y="1151"/>
                  </a:moveTo>
                  <a:lnTo>
                    <a:pt x="8" y="1180"/>
                  </a:lnTo>
                  <a:lnTo>
                    <a:pt x="0" y="1180"/>
                  </a:lnTo>
                  <a:lnTo>
                    <a:pt x="0" y="1151"/>
                  </a:lnTo>
                  <a:lnTo>
                    <a:pt x="8" y="1151"/>
                  </a:lnTo>
                  <a:close/>
                  <a:moveTo>
                    <a:pt x="8" y="1201"/>
                  </a:moveTo>
                  <a:lnTo>
                    <a:pt x="8" y="1231"/>
                  </a:lnTo>
                  <a:lnTo>
                    <a:pt x="0" y="1231"/>
                  </a:lnTo>
                  <a:lnTo>
                    <a:pt x="0" y="1201"/>
                  </a:lnTo>
                  <a:lnTo>
                    <a:pt x="8" y="1201"/>
                  </a:lnTo>
                  <a:close/>
                  <a:moveTo>
                    <a:pt x="8" y="1253"/>
                  </a:moveTo>
                  <a:lnTo>
                    <a:pt x="8" y="1282"/>
                  </a:lnTo>
                  <a:lnTo>
                    <a:pt x="0" y="1282"/>
                  </a:lnTo>
                  <a:lnTo>
                    <a:pt x="0" y="1253"/>
                  </a:lnTo>
                  <a:lnTo>
                    <a:pt x="8" y="1253"/>
                  </a:lnTo>
                  <a:close/>
                  <a:moveTo>
                    <a:pt x="8" y="1305"/>
                  </a:moveTo>
                  <a:lnTo>
                    <a:pt x="8" y="1334"/>
                  </a:lnTo>
                  <a:lnTo>
                    <a:pt x="0" y="1334"/>
                  </a:lnTo>
                  <a:lnTo>
                    <a:pt x="0" y="1305"/>
                  </a:lnTo>
                  <a:lnTo>
                    <a:pt x="8" y="1305"/>
                  </a:lnTo>
                  <a:close/>
                  <a:moveTo>
                    <a:pt x="8" y="1357"/>
                  </a:moveTo>
                  <a:lnTo>
                    <a:pt x="8" y="1386"/>
                  </a:lnTo>
                  <a:lnTo>
                    <a:pt x="0" y="1386"/>
                  </a:lnTo>
                  <a:lnTo>
                    <a:pt x="0" y="1357"/>
                  </a:lnTo>
                  <a:lnTo>
                    <a:pt x="8" y="1357"/>
                  </a:lnTo>
                  <a:close/>
                  <a:moveTo>
                    <a:pt x="8" y="1407"/>
                  </a:moveTo>
                  <a:lnTo>
                    <a:pt x="8" y="1436"/>
                  </a:lnTo>
                  <a:lnTo>
                    <a:pt x="0" y="1436"/>
                  </a:lnTo>
                  <a:lnTo>
                    <a:pt x="0" y="1407"/>
                  </a:lnTo>
                  <a:lnTo>
                    <a:pt x="8" y="1407"/>
                  </a:lnTo>
                  <a:close/>
                  <a:moveTo>
                    <a:pt x="8" y="1459"/>
                  </a:moveTo>
                  <a:lnTo>
                    <a:pt x="8" y="1488"/>
                  </a:lnTo>
                  <a:lnTo>
                    <a:pt x="0" y="1488"/>
                  </a:lnTo>
                  <a:lnTo>
                    <a:pt x="0" y="1459"/>
                  </a:lnTo>
                  <a:lnTo>
                    <a:pt x="8" y="1459"/>
                  </a:lnTo>
                  <a:close/>
                  <a:moveTo>
                    <a:pt x="26" y="1485"/>
                  </a:moveTo>
                  <a:lnTo>
                    <a:pt x="55" y="1485"/>
                  </a:lnTo>
                  <a:lnTo>
                    <a:pt x="55" y="1492"/>
                  </a:lnTo>
                  <a:lnTo>
                    <a:pt x="26" y="1492"/>
                  </a:lnTo>
                  <a:lnTo>
                    <a:pt x="26" y="1485"/>
                  </a:lnTo>
                  <a:close/>
                  <a:moveTo>
                    <a:pt x="77" y="1485"/>
                  </a:moveTo>
                  <a:lnTo>
                    <a:pt x="107" y="1485"/>
                  </a:lnTo>
                  <a:lnTo>
                    <a:pt x="107" y="1492"/>
                  </a:lnTo>
                  <a:lnTo>
                    <a:pt x="77" y="1492"/>
                  </a:lnTo>
                  <a:lnTo>
                    <a:pt x="77" y="1485"/>
                  </a:lnTo>
                  <a:close/>
                  <a:moveTo>
                    <a:pt x="129" y="1485"/>
                  </a:moveTo>
                  <a:lnTo>
                    <a:pt x="159" y="1485"/>
                  </a:lnTo>
                  <a:lnTo>
                    <a:pt x="159" y="1492"/>
                  </a:lnTo>
                  <a:lnTo>
                    <a:pt x="129" y="1492"/>
                  </a:lnTo>
                  <a:lnTo>
                    <a:pt x="129" y="1485"/>
                  </a:lnTo>
                  <a:close/>
                  <a:moveTo>
                    <a:pt x="181" y="1485"/>
                  </a:moveTo>
                  <a:lnTo>
                    <a:pt x="210" y="1485"/>
                  </a:lnTo>
                  <a:lnTo>
                    <a:pt x="210" y="1492"/>
                  </a:lnTo>
                  <a:lnTo>
                    <a:pt x="181" y="1492"/>
                  </a:lnTo>
                  <a:lnTo>
                    <a:pt x="181" y="1485"/>
                  </a:lnTo>
                  <a:close/>
                  <a:moveTo>
                    <a:pt x="232" y="1485"/>
                  </a:moveTo>
                  <a:lnTo>
                    <a:pt x="261" y="1485"/>
                  </a:lnTo>
                  <a:lnTo>
                    <a:pt x="261" y="1492"/>
                  </a:lnTo>
                  <a:lnTo>
                    <a:pt x="232" y="1492"/>
                  </a:lnTo>
                  <a:lnTo>
                    <a:pt x="232" y="1485"/>
                  </a:lnTo>
                  <a:close/>
                  <a:moveTo>
                    <a:pt x="283" y="1485"/>
                  </a:moveTo>
                  <a:lnTo>
                    <a:pt x="313" y="1485"/>
                  </a:lnTo>
                  <a:lnTo>
                    <a:pt x="313" y="1492"/>
                  </a:lnTo>
                  <a:lnTo>
                    <a:pt x="283" y="1492"/>
                  </a:lnTo>
                  <a:lnTo>
                    <a:pt x="283" y="1485"/>
                  </a:lnTo>
                  <a:close/>
                  <a:moveTo>
                    <a:pt x="335" y="1485"/>
                  </a:moveTo>
                  <a:lnTo>
                    <a:pt x="365" y="1485"/>
                  </a:lnTo>
                  <a:lnTo>
                    <a:pt x="365" y="1492"/>
                  </a:lnTo>
                  <a:lnTo>
                    <a:pt x="335" y="1492"/>
                  </a:lnTo>
                  <a:lnTo>
                    <a:pt x="335" y="1485"/>
                  </a:lnTo>
                  <a:close/>
                  <a:moveTo>
                    <a:pt x="387" y="1485"/>
                  </a:moveTo>
                  <a:lnTo>
                    <a:pt x="416" y="1485"/>
                  </a:lnTo>
                  <a:lnTo>
                    <a:pt x="416" y="1492"/>
                  </a:lnTo>
                  <a:lnTo>
                    <a:pt x="387" y="1492"/>
                  </a:lnTo>
                  <a:lnTo>
                    <a:pt x="387" y="1485"/>
                  </a:lnTo>
                  <a:close/>
                  <a:moveTo>
                    <a:pt x="438" y="1485"/>
                  </a:moveTo>
                  <a:lnTo>
                    <a:pt x="467" y="1485"/>
                  </a:lnTo>
                  <a:lnTo>
                    <a:pt x="467" y="1492"/>
                  </a:lnTo>
                  <a:lnTo>
                    <a:pt x="438" y="1492"/>
                  </a:lnTo>
                  <a:lnTo>
                    <a:pt x="438" y="1485"/>
                  </a:lnTo>
                  <a:close/>
                  <a:moveTo>
                    <a:pt x="489" y="1485"/>
                  </a:moveTo>
                  <a:lnTo>
                    <a:pt x="519" y="1485"/>
                  </a:lnTo>
                  <a:lnTo>
                    <a:pt x="519" y="1492"/>
                  </a:lnTo>
                  <a:lnTo>
                    <a:pt x="489" y="1492"/>
                  </a:lnTo>
                  <a:lnTo>
                    <a:pt x="489" y="1485"/>
                  </a:lnTo>
                  <a:close/>
                  <a:moveTo>
                    <a:pt x="541" y="1485"/>
                  </a:moveTo>
                  <a:lnTo>
                    <a:pt x="571" y="1485"/>
                  </a:lnTo>
                  <a:lnTo>
                    <a:pt x="571" y="1492"/>
                  </a:lnTo>
                  <a:lnTo>
                    <a:pt x="541" y="1492"/>
                  </a:lnTo>
                  <a:lnTo>
                    <a:pt x="541" y="1485"/>
                  </a:lnTo>
                  <a:close/>
                  <a:moveTo>
                    <a:pt x="593" y="1485"/>
                  </a:moveTo>
                  <a:lnTo>
                    <a:pt x="622" y="1485"/>
                  </a:lnTo>
                  <a:lnTo>
                    <a:pt x="622" y="1492"/>
                  </a:lnTo>
                  <a:lnTo>
                    <a:pt x="593" y="1492"/>
                  </a:lnTo>
                  <a:lnTo>
                    <a:pt x="593" y="1485"/>
                  </a:lnTo>
                  <a:close/>
                  <a:moveTo>
                    <a:pt x="644" y="1485"/>
                  </a:moveTo>
                  <a:lnTo>
                    <a:pt x="673" y="1485"/>
                  </a:lnTo>
                  <a:lnTo>
                    <a:pt x="673" y="1492"/>
                  </a:lnTo>
                  <a:lnTo>
                    <a:pt x="644" y="1492"/>
                  </a:lnTo>
                  <a:lnTo>
                    <a:pt x="644" y="1485"/>
                  </a:lnTo>
                  <a:close/>
                  <a:moveTo>
                    <a:pt x="695" y="1485"/>
                  </a:moveTo>
                  <a:lnTo>
                    <a:pt x="725" y="1485"/>
                  </a:lnTo>
                  <a:lnTo>
                    <a:pt x="725" y="1492"/>
                  </a:lnTo>
                  <a:lnTo>
                    <a:pt x="695" y="1492"/>
                  </a:lnTo>
                  <a:lnTo>
                    <a:pt x="695" y="1485"/>
                  </a:lnTo>
                  <a:close/>
                  <a:moveTo>
                    <a:pt x="747" y="1485"/>
                  </a:moveTo>
                  <a:lnTo>
                    <a:pt x="777" y="1485"/>
                  </a:lnTo>
                  <a:lnTo>
                    <a:pt x="777" y="1492"/>
                  </a:lnTo>
                  <a:lnTo>
                    <a:pt x="747" y="1492"/>
                  </a:lnTo>
                  <a:lnTo>
                    <a:pt x="747" y="1485"/>
                  </a:lnTo>
                  <a:close/>
                  <a:moveTo>
                    <a:pt x="799" y="1485"/>
                  </a:moveTo>
                  <a:lnTo>
                    <a:pt x="828" y="1485"/>
                  </a:lnTo>
                  <a:lnTo>
                    <a:pt x="828" y="1492"/>
                  </a:lnTo>
                  <a:lnTo>
                    <a:pt x="799" y="1492"/>
                  </a:lnTo>
                  <a:lnTo>
                    <a:pt x="799" y="1485"/>
                  </a:lnTo>
                  <a:close/>
                  <a:moveTo>
                    <a:pt x="850" y="1485"/>
                  </a:moveTo>
                  <a:lnTo>
                    <a:pt x="879" y="1485"/>
                  </a:lnTo>
                  <a:lnTo>
                    <a:pt x="879" y="1492"/>
                  </a:lnTo>
                  <a:lnTo>
                    <a:pt x="850" y="1492"/>
                  </a:lnTo>
                  <a:lnTo>
                    <a:pt x="850" y="1485"/>
                  </a:lnTo>
                  <a:close/>
                  <a:moveTo>
                    <a:pt x="901" y="1485"/>
                  </a:moveTo>
                  <a:lnTo>
                    <a:pt x="931" y="1485"/>
                  </a:lnTo>
                  <a:lnTo>
                    <a:pt x="931" y="1492"/>
                  </a:lnTo>
                  <a:lnTo>
                    <a:pt x="901" y="1492"/>
                  </a:lnTo>
                  <a:lnTo>
                    <a:pt x="901" y="1485"/>
                  </a:lnTo>
                  <a:close/>
                  <a:moveTo>
                    <a:pt x="953" y="1485"/>
                  </a:moveTo>
                  <a:lnTo>
                    <a:pt x="983" y="1485"/>
                  </a:lnTo>
                  <a:lnTo>
                    <a:pt x="983" y="1492"/>
                  </a:lnTo>
                  <a:lnTo>
                    <a:pt x="953" y="1492"/>
                  </a:lnTo>
                  <a:lnTo>
                    <a:pt x="953" y="1485"/>
                  </a:lnTo>
                  <a:close/>
                  <a:moveTo>
                    <a:pt x="1005" y="1485"/>
                  </a:moveTo>
                  <a:lnTo>
                    <a:pt x="1034" y="1485"/>
                  </a:lnTo>
                  <a:lnTo>
                    <a:pt x="1034" y="1492"/>
                  </a:lnTo>
                  <a:lnTo>
                    <a:pt x="1005" y="1492"/>
                  </a:lnTo>
                  <a:lnTo>
                    <a:pt x="1005" y="1485"/>
                  </a:lnTo>
                  <a:close/>
                  <a:moveTo>
                    <a:pt x="1056" y="1485"/>
                  </a:moveTo>
                  <a:lnTo>
                    <a:pt x="1085" y="1485"/>
                  </a:lnTo>
                  <a:lnTo>
                    <a:pt x="1085" y="1492"/>
                  </a:lnTo>
                  <a:lnTo>
                    <a:pt x="1056" y="1492"/>
                  </a:lnTo>
                  <a:lnTo>
                    <a:pt x="1056" y="1485"/>
                  </a:lnTo>
                  <a:close/>
                  <a:moveTo>
                    <a:pt x="1107" y="1485"/>
                  </a:moveTo>
                  <a:lnTo>
                    <a:pt x="1137" y="1485"/>
                  </a:lnTo>
                  <a:lnTo>
                    <a:pt x="1137" y="1492"/>
                  </a:lnTo>
                  <a:lnTo>
                    <a:pt x="1107" y="1492"/>
                  </a:lnTo>
                  <a:lnTo>
                    <a:pt x="1107" y="1485"/>
                  </a:lnTo>
                  <a:close/>
                  <a:moveTo>
                    <a:pt x="1159" y="1485"/>
                  </a:moveTo>
                  <a:lnTo>
                    <a:pt x="1189" y="1485"/>
                  </a:lnTo>
                  <a:lnTo>
                    <a:pt x="1189" y="1492"/>
                  </a:lnTo>
                  <a:lnTo>
                    <a:pt x="1159" y="1492"/>
                  </a:lnTo>
                  <a:lnTo>
                    <a:pt x="1159" y="1485"/>
                  </a:lnTo>
                  <a:close/>
                  <a:moveTo>
                    <a:pt x="1211" y="1485"/>
                  </a:moveTo>
                  <a:lnTo>
                    <a:pt x="1240" y="1485"/>
                  </a:lnTo>
                  <a:lnTo>
                    <a:pt x="1240" y="1492"/>
                  </a:lnTo>
                  <a:lnTo>
                    <a:pt x="1211" y="1492"/>
                  </a:lnTo>
                  <a:lnTo>
                    <a:pt x="1211" y="1485"/>
                  </a:lnTo>
                  <a:close/>
                  <a:moveTo>
                    <a:pt x="1262" y="1485"/>
                  </a:moveTo>
                  <a:lnTo>
                    <a:pt x="1291" y="1485"/>
                  </a:lnTo>
                  <a:lnTo>
                    <a:pt x="1291" y="1492"/>
                  </a:lnTo>
                  <a:lnTo>
                    <a:pt x="1262" y="1492"/>
                  </a:lnTo>
                  <a:lnTo>
                    <a:pt x="1262" y="1485"/>
                  </a:lnTo>
                  <a:close/>
                  <a:moveTo>
                    <a:pt x="1313" y="1485"/>
                  </a:moveTo>
                  <a:lnTo>
                    <a:pt x="1343" y="1485"/>
                  </a:lnTo>
                  <a:lnTo>
                    <a:pt x="1343" y="1492"/>
                  </a:lnTo>
                  <a:lnTo>
                    <a:pt x="1313" y="1492"/>
                  </a:lnTo>
                  <a:lnTo>
                    <a:pt x="1313" y="1485"/>
                  </a:lnTo>
                  <a:close/>
                  <a:moveTo>
                    <a:pt x="1365" y="1485"/>
                  </a:moveTo>
                  <a:lnTo>
                    <a:pt x="1395" y="1485"/>
                  </a:lnTo>
                  <a:lnTo>
                    <a:pt x="1395" y="1492"/>
                  </a:lnTo>
                  <a:lnTo>
                    <a:pt x="1365" y="1492"/>
                  </a:lnTo>
                  <a:lnTo>
                    <a:pt x="1365" y="1485"/>
                  </a:lnTo>
                  <a:close/>
                  <a:moveTo>
                    <a:pt x="1417" y="1485"/>
                  </a:moveTo>
                  <a:lnTo>
                    <a:pt x="1446" y="1485"/>
                  </a:lnTo>
                  <a:lnTo>
                    <a:pt x="1446" y="1492"/>
                  </a:lnTo>
                  <a:lnTo>
                    <a:pt x="1417" y="1492"/>
                  </a:lnTo>
                  <a:lnTo>
                    <a:pt x="1417" y="1485"/>
                  </a:lnTo>
                  <a:close/>
                  <a:moveTo>
                    <a:pt x="1468" y="1485"/>
                  </a:moveTo>
                  <a:lnTo>
                    <a:pt x="1497" y="1485"/>
                  </a:lnTo>
                  <a:lnTo>
                    <a:pt x="1497" y="1492"/>
                  </a:lnTo>
                  <a:lnTo>
                    <a:pt x="1468" y="1492"/>
                  </a:lnTo>
                  <a:lnTo>
                    <a:pt x="1468" y="1485"/>
                  </a:lnTo>
                  <a:close/>
                  <a:moveTo>
                    <a:pt x="1519" y="1485"/>
                  </a:moveTo>
                  <a:lnTo>
                    <a:pt x="1549" y="1485"/>
                  </a:lnTo>
                  <a:lnTo>
                    <a:pt x="1549" y="1492"/>
                  </a:lnTo>
                  <a:lnTo>
                    <a:pt x="1519" y="1492"/>
                  </a:lnTo>
                  <a:lnTo>
                    <a:pt x="1519" y="1485"/>
                  </a:lnTo>
                  <a:close/>
                  <a:moveTo>
                    <a:pt x="1571" y="1485"/>
                  </a:moveTo>
                  <a:lnTo>
                    <a:pt x="1601" y="1485"/>
                  </a:lnTo>
                  <a:lnTo>
                    <a:pt x="1601" y="1492"/>
                  </a:lnTo>
                  <a:lnTo>
                    <a:pt x="1571" y="1492"/>
                  </a:lnTo>
                  <a:lnTo>
                    <a:pt x="1571" y="1485"/>
                  </a:lnTo>
                  <a:close/>
                  <a:moveTo>
                    <a:pt x="1623" y="1485"/>
                  </a:moveTo>
                  <a:lnTo>
                    <a:pt x="1652" y="1485"/>
                  </a:lnTo>
                  <a:lnTo>
                    <a:pt x="1652" y="1492"/>
                  </a:lnTo>
                  <a:lnTo>
                    <a:pt x="1623" y="1492"/>
                  </a:lnTo>
                  <a:lnTo>
                    <a:pt x="1623" y="1485"/>
                  </a:lnTo>
                  <a:close/>
                  <a:moveTo>
                    <a:pt x="1674" y="1485"/>
                  </a:moveTo>
                  <a:lnTo>
                    <a:pt x="1703" y="1485"/>
                  </a:lnTo>
                  <a:lnTo>
                    <a:pt x="1703" y="1492"/>
                  </a:lnTo>
                  <a:lnTo>
                    <a:pt x="1674" y="1492"/>
                  </a:lnTo>
                  <a:lnTo>
                    <a:pt x="1674" y="1485"/>
                  </a:lnTo>
                  <a:close/>
                  <a:moveTo>
                    <a:pt x="1725" y="1485"/>
                  </a:moveTo>
                  <a:lnTo>
                    <a:pt x="1755" y="1485"/>
                  </a:lnTo>
                  <a:lnTo>
                    <a:pt x="1755" y="1492"/>
                  </a:lnTo>
                  <a:lnTo>
                    <a:pt x="1725" y="1492"/>
                  </a:lnTo>
                  <a:lnTo>
                    <a:pt x="1725" y="1485"/>
                  </a:lnTo>
                  <a:close/>
                  <a:moveTo>
                    <a:pt x="1777" y="1485"/>
                  </a:moveTo>
                  <a:lnTo>
                    <a:pt x="1807" y="1485"/>
                  </a:lnTo>
                  <a:lnTo>
                    <a:pt x="1807" y="1492"/>
                  </a:lnTo>
                  <a:lnTo>
                    <a:pt x="1777" y="1492"/>
                  </a:lnTo>
                  <a:lnTo>
                    <a:pt x="1777" y="1485"/>
                  </a:lnTo>
                  <a:close/>
                  <a:moveTo>
                    <a:pt x="1829" y="1485"/>
                  </a:moveTo>
                  <a:lnTo>
                    <a:pt x="1858" y="1485"/>
                  </a:lnTo>
                  <a:lnTo>
                    <a:pt x="1858" y="1492"/>
                  </a:lnTo>
                  <a:lnTo>
                    <a:pt x="1829" y="1492"/>
                  </a:lnTo>
                  <a:lnTo>
                    <a:pt x="1829" y="1485"/>
                  </a:lnTo>
                  <a:close/>
                  <a:moveTo>
                    <a:pt x="1880" y="1485"/>
                  </a:moveTo>
                  <a:lnTo>
                    <a:pt x="1909" y="1485"/>
                  </a:lnTo>
                  <a:lnTo>
                    <a:pt x="1909" y="1492"/>
                  </a:lnTo>
                  <a:lnTo>
                    <a:pt x="1880" y="1492"/>
                  </a:lnTo>
                  <a:lnTo>
                    <a:pt x="1880" y="1485"/>
                  </a:lnTo>
                  <a:close/>
                  <a:moveTo>
                    <a:pt x="1931" y="1485"/>
                  </a:moveTo>
                  <a:lnTo>
                    <a:pt x="1961" y="1485"/>
                  </a:lnTo>
                  <a:lnTo>
                    <a:pt x="1961" y="1492"/>
                  </a:lnTo>
                  <a:lnTo>
                    <a:pt x="1931" y="1492"/>
                  </a:lnTo>
                  <a:lnTo>
                    <a:pt x="1931" y="1485"/>
                  </a:lnTo>
                  <a:close/>
                  <a:moveTo>
                    <a:pt x="1983" y="1485"/>
                  </a:moveTo>
                  <a:lnTo>
                    <a:pt x="2013" y="1485"/>
                  </a:lnTo>
                  <a:lnTo>
                    <a:pt x="2013" y="1492"/>
                  </a:lnTo>
                  <a:lnTo>
                    <a:pt x="1983" y="1492"/>
                  </a:lnTo>
                  <a:lnTo>
                    <a:pt x="1983" y="1485"/>
                  </a:lnTo>
                  <a:close/>
                  <a:moveTo>
                    <a:pt x="2035" y="1485"/>
                  </a:moveTo>
                  <a:lnTo>
                    <a:pt x="2064" y="1485"/>
                  </a:lnTo>
                  <a:lnTo>
                    <a:pt x="2064" y="1492"/>
                  </a:lnTo>
                  <a:lnTo>
                    <a:pt x="2035" y="1492"/>
                  </a:lnTo>
                  <a:lnTo>
                    <a:pt x="2035" y="1485"/>
                  </a:lnTo>
                  <a:close/>
                  <a:moveTo>
                    <a:pt x="2086" y="1485"/>
                  </a:moveTo>
                  <a:lnTo>
                    <a:pt x="2115" y="1485"/>
                  </a:lnTo>
                  <a:lnTo>
                    <a:pt x="2115" y="1492"/>
                  </a:lnTo>
                  <a:lnTo>
                    <a:pt x="2086" y="1492"/>
                  </a:lnTo>
                  <a:lnTo>
                    <a:pt x="2086" y="1485"/>
                  </a:lnTo>
                  <a:close/>
                  <a:moveTo>
                    <a:pt x="2137" y="1485"/>
                  </a:moveTo>
                  <a:lnTo>
                    <a:pt x="2167" y="1485"/>
                  </a:lnTo>
                  <a:lnTo>
                    <a:pt x="2167" y="1492"/>
                  </a:lnTo>
                  <a:lnTo>
                    <a:pt x="2137" y="1492"/>
                  </a:lnTo>
                  <a:lnTo>
                    <a:pt x="2137" y="1485"/>
                  </a:lnTo>
                  <a:close/>
                  <a:moveTo>
                    <a:pt x="2189" y="1485"/>
                  </a:moveTo>
                  <a:lnTo>
                    <a:pt x="2219" y="1485"/>
                  </a:lnTo>
                  <a:lnTo>
                    <a:pt x="2219" y="1492"/>
                  </a:lnTo>
                  <a:lnTo>
                    <a:pt x="2189" y="1492"/>
                  </a:lnTo>
                  <a:lnTo>
                    <a:pt x="2189" y="1485"/>
                  </a:lnTo>
                  <a:close/>
                  <a:moveTo>
                    <a:pt x="2241" y="1485"/>
                  </a:moveTo>
                  <a:lnTo>
                    <a:pt x="2270" y="1485"/>
                  </a:lnTo>
                  <a:lnTo>
                    <a:pt x="2270" y="1492"/>
                  </a:lnTo>
                  <a:lnTo>
                    <a:pt x="2241" y="1492"/>
                  </a:lnTo>
                  <a:lnTo>
                    <a:pt x="2241" y="1485"/>
                  </a:lnTo>
                  <a:close/>
                  <a:moveTo>
                    <a:pt x="2292" y="1485"/>
                  </a:moveTo>
                  <a:lnTo>
                    <a:pt x="2321" y="1485"/>
                  </a:lnTo>
                  <a:lnTo>
                    <a:pt x="2321" y="1492"/>
                  </a:lnTo>
                  <a:lnTo>
                    <a:pt x="2292" y="1492"/>
                  </a:lnTo>
                  <a:lnTo>
                    <a:pt x="2292" y="1485"/>
                  </a:lnTo>
                  <a:close/>
                  <a:moveTo>
                    <a:pt x="2343" y="1485"/>
                  </a:moveTo>
                  <a:lnTo>
                    <a:pt x="2373" y="1485"/>
                  </a:lnTo>
                  <a:lnTo>
                    <a:pt x="2373" y="1492"/>
                  </a:lnTo>
                  <a:lnTo>
                    <a:pt x="2343" y="1492"/>
                  </a:lnTo>
                  <a:lnTo>
                    <a:pt x="2343" y="1485"/>
                  </a:lnTo>
                  <a:close/>
                  <a:moveTo>
                    <a:pt x="2395" y="1485"/>
                  </a:moveTo>
                  <a:lnTo>
                    <a:pt x="2425" y="1485"/>
                  </a:lnTo>
                  <a:lnTo>
                    <a:pt x="2425" y="1492"/>
                  </a:lnTo>
                  <a:lnTo>
                    <a:pt x="2395" y="1492"/>
                  </a:lnTo>
                  <a:lnTo>
                    <a:pt x="2395" y="1485"/>
                  </a:lnTo>
                  <a:close/>
                  <a:moveTo>
                    <a:pt x="2447" y="1485"/>
                  </a:moveTo>
                  <a:lnTo>
                    <a:pt x="2476" y="1485"/>
                  </a:lnTo>
                  <a:lnTo>
                    <a:pt x="2476" y="1492"/>
                  </a:lnTo>
                  <a:lnTo>
                    <a:pt x="2447" y="1492"/>
                  </a:lnTo>
                  <a:lnTo>
                    <a:pt x="2447" y="1485"/>
                  </a:lnTo>
                  <a:close/>
                  <a:moveTo>
                    <a:pt x="2498" y="1485"/>
                  </a:moveTo>
                  <a:lnTo>
                    <a:pt x="2527" y="1485"/>
                  </a:lnTo>
                  <a:lnTo>
                    <a:pt x="2527" y="1492"/>
                  </a:lnTo>
                  <a:lnTo>
                    <a:pt x="2498" y="1492"/>
                  </a:lnTo>
                  <a:lnTo>
                    <a:pt x="2498" y="1485"/>
                  </a:lnTo>
                  <a:close/>
                  <a:moveTo>
                    <a:pt x="2549" y="1485"/>
                  </a:moveTo>
                  <a:lnTo>
                    <a:pt x="2579" y="1485"/>
                  </a:lnTo>
                  <a:lnTo>
                    <a:pt x="2579" y="1492"/>
                  </a:lnTo>
                  <a:lnTo>
                    <a:pt x="2549" y="1492"/>
                  </a:lnTo>
                  <a:lnTo>
                    <a:pt x="2549" y="1485"/>
                  </a:lnTo>
                  <a:close/>
                  <a:moveTo>
                    <a:pt x="2601" y="1485"/>
                  </a:moveTo>
                  <a:lnTo>
                    <a:pt x="2631" y="1485"/>
                  </a:lnTo>
                  <a:lnTo>
                    <a:pt x="2631" y="1492"/>
                  </a:lnTo>
                  <a:lnTo>
                    <a:pt x="2601" y="1492"/>
                  </a:lnTo>
                  <a:lnTo>
                    <a:pt x="2601" y="1485"/>
                  </a:lnTo>
                  <a:close/>
                  <a:moveTo>
                    <a:pt x="2653" y="1485"/>
                  </a:moveTo>
                  <a:lnTo>
                    <a:pt x="2682" y="1485"/>
                  </a:lnTo>
                  <a:lnTo>
                    <a:pt x="2682" y="1492"/>
                  </a:lnTo>
                  <a:lnTo>
                    <a:pt x="2653" y="1492"/>
                  </a:lnTo>
                  <a:lnTo>
                    <a:pt x="2653" y="1485"/>
                  </a:lnTo>
                  <a:close/>
                  <a:moveTo>
                    <a:pt x="2704" y="1485"/>
                  </a:moveTo>
                  <a:lnTo>
                    <a:pt x="2733" y="1485"/>
                  </a:lnTo>
                  <a:lnTo>
                    <a:pt x="2733" y="1492"/>
                  </a:lnTo>
                  <a:lnTo>
                    <a:pt x="2704" y="1492"/>
                  </a:lnTo>
                  <a:lnTo>
                    <a:pt x="2704" y="1485"/>
                  </a:lnTo>
                  <a:close/>
                  <a:moveTo>
                    <a:pt x="2755" y="1485"/>
                  </a:moveTo>
                  <a:lnTo>
                    <a:pt x="2785" y="1485"/>
                  </a:lnTo>
                  <a:lnTo>
                    <a:pt x="2785" y="1492"/>
                  </a:lnTo>
                  <a:lnTo>
                    <a:pt x="2755" y="1492"/>
                  </a:lnTo>
                  <a:lnTo>
                    <a:pt x="2755" y="1485"/>
                  </a:lnTo>
                  <a:close/>
                  <a:moveTo>
                    <a:pt x="2807" y="1485"/>
                  </a:moveTo>
                  <a:lnTo>
                    <a:pt x="2837" y="1485"/>
                  </a:lnTo>
                  <a:lnTo>
                    <a:pt x="2837" y="1492"/>
                  </a:lnTo>
                  <a:lnTo>
                    <a:pt x="2807" y="1492"/>
                  </a:lnTo>
                  <a:lnTo>
                    <a:pt x="2807" y="1485"/>
                  </a:lnTo>
                  <a:close/>
                  <a:moveTo>
                    <a:pt x="2859" y="1485"/>
                  </a:moveTo>
                  <a:lnTo>
                    <a:pt x="2888" y="1485"/>
                  </a:lnTo>
                  <a:lnTo>
                    <a:pt x="2888" y="1492"/>
                  </a:lnTo>
                  <a:lnTo>
                    <a:pt x="2859" y="1492"/>
                  </a:lnTo>
                  <a:lnTo>
                    <a:pt x="2859" y="1485"/>
                  </a:lnTo>
                  <a:close/>
                  <a:moveTo>
                    <a:pt x="2910" y="1485"/>
                  </a:moveTo>
                  <a:lnTo>
                    <a:pt x="2939" y="1485"/>
                  </a:lnTo>
                  <a:lnTo>
                    <a:pt x="2939" y="1492"/>
                  </a:lnTo>
                  <a:lnTo>
                    <a:pt x="2910" y="1492"/>
                  </a:lnTo>
                  <a:lnTo>
                    <a:pt x="2910" y="1485"/>
                  </a:lnTo>
                  <a:close/>
                  <a:moveTo>
                    <a:pt x="2961" y="1485"/>
                  </a:moveTo>
                  <a:lnTo>
                    <a:pt x="2991" y="1485"/>
                  </a:lnTo>
                  <a:lnTo>
                    <a:pt x="2991" y="1492"/>
                  </a:lnTo>
                  <a:lnTo>
                    <a:pt x="2961" y="1492"/>
                  </a:lnTo>
                  <a:lnTo>
                    <a:pt x="2961" y="1485"/>
                  </a:lnTo>
                  <a:close/>
                  <a:moveTo>
                    <a:pt x="3013" y="1485"/>
                  </a:moveTo>
                  <a:lnTo>
                    <a:pt x="3043" y="1485"/>
                  </a:lnTo>
                  <a:lnTo>
                    <a:pt x="3043" y="1492"/>
                  </a:lnTo>
                  <a:lnTo>
                    <a:pt x="3013" y="1492"/>
                  </a:lnTo>
                  <a:lnTo>
                    <a:pt x="3013" y="1485"/>
                  </a:lnTo>
                  <a:close/>
                  <a:moveTo>
                    <a:pt x="3065" y="1485"/>
                  </a:moveTo>
                  <a:lnTo>
                    <a:pt x="3094" y="1485"/>
                  </a:lnTo>
                  <a:lnTo>
                    <a:pt x="3094" y="1492"/>
                  </a:lnTo>
                  <a:lnTo>
                    <a:pt x="3065" y="1492"/>
                  </a:lnTo>
                  <a:lnTo>
                    <a:pt x="3065" y="1485"/>
                  </a:lnTo>
                  <a:close/>
                  <a:moveTo>
                    <a:pt x="3116" y="1485"/>
                  </a:moveTo>
                  <a:lnTo>
                    <a:pt x="3145" y="1485"/>
                  </a:lnTo>
                  <a:lnTo>
                    <a:pt x="3145" y="1492"/>
                  </a:lnTo>
                  <a:lnTo>
                    <a:pt x="3116" y="1492"/>
                  </a:lnTo>
                  <a:lnTo>
                    <a:pt x="3116" y="1485"/>
                  </a:lnTo>
                  <a:close/>
                  <a:moveTo>
                    <a:pt x="3167" y="1485"/>
                  </a:moveTo>
                  <a:lnTo>
                    <a:pt x="3197" y="1485"/>
                  </a:lnTo>
                  <a:lnTo>
                    <a:pt x="3197" y="1492"/>
                  </a:lnTo>
                  <a:lnTo>
                    <a:pt x="3167" y="1492"/>
                  </a:lnTo>
                  <a:lnTo>
                    <a:pt x="3167" y="1485"/>
                  </a:lnTo>
                  <a:close/>
                  <a:moveTo>
                    <a:pt x="3219" y="1485"/>
                  </a:moveTo>
                  <a:lnTo>
                    <a:pt x="3249" y="1485"/>
                  </a:lnTo>
                  <a:lnTo>
                    <a:pt x="3249" y="1492"/>
                  </a:lnTo>
                  <a:lnTo>
                    <a:pt x="3219" y="1492"/>
                  </a:lnTo>
                  <a:lnTo>
                    <a:pt x="3219" y="1485"/>
                  </a:lnTo>
                  <a:close/>
                  <a:moveTo>
                    <a:pt x="3271" y="1485"/>
                  </a:moveTo>
                  <a:lnTo>
                    <a:pt x="3285" y="1485"/>
                  </a:lnTo>
                  <a:lnTo>
                    <a:pt x="3282" y="1488"/>
                  </a:lnTo>
                  <a:lnTo>
                    <a:pt x="3282" y="1474"/>
                  </a:lnTo>
                  <a:lnTo>
                    <a:pt x="3289" y="1474"/>
                  </a:lnTo>
                  <a:lnTo>
                    <a:pt x="3289" y="1492"/>
                  </a:lnTo>
                  <a:lnTo>
                    <a:pt x="3271" y="1492"/>
                  </a:lnTo>
                  <a:lnTo>
                    <a:pt x="3271" y="1485"/>
                  </a:lnTo>
                  <a:close/>
                  <a:moveTo>
                    <a:pt x="3282" y="1452"/>
                  </a:moveTo>
                  <a:lnTo>
                    <a:pt x="3282" y="1422"/>
                  </a:lnTo>
                  <a:lnTo>
                    <a:pt x="3289" y="1422"/>
                  </a:lnTo>
                  <a:lnTo>
                    <a:pt x="3289" y="1452"/>
                  </a:lnTo>
                  <a:lnTo>
                    <a:pt x="3282" y="1452"/>
                  </a:lnTo>
                  <a:close/>
                  <a:moveTo>
                    <a:pt x="3282" y="1400"/>
                  </a:moveTo>
                  <a:lnTo>
                    <a:pt x="3282" y="1371"/>
                  </a:lnTo>
                  <a:lnTo>
                    <a:pt x="3289" y="1371"/>
                  </a:lnTo>
                  <a:lnTo>
                    <a:pt x="3289" y="1400"/>
                  </a:lnTo>
                  <a:lnTo>
                    <a:pt x="3282" y="1400"/>
                  </a:lnTo>
                  <a:close/>
                  <a:moveTo>
                    <a:pt x="3282" y="1348"/>
                  </a:moveTo>
                  <a:lnTo>
                    <a:pt x="3282" y="1319"/>
                  </a:lnTo>
                  <a:lnTo>
                    <a:pt x="3289" y="1319"/>
                  </a:lnTo>
                  <a:lnTo>
                    <a:pt x="3289" y="1348"/>
                  </a:lnTo>
                  <a:lnTo>
                    <a:pt x="3282" y="1348"/>
                  </a:lnTo>
                  <a:close/>
                  <a:moveTo>
                    <a:pt x="3282" y="1298"/>
                  </a:moveTo>
                  <a:lnTo>
                    <a:pt x="3282" y="1268"/>
                  </a:lnTo>
                  <a:lnTo>
                    <a:pt x="3289" y="1268"/>
                  </a:lnTo>
                  <a:lnTo>
                    <a:pt x="3289" y="1298"/>
                  </a:lnTo>
                  <a:lnTo>
                    <a:pt x="3282" y="1298"/>
                  </a:lnTo>
                  <a:close/>
                  <a:moveTo>
                    <a:pt x="3282" y="1246"/>
                  </a:moveTo>
                  <a:lnTo>
                    <a:pt x="3282" y="1217"/>
                  </a:lnTo>
                  <a:lnTo>
                    <a:pt x="3289" y="1217"/>
                  </a:lnTo>
                  <a:lnTo>
                    <a:pt x="3289" y="1246"/>
                  </a:lnTo>
                  <a:lnTo>
                    <a:pt x="3282" y="1246"/>
                  </a:lnTo>
                  <a:close/>
                  <a:moveTo>
                    <a:pt x="3282" y="1194"/>
                  </a:moveTo>
                  <a:lnTo>
                    <a:pt x="3282" y="1165"/>
                  </a:lnTo>
                  <a:lnTo>
                    <a:pt x="3289" y="1165"/>
                  </a:lnTo>
                  <a:lnTo>
                    <a:pt x="3289" y="1194"/>
                  </a:lnTo>
                  <a:lnTo>
                    <a:pt x="3282" y="1194"/>
                  </a:lnTo>
                  <a:close/>
                  <a:moveTo>
                    <a:pt x="3282" y="1142"/>
                  </a:moveTo>
                  <a:lnTo>
                    <a:pt x="3282" y="1113"/>
                  </a:lnTo>
                  <a:lnTo>
                    <a:pt x="3289" y="1113"/>
                  </a:lnTo>
                  <a:lnTo>
                    <a:pt x="3289" y="1142"/>
                  </a:lnTo>
                  <a:lnTo>
                    <a:pt x="3282" y="1142"/>
                  </a:lnTo>
                  <a:close/>
                  <a:moveTo>
                    <a:pt x="3282" y="1092"/>
                  </a:moveTo>
                  <a:lnTo>
                    <a:pt x="3282" y="1062"/>
                  </a:lnTo>
                  <a:lnTo>
                    <a:pt x="3289" y="1062"/>
                  </a:lnTo>
                  <a:lnTo>
                    <a:pt x="3289" y="1092"/>
                  </a:lnTo>
                  <a:lnTo>
                    <a:pt x="3282" y="1092"/>
                  </a:lnTo>
                  <a:close/>
                  <a:moveTo>
                    <a:pt x="3282" y="1040"/>
                  </a:moveTo>
                  <a:lnTo>
                    <a:pt x="3282" y="1011"/>
                  </a:lnTo>
                  <a:lnTo>
                    <a:pt x="3289" y="1011"/>
                  </a:lnTo>
                  <a:lnTo>
                    <a:pt x="3289" y="1040"/>
                  </a:lnTo>
                  <a:lnTo>
                    <a:pt x="3282" y="1040"/>
                  </a:lnTo>
                  <a:close/>
                  <a:moveTo>
                    <a:pt x="3282" y="988"/>
                  </a:moveTo>
                  <a:lnTo>
                    <a:pt x="3282" y="959"/>
                  </a:lnTo>
                  <a:lnTo>
                    <a:pt x="3289" y="959"/>
                  </a:lnTo>
                  <a:lnTo>
                    <a:pt x="3289" y="988"/>
                  </a:lnTo>
                  <a:lnTo>
                    <a:pt x="3282" y="988"/>
                  </a:lnTo>
                  <a:close/>
                  <a:moveTo>
                    <a:pt x="3282" y="937"/>
                  </a:moveTo>
                  <a:lnTo>
                    <a:pt x="3282" y="907"/>
                  </a:lnTo>
                  <a:lnTo>
                    <a:pt x="3289" y="907"/>
                  </a:lnTo>
                  <a:lnTo>
                    <a:pt x="3289" y="937"/>
                  </a:lnTo>
                  <a:lnTo>
                    <a:pt x="3282" y="937"/>
                  </a:lnTo>
                  <a:close/>
                  <a:moveTo>
                    <a:pt x="3282" y="886"/>
                  </a:moveTo>
                  <a:lnTo>
                    <a:pt x="3282" y="857"/>
                  </a:lnTo>
                  <a:lnTo>
                    <a:pt x="3289" y="857"/>
                  </a:lnTo>
                  <a:lnTo>
                    <a:pt x="3289" y="886"/>
                  </a:lnTo>
                  <a:lnTo>
                    <a:pt x="3282" y="886"/>
                  </a:lnTo>
                  <a:close/>
                  <a:moveTo>
                    <a:pt x="3282" y="834"/>
                  </a:moveTo>
                  <a:lnTo>
                    <a:pt x="3282" y="805"/>
                  </a:lnTo>
                  <a:lnTo>
                    <a:pt x="3289" y="805"/>
                  </a:lnTo>
                  <a:lnTo>
                    <a:pt x="3289" y="834"/>
                  </a:lnTo>
                  <a:lnTo>
                    <a:pt x="3282" y="834"/>
                  </a:lnTo>
                  <a:close/>
                  <a:moveTo>
                    <a:pt x="3282" y="783"/>
                  </a:moveTo>
                  <a:lnTo>
                    <a:pt x="3282" y="753"/>
                  </a:lnTo>
                  <a:lnTo>
                    <a:pt x="3289" y="753"/>
                  </a:lnTo>
                  <a:lnTo>
                    <a:pt x="3289" y="783"/>
                  </a:lnTo>
                  <a:lnTo>
                    <a:pt x="3282" y="783"/>
                  </a:lnTo>
                  <a:close/>
                  <a:moveTo>
                    <a:pt x="3282" y="731"/>
                  </a:moveTo>
                  <a:lnTo>
                    <a:pt x="3282" y="701"/>
                  </a:lnTo>
                  <a:lnTo>
                    <a:pt x="3289" y="701"/>
                  </a:lnTo>
                  <a:lnTo>
                    <a:pt x="3289" y="731"/>
                  </a:lnTo>
                  <a:lnTo>
                    <a:pt x="3282" y="731"/>
                  </a:lnTo>
                  <a:close/>
                  <a:moveTo>
                    <a:pt x="3282" y="680"/>
                  </a:moveTo>
                  <a:lnTo>
                    <a:pt x="3282" y="651"/>
                  </a:lnTo>
                  <a:lnTo>
                    <a:pt x="3289" y="651"/>
                  </a:lnTo>
                  <a:lnTo>
                    <a:pt x="3289" y="680"/>
                  </a:lnTo>
                  <a:lnTo>
                    <a:pt x="3282" y="680"/>
                  </a:lnTo>
                  <a:close/>
                  <a:moveTo>
                    <a:pt x="3282" y="628"/>
                  </a:moveTo>
                  <a:lnTo>
                    <a:pt x="3282" y="599"/>
                  </a:lnTo>
                  <a:lnTo>
                    <a:pt x="3289" y="599"/>
                  </a:lnTo>
                  <a:lnTo>
                    <a:pt x="3289" y="628"/>
                  </a:lnTo>
                  <a:lnTo>
                    <a:pt x="3282" y="628"/>
                  </a:lnTo>
                  <a:close/>
                  <a:moveTo>
                    <a:pt x="3282" y="577"/>
                  </a:moveTo>
                  <a:lnTo>
                    <a:pt x="3282" y="547"/>
                  </a:lnTo>
                  <a:lnTo>
                    <a:pt x="3289" y="547"/>
                  </a:lnTo>
                  <a:lnTo>
                    <a:pt x="3289" y="577"/>
                  </a:lnTo>
                  <a:lnTo>
                    <a:pt x="3282" y="577"/>
                  </a:lnTo>
                  <a:close/>
                  <a:moveTo>
                    <a:pt x="3282" y="525"/>
                  </a:moveTo>
                  <a:lnTo>
                    <a:pt x="3282" y="496"/>
                  </a:lnTo>
                  <a:lnTo>
                    <a:pt x="3289" y="496"/>
                  </a:lnTo>
                  <a:lnTo>
                    <a:pt x="3289" y="525"/>
                  </a:lnTo>
                  <a:lnTo>
                    <a:pt x="3282" y="525"/>
                  </a:lnTo>
                  <a:close/>
                  <a:moveTo>
                    <a:pt x="3282" y="474"/>
                  </a:moveTo>
                  <a:lnTo>
                    <a:pt x="3282" y="445"/>
                  </a:lnTo>
                  <a:lnTo>
                    <a:pt x="3289" y="445"/>
                  </a:lnTo>
                  <a:lnTo>
                    <a:pt x="3289" y="474"/>
                  </a:lnTo>
                  <a:lnTo>
                    <a:pt x="3282" y="474"/>
                  </a:lnTo>
                  <a:close/>
                  <a:moveTo>
                    <a:pt x="3282" y="423"/>
                  </a:moveTo>
                  <a:lnTo>
                    <a:pt x="3282" y="393"/>
                  </a:lnTo>
                  <a:lnTo>
                    <a:pt x="3289" y="393"/>
                  </a:lnTo>
                  <a:lnTo>
                    <a:pt x="3289" y="423"/>
                  </a:lnTo>
                  <a:lnTo>
                    <a:pt x="3282" y="423"/>
                  </a:lnTo>
                  <a:close/>
                  <a:moveTo>
                    <a:pt x="3282" y="371"/>
                  </a:moveTo>
                  <a:lnTo>
                    <a:pt x="3282" y="341"/>
                  </a:lnTo>
                  <a:lnTo>
                    <a:pt x="3289" y="341"/>
                  </a:lnTo>
                  <a:lnTo>
                    <a:pt x="3289" y="371"/>
                  </a:lnTo>
                  <a:lnTo>
                    <a:pt x="3282" y="371"/>
                  </a:lnTo>
                  <a:close/>
                  <a:moveTo>
                    <a:pt x="3282" y="319"/>
                  </a:moveTo>
                  <a:lnTo>
                    <a:pt x="3282" y="290"/>
                  </a:lnTo>
                  <a:lnTo>
                    <a:pt x="3289" y="290"/>
                  </a:lnTo>
                  <a:lnTo>
                    <a:pt x="3289" y="319"/>
                  </a:lnTo>
                  <a:lnTo>
                    <a:pt x="3282" y="319"/>
                  </a:lnTo>
                  <a:close/>
                  <a:moveTo>
                    <a:pt x="3282" y="269"/>
                  </a:moveTo>
                  <a:lnTo>
                    <a:pt x="3282" y="239"/>
                  </a:lnTo>
                  <a:lnTo>
                    <a:pt x="3289" y="239"/>
                  </a:lnTo>
                  <a:lnTo>
                    <a:pt x="3289" y="269"/>
                  </a:lnTo>
                  <a:lnTo>
                    <a:pt x="3282" y="269"/>
                  </a:lnTo>
                  <a:close/>
                  <a:moveTo>
                    <a:pt x="3282" y="217"/>
                  </a:moveTo>
                  <a:lnTo>
                    <a:pt x="3282" y="187"/>
                  </a:lnTo>
                  <a:lnTo>
                    <a:pt x="3289" y="187"/>
                  </a:lnTo>
                  <a:lnTo>
                    <a:pt x="3289" y="217"/>
                  </a:lnTo>
                  <a:lnTo>
                    <a:pt x="3282" y="217"/>
                  </a:lnTo>
                  <a:close/>
                  <a:moveTo>
                    <a:pt x="3282" y="165"/>
                  </a:moveTo>
                  <a:lnTo>
                    <a:pt x="3282" y="136"/>
                  </a:lnTo>
                  <a:lnTo>
                    <a:pt x="3289" y="136"/>
                  </a:lnTo>
                  <a:lnTo>
                    <a:pt x="3289" y="165"/>
                  </a:lnTo>
                  <a:lnTo>
                    <a:pt x="3282" y="165"/>
                  </a:lnTo>
                  <a:close/>
                  <a:moveTo>
                    <a:pt x="3282" y="113"/>
                  </a:moveTo>
                  <a:lnTo>
                    <a:pt x="3282" y="84"/>
                  </a:lnTo>
                  <a:lnTo>
                    <a:pt x="3289" y="84"/>
                  </a:lnTo>
                  <a:lnTo>
                    <a:pt x="3289" y="113"/>
                  </a:lnTo>
                  <a:lnTo>
                    <a:pt x="3282" y="113"/>
                  </a:lnTo>
                  <a:close/>
                  <a:moveTo>
                    <a:pt x="3282" y="63"/>
                  </a:moveTo>
                  <a:lnTo>
                    <a:pt x="3282" y="33"/>
                  </a:lnTo>
                  <a:lnTo>
                    <a:pt x="3289" y="33"/>
                  </a:lnTo>
                  <a:lnTo>
                    <a:pt x="3289" y="63"/>
                  </a:lnTo>
                  <a:lnTo>
                    <a:pt x="3282" y="63"/>
                  </a:lnTo>
                  <a:close/>
                  <a:moveTo>
                    <a:pt x="3282" y="11"/>
                  </a:moveTo>
                  <a:lnTo>
                    <a:pt x="3282" y="4"/>
                  </a:lnTo>
                  <a:lnTo>
                    <a:pt x="3289" y="4"/>
                  </a:lnTo>
                  <a:lnTo>
                    <a:pt x="3289" y="11"/>
                  </a:lnTo>
                  <a:lnTo>
                    <a:pt x="3282" y="11"/>
                  </a:lnTo>
                  <a:close/>
                </a:path>
              </a:pathLst>
            </a:custGeom>
            <a:solidFill>
              <a:srgbClr val="000000"/>
            </a:solidFill>
            <a:ln w="1588">
              <a:solidFill>
                <a:srgbClr val="000000"/>
              </a:solidFill>
              <a:prstDash val="solid"/>
              <a:round/>
              <a:headEnd/>
              <a:tailEnd/>
            </a:ln>
          </p:spPr>
          <p:txBody>
            <a:bodyPr/>
            <a:lstStyle/>
            <a:p>
              <a:endParaRPr lang="zh-CN" altLang="en-US"/>
            </a:p>
          </p:txBody>
        </p:sp>
        <p:sp>
          <p:nvSpPr>
            <p:cNvPr id="408688" name="Freeform 112"/>
            <p:cNvSpPr>
              <a:spLocks/>
            </p:cNvSpPr>
            <p:nvPr/>
          </p:nvSpPr>
          <p:spPr bwMode="auto">
            <a:xfrm>
              <a:off x="4276" y="1704"/>
              <a:ext cx="509" cy="463"/>
            </a:xfrm>
            <a:custGeom>
              <a:avLst/>
              <a:gdLst>
                <a:gd name="T0" fmla="*/ 0 w 509"/>
                <a:gd name="T1" fmla="*/ 463 h 463"/>
                <a:gd name="T2" fmla="*/ 0 w 509"/>
                <a:gd name="T3" fmla="*/ 0 h 463"/>
                <a:gd name="T4" fmla="*/ 509 w 509"/>
                <a:gd name="T5" fmla="*/ 236 h 463"/>
                <a:gd name="T6" fmla="*/ 0 w 509"/>
                <a:gd name="T7" fmla="*/ 463 h 463"/>
              </a:gdLst>
              <a:ahLst/>
              <a:cxnLst>
                <a:cxn ang="0">
                  <a:pos x="T0" y="T1"/>
                </a:cxn>
                <a:cxn ang="0">
                  <a:pos x="T2" y="T3"/>
                </a:cxn>
                <a:cxn ang="0">
                  <a:pos x="T4" y="T5"/>
                </a:cxn>
                <a:cxn ang="0">
                  <a:pos x="T6" y="T7"/>
                </a:cxn>
              </a:cxnLst>
              <a:rect l="0" t="0" r="r" b="b"/>
              <a:pathLst>
                <a:path w="509" h="463">
                  <a:moveTo>
                    <a:pt x="0" y="463"/>
                  </a:moveTo>
                  <a:lnTo>
                    <a:pt x="0" y="0"/>
                  </a:lnTo>
                  <a:lnTo>
                    <a:pt x="509" y="236"/>
                  </a:lnTo>
                  <a:lnTo>
                    <a:pt x="0" y="463"/>
                  </a:lnTo>
                  <a:close/>
                </a:path>
              </a:pathLst>
            </a:custGeom>
            <a:noFill/>
            <a:ln w="23813">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89" name="Line 113"/>
            <p:cNvSpPr>
              <a:spLocks noChangeShapeType="1"/>
            </p:cNvSpPr>
            <p:nvPr/>
          </p:nvSpPr>
          <p:spPr bwMode="auto">
            <a:xfrm>
              <a:off x="4097" y="2045"/>
              <a:ext cx="1" cy="23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690" name="Line 114"/>
            <p:cNvSpPr>
              <a:spLocks noChangeShapeType="1"/>
            </p:cNvSpPr>
            <p:nvPr/>
          </p:nvSpPr>
          <p:spPr bwMode="auto">
            <a:xfrm flipH="1">
              <a:off x="4039" y="2281"/>
              <a:ext cx="114" cy="1"/>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691" name="Line 115"/>
            <p:cNvSpPr>
              <a:spLocks noChangeShapeType="1"/>
            </p:cNvSpPr>
            <p:nvPr/>
          </p:nvSpPr>
          <p:spPr bwMode="auto">
            <a:xfrm flipH="1">
              <a:off x="4777" y="1938"/>
              <a:ext cx="266"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692" name="Freeform 116"/>
            <p:cNvSpPr>
              <a:spLocks/>
            </p:cNvSpPr>
            <p:nvPr/>
          </p:nvSpPr>
          <p:spPr bwMode="auto">
            <a:xfrm>
              <a:off x="4887" y="1918"/>
              <a:ext cx="39" cy="40"/>
            </a:xfrm>
            <a:custGeom>
              <a:avLst/>
              <a:gdLst>
                <a:gd name="T0" fmla="*/ 20 w 39"/>
                <a:gd name="T1" fmla="*/ 0 h 40"/>
                <a:gd name="T2" fmla="*/ 16 w 39"/>
                <a:gd name="T3" fmla="*/ 0 h 40"/>
                <a:gd name="T4" fmla="*/ 12 w 39"/>
                <a:gd name="T5" fmla="*/ 2 h 40"/>
                <a:gd name="T6" fmla="*/ 9 w 39"/>
                <a:gd name="T7" fmla="*/ 3 h 40"/>
                <a:gd name="T8" fmla="*/ 6 w 39"/>
                <a:gd name="T9" fmla="*/ 6 h 40"/>
                <a:gd name="T10" fmla="*/ 4 w 39"/>
                <a:gd name="T11" fmla="*/ 9 h 40"/>
                <a:gd name="T12" fmla="*/ 2 w 39"/>
                <a:gd name="T13" fmla="*/ 12 h 40"/>
                <a:gd name="T14" fmla="*/ 0 w 39"/>
                <a:gd name="T15" fmla="*/ 16 h 40"/>
                <a:gd name="T16" fmla="*/ 0 w 39"/>
                <a:gd name="T17" fmla="*/ 20 h 40"/>
                <a:gd name="T18" fmla="*/ 0 w 39"/>
                <a:gd name="T19" fmla="*/ 24 h 40"/>
                <a:gd name="T20" fmla="*/ 2 w 39"/>
                <a:gd name="T21" fmla="*/ 29 h 40"/>
                <a:gd name="T22" fmla="*/ 4 w 39"/>
                <a:gd name="T23" fmla="*/ 31 h 40"/>
                <a:gd name="T24" fmla="*/ 6 w 39"/>
                <a:gd name="T25" fmla="*/ 35 h 40"/>
                <a:gd name="T26" fmla="*/ 9 w 39"/>
                <a:gd name="T27" fmla="*/ 37 h 40"/>
                <a:gd name="T28" fmla="*/ 12 w 39"/>
                <a:gd name="T29" fmla="*/ 39 h 40"/>
                <a:gd name="T30" fmla="*/ 16 w 39"/>
                <a:gd name="T31" fmla="*/ 40 h 40"/>
                <a:gd name="T32" fmla="*/ 20 w 39"/>
                <a:gd name="T33" fmla="*/ 40 h 40"/>
                <a:gd name="T34" fmla="*/ 24 w 39"/>
                <a:gd name="T35" fmla="*/ 40 h 40"/>
                <a:gd name="T36" fmla="*/ 27 w 39"/>
                <a:gd name="T37" fmla="*/ 39 h 40"/>
                <a:gd name="T38" fmla="*/ 31 w 39"/>
                <a:gd name="T39" fmla="*/ 37 h 40"/>
                <a:gd name="T40" fmla="*/ 33 w 39"/>
                <a:gd name="T41" fmla="*/ 35 h 40"/>
                <a:gd name="T42" fmla="*/ 36 w 39"/>
                <a:gd name="T43" fmla="*/ 31 h 40"/>
                <a:gd name="T44" fmla="*/ 38 w 39"/>
                <a:gd name="T45" fmla="*/ 29 h 40"/>
                <a:gd name="T46" fmla="*/ 39 w 39"/>
                <a:gd name="T47" fmla="*/ 24 h 40"/>
                <a:gd name="T48" fmla="*/ 39 w 39"/>
                <a:gd name="T49" fmla="*/ 20 h 40"/>
                <a:gd name="T50" fmla="*/ 39 w 39"/>
                <a:gd name="T51" fmla="*/ 16 h 40"/>
                <a:gd name="T52" fmla="*/ 38 w 39"/>
                <a:gd name="T53" fmla="*/ 12 h 40"/>
                <a:gd name="T54" fmla="*/ 36 w 39"/>
                <a:gd name="T55" fmla="*/ 9 h 40"/>
                <a:gd name="T56" fmla="*/ 33 w 39"/>
                <a:gd name="T57" fmla="*/ 6 h 40"/>
                <a:gd name="T58" fmla="*/ 31 w 39"/>
                <a:gd name="T59" fmla="*/ 3 h 40"/>
                <a:gd name="T60" fmla="*/ 27 w 39"/>
                <a:gd name="T61" fmla="*/ 2 h 40"/>
                <a:gd name="T62" fmla="*/ 24 w 39"/>
                <a:gd name="T63" fmla="*/ 0 h 40"/>
                <a:gd name="T64" fmla="*/ 20 w 39"/>
                <a:gd name="T6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 h="40">
                  <a:moveTo>
                    <a:pt x="20" y="0"/>
                  </a:moveTo>
                  <a:lnTo>
                    <a:pt x="16" y="0"/>
                  </a:lnTo>
                  <a:lnTo>
                    <a:pt x="12" y="2"/>
                  </a:lnTo>
                  <a:lnTo>
                    <a:pt x="9" y="3"/>
                  </a:lnTo>
                  <a:lnTo>
                    <a:pt x="6" y="6"/>
                  </a:lnTo>
                  <a:lnTo>
                    <a:pt x="4" y="9"/>
                  </a:lnTo>
                  <a:lnTo>
                    <a:pt x="2" y="12"/>
                  </a:lnTo>
                  <a:lnTo>
                    <a:pt x="0" y="16"/>
                  </a:lnTo>
                  <a:lnTo>
                    <a:pt x="0" y="20"/>
                  </a:lnTo>
                  <a:lnTo>
                    <a:pt x="0" y="24"/>
                  </a:lnTo>
                  <a:lnTo>
                    <a:pt x="2" y="29"/>
                  </a:lnTo>
                  <a:lnTo>
                    <a:pt x="4" y="31"/>
                  </a:lnTo>
                  <a:lnTo>
                    <a:pt x="6" y="35"/>
                  </a:lnTo>
                  <a:lnTo>
                    <a:pt x="9" y="37"/>
                  </a:lnTo>
                  <a:lnTo>
                    <a:pt x="12" y="39"/>
                  </a:lnTo>
                  <a:lnTo>
                    <a:pt x="16" y="40"/>
                  </a:lnTo>
                  <a:lnTo>
                    <a:pt x="20" y="40"/>
                  </a:lnTo>
                  <a:lnTo>
                    <a:pt x="24" y="40"/>
                  </a:lnTo>
                  <a:lnTo>
                    <a:pt x="27" y="39"/>
                  </a:lnTo>
                  <a:lnTo>
                    <a:pt x="31" y="37"/>
                  </a:lnTo>
                  <a:lnTo>
                    <a:pt x="33" y="35"/>
                  </a:lnTo>
                  <a:lnTo>
                    <a:pt x="36" y="31"/>
                  </a:lnTo>
                  <a:lnTo>
                    <a:pt x="38" y="29"/>
                  </a:lnTo>
                  <a:lnTo>
                    <a:pt x="39" y="24"/>
                  </a:lnTo>
                  <a:lnTo>
                    <a:pt x="39" y="20"/>
                  </a:lnTo>
                  <a:lnTo>
                    <a:pt x="39" y="16"/>
                  </a:lnTo>
                  <a:lnTo>
                    <a:pt x="38" y="12"/>
                  </a:lnTo>
                  <a:lnTo>
                    <a:pt x="36" y="9"/>
                  </a:lnTo>
                  <a:lnTo>
                    <a:pt x="33" y="6"/>
                  </a:lnTo>
                  <a:lnTo>
                    <a:pt x="31" y="3"/>
                  </a:lnTo>
                  <a:lnTo>
                    <a:pt x="27" y="2"/>
                  </a:lnTo>
                  <a:lnTo>
                    <a:pt x="24" y="0"/>
                  </a:lnTo>
                  <a:lnTo>
                    <a:pt x="2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693" name="Freeform 117"/>
            <p:cNvSpPr>
              <a:spLocks/>
            </p:cNvSpPr>
            <p:nvPr/>
          </p:nvSpPr>
          <p:spPr bwMode="auto">
            <a:xfrm>
              <a:off x="4887" y="1918"/>
              <a:ext cx="39" cy="40"/>
            </a:xfrm>
            <a:custGeom>
              <a:avLst/>
              <a:gdLst>
                <a:gd name="T0" fmla="*/ 20 w 39"/>
                <a:gd name="T1" fmla="*/ 0 h 40"/>
                <a:gd name="T2" fmla="*/ 16 w 39"/>
                <a:gd name="T3" fmla="*/ 0 h 40"/>
                <a:gd name="T4" fmla="*/ 12 w 39"/>
                <a:gd name="T5" fmla="*/ 2 h 40"/>
                <a:gd name="T6" fmla="*/ 9 w 39"/>
                <a:gd name="T7" fmla="*/ 3 h 40"/>
                <a:gd name="T8" fmla="*/ 6 w 39"/>
                <a:gd name="T9" fmla="*/ 6 h 40"/>
                <a:gd name="T10" fmla="*/ 4 w 39"/>
                <a:gd name="T11" fmla="*/ 9 h 40"/>
                <a:gd name="T12" fmla="*/ 2 w 39"/>
                <a:gd name="T13" fmla="*/ 12 h 40"/>
                <a:gd name="T14" fmla="*/ 0 w 39"/>
                <a:gd name="T15" fmla="*/ 16 h 40"/>
                <a:gd name="T16" fmla="*/ 0 w 39"/>
                <a:gd name="T17" fmla="*/ 20 h 40"/>
                <a:gd name="T18" fmla="*/ 0 w 39"/>
                <a:gd name="T19" fmla="*/ 24 h 40"/>
                <a:gd name="T20" fmla="*/ 2 w 39"/>
                <a:gd name="T21" fmla="*/ 29 h 40"/>
                <a:gd name="T22" fmla="*/ 4 w 39"/>
                <a:gd name="T23" fmla="*/ 31 h 40"/>
                <a:gd name="T24" fmla="*/ 6 w 39"/>
                <a:gd name="T25" fmla="*/ 35 h 40"/>
                <a:gd name="T26" fmla="*/ 9 w 39"/>
                <a:gd name="T27" fmla="*/ 37 h 40"/>
                <a:gd name="T28" fmla="*/ 12 w 39"/>
                <a:gd name="T29" fmla="*/ 39 h 40"/>
                <a:gd name="T30" fmla="*/ 16 w 39"/>
                <a:gd name="T31" fmla="*/ 40 h 40"/>
                <a:gd name="T32" fmla="*/ 20 w 39"/>
                <a:gd name="T33" fmla="*/ 40 h 40"/>
                <a:gd name="T34" fmla="*/ 24 w 39"/>
                <a:gd name="T35" fmla="*/ 40 h 40"/>
                <a:gd name="T36" fmla="*/ 27 w 39"/>
                <a:gd name="T37" fmla="*/ 39 h 40"/>
                <a:gd name="T38" fmla="*/ 31 w 39"/>
                <a:gd name="T39" fmla="*/ 37 h 40"/>
                <a:gd name="T40" fmla="*/ 33 w 39"/>
                <a:gd name="T41" fmla="*/ 35 h 40"/>
                <a:gd name="T42" fmla="*/ 36 w 39"/>
                <a:gd name="T43" fmla="*/ 31 h 40"/>
                <a:gd name="T44" fmla="*/ 38 w 39"/>
                <a:gd name="T45" fmla="*/ 29 h 40"/>
                <a:gd name="T46" fmla="*/ 39 w 39"/>
                <a:gd name="T47" fmla="*/ 24 h 40"/>
                <a:gd name="T48" fmla="*/ 39 w 39"/>
                <a:gd name="T49" fmla="*/ 20 h 40"/>
                <a:gd name="T50" fmla="*/ 39 w 39"/>
                <a:gd name="T51" fmla="*/ 16 h 40"/>
                <a:gd name="T52" fmla="*/ 38 w 39"/>
                <a:gd name="T53" fmla="*/ 12 h 40"/>
                <a:gd name="T54" fmla="*/ 36 w 39"/>
                <a:gd name="T55" fmla="*/ 9 h 40"/>
                <a:gd name="T56" fmla="*/ 33 w 39"/>
                <a:gd name="T57" fmla="*/ 6 h 40"/>
                <a:gd name="T58" fmla="*/ 31 w 39"/>
                <a:gd name="T59" fmla="*/ 3 h 40"/>
                <a:gd name="T60" fmla="*/ 27 w 39"/>
                <a:gd name="T61" fmla="*/ 2 h 40"/>
                <a:gd name="T62" fmla="*/ 24 w 39"/>
                <a:gd name="T63" fmla="*/ 0 h 40"/>
                <a:gd name="T64" fmla="*/ 20 w 39"/>
                <a:gd name="T6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 h="40">
                  <a:moveTo>
                    <a:pt x="20" y="0"/>
                  </a:moveTo>
                  <a:lnTo>
                    <a:pt x="16" y="0"/>
                  </a:lnTo>
                  <a:lnTo>
                    <a:pt x="12" y="2"/>
                  </a:lnTo>
                  <a:lnTo>
                    <a:pt x="9" y="3"/>
                  </a:lnTo>
                  <a:lnTo>
                    <a:pt x="6" y="6"/>
                  </a:lnTo>
                  <a:lnTo>
                    <a:pt x="4" y="9"/>
                  </a:lnTo>
                  <a:lnTo>
                    <a:pt x="2" y="12"/>
                  </a:lnTo>
                  <a:lnTo>
                    <a:pt x="0" y="16"/>
                  </a:lnTo>
                  <a:lnTo>
                    <a:pt x="0" y="20"/>
                  </a:lnTo>
                  <a:lnTo>
                    <a:pt x="0" y="24"/>
                  </a:lnTo>
                  <a:lnTo>
                    <a:pt x="2" y="29"/>
                  </a:lnTo>
                  <a:lnTo>
                    <a:pt x="4" y="31"/>
                  </a:lnTo>
                  <a:lnTo>
                    <a:pt x="6" y="35"/>
                  </a:lnTo>
                  <a:lnTo>
                    <a:pt x="9" y="37"/>
                  </a:lnTo>
                  <a:lnTo>
                    <a:pt x="12" y="39"/>
                  </a:lnTo>
                  <a:lnTo>
                    <a:pt x="16" y="40"/>
                  </a:lnTo>
                  <a:lnTo>
                    <a:pt x="20" y="40"/>
                  </a:lnTo>
                  <a:lnTo>
                    <a:pt x="24" y="40"/>
                  </a:lnTo>
                  <a:lnTo>
                    <a:pt x="27" y="39"/>
                  </a:lnTo>
                  <a:lnTo>
                    <a:pt x="31" y="37"/>
                  </a:lnTo>
                  <a:lnTo>
                    <a:pt x="33" y="35"/>
                  </a:lnTo>
                  <a:lnTo>
                    <a:pt x="36" y="31"/>
                  </a:lnTo>
                  <a:lnTo>
                    <a:pt x="38" y="29"/>
                  </a:lnTo>
                  <a:lnTo>
                    <a:pt x="39" y="24"/>
                  </a:lnTo>
                  <a:lnTo>
                    <a:pt x="39" y="20"/>
                  </a:lnTo>
                  <a:lnTo>
                    <a:pt x="39" y="16"/>
                  </a:lnTo>
                  <a:lnTo>
                    <a:pt x="38" y="12"/>
                  </a:lnTo>
                  <a:lnTo>
                    <a:pt x="36" y="9"/>
                  </a:lnTo>
                  <a:lnTo>
                    <a:pt x="33" y="6"/>
                  </a:lnTo>
                  <a:lnTo>
                    <a:pt x="31" y="3"/>
                  </a:lnTo>
                  <a:lnTo>
                    <a:pt x="27" y="2"/>
                  </a:lnTo>
                  <a:lnTo>
                    <a:pt x="24" y="0"/>
                  </a:lnTo>
                  <a:lnTo>
                    <a:pt x="20" y="0"/>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94" name="Line 118"/>
            <p:cNvSpPr>
              <a:spLocks noChangeShapeType="1"/>
            </p:cNvSpPr>
            <p:nvPr/>
          </p:nvSpPr>
          <p:spPr bwMode="auto">
            <a:xfrm>
              <a:off x="4907" y="1942"/>
              <a:ext cx="1" cy="87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695" name="Rectangle 119"/>
            <p:cNvSpPr>
              <a:spLocks noChangeArrowheads="1"/>
            </p:cNvSpPr>
            <p:nvPr/>
          </p:nvSpPr>
          <p:spPr bwMode="auto">
            <a:xfrm>
              <a:off x="2088" y="1793"/>
              <a:ext cx="398" cy="8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8696" name="Freeform 120"/>
            <p:cNvSpPr>
              <a:spLocks/>
            </p:cNvSpPr>
            <p:nvPr/>
          </p:nvSpPr>
          <p:spPr bwMode="auto">
            <a:xfrm>
              <a:off x="2159" y="1829"/>
              <a:ext cx="22" cy="22"/>
            </a:xfrm>
            <a:custGeom>
              <a:avLst/>
              <a:gdLst>
                <a:gd name="T0" fmla="*/ 12 w 22"/>
                <a:gd name="T1" fmla="*/ 22 h 22"/>
                <a:gd name="T2" fmla="*/ 9 w 22"/>
                <a:gd name="T3" fmla="*/ 22 h 22"/>
                <a:gd name="T4" fmla="*/ 7 w 22"/>
                <a:gd name="T5" fmla="*/ 21 h 22"/>
                <a:gd name="T6" fmla="*/ 4 w 22"/>
                <a:gd name="T7" fmla="*/ 21 h 22"/>
                <a:gd name="T8" fmla="*/ 3 w 22"/>
                <a:gd name="T9" fmla="*/ 19 h 22"/>
                <a:gd name="T10" fmla="*/ 2 w 22"/>
                <a:gd name="T11" fmla="*/ 18 h 22"/>
                <a:gd name="T12" fmla="*/ 1 w 22"/>
                <a:gd name="T13" fmla="*/ 15 h 22"/>
                <a:gd name="T14" fmla="*/ 0 w 22"/>
                <a:gd name="T15" fmla="*/ 14 h 22"/>
                <a:gd name="T16" fmla="*/ 0 w 22"/>
                <a:gd name="T17" fmla="*/ 12 h 22"/>
                <a:gd name="T18" fmla="*/ 0 w 22"/>
                <a:gd name="T19" fmla="*/ 9 h 22"/>
                <a:gd name="T20" fmla="*/ 1 w 22"/>
                <a:gd name="T21" fmla="*/ 7 h 22"/>
                <a:gd name="T22" fmla="*/ 2 w 22"/>
                <a:gd name="T23" fmla="*/ 6 h 22"/>
                <a:gd name="T24" fmla="*/ 3 w 22"/>
                <a:gd name="T25" fmla="*/ 4 h 22"/>
                <a:gd name="T26" fmla="*/ 4 w 22"/>
                <a:gd name="T27" fmla="*/ 2 h 22"/>
                <a:gd name="T28" fmla="*/ 7 w 22"/>
                <a:gd name="T29" fmla="*/ 1 h 22"/>
                <a:gd name="T30" fmla="*/ 9 w 22"/>
                <a:gd name="T31" fmla="*/ 1 h 22"/>
                <a:gd name="T32" fmla="*/ 12 w 22"/>
                <a:gd name="T33" fmla="*/ 0 h 22"/>
                <a:gd name="T34" fmla="*/ 14 w 22"/>
                <a:gd name="T35" fmla="*/ 1 h 22"/>
                <a:gd name="T36" fmla="*/ 15 w 22"/>
                <a:gd name="T37" fmla="*/ 1 h 22"/>
                <a:gd name="T38" fmla="*/ 17 w 22"/>
                <a:gd name="T39" fmla="*/ 2 h 22"/>
                <a:gd name="T40" fmla="*/ 19 w 22"/>
                <a:gd name="T41" fmla="*/ 4 h 22"/>
                <a:gd name="T42" fmla="*/ 20 w 22"/>
                <a:gd name="T43" fmla="*/ 6 h 22"/>
                <a:gd name="T44" fmla="*/ 21 w 22"/>
                <a:gd name="T45" fmla="*/ 7 h 22"/>
                <a:gd name="T46" fmla="*/ 22 w 22"/>
                <a:gd name="T47" fmla="*/ 9 h 22"/>
                <a:gd name="T48" fmla="*/ 22 w 22"/>
                <a:gd name="T49" fmla="*/ 12 h 22"/>
                <a:gd name="T50" fmla="*/ 22 w 22"/>
                <a:gd name="T51" fmla="*/ 14 h 22"/>
                <a:gd name="T52" fmla="*/ 21 w 22"/>
                <a:gd name="T53" fmla="*/ 15 h 22"/>
                <a:gd name="T54" fmla="*/ 20 w 22"/>
                <a:gd name="T55" fmla="*/ 18 h 22"/>
                <a:gd name="T56" fmla="*/ 19 w 22"/>
                <a:gd name="T57" fmla="*/ 19 h 22"/>
                <a:gd name="T58" fmla="*/ 17 w 22"/>
                <a:gd name="T59" fmla="*/ 21 h 22"/>
                <a:gd name="T60" fmla="*/ 15 w 22"/>
                <a:gd name="T61" fmla="*/ 21 h 22"/>
                <a:gd name="T62" fmla="*/ 14 w 22"/>
                <a:gd name="T63" fmla="*/ 22 h 22"/>
                <a:gd name="T64" fmla="*/ 12 w 22"/>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22">
                  <a:moveTo>
                    <a:pt x="12" y="22"/>
                  </a:moveTo>
                  <a:lnTo>
                    <a:pt x="9" y="22"/>
                  </a:lnTo>
                  <a:lnTo>
                    <a:pt x="7" y="21"/>
                  </a:lnTo>
                  <a:lnTo>
                    <a:pt x="4" y="21"/>
                  </a:lnTo>
                  <a:lnTo>
                    <a:pt x="3" y="19"/>
                  </a:lnTo>
                  <a:lnTo>
                    <a:pt x="2" y="18"/>
                  </a:lnTo>
                  <a:lnTo>
                    <a:pt x="1" y="15"/>
                  </a:lnTo>
                  <a:lnTo>
                    <a:pt x="0" y="14"/>
                  </a:lnTo>
                  <a:lnTo>
                    <a:pt x="0" y="12"/>
                  </a:lnTo>
                  <a:lnTo>
                    <a:pt x="0" y="9"/>
                  </a:lnTo>
                  <a:lnTo>
                    <a:pt x="1" y="7"/>
                  </a:lnTo>
                  <a:lnTo>
                    <a:pt x="2" y="6"/>
                  </a:lnTo>
                  <a:lnTo>
                    <a:pt x="3" y="4"/>
                  </a:lnTo>
                  <a:lnTo>
                    <a:pt x="4" y="2"/>
                  </a:lnTo>
                  <a:lnTo>
                    <a:pt x="7" y="1"/>
                  </a:lnTo>
                  <a:lnTo>
                    <a:pt x="9" y="1"/>
                  </a:lnTo>
                  <a:lnTo>
                    <a:pt x="12" y="0"/>
                  </a:lnTo>
                  <a:lnTo>
                    <a:pt x="14" y="1"/>
                  </a:lnTo>
                  <a:lnTo>
                    <a:pt x="15" y="1"/>
                  </a:lnTo>
                  <a:lnTo>
                    <a:pt x="17" y="2"/>
                  </a:lnTo>
                  <a:lnTo>
                    <a:pt x="19" y="4"/>
                  </a:lnTo>
                  <a:lnTo>
                    <a:pt x="20" y="6"/>
                  </a:lnTo>
                  <a:lnTo>
                    <a:pt x="21" y="7"/>
                  </a:lnTo>
                  <a:lnTo>
                    <a:pt x="22" y="9"/>
                  </a:lnTo>
                  <a:lnTo>
                    <a:pt x="22" y="12"/>
                  </a:lnTo>
                  <a:lnTo>
                    <a:pt x="22" y="14"/>
                  </a:lnTo>
                  <a:lnTo>
                    <a:pt x="21" y="15"/>
                  </a:lnTo>
                  <a:lnTo>
                    <a:pt x="20" y="18"/>
                  </a:lnTo>
                  <a:lnTo>
                    <a:pt x="19" y="19"/>
                  </a:lnTo>
                  <a:lnTo>
                    <a:pt x="17" y="21"/>
                  </a:lnTo>
                  <a:lnTo>
                    <a:pt x="15" y="21"/>
                  </a:lnTo>
                  <a:lnTo>
                    <a:pt x="14" y="22"/>
                  </a:lnTo>
                  <a:lnTo>
                    <a:pt x="12"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697" name="Freeform 121"/>
            <p:cNvSpPr>
              <a:spLocks/>
            </p:cNvSpPr>
            <p:nvPr/>
          </p:nvSpPr>
          <p:spPr bwMode="auto">
            <a:xfrm>
              <a:off x="2159" y="1829"/>
              <a:ext cx="22" cy="22"/>
            </a:xfrm>
            <a:custGeom>
              <a:avLst/>
              <a:gdLst>
                <a:gd name="T0" fmla="*/ 12 w 22"/>
                <a:gd name="T1" fmla="*/ 22 h 22"/>
                <a:gd name="T2" fmla="*/ 9 w 22"/>
                <a:gd name="T3" fmla="*/ 22 h 22"/>
                <a:gd name="T4" fmla="*/ 7 w 22"/>
                <a:gd name="T5" fmla="*/ 21 h 22"/>
                <a:gd name="T6" fmla="*/ 4 w 22"/>
                <a:gd name="T7" fmla="*/ 21 h 22"/>
                <a:gd name="T8" fmla="*/ 3 w 22"/>
                <a:gd name="T9" fmla="*/ 19 h 22"/>
                <a:gd name="T10" fmla="*/ 2 w 22"/>
                <a:gd name="T11" fmla="*/ 18 h 22"/>
                <a:gd name="T12" fmla="*/ 1 w 22"/>
                <a:gd name="T13" fmla="*/ 15 h 22"/>
                <a:gd name="T14" fmla="*/ 0 w 22"/>
                <a:gd name="T15" fmla="*/ 14 h 22"/>
                <a:gd name="T16" fmla="*/ 0 w 22"/>
                <a:gd name="T17" fmla="*/ 12 h 22"/>
                <a:gd name="T18" fmla="*/ 0 w 22"/>
                <a:gd name="T19" fmla="*/ 9 h 22"/>
                <a:gd name="T20" fmla="*/ 1 w 22"/>
                <a:gd name="T21" fmla="*/ 7 h 22"/>
                <a:gd name="T22" fmla="*/ 2 w 22"/>
                <a:gd name="T23" fmla="*/ 6 h 22"/>
                <a:gd name="T24" fmla="*/ 3 w 22"/>
                <a:gd name="T25" fmla="*/ 4 h 22"/>
                <a:gd name="T26" fmla="*/ 4 w 22"/>
                <a:gd name="T27" fmla="*/ 2 h 22"/>
                <a:gd name="T28" fmla="*/ 7 w 22"/>
                <a:gd name="T29" fmla="*/ 1 h 22"/>
                <a:gd name="T30" fmla="*/ 9 w 22"/>
                <a:gd name="T31" fmla="*/ 1 h 22"/>
                <a:gd name="T32" fmla="*/ 12 w 22"/>
                <a:gd name="T33" fmla="*/ 0 h 22"/>
                <a:gd name="T34" fmla="*/ 14 w 22"/>
                <a:gd name="T35" fmla="*/ 1 h 22"/>
                <a:gd name="T36" fmla="*/ 15 w 22"/>
                <a:gd name="T37" fmla="*/ 1 h 22"/>
                <a:gd name="T38" fmla="*/ 17 w 22"/>
                <a:gd name="T39" fmla="*/ 2 h 22"/>
                <a:gd name="T40" fmla="*/ 19 w 22"/>
                <a:gd name="T41" fmla="*/ 4 h 22"/>
                <a:gd name="T42" fmla="*/ 20 w 22"/>
                <a:gd name="T43" fmla="*/ 6 h 22"/>
                <a:gd name="T44" fmla="*/ 21 w 22"/>
                <a:gd name="T45" fmla="*/ 7 h 22"/>
                <a:gd name="T46" fmla="*/ 22 w 22"/>
                <a:gd name="T47" fmla="*/ 9 h 22"/>
                <a:gd name="T48" fmla="*/ 22 w 22"/>
                <a:gd name="T49" fmla="*/ 12 h 22"/>
                <a:gd name="T50" fmla="*/ 22 w 22"/>
                <a:gd name="T51" fmla="*/ 14 h 22"/>
                <a:gd name="T52" fmla="*/ 21 w 22"/>
                <a:gd name="T53" fmla="*/ 15 h 22"/>
                <a:gd name="T54" fmla="*/ 20 w 22"/>
                <a:gd name="T55" fmla="*/ 18 h 22"/>
                <a:gd name="T56" fmla="*/ 19 w 22"/>
                <a:gd name="T57" fmla="*/ 19 h 22"/>
                <a:gd name="T58" fmla="*/ 17 w 22"/>
                <a:gd name="T59" fmla="*/ 21 h 22"/>
                <a:gd name="T60" fmla="*/ 15 w 22"/>
                <a:gd name="T61" fmla="*/ 21 h 22"/>
                <a:gd name="T62" fmla="*/ 14 w 22"/>
                <a:gd name="T63" fmla="*/ 22 h 22"/>
                <a:gd name="T64" fmla="*/ 12 w 22"/>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22">
                  <a:moveTo>
                    <a:pt x="12" y="22"/>
                  </a:moveTo>
                  <a:lnTo>
                    <a:pt x="9" y="22"/>
                  </a:lnTo>
                  <a:lnTo>
                    <a:pt x="7" y="21"/>
                  </a:lnTo>
                  <a:lnTo>
                    <a:pt x="4" y="21"/>
                  </a:lnTo>
                  <a:lnTo>
                    <a:pt x="3" y="19"/>
                  </a:lnTo>
                  <a:lnTo>
                    <a:pt x="2" y="18"/>
                  </a:lnTo>
                  <a:lnTo>
                    <a:pt x="1" y="15"/>
                  </a:lnTo>
                  <a:lnTo>
                    <a:pt x="0" y="14"/>
                  </a:lnTo>
                  <a:lnTo>
                    <a:pt x="0" y="12"/>
                  </a:lnTo>
                  <a:lnTo>
                    <a:pt x="0" y="9"/>
                  </a:lnTo>
                  <a:lnTo>
                    <a:pt x="1" y="7"/>
                  </a:lnTo>
                  <a:lnTo>
                    <a:pt x="2" y="6"/>
                  </a:lnTo>
                  <a:lnTo>
                    <a:pt x="3" y="4"/>
                  </a:lnTo>
                  <a:lnTo>
                    <a:pt x="4" y="2"/>
                  </a:lnTo>
                  <a:lnTo>
                    <a:pt x="7" y="1"/>
                  </a:lnTo>
                  <a:lnTo>
                    <a:pt x="9" y="1"/>
                  </a:lnTo>
                  <a:lnTo>
                    <a:pt x="12" y="0"/>
                  </a:lnTo>
                  <a:lnTo>
                    <a:pt x="14" y="1"/>
                  </a:lnTo>
                  <a:lnTo>
                    <a:pt x="15" y="1"/>
                  </a:lnTo>
                  <a:lnTo>
                    <a:pt x="17" y="2"/>
                  </a:lnTo>
                  <a:lnTo>
                    <a:pt x="19" y="4"/>
                  </a:lnTo>
                  <a:lnTo>
                    <a:pt x="20" y="6"/>
                  </a:lnTo>
                  <a:lnTo>
                    <a:pt x="21" y="7"/>
                  </a:lnTo>
                  <a:lnTo>
                    <a:pt x="22" y="9"/>
                  </a:lnTo>
                  <a:lnTo>
                    <a:pt x="22" y="12"/>
                  </a:lnTo>
                  <a:lnTo>
                    <a:pt x="22" y="14"/>
                  </a:lnTo>
                  <a:lnTo>
                    <a:pt x="21" y="15"/>
                  </a:lnTo>
                  <a:lnTo>
                    <a:pt x="20" y="18"/>
                  </a:lnTo>
                  <a:lnTo>
                    <a:pt x="19" y="19"/>
                  </a:lnTo>
                  <a:lnTo>
                    <a:pt x="17" y="21"/>
                  </a:lnTo>
                  <a:lnTo>
                    <a:pt x="15" y="21"/>
                  </a:lnTo>
                  <a:lnTo>
                    <a:pt x="14" y="22"/>
                  </a:lnTo>
                  <a:lnTo>
                    <a:pt x="12" y="22"/>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698" name="Freeform 122"/>
            <p:cNvSpPr>
              <a:spLocks/>
            </p:cNvSpPr>
            <p:nvPr/>
          </p:nvSpPr>
          <p:spPr bwMode="auto">
            <a:xfrm>
              <a:off x="2269" y="1829"/>
              <a:ext cx="23" cy="22"/>
            </a:xfrm>
            <a:custGeom>
              <a:avLst/>
              <a:gdLst>
                <a:gd name="T0" fmla="*/ 11 w 23"/>
                <a:gd name="T1" fmla="*/ 22 h 22"/>
                <a:gd name="T2" fmla="*/ 10 w 23"/>
                <a:gd name="T3" fmla="*/ 22 h 22"/>
                <a:gd name="T4" fmla="*/ 7 w 23"/>
                <a:gd name="T5" fmla="*/ 21 h 22"/>
                <a:gd name="T6" fmla="*/ 5 w 23"/>
                <a:gd name="T7" fmla="*/ 21 h 22"/>
                <a:gd name="T8" fmla="*/ 4 w 23"/>
                <a:gd name="T9" fmla="*/ 19 h 22"/>
                <a:gd name="T10" fmla="*/ 3 w 23"/>
                <a:gd name="T11" fmla="*/ 18 h 22"/>
                <a:gd name="T12" fmla="*/ 2 w 23"/>
                <a:gd name="T13" fmla="*/ 15 h 22"/>
                <a:gd name="T14" fmla="*/ 0 w 23"/>
                <a:gd name="T15" fmla="*/ 14 h 22"/>
                <a:gd name="T16" fmla="*/ 0 w 23"/>
                <a:gd name="T17" fmla="*/ 12 h 22"/>
                <a:gd name="T18" fmla="*/ 0 w 23"/>
                <a:gd name="T19" fmla="*/ 9 h 22"/>
                <a:gd name="T20" fmla="*/ 2 w 23"/>
                <a:gd name="T21" fmla="*/ 7 h 22"/>
                <a:gd name="T22" fmla="*/ 3 w 23"/>
                <a:gd name="T23" fmla="*/ 6 h 22"/>
                <a:gd name="T24" fmla="*/ 4 w 23"/>
                <a:gd name="T25" fmla="*/ 4 h 22"/>
                <a:gd name="T26" fmla="*/ 5 w 23"/>
                <a:gd name="T27" fmla="*/ 2 h 22"/>
                <a:gd name="T28" fmla="*/ 7 w 23"/>
                <a:gd name="T29" fmla="*/ 1 h 22"/>
                <a:gd name="T30" fmla="*/ 10 w 23"/>
                <a:gd name="T31" fmla="*/ 1 h 22"/>
                <a:gd name="T32" fmla="*/ 11 w 23"/>
                <a:gd name="T33" fmla="*/ 0 h 22"/>
                <a:gd name="T34" fmla="*/ 13 w 23"/>
                <a:gd name="T35" fmla="*/ 1 h 22"/>
                <a:gd name="T36" fmla="*/ 16 w 23"/>
                <a:gd name="T37" fmla="*/ 1 h 22"/>
                <a:gd name="T38" fmla="*/ 18 w 23"/>
                <a:gd name="T39" fmla="*/ 2 h 22"/>
                <a:gd name="T40" fmla="*/ 19 w 23"/>
                <a:gd name="T41" fmla="*/ 4 h 22"/>
                <a:gd name="T42" fmla="*/ 20 w 23"/>
                <a:gd name="T43" fmla="*/ 6 h 22"/>
                <a:gd name="T44" fmla="*/ 22 w 23"/>
                <a:gd name="T45" fmla="*/ 7 h 22"/>
                <a:gd name="T46" fmla="*/ 23 w 23"/>
                <a:gd name="T47" fmla="*/ 9 h 22"/>
                <a:gd name="T48" fmla="*/ 23 w 23"/>
                <a:gd name="T49" fmla="*/ 12 h 22"/>
                <a:gd name="T50" fmla="*/ 23 w 23"/>
                <a:gd name="T51" fmla="*/ 14 h 22"/>
                <a:gd name="T52" fmla="*/ 22 w 23"/>
                <a:gd name="T53" fmla="*/ 15 h 22"/>
                <a:gd name="T54" fmla="*/ 20 w 23"/>
                <a:gd name="T55" fmla="*/ 18 h 22"/>
                <a:gd name="T56" fmla="*/ 19 w 23"/>
                <a:gd name="T57" fmla="*/ 19 h 22"/>
                <a:gd name="T58" fmla="*/ 18 w 23"/>
                <a:gd name="T59" fmla="*/ 21 h 22"/>
                <a:gd name="T60" fmla="*/ 16 w 23"/>
                <a:gd name="T61" fmla="*/ 21 h 22"/>
                <a:gd name="T62" fmla="*/ 13 w 23"/>
                <a:gd name="T63" fmla="*/ 22 h 22"/>
                <a:gd name="T64" fmla="*/ 11 w 23"/>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 h="22">
                  <a:moveTo>
                    <a:pt x="11" y="22"/>
                  </a:moveTo>
                  <a:lnTo>
                    <a:pt x="10" y="22"/>
                  </a:lnTo>
                  <a:lnTo>
                    <a:pt x="7" y="21"/>
                  </a:lnTo>
                  <a:lnTo>
                    <a:pt x="5" y="21"/>
                  </a:lnTo>
                  <a:lnTo>
                    <a:pt x="4" y="19"/>
                  </a:lnTo>
                  <a:lnTo>
                    <a:pt x="3" y="18"/>
                  </a:lnTo>
                  <a:lnTo>
                    <a:pt x="2" y="15"/>
                  </a:lnTo>
                  <a:lnTo>
                    <a:pt x="0" y="14"/>
                  </a:lnTo>
                  <a:lnTo>
                    <a:pt x="0" y="12"/>
                  </a:lnTo>
                  <a:lnTo>
                    <a:pt x="0" y="9"/>
                  </a:lnTo>
                  <a:lnTo>
                    <a:pt x="2" y="7"/>
                  </a:lnTo>
                  <a:lnTo>
                    <a:pt x="3" y="6"/>
                  </a:lnTo>
                  <a:lnTo>
                    <a:pt x="4" y="4"/>
                  </a:lnTo>
                  <a:lnTo>
                    <a:pt x="5" y="2"/>
                  </a:lnTo>
                  <a:lnTo>
                    <a:pt x="7" y="1"/>
                  </a:lnTo>
                  <a:lnTo>
                    <a:pt x="10" y="1"/>
                  </a:lnTo>
                  <a:lnTo>
                    <a:pt x="11" y="0"/>
                  </a:lnTo>
                  <a:lnTo>
                    <a:pt x="13" y="1"/>
                  </a:lnTo>
                  <a:lnTo>
                    <a:pt x="16" y="1"/>
                  </a:lnTo>
                  <a:lnTo>
                    <a:pt x="18" y="2"/>
                  </a:lnTo>
                  <a:lnTo>
                    <a:pt x="19" y="4"/>
                  </a:lnTo>
                  <a:lnTo>
                    <a:pt x="20" y="6"/>
                  </a:lnTo>
                  <a:lnTo>
                    <a:pt x="22" y="7"/>
                  </a:lnTo>
                  <a:lnTo>
                    <a:pt x="23" y="9"/>
                  </a:lnTo>
                  <a:lnTo>
                    <a:pt x="23" y="12"/>
                  </a:lnTo>
                  <a:lnTo>
                    <a:pt x="23" y="14"/>
                  </a:lnTo>
                  <a:lnTo>
                    <a:pt x="22" y="15"/>
                  </a:lnTo>
                  <a:lnTo>
                    <a:pt x="20" y="18"/>
                  </a:lnTo>
                  <a:lnTo>
                    <a:pt x="19" y="19"/>
                  </a:lnTo>
                  <a:lnTo>
                    <a:pt x="18" y="21"/>
                  </a:lnTo>
                  <a:lnTo>
                    <a:pt x="16" y="21"/>
                  </a:lnTo>
                  <a:lnTo>
                    <a:pt x="13" y="22"/>
                  </a:lnTo>
                  <a:lnTo>
                    <a:pt x="11"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699" name="Freeform 123"/>
            <p:cNvSpPr>
              <a:spLocks/>
            </p:cNvSpPr>
            <p:nvPr/>
          </p:nvSpPr>
          <p:spPr bwMode="auto">
            <a:xfrm>
              <a:off x="2269" y="1829"/>
              <a:ext cx="23" cy="22"/>
            </a:xfrm>
            <a:custGeom>
              <a:avLst/>
              <a:gdLst>
                <a:gd name="T0" fmla="*/ 11 w 23"/>
                <a:gd name="T1" fmla="*/ 22 h 22"/>
                <a:gd name="T2" fmla="*/ 10 w 23"/>
                <a:gd name="T3" fmla="*/ 22 h 22"/>
                <a:gd name="T4" fmla="*/ 7 w 23"/>
                <a:gd name="T5" fmla="*/ 21 h 22"/>
                <a:gd name="T6" fmla="*/ 5 w 23"/>
                <a:gd name="T7" fmla="*/ 21 h 22"/>
                <a:gd name="T8" fmla="*/ 4 w 23"/>
                <a:gd name="T9" fmla="*/ 19 h 22"/>
                <a:gd name="T10" fmla="*/ 3 w 23"/>
                <a:gd name="T11" fmla="*/ 18 h 22"/>
                <a:gd name="T12" fmla="*/ 2 w 23"/>
                <a:gd name="T13" fmla="*/ 15 h 22"/>
                <a:gd name="T14" fmla="*/ 0 w 23"/>
                <a:gd name="T15" fmla="*/ 14 h 22"/>
                <a:gd name="T16" fmla="*/ 0 w 23"/>
                <a:gd name="T17" fmla="*/ 12 h 22"/>
                <a:gd name="T18" fmla="*/ 0 w 23"/>
                <a:gd name="T19" fmla="*/ 9 h 22"/>
                <a:gd name="T20" fmla="*/ 2 w 23"/>
                <a:gd name="T21" fmla="*/ 7 h 22"/>
                <a:gd name="T22" fmla="*/ 3 w 23"/>
                <a:gd name="T23" fmla="*/ 6 h 22"/>
                <a:gd name="T24" fmla="*/ 4 w 23"/>
                <a:gd name="T25" fmla="*/ 4 h 22"/>
                <a:gd name="T26" fmla="*/ 5 w 23"/>
                <a:gd name="T27" fmla="*/ 2 h 22"/>
                <a:gd name="T28" fmla="*/ 7 w 23"/>
                <a:gd name="T29" fmla="*/ 1 h 22"/>
                <a:gd name="T30" fmla="*/ 10 w 23"/>
                <a:gd name="T31" fmla="*/ 1 h 22"/>
                <a:gd name="T32" fmla="*/ 11 w 23"/>
                <a:gd name="T33" fmla="*/ 0 h 22"/>
                <a:gd name="T34" fmla="*/ 13 w 23"/>
                <a:gd name="T35" fmla="*/ 1 h 22"/>
                <a:gd name="T36" fmla="*/ 16 w 23"/>
                <a:gd name="T37" fmla="*/ 1 h 22"/>
                <a:gd name="T38" fmla="*/ 18 w 23"/>
                <a:gd name="T39" fmla="*/ 2 h 22"/>
                <a:gd name="T40" fmla="*/ 19 w 23"/>
                <a:gd name="T41" fmla="*/ 4 h 22"/>
                <a:gd name="T42" fmla="*/ 20 w 23"/>
                <a:gd name="T43" fmla="*/ 6 h 22"/>
                <a:gd name="T44" fmla="*/ 22 w 23"/>
                <a:gd name="T45" fmla="*/ 7 h 22"/>
                <a:gd name="T46" fmla="*/ 23 w 23"/>
                <a:gd name="T47" fmla="*/ 9 h 22"/>
                <a:gd name="T48" fmla="*/ 23 w 23"/>
                <a:gd name="T49" fmla="*/ 12 h 22"/>
                <a:gd name="T50" fmla="*/ 23 w 23"/>
                <a:gd name="T51" fmla="*/ 14 h 22"/>
                <a:gd name="T52" fmla="*/ 22 w 23"/>
                <a:gd name="T53" fmla="*/ 15 h 22"/>
                <a:gd name="T54" fmla="*/ 20 w 23"/>
                <a:gd name="T55" fmla="*/ 18 h 22"/>
                <a:gd name="T56" fmla="*/ 19 w 23"/>
                <a:gd name="T57" fmla="*/ 19 h 22"/>
                <a:gd name="T58" fmla="*/ 18 w 23"/>
                <a:gd name="T59" fmla="*/ 21 h 22"/>
                <a:gd name="T60" fmla="*/ 16 w 23"/>
                <a:gd name="T61" fmla="*/ 21 h 22"/>
                <a:gd name="T62" fmla="*/ 13 w 23"/>
                <a:gd name="T63" fmla="*/ 22 h 22"/>
                <a:gd name="T64" fmla="*/ 11 w 23"/>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 h="22">
                  <a:moveTo>
                    <a:pt x="11" y="22"/>
                  </a:moveTo>
                  <a:lnTo>
                    <a:pt x="10" y="22"/>
                  </a:lnTo>
                  <a:lnTo>
                    <a:pt x="7" y="21"/>
                  </a:lnTo>
                  <a:lnTo>
                    <a:pt x="5" y="21"/>
                  </a:lnTo>
                  <a:lnTo>
                    <a:pt x="4" y="19"/>
                  </a:lnTo>
                  <a:lnTo>
                    <a:pt x="3" y="18"/>
                  </a:lnTo>
                  <a:lnTo>
                    <a:pt x="2" y="15"/>
                  </a:lnTo>
                  <a:lnTo>
                    <a:pt x="0" y="14"/>
                  </a:lnTo>
                  <a:lnTo>
                    <a:pt x="0" y="12"/>
                  </a:lnTo>
                  <a:lnTo>
                    <a:pt x="0" y="9"/>
                  </a:lnTo>
                  <a:lnTo>
                    <a:pt x="2" y="7"/>
                  </a:lnTo>
                  <a:lnTo>
                    <a:pt x="3" y="6"/>
                  </a:lnTo>
                  <a:lnTo>
                    <a:pt x="4" y="4"/>
                  </a:lnTo>
                  <a:lnTo>
                    <a:pt x="5" y="2"/>
                  </a:lnTo>
                  <a:lnTo>
                    <a:pt x="7" y="1"/>
                  </a:lnTo>
                  <a:lnTo>
                    <a:pt x="10" y="1"/>
                  </a:lnTo>
                  <a:lnTo>
                    <a:pt x="11" y="0"/>
                  </a:lnTo>
                  <a:lnTo>
                    <a:pt x="13" y="1"/>
                  </a:lnTo>
                  <a:lnTo>
                    <a:pt x="16" y="1"/>
                  </a:lnTo>
                  <a:lnTo>
                    <a:pt x="18" y="2"/>
                  </a:lnTo>
                  <a:lnTo>
                    <a:pt x="19" y="4"/>
                  </a:lnTo>
                  <a:lnTo>
                    <a:pt x="20" y="6"/>
                  </a:lnTo>
                  <a:lnTo>
                    <a:pt x="22" y="7"/>
                  </a:lnTo>
                  <a:lnTo>
                    <a:pt x="23" y="9"/>
                  </a:lnTo>
                  <a:lnTo>
                    <a:pt x="23" y="12"/>
                  </a:lnTo>
                  <a:lnTo>
                    <a:pt x="23" y="14"/>
                  </a:lnTo>
                  <a:lnTo>
                    <a:pt x="22" y="15"/>
                  </a:lnTo>
                  <a:lnTo>
                    <a:pt x="20" y="18"/>
                  </a:lnTo>
                  <a:lnTo>
                    <a:pt x="19" y="19"/>
                  </a:lnTo>
                  <a:lnTo>
                    <a:pt x="18" y="21"/>
                  </a:lnTo>
                  <a:lnTo>
                    <a:pt x="16" y="21"/>
                  </a:lnTo>
                  <a:lnTo>
                    <a:pt x="13" y="22"/>
                  </a:lnTo>
                  <a:lnTo>
                    <a:pt x="11" y="22"/>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700" name="Freeform 124"/>
            <p:cNvSpPr>
              <a:spLocks/>
            </p:cNvSpPr>
            <p:nvPr/>
          </p:nvSpPr>
          <p:spPr bwMode="auto">
            <a:xfrm>
              <a:off x="2380" y="1829"/>
              <a:ext cx="22" cy="22"/>
            </a:xfrm>
            <a:custGeom>
              <a:avLst/>
              <a:gdLst>
                <a:gd name="T0" fmla="*/ 11 w 22"/>
                <a:gd name="T1" fmla="*/ 22 h 22"/>
                <a:gd name="T2" fmla="*/ 8 w 22"/>
                <a:gd name="T3" fmla="*/ 22 h 22"/>
                <a:gd name="T4" fmla="*/ 7 w 22"/>
                <a:gd name="T5" fmla="*/ 21 h 22"/>
                <a:gd name="T6" fmla="*/ 5 w 22"/>
                <a:gd name="T7" fmla="*/ 21 h 22"/>
                <a:gd name="T8" fmla="*/ 4 w 22"/>
                <a:gd name="T9" fmla="*/ 19 h 22"/>
                <a:gd name="T10" fmla="*/ 1 w 22"/>
                <a:gd name="T11" fmla="*/ 18 h 22"/>
                <a:gd name="T12" fmla="*/ 1 w 22"/>
                <a:gd name="T13" fmla="*/ 15 h 22"/>
                <a:gd name="T14" fmla="*/ 0 w 22"/>
                <a:gd name="T15" fmla="*/ 14 h 22"/>
                <a:gd name="T16" fmla="*/ 0 w 22"/>
                <a:gd name="T17" fmla="*/ 12 h 22"/>
                <a:gd name="T18" fmla="*/ 0 w 22"/>
                <a:gd name="T19" fmla="*/ 9 h 22"/>
                <a:gd name="T20" fmla="*/ 1 w 22"/>
                <a:gd name="T21" fmla="*/ 7 h 22"/>
                <a:gd name="T22" fmla="*/ 1 w 22"/>
                <a:gd name="T23" fmla="*/ 6 h 22"/>
                <a:gd name="T24" fmla="*/ 4 w 22"/>
                <a:gd name="T25" fmla="*/ 4 h 22"/>
                <a:gd name="T26" fmla="*/ 5 w 22"/>
                <a:gd name="T27" fmla="*/ 2 h 22"/>
                <a:gd name="T28" fmla="*/ 7 w 22"/>
                <a:gd name="T29" fmla="*/ 1 h 22"/>
                <a:gd name="T30" fmla="*/ 8 w 22"/>
                <a:gd name="T31" fmla="*/ 1 h 22"/>
                <a:gd name="T32" fmla="*/ 11 w 22"/>
                <a:gd name="T33" fmla="*/ 0 h 22"/>
                <a:gd name="T34" fmla="*/ 13 w 22"/>
                <a:gd name="T35" fmla="*/ 1 h 22"/>
                <a:gd name="T36" fmla="*/ 15 w 22"/>
                <a:gd name="T37" fmla="*/ 1 h 22"/>
                <a:gd name="T38" fmla="*/ 17 w 22"/>
                <a:gd name="T39" fmla="*/ 2 h 22"/>
                <a:gd name="T40" fmla="*/ 19 w 22"/>
                <a:gd name="T41" fmla="*/ 4 h 22"/>
                <a:gd name="T42" fmla="*/ 20 w 22"/>
                <a:gd name="T43" fmla="*/ 6 h 22"/>
                <a:gd name="T44" fmla="*/ 21 w 22"/>
                <a:gd name="T45" fmla="*/ 7 h 22"/>
                <a:gd name="T46" fmla="*/ 21 w 22"/>
                <a:gd name="T47" fmla="*/ 9 h 22"/>
                <a:gd name="T48" fmla="*/ 22 w 22"/>
                <a:gd name="T49" fmla="*/ 12 h 22"/>
                <a:gd name="T50" fmla="*/ 21 w 22"/>
                <a:gd name="T51" fmla="*/ 14 h 22"/>
                <a:gd name="T52" fmla="*/ 21 w 22"/>
                <a:gd name="T53" fmla="*/ 15 h 22"/>
                <a:gd name="T54" fmla="*/ 20 w 22"/>
                <a:gd name="T55" fmla="*/ 18 h 22"/>
                <a:gd name="T56" fmla="*/ 19 w 22"/>
                <a:gd name="T57" fmla="*/ 19 h 22"/>
                <a:gd name="T58" fmla="*/ 17 w 22"/>
                <a:gd name="T59" fmla="*/ 21 h 22"/>
                <a:gd name="T60" fmla="*/ 15 w 22"/>
                <a:gd name="T61" fmla="*/ 21 h 22"/>
                <a:gd name="T62" fmla="*/ 13 w 22"/>
                <a:gd name="T63" fmla="*/ 22 h 22"/>
                <a:gd name="T64" fmla="*/ 11 w 22"/>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22">
                  <a:moveTo>
                    <a:pt x="11" y="22"/>
                  </a:moveTo>
                  <a:lnTo>
                    <a:pt x="8" y="22"/>
                  </a:lnTo>
                  <a:lnTo>
                    <a:pt x="7" y="21"/>
                  </a:lnTo>
                  <a:lnTo>
                    <a:pt x="5" y="21"/>
                  </a:lnTo>
                  <a:lnTo>
                    <a:pt x="4" y="19"/>
                  </a:lnTo>
                  <a:lnTo>
                    <a:pt x="1" y="18"/>
                  </a:lnTo>
                  <a:lnTo>
                    <a:pt x="1" y="15"/>
                  </a:lnTo>
                  <a:lnTo>
                    <a:pt x="0" y="14"/>
                  </a:lnTo>
                  <a:lnTo>
                    <a:pt x="0" y="12"/>
                  </a:lnTo>
                  <a:lnTo>
                    <a:pt x="0" y="9"/>
                  </a:lnTo>
                  <a:lnTo>
                    <a:pt x="1" y="7"/>
                  </a:lnTo>
                  <a:lnTo>
                    <a:pt x="1" y="6"/>
                  </a:lnTo>
                  <a:lnTo>
                    <a:pt x="4" y="4"/>
                  </a:lnTo>
                  <a:lnTo>
                    <a:pt x="5" y="2"/>
                  </a:lnTo>
                  <a:lnTo>
                    <a:pt x="7" y="1"/>
                  </a:lnTo>
                  <a:lnTo>
                    <a:pt x="8" y="1"/>
                  </a:lnTo>
                  <a:lnTo>
                    <a:pt x="11" y="0"/>
                  </a:lnTo>
                  <a:lnTo>
                    <a:pt x="13" y="1"/>
                  </a:lnTo>
                  <a:lnTo>
                    <a:pt x="15" y="1"/>
                  </a:lnTo>
                  <a:lnTo>
                    <a:pt x="17" y="2"/>
                  </a:lnTo>
                  <a:lnTo>
                    <a:pt x="19" y="4"/>
                  </a:lnTo>
                  <a:lnTo>
                    <a:pt x="20" y="6"/>
                  </a:lnTo>
                  <a:lnTo>
                    <a:pt x="21" y="7"/>
                  </a:lnTo>
                  <a:lnTo>
                    <a:pt x="21" y="9"/>
                  </a:lnTo>
                  <a:lnTo>
                    <a:pt x="22" y="12"/>
                  </a:lnTo>
                  <a:lnTo>
                    <a:pt x="21" y="14"/>
                  </a:lnTo>
                  <a:lnTo>
                    <a:pt x="21" y="15"/>
                  </a:lnTo>
                  <a:lnTo>
                    <a:pt x="20" y="18"/>
                  </a:lnTo>
                  <a:lnTo>
                    <a:pt x="19" y="19"/>
                  </a:lnTo>
                  <a:lnTo>
                    <a:pt x="17" y="21"/>
                  </a:lnTo>
                  <a:lnTo>
                    <a:pt x="15" y="21"/>
                  </a:lnTo>
                  <a:lnTo>
                    <a:pt x="13" y="22"/>
                  </a:lnTo>
                  <a:lnTo>
                    <a:pt x="11"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701" name="Freeform 125"/>
            <p:cNvSpPr>
              <a:spLocks/>
            </p:cNvSpPr>
            <p:nvPr/>
          </p:nvSpPr>
          <p:spPr bwMode="auto">
            <a:xfrm>
              <a:off x="2380" y="1829"/>
              <a:ext cx="22" cy="22"/>
            </a:xfrm>
            <a:custGeom>
              <a:avLst/>
              <a:gdLst>
                <a:gd name="T0" fmla="*/ 11 w 22"/>
                <a:gd name="T1" fmla="*/ 22 h 22"/>
                <a:gd name="T2" fmla="*/ 8 w 22"/>
                <a:gd name="T3" fmla="*/ 22 h 22"/>
                <a:gd name="T4" fmla="*/ 7 w 22"/>
                <a:gd name="T5" fmla="*/ 21 h 22"/>
                <a:gd name="T6" fmla="*/ 5 w 22"/>
                <a:gd name="T7" fmla="*/ 21 h 22"/>
                <a:gd name="T8" fmla="*/ 4 w 22"/>
                <a:gd name="T9" fmla="*/ 19 h 22"/>
                <a:gd name="T10" fmla="*/ 1 w 22"/>
                <a:gd name="T11" fmla="*/ 18 h 22"/>
                <a:gd name="T12" fmla="*/ 1 w 22"/>
                <a:gd name="T13" fmla="*/ 15 h 22"/>
                <a:gd name="T14" fmla="*/ 0 w 22"/>
                <a:gd name="T15" fmla="*/ 14 h 22"/>
                <a:gd name="T16" fmla="*/ 0 w 22"/>
                <a:gd name="T17" fmla="*/ 12 h 22"/>
                <a:gd name="T18" fmla="*/ 0 w 22"/>
                <a:gd name="T19" fmla="*/ 9 h 22"/>
                <a:gd name="T20" fmla="*/ 1 w 22"/>
                <a:gd name="T21" fmla="*/ 7 h 22"/>
                <a:gd name="T22" fmla="*/ 1 w 22"/>
                <a:gd name="T23" fmla="*/ 6 h 22"/>
                <a:gd name="T24" fmla="*/ 4 w 22"/>
                <a:gd name="T25" fmla="*/ 4 h 22"/>
                <a:gd name="T26" fmla="*/ 5 w 22"/>
                <a:gd name="T27" fmla="*/ 2 h 22"/>
                <a:gd name="T28" fmla="*/ 7 w 22"/>
                <a:gd name="T29" fmla="*/ 1 h 22"/>
                <a:gd name="T30" fmla="*/ 8 w 22"/>
                <a:gd name="T31" fmla="*/ 1 h 22"/>
                <a:gd name="T32" fmla="*/ 11 w 22"/>
                <a:gd name="T33" fmla="*/ 0 h 22"/>
                <a:gd name="T34" fmla="*/ 13 w 22"/>
                <a:gd name="T35" fmla="*/ 1 h 22"/>
                <a:gd name="T36" fmla="*/ 15 w 22"/>
                <a:gd name="T37" fmla="*/ 1 h 22"/>
                <a:gd name="T38" fmla="*/ 17 w 22"/>
                <a:gd name="T39" fmla="*/ 2 h 22"/>
                <a:gd name="T40" fmla="*/ 19 w 22"/>
                <a:gd name="T41" fmla="*/ 4 h 22"/>
                <a:gd name="T42" fmla="*/ 20 w 22"/>
                <a:gd name="T43" fmla="*/ 6 h 22"/>
                <a:gd name="T44" fmla="*/ 21 w 22"/>
                <a:gd name="T45" fmla="*/ 7 h 22"/>
                <a:gd name="T46" fmla="*/ 21 w 22"/>
                <a:gd name="T47" fmla="*/ 9 h 22"/>
                <a:gd name="T48" fmla="*/ 22 w 22"/>
                <a:gd name="T49" fmla="*/ 12 h 22"/>
                <a:gd name="T50" fmla="*/ 21 w 22"/>
                <a:gd name="T51" fmla="*/ 14 h 22"/>
                <a:gd name="T52" fmla="*/ 21 w 22"/>
                <a:gd name="T53" fmla="*/ 15 h 22"/>
                <a:gd name="T54" fmla="*/ 20 w 22"/>
                <a:gd name="T55" fmla="*/ 18 h 22"/>
                <a:gd name="T56" fmla="*/ 19 w 22"/>
                <a:gd name="T57" fmla="*/ 19 h 22"/>
                <a:gd name="T58" fmla="*/ 17 w 22"/>
                <a:gd name="T59" fmla="*/ 21 h 22"/>
                <a:gd name="T60" fmla="*/ 15 w 22"/>
                <a:gd name="T61" fmla="*/ 21 h 22"/>
                <a:gd name="T62" fmla="*/ 13 w 22"/>
                <a:gd name="T63" fmla="*/ 22 h 22"/>
                <a:gd name="T64" fmla="*/ 11 w 22"/>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22">
                  <a:moveTo>
                    <a:pt x="11" y="22"/>
                  </a:moveTo>
                  <a:lnTo>
                    <a:pt x="8" y="22"/>
                  </a:lnTo>
                  <a:lnTo>
                    <a:pt x="7" y="21"/>
                  </a:lnTo>
                  <a:lnTo>
                    <a:pt x="5" y="21"/>
                  </a:lnTo>
                  <a:lnTo>
                    <a:pt x="4" y="19"/>
                  </a:lnTo>
                  <a:lnTo>
                    <a:pt x="1" y="18"/>
                  </a:lnTo>
                  <a:lnTo>
                    <a:pt x="1" y="15"/>
                  </a:lnTo>
                  <a:lnTo>
                    <a:pt x="0" y="14"/>
                  </a:lnTo>
                  <a:lnTo>
                    <a:pt x="0" y="12"/>
                  </a:lnTo>
                  <a:lnTo>
                    <a:pt x="0" y="9"/>
                  </a:lnTo>
                  <a:lnTo>
                    <a:pt x="1" y="7"/>
                  </a:lnTo>
                  <a:lnTo>
                    <a:pt x="1" y="6"/>
                  </a:lnTo>
                  <a:lnTo>
                    <a:pt x="4" y="4"/>
                  </a:lnTo>
                  <a:lnTo>
                    <a:pt x="5" y="2"/>
                  </a:lnTo>
                  <a:lnTo>
                    <a:pt x="7" y="1"/>
                  </a:lnTo>
                  <a:lnTo>
                    <a:pt x="8" y="1"/>
                  </a:lnTo>
                  <a:lnTo>
                    <a:pt x="11" y="0"/>
                  </a:lnTo>
                  <a:lnTo>
                    <a:pt x="13" y="1"/>
                  </a:lnTo>
                  <a:lnTo>
                    <a:pt x="15" y="1"/>
                  </a:lnTo>
                  <a:lnTo>
                    <a:pt x="17" y="2"/>
                  </a:lnTo>
                  <a:lnTo>
                    <a:pt x="19" y="4"/>
                  </a:lnTo>
                  <a:lnTo>
                    <a:pt x="20" y="6"/>
                  </a:lnTo>
                  <a:lnTo>
                    <a:pt x="21" y="7"/>
                  </a:lnTo>
                  <a:lnTo>
                    <a:pt x="21" y="9"/>
                  </a:lnTo>
                  <a:lnTo>
                    <a:pt x="22" y="12"/>
                  </a:lnTo>
                  <a:lnTo>
                    <a:pt x="21" y="14"/>
                  </a:lnTo>
                  <a:lnTo>
                    <a:pt x="21" y="15"/>
                  </a:lnTo>
                  <a:lnTo>
                    <a:pt x="20" y="18"/>
                  </a:lnTo>
                  <a:lnTo>
                    <a:pt x="19" y="19"/>
                  </a:lnTo>
                  <a:lnTo>
                    <a:pt x="17" y="21"/>
                  </a:lnTo>
                  <a:lnTo>
                    <a:pt x="15" y="21"/>
                  </a:lnTo>
                  <a:lnTo>
                    <a:pt x="13" y="22"/>
                  </a:lnTo>
                  <a:lnTo>
                    <a:pt x="11" y="22"/>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702" name="Rectangle 126"/>
            <p:cNvSpPr>
              <a:spLocks noChangeArrowheads="1"/>
            </p:cNvSpPr>
            <p:nvPr/>
          </p:nvSpPr>
          <p:spPr bwMode="auto">
            <a:xfrm>
              <a:off x="2088" y="1998"/>
              <a:ext cx="398" cy="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8703" name="Freeform 127"/>
            <p:cNvSpPr>
              <a:spLocks/>
            </p:cNvSpPr>
            <p:nvPr/>
          </p:nvSpPr>
          <p:spPr bwMode="auto">
            <a:xfrm>
              <a:off x="2159" y="2035"/>
              <a:ext cx="22" cy="22"/>
            </a:xfrm>
            <a:custGeom>
              <a:avLst/>
              <a:gdLst>
                <a:gd name="T0" fmla="*/ 12 w 22"/>
                <a:gd name="T1" fmla="*/ 22 h 22"/>
                <a:gd name="T2" fmla="*/ 9 w 22"/>
                <a:gd name="T3" fmla="*/ 22 h 22"/>
                <a:gd name="T4" fmla="*/ 7 w 22"/>
                <a:gd name="T5" fmla="*/ 21 h 22"/>
                <a:gd name="T6" fmla="*/ 4 w 22"/>
                <a:gd name="T7" fmla="*/ 21 h 22"/>
                <a:gd name="T8" fmla="*/ 3 w 22"/>
                <a:gd name="T9" fmla="*/ 19 h 22"/>
                <a:gd name="T10" fmla="*/ 2 w 22"/>
                <a:gd name="T11" fmla="*/ 17 h 22"/>
                <a:gd name="T12" fmla="*/ 1 w 22"/>
                <a:gd name="T13" fmla="*/ 15 h 22"/>
                <a:gd name="T14" fmla="*/ 0 w 22"/>
                <a:gd name="T15" fmla="*/ 14 h 22"/>
                <a:gd name="T16" fmla="*/ 0 w 22"/>
                <a:gd name="T17" fmla="*/ 12 h 22"/>
                <a:gd name="T18" fmla="*/ 0 w 22"/>
                <a:gd name="T19" fmla="*/ 9 h 22"/>
                <a:gd name="T20" fmla="*/ 1 w 22"/>
                <a:gd name="T21" fmla="*/ 7 h 22"/>
                <a:gd name="T22" fmla="*/ 2 w 22"/>
                <a:gd name="T23" fmla="*/ 6 h 22"/>
                <a:gd name="T24" fmla="*/ 3 w 22"/>
                <a:gd name="T25" fmla="*/ 3 h 22"/>
                <a:gd name="T26" fmla="*/ 4 w 22"/>
                <a:gd name="T27" fmla="*/ 2 h 22"/>
                <a:gd name="T28" fmla="*/ 7 w 22"/>
                <a:gd name="T29" fmla="*/ 1 h 22"/>
                <a:gd name="T30" fmla="*/ 9 w 22"/>
                <a:gd name="T31" fmla="*/ 1 h 22"/>
                <a:gd name="T32" fmla="*/ 12 w 22"/>
                <a:gd name="T33" fmla="*/ 0 h 22"/>
                <a:gd name="T34" fmla="*/ 14 w 22"/>
                <a:gd name="T35" fmla="*/ 1 h 22"/>
                <a:gd name="T36" fmla="*/ 15 w 22"/>
                <a:gd name="T37" fmla="*/ 1 h 22"/>
                <a:gd name="T38" fmla="*/ 17 w 22"/>
                <a:gd name="T39" fmla="*/ 2 h 22"/>
                <a:gd name="T40" fmla="*/ 19 w 22"/>
                <a:gd name="T41" fmla="*/ 3 h 22"/>
                <a:gd name="T42" fmla="*/ 20 w 22"/>
                <a:gd name="T43" fmla="*/ 6 h 22"/>
                <a:gd name="T44" fmla="*/ 21 w 22"/>
                <a:gd name="T45" fmla="*/ 7 h 22"/>
                <a:gd name="T46" fmla="*/ 22 w 22"/>
                <a:gd name="T47" fmla="*/ 9 h 22"/>
                <a:gd name="T48" fmla="*/ 22 w 22"/>
                <a:gd name="T49" fmla="*/ 12 h 22"/>
                <a:gd name="T50" fmla="*/ 22 w 22"/>
                <a:gd name="T51" fmla="*/ 14 h 22"/>
                <a:gd name="T52" fmla="*/ 21 w 22"/>
                <a:gd name="T53" fmla="*/ 15 h 22"/>
                <a:gd name="T54" fmla="*/ 20 w 22"/>
                <a:gd name="T55" fmla="*/ 17 h 22"/>
                <a:gd name="T56" fmla="*/ 19 w 22"/>
                <a:gd name="T57" fmla="*/ 19 h 22"/>
                <a:gd name="T58" fmla="*/ 17 w 22"/>
                <a:gd name="T59" fmla="*/ 21 h 22"/>
                <a:gd name="T60" fmla="*/ 15 w 22"/>
                <a:gd name="T61" fmla="*/ 21 h 22"/>
                <a:gd name="T62" fmla="*/ 14 w 22"/>
                <a:gd name="T63" fmla="*/ 22 h 22"/>
                <a:gd name="T64" fmla="*/ 12 w 22"/>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22">
                  <a:moveTo>
                    <a:pt x="12" y="22"/>
                  </a:moveTo>
                  <a:lnTo>
                    <a:pt x="9" y="22"/>
                  </a:lnTo>
                  <a:lnTo>
                    <a:pt x="7" y="21"/>
                  </a:lnTo>
                  <a:lnTo>
                    <a:pt x="4" y="21"/>
                  </a:lnTo>
                  <a:lnTo>
                    <a:pt x="3" y="19"/>
                  </a:lnTo>
                  <a:lnTo>
                    <a:pt x="2" y="17"/>
                  </a:lnTo>
                  <a:lnTo>
                    <a:pt x="1" y="15"/>
                  </a:lnTo>
                  <a:lnTo>
                    <a:pt x="0" y="14"/>
                  </a:lnTo>
                  <a:lnTo>
                    <a:pt x="0" y="12"/>
                  </a:lnTo>
                  <a:lnTo>
                    <a:pt x="0" y="9"/>
                  </a:lnTo>
                  <a:lnTo>
                    <a:pt x="1" y="7"/>
                  </a:lnTo>
                  <a:lnTo>
                    <a:pt x="2" y="6"/>
                  </a:lnTo>
                  <a:lnTo>
                    <a:pt x="3" y="3"/>
                  </a:lnTo>
                  <a:lnTo>
                    <a:pt x="4" y="2"/>
                  </a:lnTo>
                  <a:lnTo>
                    <a:pt x="7" y="1"/>
                  </a:lnTo>
                  <a:lnTo>
                    <a:pt x="9" y="1"/>
                  </a:lnTo>
                  <a:lnTo>
                    <a:pt x="12" y="0"/>
                  </a:lnTo>
                  <a:lnTo>
                    <a:pt x="14" y="1"/>
                  </a:lnTo>
                  <a:lnTo>
                    <a:pt x="15" y="1"/>
                  </a:lnTo>
                  <a:lnTo>
                    <a:pt x="17" y="2"/>
                  </a:lnTo>
                  <a:lnTo>
                    <a:pt x="19" y="3"/>
                  </a:lnTo>
                  <a:lnTo>
                    <a:pt x="20" y="6"/>
                  </a:lnTo>
                  <a:lnTo>
                    <a:pt x="21" y="7"/>
                  </a:lnTo>
                  <a:lnTo>
                    <a:pt x="22" y="9"/>
                  </a:lnTo>
                  <a:lnTo>
                    <a:pt x="22" y="12"/>
                  </a:lnTo>
                  <a:lnTo>
                    <a:pt x="22" y="14"/>
                  </a:lnTo>
                  <a:lnTo>
                    <a:pt x="21" y="15"/>
                  </a:lnTo>
                  <a:lnTo>
                    <a:pt x="20" y="17"/>
                  </a:lnTo>
                  <a:lnTo>
                    <a:pt x="19" y="19"/>
                  </a:lnTo>
                  <a:lnTo>
                    <a:pt x="17" y="21"/>
                  </a:lnTo>
                  <a:lnTo>
                    <a:pt x="15" y="21"/>
                  </a:lnTo>
                  <a:lnTo>
                    <a:pt x="14" y="22"/>
                  </a:lnTo>
                  <a:lnTo>
                    <a:pt x="12"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704" name="Freeform 128"/>
            <p:cNvSpPr>
              <a:spLocks/>
            </p:cNvSpPr>
            <p:nvPr/>
          </p:nvSpPr>
          <p:spPr bwMode="auto">
            <a:xfrm>
              <a:off x="2159" y="2035"/>
              <a:ext cx="22" cy="22"/>
            </a:xfrm>
            <a:custGeom>
              <a:avLst/>
              <a:gdLst>
                <a:gd name="T0" fmla="*/ 12 w 22"/>
                <a:gd name="T1" fmla="*/ 22 h 22"/>
                <a:gd name="T2" fmla="*/ 9 w 22"/>
                <a:gd name="T3" fmla="*/ 22 h 22"/>
                <a:gd name="T4" fmla="*/ 7 w 22"/>
                <a:gd name="T5" fmla="*/ 21 h 22"/>
                <a:gd name="T6" fmla="*/ 4 w 22"/>
                <a:gd name="T7" fmla="*/ 21 h 22"/>
                <a:gd name="T8" fmla="*/ 3 w 22"/>
                <a:gd name="T9" fmla="*/ 19 h 22"/>
                <a:gd name="T10" fmla="*/ 2 w 22"/>
                <a:gd name="T11" fmla="*/ 17 h 22"/>
                <a:gd name="T12" fmla="*/ 1 w 22"/>
                <a:gd name="T13" fmla="*/ 15 h 22"/>
                <a:gd name="T14" fmla="*/ 0 w 22"/>
                <a:gd name="T15" fmla="*/ 14 h 22"/>
                <a:gd name="T16" fmla="*/ 0 w 22"/>
                <a:gd name="T17" fmla="*/ 12 h 22"/>
                <a:gd name="T18" fmla="*/ 0 w 22"/>
                <a:gd name="T19" fmla="*/ 9 h 22"/>
                <a:gd name="T20" fmla="*/ 1 w 22"/>
                <a:gd name="T21" fmla="*/ 7 h 22"/>
                <a:gd name="T22" fmla="*/ 2 w 22"/>
                <a:gd name="T23" fmla="*/ 6 h 22"/>
                <a:gd name="T24" fmla="*/ 3 w 22"/>
                <a:gd name="T25" fmla="*/ 3 h 22"/>
                <a:gd name="T26" fmla="*/ 4 w 22"/>
                <a:gd name="T27" fmla="*/ 2 h 22"/>
                <a:gd name="T28" fmla="*/ 7 w 22"/>
                <a:gd name="T29" fmla="*/ 1 h 22"/>
                <a:gd name="T30" fmla="*/ 9 w 22"/>
                <a:gd name="T31" fmla="*/ 1 h 22"/>
                <a:gd name="T32" fmla="*/ 12 w 22"/>
                <a:gd name="T33" fmla="*/ 0 h 22"/>
                <a:gd name="T34" fmla="*/ 14 w 22"/>
                <a:gd name="T35" fmla="*/ 1 h 22"/>
                <a:gd name="T36" fmla="*/ 15 w 22"/>
                <a:gd name="T37" fmla="*/ 1 h 22"/>
                <a:gd name="T38" fmla="*/ 17 w 22"/>
                <a:gd name="T39" fmla="*/ 2 h 22"/>
                <a:gd name="T40" fmla="*/ 19 w 22"/>
                <a:gd name="T41" fmla="*/ 3 h 22"/>
                <a:gd name="T42" fmla="*/ 20 w 22"/>
                <a:gd name="T43" fmla="*/ 6 h 22"/>
                <a:gd name="T44" fmla="*/ 21 w 22"/>
                <a:gd name="T45" fmla="*/ 7 h 22"/>
                <a:gd name="T46" fmla="*/ 22 w 22"/>
                <a:gd name="T47" fmla="*/ 9 h 22"/>
                <a:gd name="T48" fmla="*/ 22 w 22"/>
                <a:gd name="T49" fmla="*/ 12 h 22"/>
                <a:gd name="T50" fmla="*/ 22 w 22"/>
                <a:gd name="T51" fmla="*/ 14 h 22"/>
                <a:gd name="T52" fmla="*/ 21 w 22"/>
                <a:gd name="T53" fmla="*/ 15 h 22"/>
                <a:gd name="T54" fmla="*/ 20 w 22"/>
                <a:gd name="T55" fmla="*/ 17 h 22"/>
                <a:gd name="T56" fmla="*/ 19 w 22"/>
                <a:gd name="T57" fmla="*/ 19 h 22"/>
                <a:gd name="T58" fmla="*/ 17 w 22"/>
                <a:gd name="T59" fmla="*/ 21 h 22"/>
                <a:gd name="T60" fmla="*/ 15 w 22"/>
                <a:gd name="T61" fmla="*/ 21 h 22"/>
                <a:gd name="T62" fmla="*/ 14 w 22"/>
                <a:gd name="T63" fmla="*/ 22 h 22"/>
                <a:gd name="T64" fmla="*/ 12 w 22"/>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22">
                  <a:moveTo>
                    <a:pt x="12" y="22"/>
                  </a:moveTo>
                  <a:lnTo>
                    <a:pt x="9" y="22"/>
                  </a:lnTo>
                  <a:lnTo>
                    <a:pt x="7" y="21"/>
                  </a:lnTo>
                  <a:lnTo>
                    <a:pt x="4" y="21"/>
                  </a:lnTo>
                  <a:lnTo>
                    <a:pt x="3" y="19"/>
                  </a:lnTo>
                  <a:lnTo>
                    <a:pt x="2" y="17"/>
                  </a:lnTo>
                  <a:lnTo>
                    <a:pt x="1" y="15"/>
                  </a:lnTo>
                  <a:lnTo>
                    <a:pt x="0" y="14"/>
                  </a:lnTo>
                  <a:lnTo>
                    <a:pt x="0" y="12"/>
                  </a:lnTo>
                  <a:lnTo>
                    <a:pt x="0" y="9"/>
                  </a:lnTo>
                  <a:lnTo>
                    <a:pt x="1" y="7"/>
                  </a:lnTo>
                  <a:lnTo>
                    <a:pt x="2" y="6"/>
                  </a:lnTo>
                  <a:lnTo>
                    <a:pt x="3" y="3"/>
                  </a:lnTo>
                  <a:lnTo>
                    <a:pt x="4" y="2"/>
                  </a:lnTo>
                  <a:lnTo>
                    <a:pt x="7" y="1"/>
                  </a:lnTo>
                  <a:lnTo>
                    <a:pt x="9" y="1"/>
                  </a:lnTo>
                  <a:lnTo>
                    <a:pt x="12" y="0"/>
                  </a:lnTo>
                  <a:lnTo>
                    <a:pt x="14" y="1"/>
                  </a:lnTo>
                  <a:lnTo>
                    <a:pt x="15" y="1"/>
                  </a:lnTo>
                  <a:lnTo>
                    <a:pt x="17" y="2"/>
                  </a:lnTo>
                  <a:lnTo>
                    <a:pt x="19" y="3"/>
                  </a:lnTo>
                  <a:lnTo>
                    <a:pt x="20" y="6"/>
                  </a:lnTo>
                  <a:lnTo>
                    <a:pt x="21" y="7"/>
                  </a:lnTo>
                  <a:lnTo>
                    <a:pt x="22" y="9"/>
                  </a:lnTo>
                  <a:lnTo>
                    <a:pt x="22" y="12"/>
                  </a:lnTo>
                  <a:lnTo>
                    <a:pt x="22" y="14"/>
                  </a:lnTo>
                  <a:lnTo>
                    <a:pt x="21" y="15"/>
                  </a:lnTo>
                  <a:lnTo>
                    <a:pt x="20" y="17"/>
                  </a:lnTo>
                  <a:lnTo>
                    <a:pt x="19" y="19"/>
                  </a:lnTo>
                  <a:lnTo>
                    <a:pt x="17" y="21"/>
                  </a:lnTo>
                  <a:lnTo>
                    <a:pt x="15" y="21"/>
                  </a:lnTo>
                  <a:lnTo>
                    <a:pt x="14" y="22"/>
                  </a:lnTo>
                  <a:lnTo>
                    <a:pt x="12" y="22"/>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705" name="Freeform 129"/>
            <p:cNvSpPr>
              <a:spLocks/>
            </p:cNvSpPr>
            <p:nvPr/>
          </p:nvSpPr>
          <p:spPr bwMode="auto">
            <a:xfrm>
              <a:off x="2269" y="2035"/>
              <a:ext cx="23" cy="22"/>
            </a:xfrm>
            <a:custGeom>
              <a:avLst/>
              <a:gdLst>
                <a:gd name="T0" fmla="*/ 11 w 23"/>
                <a:gd name="T1" fmla="*/ 22 h 22"/>
                <a:gd name="T2" fmla="*/ 10 w 23"/>
                <a:gd name="T3" fmla="*/ 22 h 22"/>
                <a:gd name="T4" fmla="*/ 7 w 23"/>
                <a:gd name="T5" fmla="*/ 21 h 22"/>
                <a:gd name="T6" fmla="*/ 5 w 23"/>
                <a:gd name="T7" fmla="*/ 21 h 22"/>
                <a:gd name="T8" fmla="*/ 4 w 23"/>
                <a:gd name="T9" fmla="*/ 19 h 22"/>
                <a:gd name="T10" fmla="*/ 3 w 23"/>
                <a:gd name="T11" fmla="*/ 17 h 22"/>
                <a:gd name="T12" fmla="*/ 2 w 23"/>
                <a:gd name="T13" fmla="*/ 15 h 22"/>
                <a:gd name="T14" fmla="*/ 0 w 23"/>
                <a:gd name="T15" fmla="*/ 14 h 22"/>
                <a:gd name="T16" fmla="*/ 0 w 23"/>
                <a:gd name="T17" fmla="*/ 12 h 22"/>
                <a:gd name="T18" fmla="*/ 0 w 23"/>
                <a:gd name="T19" fmla="*/ 9 h 22"/>
                <a:gd name="T20" fmla="*/ 2 w 23"/>
                <a:gd name="T21" fmla="*/ 7 h 22"/>
                <a:gd name="T22" fmla="*/ 3 w 23"/>
                <a:gd name="T23" fmla="*/ 6 h 22"/>
                <a:gd name="T24" fmla="*/ 4 w 23"/>
                <a:gd name="T25" fmla="*/ 3 h 22"/>
                <a:gd name="T26" fmla="*/ 5 w 23"/>
                <a:gd name="T27" fmla="*/ 2 h 22"/>
                <a:gd name="T28" fmla="*/ 7 w 23"/>
                <a:gd name="T29" fmla="*/ 1 h 22"/>
                <a:gd name="T30" fmla="*/ 10 w 23"/>
                <a:gd name="T31" fmla="*/ 1 h 22"/>
                <a:gd name="T32" fmla="*/ 11 w 23"/>
                <a:gd name="T33" fmla="*/ 0 h 22"/>
                <a:gd name="T34" fmla="*/ 13 w 23"/>
                <a:gd name="T35" fmla="*/ 1 h 22"/>
                <a:gd name="T36" fmla="*/ 16 w 23"/>
                <a:gd name="T37" fmla="*/ 1 h 22"/>
                <a:gd name="T38" fmla="*/ 18 w 23"/>
                <a:gd name="T39" fmla="*/ 2 h 22"/>
                <a:gd name="T40" fmla="*/ 19 w 23"/>
                <a:gd name="T41" fmla="*/ 3 h 22"/>
                <a:gd name="T42" fmla="*/ 20 w 23"/>
                <a:gd name="T43" fmla="*/ 6 h 22"/>
                <a:gd name="T44" fmla="*/ 22 w 23"/>
                <a:gd name="T45" fmla="*/ 7 h 22"/>
                <a:gd name="T46" fmla="*/ 23 w 23"/>
                <a:gd name="T47" fmla="*/ 9 h 22"/>
                <a:gd name="T48" fmla="*/ 23 w 23"/>
                <a:gd name="T49" fmla="*/ 12 h 22"/>
                <a:gd name="T50" fmla="*/ 23 w 23"/>
                <a:gd name="T51" fmla="*/ 14 h 22"/>
                <a:gd name="T52" fmla="*/ 22 w 23"/>
                <a:gd name="T53" fmla="*/ 15 h 22"/>
                <a:gd name="T54" fmla="*/ 20 w 23"/>
                <a:gd name="T55" fmla="*/ 17 h 22"/>
                <a:gd name="T56" fmla="*/ 19 w 23"/>
                <a:gd name="T57" fmla="*/ 19 h 22"/>
                <a:gd name="T58" fmla="*/ 18 w 23"/>
                <a:gd name="T59" fmla="*/ 21 h 22"/>
                <a:gd name="T60" fmla="*/ 16 w 23"/>
                <a:gd name="T61" fmla="*/ 21 h 22"/>
                <a:gd name="T62" fmla="*/ 13 w 23"/>
                <a:gd name="T63" fmla="*/ 22 h 22"/>
                <a:gd name="T64" fmla="*/ 11 w 23"/>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 h="22">
                  <a:moveTo>
                    <a:pt x="11" y="22"/>
                  </a:moveTo>
                  <a:lnTo>
                    <a:pt x="10" y="22"/>
                  </a:lnTo>
                  <a:lnTo>
                    <a:pt x="7" y="21"/>
                  </a:lnTo>
                  <a:lnTo>
                    <a:pt x="5" y="21"/>
                  </a:lnTo>
                  <a:lnTo>
                    <a:pt x="4" y="19"/>
                  </a:lnTo>
                  <a:lnTo>
                    <a:pt x="3" y="17"/>
                  </a:lnTo>
                  <a:lnTo>
                    <a:pt x="2" y="15"/>
                  </a:lnTo>
                  <a:lnTo>
                    <a:pt x="0" y="14"/>
                  </a:lnTo>
                  <a:lnTo>
                    <a:pt x="0" y="12"/>
                  </a:lnTo>
                  <a:lnTo>
                    <a:pt x="0" y="9"/>
                  </a:lnTo>
                  <a:lnTo>
                    <a:pt x="2" y="7"/>
                  </a:lnTo>
                  <a:lnTo>
                    <a:pt x="3" y="6"/>
                  </a:lnTo>
                  <a:lnTo>
                    <a:pt x="4" y="3"/>
                  </a:lnTo>
                  <a:lnTo>
                    <a:pt x="5" y="2"/>
                  </a:lnTo>
                  <a:lnTo>
                    <a:pt x="7" y="1"/>
                  </a:lnTo>
                  <a:lnTo>
                    <a:pt x="10" y="1"/>
                  </a:lnTo>
                  <a:lnTo>
                    <a:pt x="11" y="0"/>
                  </a:lnTo>
                  <a:lnTo>
                    <a:pt x="13" y="1"/>
                  </a:lnTo>
                  <a:lnTo>
                    <a:pt x="16" y="1"/>
                  </a:lnTo>
                  <a:lnTo>
                    <a:pt x="18" y="2"/>
                  </a:lnTo>
                  <a:lnTo>
                    <a:pt x="19" y="3"/>
                  </a:lnTo>
                  <a:lnTo>
                    <a:pt x="20" y="6"/>
                  </a:lnTo>
                  <a:lnTo>
                    <a:pt x="22" y="7"/>
                  </a:lnTo>
                  <a:lnTo>
                    <a:pt x="23" y="9"/>
                  </a:lnTo>
                  <a:lnTo>
                    <a:pt x="23" y="12"/>
                  </a:lnTo>
                  <a:lnTo>
                    <a:pt x="23" y="14"/>
                  </a:lnTo>
                  <a:lnTo>
                    <a:pt x="22" y="15"/>
                  </a:lnTo>
                  <a:lnTo>
                    <a:pt x="20" y="17"/>
                  </a:lnTo>
                  <a:lnTo>
                    <a:pt x="19" y="19"/>
                  </a:lnTo>
                  <a:lnTo>
                    <a:pt x="18" y="21"/>
                  </a:lnTo>
                  <a:lnTo>
                    <a:pt x="16" y="21"/>
                  </a:lnTo>
                  <a:lnTo>
                    <a:pt x="13" y="22"/>
                  </a:lnTo>
                  <a:lnTo>
                    <a:pt x="11"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706" name="Freeform 130"/>
            <p:cNvSpPr>
              <a:spLocks/>
            </p:cNvSpPr>
            <p:nvPr/>
          </p:nvSpPr>
          <p:spPr bwMode="auto">
            <a:xfrm>
              <a:off x="2269" y="2035"/>
              <a:ext cx="23" cy="22"/>
            </a:xfrm>
            <a:custGeom>
              <a:avLst/>
              <a:gdLst>
                <a:gd name="T0" fmla="*/ 11 w 23"/>
                <a:gd name="T1" fmla="*/ 22 h 22"/>
                <a:gd name="T2" fmla="*/ 10 w 23"/>
                <a:gd name="T3" fmla="*/ 22 h 22"/>
                <a:gd name="T4" fmla="*/ 7 w 23"/>
                <a:gd name="T5" fmla="*/ 21 h 22"/>
                <a:gd name="T6" fmla="*/ 5 w 23"/>
                <a:gd name="T7" fmla="*/ 21 h 22"/>
                <a:gd name="T8" fmla="*/ 4 w 23"/>
                <a:gd name="T9" fmla="*/ 19 h 22"/>
                <a:gd name="T10" fmla="*/ 3 w 23"/>
                <a:gd name="T11" fmla="*/ 17 h 22"/>
                <a:gd name="T12" fmla="*/ 2 w 23"/>
                <a:gd name="T13" fmla="*/ 15 h 22"/>
                <a:gd name="T14" fmla="*/ 0 w 23"/>
                <a:gd name="T15" fmla="*/ 14 h 22"/>
                <a:gd name="T16" fmla="*/ 0 w 23"/>
                <a:gd name="T17" fmla="*/ 12 h 22"/>
                <a:gd name="T18" fmla="*/ 0 w 23"/>
                <a:gd name="T19" fmla="*/ 9 h 22"/>
                <a:gd name="T20" fmla="*/ 2 w 23"/>
                <a:gd name="T21" fmla="*/ 7 h 22"/>
                <a:gd name="T22" fmla="*/ 3 w 23"/>
                <a:gd name="T23" fmla="*/ 6 h 22"/>
                <a:gd name="T24" fmla="*/ 4 w 23"/>
                <a:gd name="T25" fmla="*/ 3 h 22"/>
                <a:gd name="T26" fmla="*/ 5 w 23"/>
                <a:gd name="T27" fmla="*/ 2 h 22"/>
                <a:gd name="T28" fmla="*/ 7 w 23"/>
                <a:gd name="T29" fmla="*/ 1 h 22"/>
                <a:gd name="T30" fmla="*/ 10 w 23"/>
                <a:gd name="T31" fmla="*/ 1 h 22"/>
                <a:gd name="T32" fmla="*/ 11 w 23"/>
                <a:gd name="T33" fmla="*/ 0 h 22"/>
                <a:gd name="T34" fmla="*/ 13 w 23"/>
                <a:gd name="T35" fmla="*/ 1 h 22"/>
                <a:gd name="T36" fmla="*/ 16 w 23"/>
                <a:gd name="T37" fmla="*/ 1 h 22"/>
                <a:gd name="T38" fmla="*/ 18 w 23"/>
                <a:gd name="T39" fmla="*/ 2 h 22"/>
                <a:gd name="T40" fmla="*/ 19 w 23"/>
                <a:gd name="T41" fmla="*/ 3 h 22"/>
                <a:gd name="T42" fmla="*/ 20 w 23"/>
                <a:gd name="T43" fmla="*/ 6 h 22"/>
                <a:gd name="T44" fmla="*/ 22 w 23"/>
                <a:gd name="T45" fmla="*/ 7 h 22"/>
                <a:gd name="T46" fmla="*/ 23 w 23"/>
                <a:gd name="T47" fmla="*/ 9 h 22"/>
                <a:gd name="T48" fmla="*/ 23 w 23"/>
                <a:gd name="T49" fmla="*/ 12 h 22"/>
                <a:gd name="T50" fmla="*/ 23 w 23"/>
                <a:gd name="T51" fmla="*/ 14 h 22"/>
                <a:gd name="T52" fmla="*/ 22 w 23"/>
                <a:gd name="T53" fmla="*/ 15 h 22"/>
                <a:gd name="T54" fmla="*/ 20 w 23"/>
                <a:gd name="T55" fmla="*/ 17 h 22"/>
                <a:gd name="T56" fmla="*/ 19 w 23"/>
                <a:gd name="T57" fmla="*/ 19 h 22"/>
                <a:gd name="T58" fmla="*/ 18 w 23"/>
                <a:gd name="T59" fmla="*/ 21 h 22"/>
                <a:gd name="T60" fmla="*/ 16 w 23"/>
                <a:gd name="T61" fmla="*/ 21 h 22"/>
                <a:gd name="T62" fmla="*/ 13 w 23"/>
                <a:gd name="T63" fmla="*/ 22 h 22"/>
                <a:gd name="T64" fmla="*/ 11 w 23"/>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 h="22">
                  <a:moveTo>
                    <a:pt x="11" y="22"/>
                  </a:moveTo>
                  <a:lnTo>
                    <a:pt x="10" y="22"/>
                  </a:lnTo>
                  <a:lnTo>
                    <a:pt x="7" y="21"/>
                  </a:lnTo>
                  <a:lnTo>
                    <a:pt x="5" y="21"/>
                  </a:lnTo>
                  <a:lnTo>
                    <a:pt x="4" y="19"/>
                  </a:lnTo>
                  <a:lnTo>
                    <a:pt x="3" y="17"/>
                  </a:lnTo>
                  <a:lnTo>
                    <a:pt x="2" y="15"/>
                  </a:lnTo>
                  <a:lnTo>
                    <a:pt x="0" y="14"/>
                  </a:lnTo>
                  <a:lnTo>
                    <a:pt x="0" y="12"/>
                  </a:lnTo>
                  <a:lnTo>
                    <a:pt x="0" y="9"/>
                  </a:lnTo>
                  <a:lnTo>
                    <a:pt x="2" y="7"/>
                  </a:lnTo>
                  <a:lnTo>
                    <a:pt x="3" y="6"/>
                  </a:lnTo>
                  <a:lnTo>
                    <a:pt x="4" y="3"/>
                  </a:lnTo>
                  <a:lnTo>
                    <a:pt x="5" y="2"/>
                  </a:lnTo>
                  <a:lnTo>
                    <a:pt x="7" y="1"/>
                  </a:lnTo>
                  <a:lnTo>
                    <a:pt x="10" y="1"/>
                  </a:lnTo>
                  <a:lnTo>
                    <a:pt x="11" y="0"/>
                  </a:lnTo>
                  <a:lnTo>
                    <a:pt x="13" y="1"/>
                  </a:lnTo>
                  <a:lnTo>
                    <a:pt x="16" y="1"/>
                  </a:lnTo>
                  <a:lnTo>
                    <a:pt x="18" y="2"/>
                  </a:lnTo>
                  <a:lnTo>
                    <a:pt x="19" y="3"/>
                  </a:lnTo>
                  <a:lnTo>
                    <a:pt x="20" y="6"/>
                  </a:lnTo>
                  <a:lnTo>
                    <a:pt x="22" y="7"/>
                  </a:lnTo>
                  <a:lnTo>
                    <a:pt x="23" y="9"/>
                  </a:lnTo>
                  <a:lnTo>
                    <a:pt x="23" y="12"/>
                  </a:lnTo>
                  <a:lnTo>
                    <a:pt x="23" y="14"/>
                  </a:lnTo>
                  <a:lnTo>
                    <a:pt x="22" y="15"/>
                  </a:lnTo>
                  <a:lnTo>
                    <a:pt x="20" y="17"/>
                  </a:lnTo>
                  <a:lnTo>
                    <a:pt x="19" y="19"/>
                  </a:lnTo>
                  <a:lnTo>
                    <a:pt x="18" y="21"/>
                  </a:lnTo>
                  <a:lnTo>
                    <a:pt x="16" y="21"/>
                  </a:lnTo>
                  <a:lnTo>
                    <a:pt x="13" y="22"/>
                  </a:lnTo>
                  <a:lnTo>
                    <a:pt x="11" y="22"/>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707" name="Freeform 131"/>
            <p:cNvSpPr>
              <a:spLocks/>
            </p:cNvSpPr>
            <p:nvPr/>
          </p:nvSpPr>
          <p:spPr bwMode="auto">
            <a:xfrm>
              <a:off x="2380" y="2035"/>
              <a:ext cx="22" cy="22"/>
            </a:xfrm>
            <a:custGeom>
              <a:avLst/>
              <a:gdLst>
                <a:gd name="T0" fmla="*/ 11 w 22"/>
                <a:gd name="T1" fmla="*/ 22 h 22"/>
                <a:gd name="T2" fmla="*/ 8 w 22"/>
                <a:gd name="T3" fmla="*/ 22 h 22"/>
                <a:gd name="T4" fmla="*/ 7 w 22"/>
                <a:gd name="T5" fmla="*/ 21 h 22"/>
                <a:gd name="T6" fmla="*/ 5 w 22"/>
                <a:gd name="T7" fmla="*/ 21 h 22"/>
                <a:gd name="T8" fmla="*/ 4 w 22"/>
                <a:gd name="T9" fmla="*/ 19 h 22"/>
                <a:gd name="T10" fmla="*/ 1 w 22"/>
                <a:gd name="T11" fmla="*/ 17 h 22"/>
                <a:gd name="T12" fmla="*/ 1 w 22"/>
                <a:gd name="T13" fmla="*/ 15 h 22"/>
                <a:gd name="T14" fmla="*/ 0 w 22"/>
                <a:gd name="T15" fmla="*/ 14 h 22"/>
                <a:gd name="T16" fmla="*/ 0 w 22"/>
                <a:gd name="T17" fmla="*/ 12 h 22"/>
                <a:gd name="T18" fmla="*/ 0 w 22"/>
                <a:gd name="T19" fmla="*/ 9 h 22"/>
                <a:gd name="T20" fmla="*/ 1 w 22"/>
                <a:gd name="T21" fmla="*/ 7 h 22"/>
                <a:gd name="T22" fmla="*/ 1 w 22"/>
                <a:gd name="T23" fmla="*/ 6 h 22"/>
                <a:gd name="T24" fmla="*/ 4 w 22"/>
                <a:gd name="T25" fmla="*/ 3 h 22"/>
                <a:gd name="T26" fmla="*/ 5 w 22"/>
                <a:gd name="T27" fmla="*/ 2 h 22"/>
                <a:gd name="T28" fmla="*/ 7 w 22"/>
                <a:gd name="T29" fmla="*/ 1 h 22"/>
                <a:gd name="T30" fmla="*/ 8 w 22"/>
                <a:gd name="T31" fmla="*/ 1 h 22"/>
                <a:gd name="T32" fmla="*/ 11 w 22"/>
                <a:gd name="T33" fmla="*/ 0 h 22"/>
                <a:gd name="T34" fmla="*/ 13 w 22"/>
                <a:gd name="T35" fmla="*/ 1 h 22"/>
                <a:gd name="T36" fmla="*/ 15 w 22"/>
                <a:gd name="T37" fmla="*/ 1 h 22"/>
                <a:gd name="T38" fmla="*/ 17 w 22"/>
                <a:gd name="T39" fmla="*/ 2 h 22"/>
                <a:gd name="T40" fmla="*/ 19 w 22"/>
                <a:gd name="T41" fmla="*/ 3 h 22"/>
                <a:gd name="T42" fmla="*/ 20 w 22"/>
                <a:gd name="T43" fmla="*/ 6 h 22"/>
                <a:gd name="T44" fmla="*/ 21 w 22"/>
                <a:gd name="T45" fmla="*/ 7 h 22"/>
                <a:gd name="T46" fmla="*/ 21 w 22"/>
                <a:gd name="T47" fmla="*/ 9 h 22"/>
                <a:gd name="T48" fmla="*/ 22 w 22"/>
                <a:gd name="T49" fmla="*/ 12 h 22"/>
                <a:gd name="T50" fmla="*/ 21 w 22"/>
                <a:gd name="T51" fmla="*/ 14 h 22"/>
                <a:gd name="T52" fmla="*/ 21 w 22"/>
                <a:gd name="T53" fmla="*/ 15 h 22"/>
                <a:gd name="T54" fmla="*/ 20 w 22"/>
                <a:gd name="T55" fmla="*/ 17 h 22"/>
                <a:gd name="T56" fmla="*/ 19 w 22"/>
                <a:gd name="T57" fmla="*/ 19 h 22"/>
                <a:gd name="T58" fmla="*/ 17 w 22"/>
                <a:gd name="T59" fmla="*/ 21 h 22"/>
                <a:gd name="T60" fmla="*/ 15 w 22"/>
                <a:gd name="T61" fmla="*/ 21 h 22"/>
                <a:gd name="T62" fmla="*/ 13 w 22"/>
                <a:gd name="T63" fmla="*/ 22 h 22"/>
                <a:gd name="T64" fmla="*/ 11 w 22"/>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22">
                  <a:moveTo>
                    <a:pt x="11" y="22"/>
                  </a:moveTo>
                  <a:lnTo>
                    <a:pt x="8" y="22"/>
                  </a:lnTo>
                  <a:lnTo>
                    <a:pt x="7" y="21"/>
                  </a:lnTo>
                  <a:lnTo>
                    <a:pt x="5" y="21"/>
                  </a:lnTo>
                  <a:lnTo>
                    <a:pt x="4" y="19"/>
                  </a:lnTo>
                  <a:lnTo>
                    <a:pt x="1" y="17"/>
                  </a:lnTo>
                  <a:lnTo>
                    <a:pt x="1" y="15"/>
                  </a:lnTo>
                  <a:lnTo>
                    <a:pt x="0" y="14"/>
                  </a:lnTo>
                  <a:lnTo>
                    <a:pt x="0" y="12"/>
                  </a:lnTo>
                  <a:lnTo>
                    <a:pt x="0" y="9"/>
                  </a:lnTo>
                  <a:lnTo>
                    <a:pt x="1" y="7"/>
                  </a:lnTo>
                  <a:lnTo>
                    <a:pt x="1" y="6"/>
                  </a:lnTo>
                  <a:lnTo>
                    <a:pt x="4" y="3"/>
                  </a:lnTo>
                  <a:lnTo>
                    <a:pt x="5" y="2"/>
                  </a:lnTo>
                  <a:lnTo>
                    <a:pt x="7" y="1"/>
                  </a:lnTo>
                  <a:lnTo>
                    <a:pt x="8" y="1"/>
                  </a:lnTo>
                  <a:lnTo>
                    <a:pt x="11" y="0"/>
                  </a:lnTo>
                  <a:lnTo>
                    <a:pt x="13" y="1"/>
                  </a:lnTo>
                  <a:lnTo>
                    <a:pt x="15" y="1"/>
                  </a:lnTo>
                  <a:lnTo>
                    <a:pt x="17" y="2"/>
                  </a:lnTo>
                  <a:lnTo>
                    <a:pt x="19" y="3"/>
                  </a:lnTo>
                  <a:lnTo>
                    <a:pt x="20" y="6"/>
                  </a:lnTo>
                  <a:lnTo>
                    <a:pt x="21" y="7"/>
                  </a:lnTo>
                  <a:lnTo>
                    <a:pt x="21" y="9"/>
                  </a:lnTo>
                  <a:lnTo>
                    <a:pt x="22" y="12"/>
                  </a:lnTo>
                  <a:lnTo>
                    <a:pt x="21" y="14"/>
                  </a:lnTo>
                  <a:lnTo>
                    <a:pt x="21" y="15"/>
                  </a:lnTo>
                  <a:lnTo>
                    <a:pt x="20" y="17"/>
                  </a:lnTo>
                  <a:lnTo>
                    <a:pt x="19" y="19"/>
                  </a:lnTo>
                  <a:lnTo>
                    <a:pt x="17" y="21"/>
                  </a:lnTo>
                  <a:lnTo>
                    <a:pt x="15" y="21"/>
                  </a:lnTo>
                  <a:lnTo>
                    <a:pt x="13" y="22"/>
                  </a:lnTo>
                  <a:lnTo>
                    <a:pt x="11"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708" name="Freeform 132"/>
            <p:cNvSpPr>
              <a:spLocks/>
            </p:cNvSpPr>
            <p:nvPr/>
          </p:nvSpPr>
          <p:spPr bwMode="auto">
            <a:xfrm>
              <a:off x="2380" y="2035"/>
              <a:ext cx="22" cy="22"/>
            </a:xfrm>
            <a:custGeom>
              <a:avLst/>
              <a:gdLst>
                <a:gd name="T0" fmla="*/ 11 w 22"/>
                <a:gd name="T1" fmla="*/ 22 h 22"/>
                <a:gd name="T2" fmla="*/ 8 w 22"/>
                <a:gd name="T3" fmla="*/ 22 h 22"/>
                <a:gd name="T4" fmla="*/ 7 w 22"/>
                <a:gd name="T5" fmla="*/ 21 h 22"/>
                <a:gd name="T6" fmla="*/ 5 w 22"/>
                <a:gd name="T7" fmla="*/ 21 h 22"/>
                <a:gd name="T8" fmla="*/ 4 w 22"/>
                <a:gd name="T9" fmla="*/ 19 h 22"/>
                <a:gd name="T10" fmla="*/ 1 w 22"/>
                <a:gd name="T11" fmla="*/ 17 h 22"/>
                <a:gd name="T12" fmla="*/ 1 w 22"/>
                <a:gd name="T13" fmla="*/ 15 h 22"/>
                <a:gd name="T14" fmla="*/ 0 w 22"/>
                <a:gd name="T15" fmla="*/ 14 h 22"/>
                <a:gd name="T16" fmla="*/ 0 w 22"/>
                <a:gd name="T17" fmla="*/ 12 h 22"/>
                <a:gd name="T18" fmla="*/ 0 w 22"/>
                <a:gd name="T19" fmla="*/ 9 h 22"/>
                <a:gd name="T20" fmla="*/ 1 w 22"/>
                <a:gd name="T21" fmla="*/ 7 h 22"/>
                <a:gd name="T22" fmla="*/ 1 w 22"/>
                <a:gd name="T23" fmla="*/ 6 h 22"/>
                <a:gd name="T24" fmla="*/ 4 w 22"/>
                <a:gd name="T25" fmla="*/ 3 h 22"/>
                <a:gd name="T26" fmla="*/ 5 w 22"/>
                <a:gd name="T27" fmla="*/ 2 h 22"/>
                <a:gd name="T28" fmla="*/ 7 w 22"/>
                <a:gd name="T29" fmla="*/ 1 h 22"/>
                <a:gd name="T30" fmla="*/ 8 w 22"/>
                <a:gd name="T31" fmla="*/ 1 h 22"/>
                <a:gd name="T32" fmla="*/ 11 w 22"/>
                <a:gd name="T33" fmla="*/ 0 h 22"/>
                <a:gd name="T34" fmla="*/ 13 w 22"/>
                <a:gd name="T35" fmla="*/ 1 h 22"/>
                <a:gd name="T36" fmla="*/ 15 w 22"/>
                <a:gd name="T37" fmla="*/ 1 h 22"/>
                <a:gd name="T38" fmla="*/ 17 w 22"/>
                <a:gd name="T39" fmla="*/ 2 h 22"/>
                <a:gd name="T40" fmla="*/ 19 w 22"/>
                <a:gd name="T41" fmla="*/ 3 h 22"/>
                <a:gd name="T42" fmla="*/ 20 w 22"/>
                <a:gd name="T43" fmla="*/ 6 h 22"/>
                <a:gd name="T44" fmla="*/ 21 w 22"/>
                <a:gd name="T45" fmla="*/ 7 h 22"/>
                <a:gd name="T46" fmla="*/ 21 w 22"/>
                <a:gd name="T47" fmla="*/ 9 h 22"/>
                <a:gd name="T48" fmla="*/ 22 w 22"/>
                <a:gd name="T49" fmla="*/ 12 h 22"/>
                <a:gd name="T50" fmla="*/ 21 w 22"/>
                <a:gd name="T51" fmla="*/ 14 h 22"/>
                <a:gd name="T52" fmla="*/ 21 w 22"/>
                <a:gd name="T53" fmla="*/ 15 h 22"/>
                <a:gd name="T54" fmla="*/ 20 w 22"/>
                <a:gd name="T55" fmla="*/ 17 h 22"/>
                <a:gd name="T56" fmla="*/ 19 w 22"/>
                <a:gd name="T57" fmla="*/ 19 h 22"/>
                <a:gd name="T58" fmla="*/ 17 w 22"/>
                <a:gd name="T59" fmla="*/ 21 h 22"/>
                <a:gd name="T60" fmla="*/ 15 w 22"/>
                <a:gd name="T61" fmla="*/ 21 h 22"/>
                <a:gd name="T62" fmla="*/ 13 w 22"/>
                <a:gd name="T63" fmla="*/ 22 h 22"/>
                <a:gd name="T64" fmla="*/ 11 w 22"/>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22">
                  <a:moveTo>
                    <a:pt x="11" y="22"/>
                  </a:moveTo>
                  <a:lnTo>
                    <a:pt x="8" y="22"/>
                  </a:lnTo>
                  <a:lnTo>
                    <a:pt x="7" y="21"/>
                  </a:lnTo>
                  <a:lnTo>
                    <a:pt x="5" y="21"/>
                  </a:lnTo>
                  <a:lnTo>
                    <a:pt x="4" y="19"/>
                  </a:lnTo>
                  <a:lnTo>
                    <a:pt x="1" y="17"/>
                  </a:lnTo>
                  <a:lnTo>
                    <a:pt x="1" y="15"/>
                  </a:lnTo>
                  <a:lnTo>
                    <a:pt x="0" y="14"/>
                  </a:lnTo>
                  <a:lnTo>
                    <a:pt x="0" y="12"/>
                  </a:lnTo>
                  <a:lnTo>
                    <a:pt x="0" y="9"/>
                  </a:lnTo>
                  <a:lnTo>
                    <a:pt x="1" y="7"/>
                  </a:lnTo>
                  <a:lnTo>
                    <a:pt x="1" y="6"/>
                  </a:lnTo>
                  <a:lnTo>
                    <a:pt x="4" y="3"/>
                  </a:lnTo>
                  <a:lnTo>
                    <a:pt x="5" y="2"/>
                  </a:lnTo>
                  <a:lnTo>
                    <a:pt x="7" y="1"/>
                  </a:lnTo>
                  <a:lnTo>
                    <a:pt x="8" y="1"/>
                  </a:lnTo>
                  <a:lnTo>
                    <a:pt x="11" y="0"/>
                  </a:lnTo>
                  <a:lnTo>
                    <a:pt x="13" y="1"/>
                  </a:lnTo>
                  <a:lnTo>
                    <a:pt x="15" y="1"/>
                  </a:lnTo>
                  <a:lnTo>
                    <a:pt x="17" y="2"/>
                  </a:lnTo>
                  <a:lnTo>
                    <a:pt x="19" y="3"/>
                  </a:lnTo>
                  <a:lnTo>
                    <a:pt x="20" y="6"/>
                  </a:lnTo>
                  <a:lnTo>
                    <a:pt x="21" y="7"/>
                  </a:lnTo>
                  <a:lnTo>
                    <a:pt x="21" y="9"/>
                  </a:lnTo>
                  <a:lnTo>
                    <a:pt x="22" y="12"/>
                  </a:lnTo>
                  <a:lnTo>
                    <a:pt x="21" y="14"/>
                  </a:lnTo>
                  <a:lnTo>
                    <a:pt x="21" y="15"/>
                  </a:lnTo>
                  <a:lnTo>
                    <a:pt x="20" y="17"/>
                  </a:lnTo>
                  <a:lnTo>
                    <a:pt x="19" y="19"/>
                  </a:lnTo>
                  <a:lnTo>
                    <a:pt x="17" y="21"/>
                  </a:lnTo>
                  <a:lnTo>
                    <a:pt x="15" y="21"/>
                  </a:lnTo>
                  <a:lnTo>
                    <a:pt x="13" y="22"/>
                  </a:lnTo>
                  <a:lnTo>
                    <a:pt x="11" y="22"/>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709" name="Rectangle 133"/>
            <p:cNvSpPr>
              <a:spLocks noChangeArrowheads="1"/>
            </p:cNvSpPr>
            <p:nvPr/>
          </p:nvSpPr>
          <p:spPr bwMode="auto">
            <a:xfrm>
              <a:off x="2176" y="2763"/>
              <a:ext cx="398" cy="8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8710" name="Freeform 134"/>
            <p:cNvSpPr>
              <a:spLocks/>
            </p:cNvSpPr>
            <p:nvPr/>
          </p:nvSpPr>
          <p:spPr bwMode="auto">
            <a:xfrm>
              <a:off x="2247" y="2799"/>
              <a:ext cx="22" cy="23"/>
            </a:xfrm>
            <a:custGeom>
              <a:avLst/>
              <a:gdLst>
                <a:gd name="T0" fmla="*/ 12 w 22"/>
                <a:gd name="T1" fmla="*/ 23 h 23"/>
                <a:gd name="T2" fmla="*/ 9 w 22"/>
                <a:gd name="T3" fmla="*/ 23 h 23"/>
                <a:gd name="T4" fmla="*/ 7 w 22"/>
                <a:gd name="T5" fmla="*/ 22 h 23"/>
                <a:gd name="T6" fmla="*/ 5 w 22"/>
                <a:gd name="T7" fmla="*/ 22 h 23"/>
                <a:gd name="T8" fmla="*/ 4 w 22"/>
                <a:gd name="T9" fmla="*/ 19 h 23"/>
                <a:gd name="T10" fmla="*/ 2 w 22"/>
                <a:gd name="T11" fmla="*/ 18 h 23"/>
                <a:gd name="T12" fmla="*/ 1 w 22"/>
                <a:gd name="T13" fmla="*/ 16 h 23"/>
                <a:gd name="T14" fmla="*/ 0 w 22"/>
                <a:gd name="T15" fmla="*/ 14 h 23"/>
                <a:gd name="T16" fmla="*/ 0 w 22"/>
                <a:gd name="T17" fmla="*/ 12 h 23"/>
                <a:gd name="T18" fmla="*/ 0 w 22"/>
                <a:gd name="T19" fmla="*/ 10 h 23"/>
                <a:gd name="T20" fmla="*/ 1 w 22"/>
                <a:gd name="T21" fmla="*/ 7 h 23"/>
                <a:gd name="T22" fmla="*/ 2 w 22"/>
                <a:gd name="T23" fmla="*/ 6 h 23"/>
                <a:gd name="T24" fmla="*/ 4 w 22"/>
                <a:gd name="T25" fmla="*/ 4 h 23"/>
                <a:gd name="T26" fmla="*/ 5 w 22"/>
                <a:gd name="T27" fmla="*/ 3 h 23"/>
                <a:gd name="T28" fmla="*/ 7 w 22"/>
                <a:gd name="T29" fmla="*/ 2 h 23"/>
                <a:gd name="T30" fmla="*/ 9 w 22"/>
                <a:gd name="T31" fmla="*/ 2 h 23"/>
                <a:gd name="T32" fmla="*/ 12 w 22"/>
                <a:gd name="T33" fmla="*/ 0 h 23"/>
                <a:gd name="T34" fmla="*/ 14 w 22"/>
                <a:gd name="T35" fmla="*/ 2 h 23"/>
                <a:gd name="T36" fmla="*/ 15 w 22"/>
                <a:gd name="T37" fmla="*/ 2 h 23"/>
                <a:gd name="T38" fmla="*/ 18 w 22"/>
                <a:gd name="T39" fmla="*/ 3 h 23"/>
                <a:gd name="T40" fmla="*/ 19 w 22"/>
                <a:gd name="T41" fmla="*/ 4 h 23"/>
                <a:gd name="T42" fmla="*/ 20 w 22"/>
                <a:gd name="T43" fmla="*/ 6 h 23"/>
                <a:gd name="T44" fmla="*/ 21 w 22"/>
                <a:gd name="T45" fmla="*/ 7 h 23"/>
                <a:gd name="T46" fmla="*/ 22 w 22"/>
                <a:gd name="T47" fmla="*/ 10 h 23"/>
                <a:gd name="T48" fmla="*/ 22 w 22"/>
                <a:gd name="T49" fmla="*/ 12 h 23"/>
                <a:gd name="T50" fmla="*/ 22 w 22"/>
                <a:gd name="T51" fmla="*/ 14 h 23"/>
                <a:gd name="T52" fmla="*/ 21 w 22"/>
                <a:gd name="T53" fmla="*/ 16 h 23"/>
                <a:gd name="T54" fmla="*/ 20 w 22"/>
                <a:gd name="T55" fmla="*/ 18 h 23"/>
                <a:gd name="T56" fmla="*/ 19 w 22"/>
                <a:gd name="T57" fmla="*/ 19 h 23"/>
                <a:gd name="T58" fmla="*/ 18 w 22"/>
                <a:gd name="T59" fmla="*/ 22 h 23"/>
                <a:gd name="T60" fmla="*/ 15 w 22"/>
                <a:gd name="T61" fmla="*/ 22 h 23"/>
                <a:gd name="T62" fmla="*/ 14 w 22"/>
                <a:gd name="T63" fmla="*/ 23 h 23"/>
                <a:gd name="T64" fmla="*/ 12 w 22"/>
                <a:gd name="T6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23">
                  <a:moveTo>
                    <a:pt x="12" y="23"/>
                  </a:moveTo>
                  <a:lnTo>
                    <a:pt x="9" y="23"/>
                  </a:lnTo>
                  <a:lnTo>
                    <a:pt x="7" y="22"/>
                  </a:lnTo>
                  <a:lnTo>
                    <a:pt x="5" y="22"/>
                  </a:lnTo>
                  <a:lnTo>
                    <a:pt x="4" y="19"/>
                  </a:lnTo>
                  <a:lnTo>
                    <a:pt x="2" y="18"/>
                  </a:lnTo>
                  <a:lnTo>
                    <a:pt x="1" y="16"/>
                  </a:lnTo>
                  <a:lnTo>
                    <a:pt x="0" y="14"/>
                  </a:lnTo>
                  <a:lnTo>
                    <a:pt x="0" y="12"/>
                  </a:lnTo>
                  <a:lnTo>
                    <a:pt x="0" y="10"/>
                  </a:lnTo>
                  <a:lnTo>
                    <a:pt x="1" y="7"/>
                  </a:lnTo>
                  <a:lnTo>
                    <a:pt x="2" y="6"/>
                  </a:lnTo>
                  <a:lnTo>
                    <a:pt x="4" y="4"/>
                  </a:lnTo>
                  <a:lnTo>
                    <a:pt x="5" y="3"/>
                  </a:lnTo>
                  <a:lnTo>
                    <a:pt x="7" y="2"/>
                  </a:lnTo>
                  <a:lnTo>
                    <a:pt x="9" y="2"/>
                  </a:lnTo>
                  <a:lnTo>
                    <a:pt x="12" y="0"/>
                  </a:lnTo>
                  <a:lnTo>
                    <a:pt x="14" y="2"/>
                  </a:lnTo>
                  <a:lnTo>
                    <a:pt x="15" y="2"/>
                  </a:lnTo>
                  <a:lnTo>
                    <a:pt x="18" y="3"/>
                  </a:lnTo>
                  <a:lnTo>
                    <a:pt x="19" y="4"/>
                  </a:lnTo>
                  <a:lnTo>
                    <a:pt x="20" y="6"/>
                  </a:lnTo>
                  <a:lnTo>
                    <a:pt x="21" y="7"/>
                  </a:lnTo>
                  <a:lnTo>
                    <a:pt x="22" y="10"/>
                  </a:lnTo>
                  <a:lnTo>
                    <a:pt x="22" y="12"/>
                  </a:lnTo>
                  <a:lnTo>
                    <a:pt x="22" y="14"/>
                  </a:lnTo>
                  <a:lnTo>
                    <a:pt x="21" y="16"/>
                  </a:lnTo>
                  <a:lnTo>
                    <a:pt x="20" y="18"/>
                  </a:lnTo>
                  <a:lnTo>
                    <a:pt x="19" y="19"/>
                  </a:lnTo>
                  <a:lnTo>
                    <a:pt x="18" y="22"/>
                  </a:lnTo>
                  <a:lnTo>
                    <a:pt x="15" y="22"/>
                  </a:lnTo>
                  <a:lnTo>
                    <a:pt x="14" y="23"/>
                  </a:lnTo>
                  <a:lnTo>
                    <a:pt x="12"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711" name="Freeform 135"/>
            <p:cNvSpPr>
              <a:spLocks/>
            </p:cNvSpPr>
            <p:nvPr/>
          </p:nvSpPr>
          <p:spPr bwMode="auto">
            <a:xfrm>
              <a:off x="2247" y="2799"/>
              <a:ext cx="22" cy="23"/>
            </a:xfrm>
            <a:custGeom>
              <a:avLst/>
              <a:gdLst>
                <a:gd name="T0" fmla="*/ 12 w 22"/>
                <a:gd name="T1" fmla="*/ 23 h 23"/>
                <a:gd name="T2" fmla="*/ 9 w 22"/>
                <a:gd name="T3" fmla="*/ 23 h 23"/>
                <a:gd name="T4" fmla="*/ 7 w 22"/>
                <a:gd name="T5" fmla="*/ 22 h 23"/>
                <a:gd name="T6" fmla="*/ 5 w 22"/>
                <a:gd name="T7" fmla="*/ 22 h 23"/>
                <a:gd name="T8" fmla="*/ 4 w 22"/>
                <a:gd name="T9" fmla="*/ 19 h 23"/>
                <a:gd name="T10" fmla="*/ 2 w 22"/>
                <a:gd name="T11" fmla="*/ 18 h 23"/>
                <a:gd name="T12" fmla="*/ 1 w 22"/>
                <a:gd name="T13" fmla="*/ 16 h 23"/>
                <a:gd name="T14" fmla="*/ 0 w 22"/>
                <a:gd name="T15" fmla="*/ 14 h 23"/>
                <a:gd name="T16" fmla="*/ 0 w 22"/>
                <a:gd name="T17" fmla="*/ 12 h 23"/>
                <a:gd name="T18" fmla="*/ 0 w 22"/>
                <a:gd name="T19" fmla="*/ 10 h 23"/>
                <a:gd name="T20" fmla="*/ 1 w 22"/>
                <a:gd name="T21" fmla="*/ 7 h 23"/>
                <a:gd name="T22" fmla="*/ 2 w 22"/>
                <a:gd name="T23" fmla="*/ 6 h 23"/>
                <a:gd name="T24" fmla="*/ 4 w 22"/>
                <a:gd name="T25" fmla="*/ 4 h 23"/>
                <a:gd name="T26" fmla="*/ 5 w 22"/>
                <a:gd name="T27" fmla="*/ 3 h 23"/>
                <a:gd name="T28" fmla="*/ 7 w 22"/>
                <a:gd name="T29" fmla="*/ 2 h 23"/>
                <a:gd name="T30" fmla="*/ 9 w 22"/>
                <a:gd name="T31" fmla="*/ 2 h 23"/>
                <a:gd name="T32" fmla="*/ 12 w 22"/>
                <a:gd name="T33" fmla="*/ 0 h 23"/>
                <a:gd name="T34" fmla="*/ 14 w 22"/>
                <a:gd name="T35" fmla="*/ 2 h 23"/>
                <a:gd name="T36" fmla="*/ 15 w 22"/>
                <a:gd name="T37" fmla="*/ 2 h 23"/>
                <a:gd name="T38" fmla="*/ 18 w 22"/>
                <a:gd name="T39" fmla="*/ 3 h 23"/>
                <a:gd name="T40" fmla="*/ 19 w 22"/>
                <a:gd name="T41" fmla="*/ 4 h 23"/>
                <a:gd name="T42" fmla="*/ 20 w 22"/>
                <a:gd name="T43" fmla="*/ 6 h 23"/>
                <a:gd name="T44" fmla="*/ 21 w 22"/>
                <a:gd name="T45" fmla="*/ 7 h 23"/>
                <a:gd name="T46" fmla="*/ 22 w 22"/>
                <a:gd name="T47" fmla="*/ 10 h 23"/>
                <a:gd name="T48" fmla="*/ 22 w 22"/>
                <a:gd name="T49" fmla="*/ 12 h 23"/>
                <a:gd name="T50" fmla="*/ 22 w 22"/>
                <a:gd name="T51" fmla="*/ 14 h 23"/>
                <a:gd name="T52" fmla="*/ 21 w 22"/>
                <a:gd name="T53" fmla="*/ 16 h 23"/>
                <a:gd name="T54" fmla="*/ 20 w 22"/>
                <a:gd name="T55" fmla="*/ 18 h 23"/>
                <a:gd name="T56" fmla="*/ 19 w 22"/>
                <a:gd name="T57" fmla="*/ 19 h 23"/>
                <a:gd name="T58" fmla="*/ 18 w 22"/>
                <a:gd name="T59" fmla="*/ 22 h 23"/>
                <a:gd name="T60" fmla="*/ 15 w 22"/>
                <a:gd name="T61" fmla="*/ 22 h 23"/>
                <a:gd name="T62" fmla="*/ 14 w 22"/>
                <a:gd name="T63" fmla="*/ 23 h 23"/>
                <a:gd name="T64" fmla="*/ 12 w 22"/>
                <a:gd name="T6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23">
                  <a:moveTo>
                    <a:pt x="12" y="23"/>
                  </a:moveTo>
                  <a:lnTo>
                    <a:pt x="9" y="23"/>
                  </a:lnTo>
                  <a:lnTo>
                    <a:pt x="7" y="22"/>
                  </a:lnTo>
                  <a:lnTo>
                    <a:pt x="5" y="22"/>
                  </a:lnTo>
                  <a:lnTo>
                    <a:pt x="4" y="19"/>
                  </a:lnTo>
                  <a:lnTo>
                    <a:pt x="2" y="18"/>
                  </a:lnTo>
                  <a:lnTo>
                    <a:pt x="1" y="16"/>
                  </a:lnTo>
                  <a:lnTo>
                    <a:pt x="0" y="14"/>
                  </a:lnTo>
                  <a:lnTo>
                    <a:pt x="0" y="12"/>
                  </a:lnTo>
                  <a:lnTo>
                    <a:pt x="0" y="10"/>
                  </a:lnTo>
                  <a:lnTo>
                    <a:pt x="1" y="7"/>
                  </a:lnTo>
                  <a:lnTo>
                    <a:pt x="2" y="6"/>
                  </a:lnTo>
                  <a:lnTo>
                    <a:pt x="4" y="4"/>
                  </a:lnTo>
                  <a:lnTo>
                    <a:pt x="5" y="3"/>
                  </a:lnTo>
                  <a:lnTo>
                    <a:pt x="7" y="2"/>
                  </a:lnTo>
                  <a:lnTo>
                    <a:pt x="9" y="2"/>
                  </a:lnTo>
                  <a:lnTo>
                    <a:pt x="12" y="0"/>
                  </a:lnTo>
                  <a:lnTo>
                    <a:pt x="14" y="2"/>
                  </a:lnTo>
                  <a:lnTo>
                    <a:pt x="15" y="2"/>
                  </a:lnTo>
                  <a:lnTo>
                    <a:pt x="18" y="3"/>
                  </a:lnTo>
                  <a:lnTo>
                    <a:pt x="19" y="4"/>
                  </a:lnTo>
                  <a:lnTo>
                    <a:pt x="20" y="6"/>
                  </a:lnTo>
                  <a:lnTo>
                    <a:pt x="21" y="7"/>
                  </a:lnTo>
                  <a:lnTo>
                    <a:pt x="22" y="10"/>
                  </a:lnTo>
                  <a:lnTo>
                    <a:pt x="22" y="12"/>
                  </a:lnTo>
                  <a:lnTo>
                    <a:pt x="22" y="14"/>
                  </a:lnTo>
                  <a:lnTo>
                    <a:pt x="21" y="16"/>
                  </a:lnTo>
                  <a:lnTo>
                    <a:pt x="20" y="18"/>
                  </a:lnTo>
                  <a:lnTo>
                    <a:pt x="19" y="19"/>
                  </a:lnTo>
                  <a:lnTo>
                    <a:pt x="18" y="22"/>
                  </a:lnTo>
                  <a:lnTo>
                    <a:pt x="15" y="22"/>
                  </a:lnTo>
                  <a:lnTo>
                    <a:pt x="14" y="23"/>
                  </a:lnTo>
                  <a:lnTo>
                    <a:pt x="12" y="23"/>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712" name="Freeform 136"/>
            <p:cNvSpPr>
              <a:spLocks/>
            </p:cNvSpPr>
            <p:nvPr/>
          </p:nvSpPr>
          <p:spPr bwMode="auto">
            <a:xfrm>
              <a:off x="2358" y="2799"/>
              <a:ext cx="22" cy="23"/>
            </a:xfrm>
            <a:custGeom>
              <a:avLst/>
              <a:gdLst>
                <a:gd name="T0" fmla="*/ 10 w 22"/>
                <a:gd name="T1" fmla="*/ 23 h 23"/>
                <a:gd name="T2" fmla="*/ 9 w 22"/>
                <a:gd name="T3" fmla="*/ 23 h 23"/>
                <a:gd name="T4" fmla="*/ 7 w 22"/>
                <a:gd name="T5" fmla="*/ 22 h 23"/>
                <a:gd name="T6" fmla="*/ 4 w 22"/>
                <a:gd name="T7" fmla="*/ 22 h 23"/>
                <a:gd name="T8" fmla="*/ 3 w 22"/>
                <a:gd name="T9" fmla="*/ 19 h 23"/>
                <a:gd name="T10" fmla="*/ 2 w 22"/>
                <a:gd name="T11" fmla="*/ 18 h 23"/>
                <a:gd name="T12" fmla="*/ 1 w 22"/>
                <a:gd name="T13" fmla="*/ 16 h 23"/>
                <a:gd name="T14" fmla="*/ 0 w 22"/>
                <a:gd name="T15" fmla="*/ 14 h 23"/>
                <a:gd name="T16" fmla="*/ 0 w 22"/>
                <a:gd name="T17" fmla="*/ 12 h 23"/>
                <a:gd name="T18" fmla="*/ 0 w 22"/>
                <a:gd name="T19" fmla="*/ 10 h 23"/>
                <a:gd name="T20" fmla="*/ 1 w 22"/>
                <a:gd name="T21" fmla="*/ 7 h 23"/>
                <a:gd name="T22" fmla="*/ 2 w 22"/>
                <a:gd name="T23" fmla="*/ 6 h 23"/>
                <a:gd name="T24" fmla="*/ 3 w 22"/>
                <a:gd name="T25" fmla="*/ 4 h 23"/>
                <a:gd name="T26" fmla="*/ 4 w 22"/>
                <a:gd name="T27" fmla="*/ 3 h 23"/>
                <a:gd name="T28" fmla="*/ 7 w 22"/>
                <a:gd name="T29" fmla="*/ 2 h 23"/>
                <a:gd name="T30" fmla="*/ 9 w 22"/>
                <a:gd name="T31" fmla="*/ 2 h 23"/>
                <a:gd name="T32" fmla="*/ 10 w 22"/>
                <a:gd name="T33" fmla="*/ 0 h 23"/>
                <a:gd name="T34" fmla="*/ 13 w 22"/>
                <a:gd name="T35" fmla="*/ 2 h 23"/>
                <a:gd name="T36" fmla="*/ 15 w 22"/>
                <a:gd name="T37" fmla="*/ 2 h 23"/>
                <a:gd name="T38" fmla="*/ 17 w 22"/>
                <a:gd name="T39" fmla="*/ 3 h 23"/>
                <a:gd name="T40" fmla="*/ 19 w 22"/>
                <a:gd name="T41" fmla="*/ 4 h 23"/>
                <a:gd name="T42" fmla="*/ 20 w 22"/>
                <a:gd name="T43" fmla="*/ 6 h 23"/>
                <a:gd name="T44" fmla="*/ 21 w 22"/>
                <a:gd name="T45" fmla="*/ 7 h 23"/>
                <a:gd name="T46" fmla="*/ 22 w 22"/>
                <a:gd name="T47" fmla="*/ 10 h 23"/>
                <a:gd name="T48" fmla="*/ 22 w 22"/>
                <a:gd name="T49" fmla="*/ 12 h 23"/>
                <a:gd name="T50" fmla="*/ 22 w 22"/>
                <a:gd name="T51" fmla="*/ 14 h 23"/>
                <a:gd name="T52" fmla="*/ 21 w 22"/>
                <a:gd name="T53" fmla="*/ 16 h 23"/>
                <a:gd name="T54" fmla="*/ 20 w 22"/>
                <a:gd name="T55" fmla="*/ 18 h 23"/>
                <a:gd name="T56" fmla="*/ 19 w 22"/>
                <a:gd name="T57" fmla="*/ 19 h 23"/>
                <a:gd name="T58" fmla="*/ 17 w 22"/>
                <a:gd name="T59" fmla="*/ 22 h 23"/>
                <a:gd name="T60" fmla="*/ 15 w 22"/>
                <a:gd name="T61" fmla="*/ 22 h 23"/>
                <a:gd name="T62" fmla="*/ 13 w 22"/>
                <a:gd name="T63" fmla="*/ 23 h 23"/>
                <a:gd name="T64" fmla="*/ 10 w 22"/>
                <a:gd name="T6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23">
                  <a:moveTo>
                    <a:pt x="10" y="23"/>
                  </a:moveTo>
                  <a:lnTo>
                    <a:pt x="9" y="23"/>
                  </a:lnTo>
                  <a:lnTo>
                    <a:pt x="7" y="22"/>
                  </a:lnTo>
                  <a:lnTo>
                    <a:pt x="4" y="22"/>
                  </a:lnTo>
                  <a:lnTo>
                    <a:pt x="3" y="19"/>
                  </a:lnTo>
                  <a:lnTo>
                    <a:pt x="2" y="18"/>
                  </a:lnTo>
                  <a:lnTo>
                    <a:pt x="1" y="16"/>
                  </a:lnTo>
                  <a:lnTo>
                    <a:pt x="0" y="14"/>
                  </a:lnTo>
                  <a:lnTo>
                    <a:pt x="0" y="12"/>
                  </a:lnTo>
                  <a:lnTo>
                    <a:pt x="0" y="10"/>
                  </a:lnTo>
                  <a:lnTo>
                    <a:pt x="1" y="7"/>
                  </a:lnTo>
                  <a:lnTo>
                    <a:pt x="2" y="6"/>
                  </a:lnTo>
                  <a:lnTo>
                    <a:pt x="3" y="4"/>
                  </a:lnTo>
                  <a:lnTo>
                    <a:pt x="4" y="3"/>
                  </a:lnTo>
                  <a:lnTo>
                    <a:pt x="7" y="2"/>
                  </a:lnTo>
                  <a:lnTo>
                    <a:pt x="9" y="2"/>
                  </a:lnTo>
                  <a:lnTo>
                    <a:pt x="10" y="0"/>
                  </a:lnTo>
                  <a:lnTo>
                    <a:pt x="13" y="2"/>
                  </a:lnTo>
                  <a:lnTo>
                    <a:pt x="15" y="2"/>
                  </a:lnTo>
                  <a:lnTo>
                    <a:pt x="17" y="3"/>
                  </a:lnTo>
                  <a:lnTo>
                    <a:pt x="19" y="4"/>
                  </a:lnTo>
                  <a:lnTo>
                    <a:pt x="20" y="6"/>
                  </a:lnTo>
                  <a:lnTo>
                    <a:pt x="21" y="7"/>
                  </a:lnTo>
                  <a:lnTo>
                    <a:pt x="22" y="10"/>
                  </a:lnTo>
                  <a:lnTo>
                    <a:pt x="22" y="12"/>
                  </a:lnTo>
                  <a:lnTo>
                    <a:pt x="22" y="14"/>
                  </a:lnTo>
                  <a:lnTo>
                    <a:pt x="21" y="16"/>
                  </a:lnTo>
                  <a:lnTo>
                    <a:pt x="20" y="18"/>
                  </a:lnTo>
                  <a:lnTo>
                    <a:pt x="19" y="19"/>
                  </a:lnTo>
                  <a:lnTo>
                    <a:pt x="17" y="22"/>
                  </a:lnTo>
                  <a:lnTo>
                    <a:pt x="15" y="22"/>
                  </a:lnTo>
                  <a:lnTo>
                    <a:pt x="13" y="23"/>
                  </a:lnTo>
                  <a:lnTo>
                    <a:pt x="10"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713" name="Freeform 137"/>
            <p:cNvSpPr>
              <a:spLocks/>
            </p:cNvSpPr>
            <p:nvPr/>
          </p:nvSpPr>
          <p:spPr bwMode="auto">
            <a:xfrm>
              <a:off x="2358" y="2799"/>
              <a:ext cx="22" cy="23"/>
            </a:xfrm>
            <a:custGeom>
              <a:avLst/>
              <a:gdLst>
                <a:gd name="T0" fmla="*/ 10 w 22"/>
                <a:gd name="T1" fmla="*/ 23 h 23"/>
                <a:gd name="T2" fmla="*/ 9 w 22"/>
                <a:gd name="T3" fmla="*/ 23 h 23"/>
                <a:gd name="T4" fmla="*/ 7 w 22"/>
                <a:gd name="T5" fmla="*/ 22 h 23"/>
                <a:gd name="T6" fmla="*/ 4 w 22"/>
                <a:gd name="T7" fmla="*/ 22 h 23"/>
                <a:gd name="T8" fmla="*/ 3 w 22"/>
                <a:gd name="T9" fmla="*/ 19 h 23"/>
                <a:gd name="T10" fmla="*/ 2 w 22"/>
                <a:gd name="T11" fmla="*/ 18 h 23"/>
                <a:gd name="T12" fmla="*/ 1 w 22"/>
                <a:gd name="T13" fmla="*/ 16 h 23"/>
                <a:gd name="T14" fmla="*/ 0 w 22"/>
                <a:gd name="T15" fmla="*/ 14 h 23"/>
                <a:gd name="T16" fmla="*/ 0 w 22"/>
                <a:gd name="T17" fmla="*/ 12 h 23"/>
                <a:gd name="T18" fmla="*/ 0 w 22"/>
                <a:gd name="T19" fmla="*/ 10 h 23"/>
                <a:gd name="T20" fmla="*/ 1 w 22"/>
                <a:gd name="T21" fmla="*/ 7 h 23"/>
                <a:gd name="T22" fmla="*/ 2 w 22"/>
                <a:gd name="T23" fmla="*/ 6 h 23"/>
                <a:gd name="T24" fmla="*/ 3 w 22"/>
                <a:gd name="T25" fmla="*/ 4 h 23"/>
                <a:gd name="T26" fmla="*/ 4 w 22"/>
                <a:gd name="T27" fmla="*/ 3 h 23"/>
                <a:gd name="T28" fmla="*/ 7 w 22"/>
                <a:gd name="T29" fmla="*/ 2 h 23"/>
                <a:gd name="T30" fmla="*/ 9 w 22"/>
                <a:gd name="T31" fmla="*/ 2 h 23"/>
                <a:gd name="T32" fmla="*/ 10 w 22"/>
                <a:gd name="T33" fmla="*/ 0 h 23"/>
                <a:gd name="T34" fmla="*/ 13 w 22"/>
                <a:gd name="T35" fmla="*/ 2 h 23"/>
                <a:gd name="T36" fmla="*/ 15 w 22"/>
                <a:gd name="T37" fmla="*/ 2 h 23"/>
                <a:gd name="T38" fmla="*/ 17 w 22"/>
                <a:gd name="T39" fmla="*/ 3 h 23"/>
                <a:gd name="T40" fmla="*/ 19 w 22"/>
                <a:gd name="T41" fmla="*/ 4 h 23"/>
                <a:gd name="T42" fmla="*/ 20 w 22"/>
                <a:gd name="T43" fmla="*/ 6 h 23"/>
                <a:gd name="T44" fmla="*/ 21 w 22"/>
                <a:gd name="T45" fmla="*/ 7 h 23"/>
                <a:gd name="T46" fmla="*/ 22 w 22"/>
                <a:gd name="T47" fmla="*/ 10 h 23"/>
                <a:gd name="T48" fmla="*/ 22 w 22"/>
                <a:gd name="T49" fmla="*/ 12 h 23"/>
                <a:gd name="T50" fmla="*/ 22 w 22"/>
                <a:gd name="T51" fmla="*/ 14 h 23"/>
                <a:gd name="T52" fmla="*/ 21 w 22"/>
                <a:gd name="T53" fmla="*/ 16 h 23"/>
                <a:gd name="T54" fmla="*/ 20 w 22"/>
                <a:gd name="T55" fmla="*/ 18 h 23"/>
                <a:gd name="T56" fmla="*/ 19 w 22"/>
                <a:gd name="T57" fmla="*/ 19 h 23"/>
                <a:gd name="T58" fmla="*/ 17 w 22"/>
                <a:gd name="T59" fmla="*/ 22 h 23"/>
                <a:gd name="T60" fmla="*/ 15 w 22"/>
                <a:gd name="T61" fmla="*/ 22 h 23"/>
                <a:gd name="T62" fmla="*/ 13 w 22"/>
                <a:gd name="T63" fmla="*/ 23 h 23"/>
                <a:gd name="T64" fmla="*/ 10 w 22"/>
                <a:gd name="T6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23">
                  <a:moveTo>
                    <a:pt x="10" y="23"/>
                  </a:moveTo>
                  <a:lnTo>
                    <a:pt x="9" y="23"/>
                  </a:lnTo>
                  <a:lnTo>
                    <a:pt x="7" y="22"/>
                  </a:lnTo>
                  <a:lnTo>
                    <a:pt x="4" y="22"/>
                  </a:lnTo>
                  <a:lnTo>
                    <a:pt x="3" y="19"/>
                  </a:lnTo>
                  <a:lnTo>
                    <a:pt x="2" y="18"/>
                  </a:lnTo>
                  <a:lnTo>
                    <a:pt x="1" y="16"/>
                  </a:lnTo>
                  <a:lnTo>
                    <a:pt x="0" y="14"/>
                  </a:lnTo>
                  <a:lnTo>
                    <a:pt x="0" y="12"/>
                  </a:lnTo>
                  <a:lnTo>
                    <a:pt x="0" y="10"/>
                  </a:lnTo>
                  <a:lnTo>
                    <a:pt x="1" y="7"/>
                  </a:lnTo>
                  <a:lnTo>
                    <a:pt x="2" y="6"/>
                  </a:lnTo>
                  <a:lnTo>
                    <a:pt x="3" y="4"/>
                  </a:lnTo>
                  <a:lnTo>
                    <a:pt x="4" y="3"/>
                  </a:lnTo>
                  <a:lnTo>
                    <a:pt x="7" y="2"/>
                  </a:lnTo>
                  <a:lnTo>
                    <a:pt x="9" y="2"/>
                  </a:lnTo>
                  <a:lnTo>
                    <a:pt x="10" y="0"/>
                  </a:lnTo>
                  <a:lnTo>
                    <a:pt x="13" y="2"/>
                  </a:lnTo>
                  <a:lnTo>
                    <a:pt x="15" y="2"/>
                  </a:lnTo>
                  <a:lnTo>
                    <a:pt x="17" y="3"/>
                  </a:lnTo>
                  <a:lnTo>
                    <a:pt x="19" y="4"/>
                  </a:lnTo>
                  <a:lnTo>
                    <a:pt x="20" y="6"/>
                  </a:lnTo>
                  <a:lnTo>
                    <a:pt x="21" y="7"/>
                  </a:lnTo>
                  <a:lnTo>
                    <a:pt x="22" y="10"/>
                  </a:lnTo>
                  <a:lnTo>
                    <a:pt x="22" y="12"/>
                  </a:lnTo>
                  <a:lnTo>
                    <a:pt x="22" y="14"/>
                  </a:lnTo>
                  <a:lnTo>
                    <a:pt x="21" y="16"/>
                  </a:lnTo>
                  <a:lnTo>
                    <a:pt x="20" y="18"/>
                  </a:lnTo>
                  <a:lnTo>
                    <a:pt x="19" y="19"/>
                  </a:lnTo>
                  <a:lnTo>
                    <a:pt x="17" y="22"/>
                  </a:lnTo>
                  <a:lnTo>
                    <a:pt x="15" y="22"/>
                  </a:lnTo>
                  <a:lnTo>
                    <a:pt x="13" y="23"/>
                  </a:lnTo>
                  <a:lnTo>
                    <a:pt x="10" y="23"/>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714" name="Freeform 138"/>
            <p:cNvSpPr>
              <a:spLocks/>
            </p:cNvSpPr>
            <p:nvPr/>
          </p:nvSpPr>
          <p:spPr bwMode="auto">
            <a:xfrm>
              <a:off x="2468" y="2799"/>
              <a:ext cx="23" cy="23"/>
            </a:xfrm>
            <a:custGeom>
              <a:avLst/>
              <a:gdLst>
                <a:gd name="T0" fmla="*/ 11 w 23"/>
                <a:gd name="T1" fmla="*/ 23 h 23"/>
                <a:gd name="T2" fmla="*/ 9 w 23"/>
                <a:gd name="T3" fmla="*/ 23 h 23"/>
                <a:gd name="T4" fmla="*/ 7 w 23"/>
                <a:gd name="T5" fmla="*/ 22 h 23"/>
                <a:gd name="T6" fmla="*/ 5 w 23"/>
                <a:gd name="T7" fmla="*/ 22 h 23"/>
                <a:gd name="T8" fmla="*/ 4 w 23"/>
                <a:gd name="T9" fmla="*/ 19 h 23"/>
                <a:gd name="T10" fmla="*/ 2 w 23"/>
                <a:gd name="T11" fmla="*/ 18 h 23"/>
                <a:gd name="T12" fmla="*/ 2 w 23"/>
                <a:gd name="T13" fmla="*/ 16 h 23"/>
                <a:gd name="T14" fmla="*/ 0 w 23"/>
                <a:gd name="T15" fmla="*/ 14 h 23"/>
                <a:gd name="T16" fmla="*/ 0 w 23"/>
                <a:gd name="T17" fmla="*/ 12 h 23"/>
                <a:gd name="T18" fmla="*/ 0 w 23"/>
                <a:gd name="T19" fmla="*/ 10 h 23"/>
                <a:gd name="T20" fmla="*/ 2 w 23"/>
                <a:gd name="T21" fmla="*/ 7 h 23"/>
                <a:gd name="T22" fmla="*/ 2 w 23"/>
                <a:gd name="T23" fmla="*/ 6 h 23"/>
                <a:gd name="T24" fmla="*/ 4 w 23"/>
                <a:gd name="T25" fmla="*/ 4 h 23"/>
                <a:gd name="T26" fmla="*/ 5 w 23"/>
                <a:gd name="T27" fmla="*/ 3 h 23"/>
                <a:gd name="T28" fmla="*/ 7 w 23"/>
                <a:gd name="T29" fmla="*/ 2 h 23"/>
                <a:gd name="T30" fmla="*/ 9 w 23"/>
                <a:gd name="T31" fmla="*/ 2 h 23"/>
                <a:gd name="T32" fmla="*/ 11 w 23"/>
                <a:gd name="T33" fmla="*/ 0 h 23"/>
                <a:gd name="T34" fmla="*/ 13 w 23"/>
                <a:gd name="T35" fmla="*/ 2 h 23"/>
                <a:gd name="T36" fmla="*/ 16 w 23"/>
                <a:gd name="T37" fmla="*/ 2 h 23"/>
                <a:gd name="T38" fmla="*/ 17 w 23"/>
                <a:gd name="T39" fmla="*/ 3 h 23"/>
                <a:gd name="T40" fmla="*/ 19 w 23"/>
                <a:gd name="T41" fmla="*/ 4 h 23"/>
                <a:gd name="T42" fmla="*/ 20 w 23"/>
                <a:gd name="T43" fmla="*/ 6 h 23"/>
                <a:gd name="T44" fmla="*/ 22 w 23"/>
                <a:gd name="T45" fmla="*/ 7 h 23"/>
                <a:gd name="T46" fmla="*/ 22 w 23"/>
                <a:gd name="T47" fmla="*/ 10 h 23"/>
                <a:gd name="T48" fmla="*/ 23 w 23"/>
                <a:gd name="T49" fmla="*/ 12 h 23"/>
                <a:gd name="T50" fmla="*/ 22 w 23"/>
                <a:gd name="T51" fmla="*/ 14 h 23"/>
                <a:gd name="T52" fmla="*/ 22 w 23"/>
                <a:gd name="T53" fmla="*/ 16 h 23"/>
                <a:gd name="T54" fmla="*/ 20 w 23"/>
                <a:gd name="T55" fmla="*/ 18 h 23"/>
                <a:gd name="T56" fmla="*/ 19 w 23"/>
                <a:gd name="T57" fmla="*/ 19 h 23"/>
                <a:gd name="T58" fmla="*/ 17 w 23"/>
                <a:gd name="T59" fmla="*/ 22 h 23"/>
                <a:gd name="T60" fmla="*/ 16 w 23"/>
                <a:gd name="T61" fmla="*/ 22 h 23"/>
                <a:gd name="T62" fmla="*/ 13 w 23"/>
                <a:gd name="T63" fmla="*/ 23 h 23"/>
                <a:gd name="T64" fmla="*/ 11 w 23"/>
                <a:gd name="T6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 h="23">
                  <a:moveTo>
                    <a:pt x="11" y="23"/>
                  </a:moveTo>
                  <a:lnTo>
                    <a:pt x="9" y="23"/>
                  </a:lnTo>
                  <a:lnTo>
                    <a:pt x="7" y="22"/>
                  </a:lnTo>
                  <a:lnTo>
                    <a:pt x="5" y="22"/>
                  </a:lnTo>
                  <a:lnTo>
                    <a:pt x="4" y="19"/>
                  </a:lnTo>
                  <a:lnTo>
                    <a:pt x="2" y="18"/>
                  </a:lnTo>
                  <a:lnTo>
                    <a:pt x="2" y="16"/>
                  </a:lnTo>
                  <a:lnTo>
                    <a:pt x="0" y="14"/>
                  </a:lnTo>
                  <a:lnTo>
                    <a:pt x="0" y="12"/>
                  </a:lnTo>
                  <a:lnTo>
                    <a:pt x="0" y="10"/>
                  </a:lnTo>
                  <a:lnTo>
                    <a:pt x="2" y="7"/>
                  </a:lnTo>
                  <a:lnTo>
                    <a:pt x="2" y="6"/>
                  </a:lnTo>
                  <a:lnTo>
                    <a:pt x="4" y="4"/>
                  </a:lnTo>
                  <a:lnTo>
                    <a:pt x="5" y="3"/>
                  </a:lnTo>
                  <a:lnTo>
                    <a:pt x="7" y="2"/>
                  </a:lnTo>
                  <a:lnTo>
                    <a:pt x="9" y="2"/>
                  </a:lnTo>
                  <a:lnTo>
                    <a:pt x="11" y="0"/>
                  </a:lnTo>
                  <a:lnTo>
                    <a:pt x="13" y="2"/>
                  </a:lnTo>
                  <a:lnTo>
                    <a:pt x="16" y="2"/>
                  </a:lnTo>
                  <a:lnTo>
                    <a:pt x="17" y="3"/>
                  </a:lnTo>
                  <a:lnTo>
                    <a:pt x="19" y="4"/>
                  </a:lnTo>
                  <a:lnTo>
                    <a:pt x="20" y="6"/>
                  </a:lnTo>
                  <a:lnTo>
                    <a:pt x="22" y="7"/>
                  </a:lnTo>
                  <a:lnTo>
                    <a:pt x="22" y="10"/>
                  </a:lnTo>
                  <a:lnTo>
                    <a:pt x="23" y="12"/>
                  </a:lnTo>
                  <a:lnTo>
                    <a:pt x="22" y="14"/>
                  </a:lnTo>
                  <a:lnTo>
                    <a:pt x="22" y="16"/>
                  </a:lnTo>
                  <a:lnTo>
                    <a:pt x="20" y="18"/>
                  </a:lnTo>
                  <a:lnTo>
                    <a:pt x="19" y="19"/>
                  </a:lnTo>
                  <a:lnTo>
                    <a:pt x="17" y="22"/>
                  </a:lnTo>
                  <a:lnTo>
                    <a:pt x="16" y="22"/>
                  </a:lnTo>
                  <a:lnTo>
                    <a:pt x="13" y="23"/>
                  </a:lnTo>
                  <a:lnTo>
                    <a:pt x="11"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715" name="Freeform 139"/>
            <p:cNvSpPr>
              <a:spLocks/>
            </p:cNvSpPr>
            <p:nvPr/>
          </p:nvSpPr>
          <p:spPr bwMode="auto">
            <a:xfrm>
              <a:off x="2468" y="2799"/>
              <a:ext cx="23" cy="23"/>
            </a:xfrm>
            <a:custGeom>
              <a:avLst/>
              <a:gdLst>
                <a:gd name="T0" fmla="*/ 11 w 23"/>
                <a:gd name="T1" fmla="*/ 23 h 23"/>
                <a:gd name="T2" fmla="*/ 9 w 23"/>
                <a:gd name="T3" fmla="*/ 23 h 23"/>
                <a:gd name="T4" fmla="*/ 7 w 23"/>
                <a:gd name="T5" fmla="*/ 22 h 23"/>
                <a:gd name="T6" fmla="*/ 5 w 23"/>
                <a:gd name="T7" fmla="*/ 22 h 23"/>
                <a:gd name="T8" fmla="*/ 4 w 23"/>
                <a:gd name="T9" fmla="*/ 19 h 23"/>
                <a:gd name="T10" fmla="*/ 2 w 23"/>
                <a:gd name="T11" fmla="*/ 18 h 23"/>
                <a:gd name="T12" fmla="*/ 2 w 23"/>
                <a:gd name="T13" fmla="*/ 16 h 23"/>
                <a:gd name="T14" fmla="*/ 0 w 23"/>
                <a:gd name="T15" fmla="*/ 14 h 23"/>
                <a:gd name="T16" fmla="*/ 0 w 23"/>
                <a:gd name="T17" fmla="*/ 12 h 23"/>
                <a:gd name="T18" fmla="*/ 0 w 23"/>
                <a:gd name="T19" fmla="*/ 10 h 23"/>
                <a:gd name="T20" fmla="*/ 2 w 23"/>
                <a:gd name="T21" fmla="*/ 7 h 23"/>
                <a:gd name="T22" fmla="*/ 2 w 23"/>
                <a:gd name="T23" fmla="*/ 6 h 23"/>
                <a:gd name="T24" fmla="*/ 4 w 23"/>
                <a:gd name="T25" fmla="*/ 4 h 23"/>
                <a:gd name="T26" fmla="*/ 5 w 23"/>
                <a:gd name="T27" fmla="*/ 3 h 23"/>
                <a:gd name="T28" fmla="*/ 7 w 23"/>
                <a:gd name="T29" fmla="*/ 2 h 23"/>
                <a:gd name="T30" fmla="*/ 9 w 23"/>
                <a:gd name="T31" fmla="*/ 2 h 23"/>
                <a:gd name="T32" fmla="*/ 11 w 23"/>
                <a:gd name="T33" fmla="*/ 0 h 23"/>
                <a:gd name="T34" fmla="*/ 13 w 23"/>
                <a:gd name="T35" fmla="*/ 2 h 23"/>
                <a:gd name="T36" fmla="*/ 16 w 23"/>
                <a:gd name="T37" fmla="*/ 2 h 23"/>
                <a:gd name="T38" fmla="*/ 17 w 23"/>
                <a:gd name="T39" fmla="*/ 3 h 23"/>
                <a:gd name="T40" fmla="*/ 19 w 23"/>
                <a:gd name="T41" fmla="*/ 4 h 23"/>
                <a:gd name="T42" fmla="*/ 20 w 23"/>
                <a:gd name="T43" fmla="*/ 6 h 23"/>
                <a:gd name="T44" fmla="*/ 22 w 23"/>
                <a:gd name="T45" fmla="*/ 7 h 23"/>
                <a:gd name="T46" fmla="*/ 22 w 23"/>
                <a:gd name="T47" fmla="*/ 10 h 23"/>
                <a:gd name="T48" fmla="*/ 23 w 23"/>
                <a:gd name="T49" fmla="*/ 12 h 23"/>
                <a:gd name="T50" fmla="*/ 22 w 23"/>
                <a:gd name="T51" fmla="*/ 14 h 23"/>
                <a:gd name="T52" fmla="*/ 22 w 23"/>
                <a:gd name="T53" fmla="*/ 16 h 23"/>
                <a:gd name="T54" fmla="*/ 20 w 23"/>
                <a:gd name="T55" fmla="*/ 18 h 23"/>
                <a:gd name="T56" fmla="*/ 19 w 23"/>
                <a:gd name="T57" fmla="*/ 19 h 23"/>
                <a:gd name="T58" fmla="*/ 17 w 23"/>
                <a:gd name="T59" fmla="*/ 22 h 23"/>
                <a:gd name="T60" fmla="*/ 16 w 23"/>
                <a:gd name="T61" fmla="*/ 22 h 23"/>
                <a:gd name="T62" fmla="*/ 13 w 23"/>
                <a:gd name="T63" fmla="*/ 23 h 23"/>
                <a:gd name="T64" fmla="*/ 11 w 23"/>
                <a:gd name="T6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 h="23">
                  <a:moveTo>
                    <a:pt x="11" y="23"/>
                  </a:moveTo>
                  <a:lnTo>
                    <a:pt x="9" y="23"/>
                  </a:lnTo>
                  <a:lnTo>
                    <a:pt x="7" y="22"/>
                  </a:lnTo>
                  <a:lnTo>
                    <a:pt x="5" y="22"/>
                  </a:lnTo>
                  <a:lnTo>
                    <a:pt x="4" y="19"/>
                  </a:lnTo>
                  <a:lnTo>
                    <a:pt x="2" y="18"/>
                  </a:lnTo>
                  <a:lnTo>
                    <a:pt x="2" y="16"/>
                  </a:lnTo>
                  <a:lnTo>
                    <a:pt x="0" y="14"/>
                  </a:lnTo>
                  <a:lnTo>
                    <a:pt x="0" y="12"/>
                  </a:lnTo>
                  <a:lnTo>
                    <a:pt x="0" y="10"/>
                  </a:lnTo>
                  <a:lnTo>
                    <a:pt x="2" y="7"/>
                  </a:lnTo>
                  <a:lnTo>
                    <a:pt x="2" y="6"/>
                  </a:lnTo>
                  <a:lnTo>
                    <a:pt x="4" y="4"/>
                  </a:lnTo>
                  <a:lnTo>
                    <a:pt x="5" y="3"/>
                  </a:lnTo>
                  <a:lnTo>
                    <a:pt x="7" y="2"/>
                  </a:lnTo>
                  <a:lnTo>
                    <a:pt x="9" y="2"/>
                  </a:lnTo>
                  <a:lnTo>
                    <a:pt x="11" y="0"/>
                  </a:lnTo>
                  <a:lnTo>
                    <a:pt x="13" y="2"/>
                  </a:lnTo>
                  <a:lnTo>
                    <a:pt x="16" y="2"/>
                  </a:lnTo>
                  <a:lnTo>
                    <a:pt x="17" y="3"/>
                  </a:lnTo>
                  <a:lnTo>
                    <a:pt x="19" y="4"/>
                  </a:lnTo>
                  <a:lnTo>
                    <a:pt x="20" y="6"/>
                  </a:lnTo>
                  <a:lnTo>
                    <a:pt x="22" y="7"/>
                  </a:lnTo>
                  <a:lnTo>
                    <a:pt x="22" y="10"/>
                  </a:lnTo>
                  <a:lnTo>
                    <a:pt x="23" y="12"/>
                  </a:lnTo>
                  <a:lnTo>
                    <a:pt x="22" y="14"/>
                  </a:lnTo>
                  <a:lnTo>
                    <a:pt x="22" y="16"/>
                  </a:lnTo>
                  <a:lnTo>
                    <a:pt x="20" y="18"/>
                  </a:lnTo>
                  <a:lnTo>
                    <a:pt x="19" y="19"/>
                  </a:lnTo>
                  <a:lnTo>
                    <a:pt x="17" y="22"/>
                  </a:lnTo>
                  <a:lnTo>
                    <a:pt x="16" y="22"/>
                  </a:lnTo>
                  <a:lnTo>
                    <a:pt x="13" y="23"/>
                  </a:lnTo>
                  <a:lnTo>
                    <a:pt x="11" y="23"/>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716" name="Rectangle 140"/>
            <p:cNvSpPr>
              <a:spLocks noChangeArrowheads="1"/>
            </p:cNvSpPr>
            <p:nvPr/>
          </p:nvSpPr>
          <p:spPr bwMode="auto">
            <a:xfrm>
              <a:off x="2103" y="1351"/>
              <a:ext cx="397" cy="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8717" name="Freeform 141"/>
            <p:cNvSpPr>
              <a:spLocks/>
            </p:cNvSpPr>
            <p:nvPr/>
          </p:nvSpPr>
          <p:spPr bwMode="auto">
            <a:xfrm>
              <a:off x="2174" y="1388"/>
              <a:ext cx="22" cy="22"/>
            </a:xfrm>
            <a:custGeom>
              <a:avLst/>
              <a:gdLst>
                <a:gd name="T0" fmla="*/ 11 w 22"/>
                <a:gd name="T1" fmla="*/ 22 h 22"/>
                <a:gd name="T2" fmla="*/ 8 w 22"/>
                <a:gd name="T3" fmla="*/ 22 h 22"/>
                <a:gd name="T4" fmla="*/ 7 w 22"/>
                <a:gd name="T5" fmla="*/ 21 h 22"/>
                <a:gd name="T6" fmla="*/ 5 w 22"/>
                <a:gd name="T7" fmla="*/ 21 h 22"/>
                <a:gd name="T8" fmla="*/ 4 w 22"/>
                <a:gd name="T9" fmla="*/ 19 h 22"/>
                <a:gd name="T10" fmla="*/ 1 w 22"/>
                <a:gd name="T11" fmla="*/ 18 h 22"/>
                <a:gd name="T12" fmla="*/ 1 w 22"/>
                <a:gd name="T13" fmla="*/ 15 h 22"/>
                <a:gd name="T14" fmla="*/ 0 w 22"/>
                <a:gd name="T15" fmla="*/ 14 h 22"/>
                <a:gd name="T16" fmla="*/ 0 w 22"/>
                <a:gd name="T17" fmla="*/ 12 h 22"/>
                <a:gd name="T18" fmla="*/ 0 w 22"/>
                <a:gd name="T19" fmla="*/ 9 h 22"/>
                <a:gd name="T20" fmla="*/ 1 w 22"/>
                <a:gd name="T21" fmla="*/ 7 h 22"/>
                <a:gd name="T22" fmla="*/ 1 w 22"/>
                <a:gd name="T23" fmla="*/ 6 h 22"/>
                <a:gd name="T24" fmla="*/ 4 w 22"/>
                <a:gd name="T25" fmla="*/ 3 h 22"/>
                <a:gd name="T26" fmla="*/ 5 w 22"/>
                <a:gd name="T27" fmla="*/ 2 h 22"/>
                <a:gd name="T28" fmla="*/ 7 w 22"/>
                <a:gd name="T29" fmla="*/ 1 h 22"/>
                <a:gd name="T30" fmla="*/ 8 w 22"/>
                <a:gd name="T31" fmla="*/ 1 h 22"/>
                <a:gd name="T32" fmla="*/ 11 w 22"/>
                <a:gd name="T33" fmla="*/ 0 h 22"/>
                <a:gd name="T34" fmla="*/ 13 w 22"/>
                <a:gd name="T35" fmla="*/ 1 h 22"/>
                <a:gd name="T36" fmla="*/ 15 w 22"/>
                <a:gd name="T37" fmla="*/ 1 h 22"/>
                <a:gd name="T38" fmla="*/ 17 w 22"/>
                <a:gd name="T39" fmla="*/ 2 h 22"/>
                <a:gd name="T40" fmla="*/ 19 w 22"/>
                <a:gd name="T41" fmla="*/ 3 h 22"/>
                <a:gd name="T42" fmla="*/ 20 w 22"/>
                <a:gd name="T43" fmla="*/ 6 h 22"/>
                <a:gd name="T44" fmla="*/ 21 w 22"/>
                <a:gd name="T45" fmla="*/ 7 h 22"/>
                <a:gd name="T46" fmla="*/ 21 w 22"/>
                <a:gd name="T47" fmla="*/ 9 h 22"/>
                <a:gd name="T48" fmla="*/ 22 w 22"/>
                <a:gd name="T49" fmla="*/ 12 h 22"/>
                <a:gd name="T50" fmla="*/ 21 w 22"/>
                <a:gd name="T51" fmla="*/ 14 h 22"/>
                <a:gd name="T52" fmla="*/ 21 w 22"/>
                <a:gd name="T53" fmla="*/ 15 h 22"/>
                <a:gd name="T54" fmla="*/ 20 w 22"/>
                <a:gd name="T55" fmla="*/ 18 h 22"/>
                <a:gd name="T56" fmla="*/ 19 w 22"/>
                <a:gd name="T57" fmla="*/ 19 h 22"/>
                <a:gd name="T58" fmla="*/ 17 w 22"/>
                <a:gd name="T59" fmla="*/ 21 h 22"/>
                <a:gd name="T60" fmla="*/ 15 w 22"/>
                <a:gd name="T61" fmla="*/ 21 h 22"/>
                <a:gd name="T62" fmla="*/ 13 w 22"/>
                <a:gd name="T63" fmla="*/ 22 h 22"/>
                <a:gd name="T64" fmla="*/ 11 w 22"/>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22">
                  <a:moveTo>
                    <a:pt x="11" y="22"/>
                  </a:moveTo>
                  <a:lnTo>
                    <a:pt x="8" y="22"/>
                  </a:lnTo>
                  <a:lnTo>
                    <a:pt x="7" y="21"/>
                  </a:lnTo>
                  <a:lnTo>
                    <a:pt x="5" y="21"/>
                  </a:lnTo>
                  <a:lnTo>
                    <a:pt x="4" y="19"/>
                  </a:lnTo>
                  <a:lnTo>
                    <a:pt x="1" y="18"/>
                  </a:lnTo>
                  <a:lnTo>
                    <a:pt x="1" y="15"/>
                  </a:lnTo>
                  <a:lnTo>
                    <a:pt x="0" y="14"/>
                  </a:lnTo>
                  <a:lnTo>
                    <a:pt x="0" y="12"/>
                  </a:lnTo>
                  <a:lnTo>
                    <a:pt x="0" y="9"/>
                  </a:lnTo>
                  <a:lnTo>
                    <a:pt x="1" y="7"/>
                  </a:lnTo>
                  <a:lnTo>
                    <a:pt x="1" y="6"/>
                  </a:lnTo>
                  <a:lnTo>
                    <a:pt x="4" y="3"/>
                  </a:lnTo>
                  <a:lnTo>
                    <a:pt x="5" y="2"/>
                  </a:lnTo>
                  <a:lnTo>
                    <a:pt x="7" y="1"/>
                  </a:lnTo>
                  <a:lnTo>
                    <a:pt x="8" y="1"/>
                  </a:lnTo>
                  <a:lnTo>
                    <a:pt x="11" y="0"/>
                  </a:lnTo>
                  <a:lnTo>
                    <a:pt x="13" y="1"/>
                  </a:lnTo>
                  <a:lnTo>
                    <a:pt x="15" y="1"/>
                  </a:lnTo>
                  <a:lnTo>
                    <a:pt x="17" y="2"/>
                  </a:lnTo>
                  <a:lnTo>
                    <a:pt x="19" y="3"/>
                  </a:lnTo>
                  <a:lnTo>
                    <a:pt x="20" y="6"/>
                  </a:lnTo>
                  <a:lnTo>
                    <a:pt x="21" y="7"/>
                  </a:lnTo>
                  <a:lnTo>
                    <a:pt x="21" y="9"/>
                  </a:lnTo>
                  <a:lnTo>
                    <a:pt x="22" y="12"/>
                  </a:lnTo>
                  <a:lnTo>
                    <a:pt x="21" y="14"/>
                  </a:lnTo>
                  <a:lnTo>
                    <a:pt x="21" y="15"/>
                  </a:lnTo>
                  <a:lnTo>
                    <a:pt x="20" y="18"/>
                  </a:lnTo>
                  <a:lnTo>
                    <a:pt x="19" y="19"/>
                  </a:lnTo>
                  <a:lnTo>
                    <a:pt x="17" y="21"/>
                  </a:lnTo>
                  <a:lnTo>
                    <a:pt x="15" y="21"/>
                  </a:lnTo>
                  <a:lnTo>
                    <a:pt x="13" y="22"/>
                  </a:lnTo>
                  <a:lnTo>
                    <a:pt x="11"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718" name="Freeform 142"/>
            <p:cNvSpPr>
              <a:spLocks/>
            </p:cNvSpPr>
            <p:nvPr/>
          </p:nvSpPr>
          <p:spPr bwMode="auto">
            <a:xfrm>
              <a:off x="2174" y="1388"/>
              <a:ext cx="22" cy="22"/>
            </a:xfrm>
            <a:custGeom>
              <a:avLst/>
              <a:gdLst>
                <a:gd name="T0" fmla="*/ 11 w 22"/>
                <a:gd name="T1" fmla="*/ 22 h 22"/>
                <a:gd name="T2" fmla="*/ 8 w 22"/>
                <a:gd name="T3" fmla="*/ 22 h 22"/>
                <a:gd name="T4" fmla="*/ 7 w 22"/>
                <a:gd name="T5" fmla="*/ 21 h 22"/>
                <a:gd name="T6" fmla="*/ 5 w 22"/>
                <a:gd name="T7" fmla="*/ 21 h 22"/>
                <a:gd name="T8" fmla="*/ 4 w 22"/>
                <a:gd name="T9" fmla="*/ 19 h 22"/>
                <a:gd name="T10" fmla="*/ 1 w 22"/>
                <a:gd name="T11" fmla="*/ 18 h 22"/>
                <a:gd name="T12" fmla="*/ 1 w 22"/>
                <a:gd name="T13" fmla="*/ 15 h 22"/>
                <a:gd name="T14" fmla="*/ 0 w 22"/>
                <a:gd name="T15" fmla="*/ 14 h 22"/>
                <a:gd name="T16" fmla="*/ 0 w 22"/>
                <a:gd name="T17" fmla="*/ 12 h 22"/>
                <a:gd name="T18" fmla="*/ 0 w 22"/>
                <a:gd name="T19" fmla="*/ 9 h 22"/>
                <a:gd name="T20" fmla="*/ 1 w 22"/>
                <a:gd name="T21" fmla="*/ 7 h 22"/>
                <a:gd name="T22" fmla="*/ 1 w 22"/>
                <a:gd name="T23" fmla="*/ 6 h 22"/>
                <a:gd name="T24" fmla="*/ 4 w 22"/>
                <a:gd name="T25" fmla="*/ 3 h 22"/>
                <a:gd name="T26" fmla="*/ 5 w 22"/>
                <a:gd name="T27" fmla="*/ 2 h 22"/>
                <a:gd name="T28" fmla="*/ 7 w 22"/>
                <a:gd name="T29" fmla="*/ 1 h 22"/>
                <a:gd name="T30" fmla="*/ 8 w 22"/>
                <a:gd name="T31" fmla="*/ 1 h 22"/>
                <a:gd name="T32" fmla="*/ 11 w 22"/>
                <a:gd name="T33" fmla="*/ 0 h 22"/>
                <a:gd name="T34" fmla="*/ 13 w 22"/>
                <a:gd name="T35" fmla="*/ 1 h 22"/>
                <a:gd name="T36" fmla="*/ 15 w 22"/>
                <a:gd name="T37" fmla="*/ 1 h 22"/>
                <a:gd name="T38" fmla="*/ 17 w 22"/>
                <a:gd name="T39" fmla="*/ 2 h 22"/>
                <a:gd name="T40" fmla="*/ 19 w 22"/>
                <a:gd name="T41" fmla="*/ 3 h 22"/>
                <a:gd name="T42" fmla="*/ 20 w 22"/>
                <a:gd name="T43" fmla="*/ 6 h 22"/>
                <a:gd name="T44" fmla="*/ 21 w 22"/>
                <a:gd name="T45" fmla="*/ 7 h 22"/>
                <a:gd name="T46" fmla="*/ 21 w 22"/>
                <a:gd name="T47" fmla="*/ 9 h 22"/>
                <a:gd name="T48" fmla="*/ 22 w 22"/>
                <a:gd name="T49" fmla="*/ 12 h 22"/>
                <a:gd name="T50" fmla="*/ 21 w 22"/>
                <a:gd name="T51" fmla="*/ 14 h 22"/>
                <a:gd name="T52" fmla="*/ 21 w 22"/>
                <a:gd name="T53" fmla="*/ 15 h 22"/>
                <a:gd name="T54" fmla="*/ 20 w 22"/>
                <a:gd name="T55" fmla="*/ 18 h 22"/>
                <a:gd name="T56" fmla="*/ 19 w 22"/>
                <a:gd name="T57" fmla="*/ 19 h 22"/>
                <a:gd name="T58" fmla="*/ 17 w 22"/>
                <a:gd name="T59" fmla="*/ 21 h 22"/>
                <a:gd name="T60" fmla="*/ 15 w 22"/>
                <a:gd name="T61" fmla="*/ 21 h 22"/>
                <a:gd name="T62" fmla="*/ 13 w 22"/>
                <a:gd name="T63" fmla="*/ 22 h 22"/>
                <a:gd name="T64" fmla="*/ 11 w 22"/>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22">
                  <a:moveTo>
                    <a:pt x="11" y="22"/>
                  </a:moveTo>
                  <a:lnTo>
                    <a:pt x="8" y="22"/>
                  </a:lnTo>
                  <a:lnTo>
                    <a:pt x="7" y="21"/>
                  </a:lnTo>
                  <a:lnTo>
                    <a:pt x="5" y="21"/>
                  </a:lnTo>
                  <a:lnTo>
                    <a:pt x="4" y="19"/>
                  </a:lnTo>
                  <a:lnTo>
                    <a:pt x="1" y="18"/>
                  </a:lnTo>
                  <a:lnTo>
                    <a:pt x="1" y="15"/>
                  </a:lnTo>
                  <a:lnTo>
                    <a:pt x="0" y="14"/>
                  </a:lnTo>
                  <a:lnTo>
                    <a:pt x="0" y="12"/>
                  </a:lnTo>
                  <a:lnTo>
                    <a:pt x="0" y="9"/>
                  </a:lnTo>
                  <a:lnTo>
                    <a:pt x="1" y="7"/>
                  </a:lnTo>
                  <a:lnTo>
                    <a:pt x="1" y="6"/>
                  </a:lnTo>
                  <a:lnTo>
                    <a:pt x="4" y="3"/>
                  </a:lnTo>
                  <a:lnTo>
                    <a:pt x="5" y="2"/>
                  </a:lnTo>
                  <a:lnTo>
                    <a:pt x="7" y="1"/>
                  </a:lnTo>
                  <a:lnTo>
                    <a:pt x="8" y="1"/>
                  </a:lnTo>
                  <a:lnTo>
                    <a:pt x="11" y="0"/>
                  </a:lnTo>
                  <a:lnTo>
                    <a:pt x="13" y="1"/>
                  </a:lnTo>
                  <a:lnTo>
                    <a:pt x="15" y="1"/>
                  </a:lnTo>
                  <a:lnTo>
                    <a:pt x="17" y="2"/>
                  </a:lnTo>
                  <a:lnTo>
                    <a:pt x="19" y="3"/>
                  </a:lnTo>
                  <a:lnTo>
                    <a:pt x="20" y="6"/>
                  </a:lnTo>
                  <a:lnTo>
                    <a:pt x="21" y="7"/>
                  </a:lnTo>
                  <a:lnTo>
                    <a:pt x="21" y="9"/>
                  </a:lnTo>
                  <a:lnTo>
                    <a:pt x="22" y="12"/>
                  </a:lnTo>
                  <a:lnTo>
                    <a:pt x="21" y="14"/>
                  </a:lnTo>
                  <a:lnTo>
                    <a:pt x="21" y="15"/>
                  </a:lnTo>
                  <a:lnTo>
                    <a:pt x="20" y="18"/>
                  </a:lnTo>
                  <a:lnTo>
                    <a:pt x="19" y="19"/>
                  </a:lnTo>
                  <a:lnTo>
                    <a:pt x="17" y="21"/>
                  </a:lnTo>
                  <a:lnTo>
                    <a:pt x="15" y="21"/>
                  </a:lnTo>
                  <a:lnTo>
                    <a:pt x="13" y="22"/>
                  </a:lnTo>
                  <a:lnTo>
                    <a:pt x="11" y="22"/>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719" name="Freeform 143"/>
            <p:cNvSpPr>
              <a:spLocks/>
            </p:cNvSpPr>
            <p:nvPr/>
          </p:nvSpPr>
          <p:spPr bwMode="auto">
            <a:xfrm>
              <a:off x="2285" y="1388"/>
              <a:ext cx="21" cy="22"/>
            </a:xfrm>
            <a:custGeom>
              <a:avLst/>
              <a:gdLst>
                <a:gd name="T0" fmla="*/ 10 w 21"/>
                <a:gd name="T1" fmla="*/ 22 h 22"/>
                <a:gd name="T2" fmla="*/ 8 w 21"/>
                <a:gd name="T3" fmla="*/ 22 h 22"/>
                <a:gd name="T4" fmla="*/ 6 w 21"/>
                <a:gd name="T5" fmla="*/ 21 h 22"/>
                <a:gd name="T6" fmla="*/ 4 w 21"/>
                <a:gd name="T7" fmla="*/ 21 h 22"/>
                <a:gd name="T8" fmla="*/ 2 w 21"/>
                <a:gd name="T9" fmla="*/ 19 h 22"/>
                <a:gd name="T10" fmla="*/ 1 w 21"/>
                <a:gd name="T11" fmla="*/ 18 h 22"/>
                <a:gd name="T12" fmla="*/ 0 w 21"/>
                <a:gd name="T13" fmla="*/ 15 h 22"/>
                <a:gd name="T14" fmla="*/ 0 w 21"/>
                <a:gd name="T15" fmla="*/ 14 h 22"/>
                <a:gd name="T16" fmla="*/ 0 w 21"/>
                <a:gd name="T17" fmla="*/ 12 h 22"/>
                <a:gd name="T18" fmla="*/ 0 w 21"/>
                <a:gd name="T19" fmla="*/ 9 h 22"/>
                <a:gd name="T20" fmla="*/ 0 w 21"/>
                <a:gd name="T21" fmla="*/ 7 h 22"/>
                <a:gd name="T22" fmla="*/ 1 w 21"/>
                <a:gd name="T23" fmla="*/ 6 h 22"/>
                <a:gd name="T24" fmla="*/ 2 w 21"/>
                <a:gd name="T25" fmla="*/ 3 h 22"/>
                <a:gd name="T26" fmla="*/ 4 w 21"/>
                <a:gd name="T27" fmla="*/ 2 h 22"/>
                <a:gd name="T28" fmla="*/ 6 w 21"/>
                <a:gd name="T29" fmla="*/ 1 h 22"/>
                <a:gd name="T30" fmla="*/ 8 w 21"/>
                <a:gd name="T31" fmla="*/ 1 h 22"/>
                <a:gd name="T32" fmla="*/ 10 w 21"/>
                <a:gd name="T33" fmla="*/ 0 h 22"/>
                <a:gd name="T34" fmla="*/ 13 w 21"/>
                <a:gd name="T35" fmla="*/ 1 h 22"/>
                <a:gd name="T36" fmla="*/ 15 w 21"/>
                <a:gd name="T37" fmla="*/ 1 h 22"/>
                <a:gd name="T38" fmla="*/ 16 w 21"/>
                <a:gd name="T39" fmla="*/ 2 h 22"/>
                <a:gd name="T40" fmla="*/ 19 w 21"/>
                <a:gd name="T41" fmla="*/ 3 h 22"/>
                <a:gd name="T42" fmla="*/ 20 w 21"/>
                <a:gd name="T43" fmla="*/ 6 h 22"/>
                <a:gd name="T44" fmla="*/ 21 w 21"/>
                <a:gd name="T45" fmla="*/ 7 h 22"/>
                <a:gd name="T46" fmla="*/ 21 w 21"/>
                <a:gd name="T47" fmla="*/ 9 h 22"/>
                <a:gd name="T48" fmla="*/ 21 w 21"/>
                <a:gd name="T49" fmla="*/ 12 h 22"/>
                <a:gd name="T50" fmla="*/ 21 w 21"/>
                <a:gd name="T51" fmla="*/ 14 h 22"/>
                <a:gd name="T52" fmla="*/ 21 w 21"/>
                <a:gd name="T53" fmla="*/ 15 h 22"/>
                <a:gd name="T54" fmla="*/ 20 w 21"/>
                <a:gd name="T55" fmla="*/ 18 h 22"/>
                <a:gd name="T56" fmla="*/ 19 w 21"/>
                <a:gd name="T57" fmla="*/ 19 h 22"/>
                <a:gd name="T58" fmla="*/ 16 w 21"/>
                <a:gd name="T59" fmla="*/ 21 h 22"/>
                <a:gd name="T60" fmla="*/ 15 w 21"/>
                <a:gd name="T61" fmla="*/ 21 h 22"/>
                <a:gd name="T62" fmla="*/ 13 w 21"/>
                <a:gd name="T63" fmla="*/ 22 h 22"/>
                <a:gd name="T64" fmla="*/ 10 w 21"/>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 h="22">
                  <a:moveTo>
                    <a:pt x="10" y="22"/>
                  </a:moveTo>
                  <a:lnTo>
                    <a:pt x="8" y="22"/>
                  </a:lnTo>
                  <a:lnTo>
                    <a:pt x="6" y="21"/>
                  </a:lnTo>
                  <a:lnTo>
                    <a:pt x="4" y="21"/>
                  </a:lnTo>
                  <a:lnTo>
                    <a:pt x="2" y="19"/>
                  </a:lnTo>
                  <a:lnTo>
                    <a:pt x="1" y="18"/>
                  </a:lnTo>
                  <a:lnTo>
                    <a:pt x="0" y="15"/>
                  </a:lnTo>
                  <a:lnTo>
                    <a:pt x="0" y="14"/>
                  </a:lnTo>
                  <a:lnTo>
                    <a:pt x="0" y="12"/>
                  </a:lnTo>
                  <a:lnTo>
                    <a:pt x="0" y="9"/>
                  </a:lnTo>
                  <a:lnTo>
                    <a:pt x="0" y="7"/>
                  </a:lnTo>
                  <a:lnTo>
                    <a:pt x="1" y="6"/>
                  </a:lnTo>
                  <a:lnTo>
                    <a:pt x="2" y="3"/>
                  </a:lnTo>
                  <a:lnTo>
                    <a:pt x="4" y="2"/>
                  </a:lnTo>
                  <a:lnTo>
                    <a:pt x="6" y="1"/>
                  </a:lnTo>
                  <a:lnTo>
                    <a:pt x="8" y="1"/>
                  </a:lnTo>
                  <a:lnTo>
                    <a:pt x="10" y="0"/>
                  </a:lnTo>
                  <a:lnTo>
                    <a:pt x="13" y="1"/>
                  </a:lnTo>
                  <a:lnTo>
                    <a:pt x="15" y="1"/>
                  </a:lnTo>
                  <a:lnTo>
                    <a:pt x="16" y="2"/>
                  </a:lnTo>
                  <a:lnTo>
                    <a:pt x="19" y="3"/>
                  </a:lnTo>
                  <a:lnTo>
                    <a:pt x="20" y="6"/>
                  </a:lnTo>
                  <a:lnTo>
                    <a:pt x="21" y="7"/>
                  </a:lnTo>
                  <a:lnTo>
                    <a:pt x="21" y="9"/>
                  </a:lnTo>
                  <a:lnTo>
                    <a:pt x="21" y="12"/>
                  </a:lnTo>
                  <a:lnTo>
                    <a:pt x="21" y="14"/>
                  </a:lnTo>
                  <a:lnTo>
                    <a:pt x="21" y="15"/>
                  </a:lnTo>
                  <a:lnTo>
                    <a:pt x="20" y="18"/>
                  </a:lnTo>
                  <a:lnTo>
                    <a:pt x="19" y="19"/>
                  </a:lnTo>
                  <a:lnTo>
                    <a:pt x="16" y="21"/>
                  </a:lnTo>
                  <a:lnTo>
                    <a:pt x="15" y="21"/>
                  </a:lnTo>
                  <a:lnTo>
                    <a:pt x="13" y="22"/>
                  </a:lnTo>
                  <a:lnTo>
                    <a:pt x="10"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720" name="Freeform 144"/>
            <p:cNvSpPr>
              <a:spLocks/>
            </p:cNvSpPr>
            <p:nvPr/>
          </p:nvSpPr>
          <p:spPr bwMode="auto">
            <a:xfrm>
              <a:off x="2285" y="1388"/>
              <a:ext cx="21" cy="22"/>
            </a:xfrm>
            <a:custGeom>
              <a:avLst/>
              <a:gdLst>
                <a:gd name="T0" fmla="*/ 10 w 21"/>
                <a:gd name="T1" fmla="*/ 22 h 22"/>
                <a:gd name="T2" fmla="*/ 8 w 21"/>
                <a:gd name="T3" fmla="*/ 22 h 22"/>
                <a:gd name="T4" fmla="*/ 6 w 21"/>
                <a:gd name="T5" fmla="*/ 21 h 22"/>
                <a:gd name="T6" fmla="*/ 4 w 21"/>
                <a:gd name="T7" fmla="*/ 21 h 22"/>
                <a:gd name="T8" fmla="*/ 2 w 21"/>
                <a:gd name="T9" fmla="*/ 19 h 22"/>
                <a:gd name="T10" fmla="*/ 1 w 21"/>
                <a:gd name="T11" fmla="*/ 18 h 22"/>
                <a:gd name="T12" fmla="*/ 0 w 21"/>
                <a:gd name="T13" fmla="*/ 15 h 22"/>
                <a:gd name="T14" fmla="*/ 0 w 21"/>
                <a:gd name="T15" fmla="*/ 14 h 22"/>
                <a:gd name="T16" fmla="*/ 0 w 21"/>
                <a:gd name="T17" fmla="*/ 12 h 22"/>
                <a:gd name="T18" fmla="*/ 0 w 21"/>
                <a:gd name="T19" fmla="*/ 9 h 22"/>
                <a:gd name="T20" fmla="*/ 0 w 21"/>
                <a:gd name="T21" fmla="*/ 7 h 22"/>
                <a:gd name="T22" fmla="*/ 1 w 21"/>
                <a:gd name="T23" fmla="*/ 6 h 22"/>
                <a:gd name="T24" fmla="*/ 2 w 21"/>
                <a:gd name="T25" fmla="*/ 3 h 22"/>
                <a:gd name="T26" fmla="*/ 4 w 21"/>
                <a:gd name="T27" fmla="*/ 2 h 22"/>
                <a:gd name="T28" fmla="*/ 6 w 21"/>
                <a:gd name="T29" fmla="*/ 1 h 22"/>
                <a:gd name="T30" fmla="*/ 8 w 21"/>
                <a:gd name="T31" fmla="*/ 1 h 22"/>
                <a:gd name="T32" fmla="*/ 10 w 21"/>
                <a:gd name="T33" fmla="*/ 0 h 22"/>
                <a:gd name="T34" fmla="*/ 13 w 21"/>
                <a:gd name="T35" fmla="*/ 1 h 22"/>
                <a:gd name="T36" fmla="*/ 15 w 21"/>
                <a:gd name="T37" fmla="*/ 1 h 22"/>
                <a:gd name="T38" fmla="*/ 16 w 21"/>
                <a:gd name="T39" fmla="*/ 2 h 22"/>
                <a:gd name="T40" fmla="*/ 19 w 21"/>
                <a:gd name="T41" fmla="*/ 3 h 22"/>
                <a:gd name="T42" fmla="*/ 20 w 21"/>
                <a:gd name="T43" fmla="*/ 6 h 22"/>
                <a:gd name="T44" fmla="*/ 21 w 21"/>
                <a:gd name="T45" fmla="*/ 7 h 22"/>
                <a:gd name="T46" fmla="*/ 21 w 21"/>
                <a:gd name="T47" fmla="*/ 9 h 22"/>
                <a:gd name="T48" fmla="*/ 21 w 21"/>
                <a:gd name="T49" fmla="*/ 12 h 22"/>
                <a:gd name="T50" fmla="*/ 21 w 21"/>
                <a:gd name="T51" fmla="*/ 14 h 22"/>
                <a:gd name="T52" fmla="*/ 21 w 21"/>
                <a:gd name="T53" fmla="*/ 15 h 22"/>
                <a:gd name="T54" fmla="*/ 20 w 21"/>
                <a:gd name="T55" fmla="*/ 18 h 22"/>
                <a:gd name="T56" fmla="*/ 19 w 21"/>
                <a:gd name="T57" fmla="*/ 19 h 22"/>
                <a:gd name="T58" fmla="*/ 16 w 21"/>
                <a:gd name="T59" fmla="*/ 21 h 22"/>
                <a:gd name="T60" fmla="*/ 15 w 21"/>
                <a:gd name="T61" fmla="*/ 21 h 22"/>
                <a:gd name="T62" fmla="*/ 13 w 21"/>
                <a:gd name="T63" fmla="*/ 22 h 22"/>
                <a:gd name="T64" fmla="*/ 10 w 21"/>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 h="22">
                  <a:moveTo>
                    <a:pt x="10" y="22"/>
                  </a:moveTo>
                  <a:lnTo>
                    <a:pt x="8" y="22"/>
                  </a:lnTo>
                  <a:lnTo>
                    <a:pt x="6" y="21"/>
                  </a:lnTo>
                  <a:lnTo>
                    <a:pt x="4" y="21"/>
                  </a:lnTo>
                  <a:lnTo>
                    <a:pt x="2" y="19"/>
                  </a:lnTo>
                  <a:lnTo>
                    <a:pt x="1" y="18"/>
                  </a:lnTo>
                  <a:lnTo>
                    <a:pt x="0" y="15"/>
                  </a:lnTo>
                  <a:lnTo>
                    <a:pt x="0" y="14"/>
                  </a:lnTo>
                  <a:lnTo>
                    <a:pt x="0" y="12"/>
                  </a:lnTo>
                  <a:lnTo>
                    <a:pt x="0" y="9"/>
                  </a:lnTo>
                  <a:lnTo>
                    <a:pt x="0" y="7"/>
                  </a:lnTo>
                  <a:lnTo>
                    <a:pt x="1" y="6"/>
                  </a:lnTo>
                  <a:lnTo>
                    <a:pt x="2" y="3"/>
                  </a:lnTo>
                  <a:lnTo>
                    <a:pt x="4" y="2"/>
                  </a:lnTo>
                  <a:lnTo>
                    <a:pt x="6" y="1"/>
                  </a:lnTo>
                  <a:lnTo>
                    <a:pt x="8" y="1"/>
                  </a:lnTo>
                  <a:lnTo>
                    <a:pt x="10" y="0"/>
                  </a:lnTo>
                  <a:lnTo>
                    <a:pt x="13" y="1"/>
                  </a:lnTo>
                  <a:lnTo>
                    <a:pt x="15" y="1"/>
                  </a:lnTo>
                  <a:lnTo>
                    <a:pt x="16" y="2"/>
                  </a:lnTo>
                  <a:lnTo>
                    <a:pt x="19" y="3"/>
                  </a:lnTo>
                  <a:lnTo>
                    <a:pt x="20" y="6"/>
                  </a:lnTo>
                  <a:lnTo>
                    <a:pt x="21" y="7"/>
                  </a:lnTo>
                  <a:lnTo>
                    <a:pt x="21" y="9"/>
                  </a:lnTo>
                  <a:lnTo>
                    <a:pt x="21" y="12"/>
                  </a:lnTo>
                  <a:lnTo>
                    <a:pt x="21" y="14"/>
                  </a:lnTo>
                  <a:lnTo>
                    <a:pt x="21" y="15"/>
                  </a:lnTo>
                  <a:lnTo>
                    <a:pt x="20" y="18"/>
                  </a:lnTo>
                  <a:lnTo>
                    <a:pt x="19" y="19"/>
                  </a:lnTo>
                  <a:lnTo>
                    <a:pt x="16" y="21"/>
                  </a:lnTo>
                  <a:lnTo>
                    <a:pt x="15" y="21"/>
                  </a:lnTo>
                  <a:lnTo>
                    <a:pt x="13" y="22"/>
                  </a:lnTo>
                  <a:lnTo>
                    <a:pt x="10" y="22"/>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721" name="Freeform 145"/>
            <p:cNvSpPr>
              <a:spLocks/>
            </p:cNvSpPr>
            <p:nvPr/>
          </p:nvSpPr>
          <p:spPr bwMode="auto">
            <a:xfrm>
              <a:off x="2394" y="1388"/>
              <a:ext cx="23" cy="22"/>
            </a:xfrm>
            <a:custGeom>
              <a:avLst/>
              <a:gdLst>
                <a:gd name="T0" fmla="*/ 12 w 23"/>
                <a:gd name="T1" fmla="*/ 22 h 22"/>
                <a:gd name="T2" fmla="*/ 10 w 23"/>
                <a:gd name="T3" fmla="*/ 22 h 22"/>
                <a:gd name="T4" fmla="*/ 7 w 23"/>
                <a:gd name="T5" fmla="*/ 21 h 22"/>
                <a:gd name="T6" fmla="*/ 5 w 23"/>
                <a:gd name="T7" fmla="*/ 21 h 22"/>
                <a:gd name="T8" fmla="*/ 4 w 23"/>
                <a:gd name="T9" fmla="*/ 19 h 22"/>
                <a:gd name="T10" fmla="*/ 3 w 23"/>
                <a:gd name="T11" fmla="*/ 18 h 22"/>
                <a:gd name="T12" fmla="*/ 1 w 23"/>
                <a:gd name="T13" fmla="*/ 15 h 22"/>
                <a:gd name="T14" fmla="*/ 0 w 23"/>
                <a:gd name="T15" fmla="*/ 14 h 22"/>
                <a:gd name="T16" fmla="*/ 0 w 23"/>
                <a:gd name="T17" fmla="*/ 12 h 22"/>
                <a:gd name="T18" fmla="*/ 0 w 23"/>
                <a:gd name="T19" fmla="*/ 9 h 22"/>
                <a:gd name="T20" fmla="*/ 1 w 23"/>
                <a:gd name="T21" fmla="*/ 7 h 22"/>
                <a:gd name="T22" fmla="*/ 3 w 23"/>
                <a:gd name="T23" fmla="*/ 6 h 22"/>
                <a:gd name="T24" fmla="*/ 4 w 23"/>
                <a:gd name="T25" fmla="*/ 3 h 22"/>
                <a:gd name="T26" fmla="*/ 5 w 23"/>
                <a:gd name="T27" fmla="*/ 2 h 22"/>
                <a:gd name="T28" fmla="*/ 7 w 23"/>
                <a:gd name="T29" fmla="*/ 1 h 22"/>
                <a:gd name="T30" fmla="*/ 10 w 23"/>
                <a:gd name="T31" fmla="*/ 1 h 22"/>
                <a:gd name="T32" fmla="*/ 12 w 23"/>
                <a:gd name="T33" fmla="*/ 0 h 22"/>
                <a:gd name="T34" fmla="*/ 14 w 23"/>
                <a:gd name="T35" fmla="*/ 1 h 22"/>
                <a:gd name="T36" fmla="*/ 15 w 23"/>
                <a:gd name="T37" fmla="*/ 1 h 22"/>
                <a:gd name="T38" fmla="*/ 18 w 23"/>
                <a:gd name="T39" fmla="*/ 2 h 22"/>
                <a:gd name="T40" fmla="*/ 19 w 23"/>
                <a:gd name="T41" fmla="*/ 3 h 22"/>
                <a:gd name="T42" fmla="*/ 20 w 23"/>
                <a:gd name="T43" fmla="*/ 6 h 22"/>
                <a:gd name="T44" fmla="*/ 21 w 23"/>
                <a:gd name="T45" fmla="*/ 7 h 22"/>
                <a:gd name="T46" fmla="*/ 23 w 23"/>
                <a:gd name="T47" fmla="*/ 9 h 22"/>
                <a:gd name="T48" fmla="*/ 23 w 23"/>
                <a:gd name="T49" fmla="*/ 12 h 22"/>
                <a:gd name="T50" fmla="*/ 23 w 23"/>
                <a:gd name="T51" fmla="*/ 14 h 22"/>
                <a:gd name="T52" fmla="*/ 21 w 23"/>
                <a:gd name="T53" fmla="*/ 15 h 22"/>
                <a:gd name="T54" fmla="*/ 20 w 23"/>
                <a:gd name="T55" fmla="*/ 18 h 22"/>
                <a:gd name="T56" fmla="*/ 19 w 23"/>
                <a:gd name="T57" fmla="*/ 19 h 22"/>
                <a:gd name="T58" fmla="*/ 18 w 23"/>
                <a:gd name="T59" fmla="*/ 21 h 22"/>
                <a:gd name="T60" fmla="*/ 15 w 23"/>
                <a:gd name="T61" fmla="*/ 21 h 22"/>
                <a:gd name="T62" fmla="*/ 14 w 23"/>
                <a:gd name="T63" fmla="*/ 22 h 22"/>
                <a:gd name="T64" fmla="*/ 12 w 23"/>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 h="22">
                  <a:moveTo>
                    <a:pt x="12" y="22"/>
                  </a:moveTo>
                  <a:lnTo>
                    <a:pt x="10" y="22"/>
                  </a:lnTo>
                  <a:lnTo>
                    <a:pt x="7" y="21"/>
                  </a:lnTo>
                  <a:lnTo>
                    <a:pt x="5" y="21"/>
                  </a:lnTo>
                  <a:lnTo>
                    <a:pt x="4" y="19"/>
                  </a:lnTo>
                  <a:lnTo>
                    <a:pt x="3" y="18"/>
                  </a:lnTo>
                  <a:lnTo>
                    <a:pt x="1" y="15"/>
                  </a:lnTo>
                  <a:lnTo>
                    <a:pt x="0" y="14"/>
                  </a:lnTo>
                  <a:lnTo>
                    <a:pt x="0" y="12"/>
                  </a:lnTo>
                  <a:lnTo>
                    <a:pt x="0" y="9"/>
                  </a:lnTo>
                  <a:lnTo>
                    <a:pt x="1" y="7"/>
                  </a:lnTo>
                  <a:lnTo>
                    <a:pt x="3" y="6"/>
                  </a:lnTo>
                  <a:lnTo>
                    <a:pt x="4" y="3"/>
                  </a:lnTo>
                  <a:lnTo>
                    <a:pt x="5" y="2"/>
                  </a:lnTo>
                  <a:lnTo>
                    <a:pt x="7" y="1"/>
                  </a:lnTo>
                  <a:lnTo>
                    <a:pt x="10" y="1"/>
                  </a:lnTo>
                  <a:lnTo>
                    <a:pt x="12" y="0"/>
                  </a:lnTo>
                  <a:lnTo>
                    <a:pt x="14" y="1"/>
                  </a:lnTo>
                  <a:lnTo>
                    <a:pt x="15" y="1"/>
                  </a:lnTo>
                  <a:lnTo>
                    <a:pt x="18" y="2"/>
                  </a:lnTo>
                  <a:lnTo>
                    <a:pt x="19" y="3"/>
                  </a:lnTo>
                  <a:lnTo>
                    <a:pt x="20" y="6"/>
                  </a:lnTo>
                  <a:lnTo>
                    <a:pt x="21" y="7"/>
                  </a:lnTo>
                  <a:lnTo>
                    <a:pt x="23" y="9"/>
                  </a:lnTo>
                  <a:lnTo>
                    <a:pt x="23" y="12"/>
                  </a:lnTo>
                  <a:lnTo>
                    <a:pt x="23" y="14"/>
                  </a:lnTo>
                  <a:lnTo>
                    <a:pt x="21" y="15"/>
                  </a:lnTo>
                  <a:lnTo>
                    <a:pt x="20" y="18"/>
                  </a:lnTo>
                  <a:lnTo>
                    <a:pt x="19" y="19"/>
                  </a:lnTo>
                  <a:lnTo>
                    <a:pt x="18" y="21"/>
                  </a:lnTo>
                  <a:lnTo>
                    <a:pt x="15" y="21"/>
                  </a:lnTo>
                  <a:lnTo>
                    <a:pt x="14" y="22"/>
                  </a:lnTo>
                  <a:lnTo>
                    <a:pt x="12"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722" name="Freeform 146"/>
            <p:cNvSpPr>
              <a:spLocks/>
            </p:cNvSpPr>
            <p:nvPr/>
          </p:nvSpPr>
          <p:spPr bwMode="auto">
            <a:xfrm>
              <a:off x="2394" y="1388"/>
              <a:ext cx="23" cy="22"/>
            </a:xfrm>
            <a:custGeom>
              <a:avLst/>
              <a:gdLst>
                <a:gd name="T0" fmla="*/ 12 w 23"/>
                <a:gd name="T1" fmla="*/ 22 h 22"/>
                <a:gd name="T2" fmla="*/ 10 w 23"/>
                <a:gd name="T3" fmla="*/ 22 h 22"/>
                <a:gd name="T4" fmla="*/ 7 w 23"/>
                <a:gd name="T5" fmla="*/ 21 h 22"/>
                <a:gd name="T6" fmla="*/ 5 w 23"/>
                <a:gd name="T7" fmla="*/ 21 h 22"/>
                <a:gd name="T8" fmla="*/ 4 w 23"/>
                <a:gd name="T9" fmla="*/ 19 h 22"/>
                <a:gd name="T10" fmla="*/ 3 w 23"/>
                <a:gd name="T11" fmla="*/ 18 h 22"/>
                <a:gd name="T12" fmla="*/ 1 w 23"/>
                <a:gd name="T13" fmla="*/ 15 h 22"/>
                <a:gd name="T14" fmla="*/ 0 w 23"/>
                <a:gd name="T15" fmla="*/ 14 h 22"/>
                <a:gd name="T16" fmla="*/ 0 w 23"/>
                <a:gd name="T17" fmla="*/ 12 h 22"/>
                <a:gd name="T18" fmla="*/ 0 w 23"/>
                <a:gd name="T19" fmla="*/ 9 h 22"/>
                <a:gd name="T20" fmla="*/ 1 w 23"/>
                <a:gd name="T21" fmla="*/ 7 h 22"/>
                <a:gd name="T22" fmla="*/ 3 w 23"/>
                <a:gd name="T23" fmla="*/ 6 h 22"/>
                <a:gd name="T24" fmla="*/ 4 w 23"/>
                <a:gd name="T25" fmla="*/ 3 h 22"/>
                <a:gd name="T26" fmla="*/ 5 w 23"/>
                <a:gd name="T27" fmla="*/ 2 h 22"/>
                <a:gd name="T28" fmla="*/ 7 w 23"/>
                <a:gd name="T29" fmla="*/ 1 h 22"/>
                <a:gd name="T30" fmla="*/ 10 w 23"/>
                <a:gd name="T31" fmla="*/ 1 h 22"/>
                <a:gd name="T32" fmla="*/ 12 w 23"/>
                <a:gd name="T33" fmla="*/ 0 h 22"/>
                <a:gd name="T34" fmla="*/ 14 w 23"/>
                <a:gd name="T35" fmla="*/ 1 h 22"/>
                <a:gd name="T36" fmla="*/ 15 w 23"/>
                <a:gd name="T37" fmla="*/ 1 h 22"/>
                <a:gd name="T38" fmla="*/ 18 w 23"/>
                <a:gd name="T39" fmla="*/ 2 h 22"/>
                <a:gd name="T40" fmla="*/ 19 w 23"/>
                <a:gd name="T41" fmla="*/ 3 h 22"/>
                <a:gd name="T42" fmla="*/ 20 w 23"/>
                <a:gd name="T43" fmla="*/ 6 h 22"/>
                <a:gd name="T44" fmla="*/ 21 w 23"/>
                <a:gd name="T45" fmla="*/ 7 h 22"/>
                <a:gd name="T46" fmla="*/ 23 w 23"/>
                <a:gd name="T47" fmla="*/ 9 h 22"/>
                <a:gd name="T48" fmla="*/ 23 w 23"/>
                <a:gd name="T49" fmla="*/ 12 h 22"/>
                <a:gd name="T50" fmla="*/ 23 w 23"/>
                <a:gd name="T51" fmla="*/ 14 h 22"/>
                <a:gd name="T52" fmla="*/ 21 w 23"/>
                <a:gd name="T53" fmla="*/ 15 h 22"/>
                <a:gd name="T54" fmla="*/ 20 w 23"/>
                <a:gd name="T55" fmla="*/ 18 h 22"/>
                <a:gd name="T56" fmla="*/ 19 w 23"/>
                <a:gd name="T57" fmla="*/ 19 h 22"/>
                <a:gd name="T58" fmla="*/ 18 w 23"/>
                <a:gd name="T59" fmla="*/ 21 h 22"/>
                <a:gd name="T60" fmla="*/ 15 w 23"/>
                <a:gd name="T61" fmla="*/ 21 h 22"/>
                <a:gd name="T62" fmla="*/ 14 w 23"/>
                <a:gd name="T63" fmla="*/ 22 h 22"/>
                <a:gd name="T64" fmla="*/ 12 w 23"/>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 h="22">
                  <a:moveTo>
                    <a:pt x="12" y="22"/>
                  </a:moveTo>
                  <a:lnTo>
                    <a:pt x="10" y="22"/>
                  </a:lnTo>
                  <a:lnTo>
                    <a:pt x="7" y="21"/>
                  </a:lnTo>
                  <a:lnTo>
                    <a:pt x="5" y="21"/>
                  </a:lnTo>
                  <a:lnTo>
                    <a:pt x="4" y="19"/>
                  </a:lnTo>
                  <a:lnTo>
                    <a:pt x="3" y="18"/>
                  </a:lnTo>
                  <a:lnTo>
                    <a:pt x="1" y="15"/>
                  </a:lnTo>
                  <a:lnTo>
                    <a:pt x="0" y="14"/>
                  </a:lnTo>
                  <a:lnTo>
                    <a:pt x="0" y="12"/>
                  </a:lnTo>
                  <a:lnTo>
                    <a:pt x="0" y="9"/>
                  </a:lnTo>
                  <a:lnTo>
                    <a:pt x="1" y="7"/>
                  </a:lnTo>
                  <a:lnTo>
                    <a:pt x="3" y="6"/>
                  </a:lnTo>
                  <a:lnTo>
                    <a:pt x="4" y="3"/>
                  </a:lnTo>
                  <a:lnTo>
                    <a:pt x="5" y="2"/>
                  </a:lnTo>
                  <a:lnTo>
                    <a:pt x="7" y="1"/>
                  </a:lnTo>
                  <a:lnTo>
                    <a:pt x="10" y="1"/>
                  </a:lnTo>
                  <a:lnTo>
                    <a:pt x="12" y="0"/>
                  </a:lnTo>
                  <a:lnTo>
                    <a:pt x="14" y="1"/>
                  </a:lnTo>
                  <a:lnTo>
                    <a:pt x="15" y="1"/>
                  </a:lnTo>
                  <a:lnTo>
                    <a:pt x="18" y="2"/>
                  </a:lnTo>
                  <a:lnTo>
                    <a:pt x="19" y="3"/>
                  </a:lnTo>
                  <a:lnTo>
                    <a:pt x="20" y="6"/>
                  </a:lnTo>
                  <a:lnTo>
                    <a:pt x="21" y="7"/>
                  </a:lnTo>
                  <a:lnTo>
                    <a:pt x="23" y="9"/>
                  </a:lnTo>
                  <a:lnTo>
                    <a:pt x="23" y="12"/>
                  </a:lnTo>
                  <a:lnTo>
                    <a:pt x="23" y="14"/>
                  </a:lnTo>
                  <a:lnTo>
                    <a:pt x="21" y="15"/>
                  </a:lnTo>
                  <a:lnTo>
                    <a:pt x="20" y="18"/>
                  </a:lnTo>
                  <a:lnTo>
                    <a:pt x="19" y="19"/>
                  </a:lnTo>
                  <a:lnTo>
                    <a:pt x="18" y="21"/>
                  </a:lnTo>
                  <a:lnTo>
                    <a:pt x="15" y="21"/>
                  </a:lnTo>
                  <a:lnTo>
                    <a:pt x="14" y="22"/>
                  </a:lnTo>
                  <a:lnTo>
                    <a:pt x="12" y="22"/>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723" name="Line 147"/>
            <p:cNvSpPr>
              <a:spLocks noChangeShapeType="1"/>
            </p:cNvSpPr>
            <p:nvPr/>
          </p:nvSpPr>
          <p:spPr bwMode="auto">
            <a:xfrm flipH="1">
              <a:off x="1108" y="2177"/>
              <a:ext cx="116" cy="124"/>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724" name="Line 148"/>
            <p:cNvSpPr>
              <a:spLocks noChangeShapeType="1"/>
            </p:cNvSpPr>
            <p:nvPr/>
          </p:nvSpPr>
          <p:spPr bwMode="auto">
            <a:xfrm flipH="1">
              <a:off x="1460" y="2177"/>
              <a:ext cx="115" cy="124"/>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725" name="Line 149"/>
            <p:cNvSpPr>
              <a:spLocks noChangeShapeType="1"/>
            </p:cNvSpPr>
            <p:nvPr/>
          </p:nvSpPr>
          <p:spPr bwMode="auto">
            <a:xfrm flipH="1">
              <a:off x="1833" y="2177"/>
              <a:ext cx="116" cy="124"/>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726" name="Line 150"/>
            <p:cNvSpPr>
              <a:spLocks noChangeShapeType="1"/>
            </p:cNvSpPr>
            <p:nvPr/>
          </p:nvSpPr>
          <p:spPr bwMode="auto">
            <a:xfrm flipH="1">
              <a:off x="3063" y="2177"/>
              <a:ext cx="116" cy="124"/>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727" name="Line 151"/>
            <p:cNvSpPr>
              <a:spLocks noChangeShapeType="1"/>
            </p:cNvSpPr>
            <p:nvPr/>
          </p:nvSpPr>
          <p:spPr bwMode="auto">
            <a:xfrm flipH="1">
              <a:off x="2690" y="2177"/>
              <a:ext cx="115" cy="124"/>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728" name="Line 152"/>
            <p:cNvSpPr>
              <a:spLocks noChangeShapeType="1"/>
            </p:cNvSpPr>
            <p:nvPr/>
          </p:nvSpPr>
          <p:spPr bwMode="auto">
            <a:xfrm flipH="1">
              <a:off x="3454" y="2177"/>
              <a:ext cx="115" cy="124"/>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729" name="Rectangle 153"/>
            <p:cNvSpPr>
              <a:spLocks noChangeArrowheads="1"/>
            </p:cNvSpPr>
            <p:nvPr/>
          </p:nvSpPr>
          <p:spPr bwMode="auto">
            <a:xfrm>
              <a:off x="1836" y="1220"/>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D</a:t>
              </a:r>
              <a:endParaRPr kumimoji="1" lang="en-US" altLang="zh-CN" sz="2800">
                <a:solidFill>
                  <a:srgbClr val="FF0000"/>
                </a:solidFill>
                <a:latin typeface="Times New Roman" panose="02020603050405020304" pitchFamily="18" charset="0"/>
              </a:endParaRPr>
            </a:p>
          </p:txBody>
        </p:sp>
        <p:sp>
          <p:nvSpPr>
            <p:cNvPr id="408730" name="Rectangle 154"/>
            <p:cNvSpPr>
              <a:spLocks noChangeArrowheads="1"/>
            </p:cNvSpPr>
            <p:nvPr/>
          </p:nvSpPr>
          <p:spPr bwMode="auto">
            <a:xfrm>
              <a:off x="1900" y="1262"/>
              <a:ext cx="28"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2</a:t>
              </a:r>
              <a:endParaRPr kumimoji="1" lang="en-US" altLang="zh-CN" sz="2800">
                <a:solidFill>
                  <a:srgbClr val="FF0000"/>
                </a:solidFill>
                <a:latin typeface="Times New Roman" panose="02020603050405020304" pitchFamily="18" charset="0"/>
              </a:endParaRPr>
            </a:p>
          </p:txBody>
        </p:sp>
        <p:sp>
          <p:nvSpPr>
            <p:cNvPr id="408731" name="Rectangle 155"/>
            <p:cNvSpPr>
              <a:spLocks noChangeArrowheads="1"/>
            </p:cNvSpPr>
            <p:nvPr/>
          </p:nvSpPr>
          <p:spPr bwMode="auto">
            <a:xfrm>
              <a:off x="1929" y="1262"/>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8732" name="Rectangle 156"/>
            <p:cNvSpPr>
              <a:spLocks noChangeArrowheads="1"/>
            </p:cNvSpPr>
            <p:nvPr/>
          </p:nvSpPr>
          <p:spPr bwMode="auto">
            <a:xfrm>
              <a:off x="2693" y="1220"/>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D</a:t>
              </a:r>
              <a:endParaRPr kumimoji="1" lang="en-US" altLang="zh-CN" sz="2800">
                <a:solidFill>
                  <a:srgbClr val="FF0000"/>
                </a:solidFill>
                <a:latin typeface="Times New Roman" panose="02020603050405020304" pitchFamily="18" charset="0"/>
              </a:endParaRPr>
            </a:p>
          </p:txBody>
        </p:sp>
        <p:sp>
          <p:nvSpPr>
            <p:cNvPr id="408733" name="Rectangle 157"/>
            <p:cNvSpPr>
              <a:spLocks noChangeArrowheads="1"/>
            </p:cNvSpPr>
            <p:nvPr/>
          </p:nvSpPr>
          <p:spPr bwMode="auto">
            <a:xfrm>
              <a:off x="2757" y="1262"/>
              <a:ext cx="28"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7</a:t>
              </a:r>
              <a:endParaRPr kumimoji="1" lang="en-US" altLang="zh-CN" sz="2800">
                <a:solidFill>
                  <a:srgbClr val="FF0000"/>
                </a:solidFill>
                <a:latin typeface="Times New Roman" panose="02020603050405020304" pitchFamily="18" charset="0"/>
              </a:endParaRPr>
            </a:p>
          </p:txBody>
        </p:sp>
        <p:sp>
          <p:nvSpPr>
            <p:cNvPr id="408734" name="Rectangle 158"/>
            <p:cNvSpPr>
              <a:spLocks noChangeArrowheads="1"/>
            </p:cNvSpPr>
            <p:nvPr/>
          </p:nvSpPr>
          <p:spPr bwMode="auto">
            <a:xfrm>
              <a:off x="2786" y="1262"/>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8735" name="Rectangle 159"/>
            <p:cNvSpPr>
              <a:spLocks noChangeArrowheads="1"/>
            </p:cNvSpPr>
            <p:nvPr/>
          </p:nvSpPr>
          <p:spPr bwMode="auto">
            <a:xfrm>
              <a:off x="5085" y="1902"/>
              <a:ext cx="51"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i="1">
                  <a:solidFill>
                    <a:srgbClr val="000000"/>
                  </a:solidFill>
                  <a:latin typeface="Symbol" panose="05050102010706020507" pitchFamily="18" charset="2"/>
                </a:rPr>
                <a:t>u</a:t>
              </a:r>
              <a:endParaRPr kumimoji="1" lang="en-US" altLang="zh-CN" sz="2800">
                <a:solidFill>
                  <a:srgbClr val="FF0000"/>
                </a:solidFill>
                <a:latin typeface="Times New Roman" panose="02020603050405020304" pitchFamily="18" charset="0"/>
              </a:endParaRPr>
            </a:p>
          </p:txBody>
        </p:sp>
        <p:sp>
          <p:nvSpPr>
            <p:cNvPr id="408736" name="Rectangle 160"/>
            <p:cNvSpPr>
              <a:spLocks noChangeArrowheads="1"/>
            </p:cNvSpPr>
            <p:nvPr/>
          </p:nvSpPr>
          <p:spPr bwMode="auto">
            <a:xfrm>
              <a:off x="5137" y="1951"/>
              <a:ext cx="4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O</a:t>
              </a:r>
              <a:endParaRPr kumimoji="1" lang="en-US" altLang="zh-CN" sz="2800">
                <a:solidFill>
                  <a:srgbClr val="FF0000"/>
                </a:solidFill>
                <a:latin typeface="Times New Roman" panose="02020603050405020304" pitchFamily="18" charset="0"/>
              </a:endParaRPr>
            </a:p>
          </p:txBody>
        </p:sp>
        <p:sp>
          <p:nvSpPr>
            <p:cNvPr id="408737" name="Rectangle 161"/>
            <p:cNvSpPr>
              <a:spLocks noChangeArrowheads="1"/>
            </p:cNvSpPr>
            <p:nvPr/>
          </p:nvSpPr>
          <p:spPr bwMode="auto">
            <a:xfrm>
              <a:off x="5183" y="1951"/>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8738" name="Rectangle 162"/>
            <p:cNvSpPr>
              <a:spLocks noChangeArrowheads="1"/>
            </p:cNvSpPr>
            <p:nvPr/>
          </p:nvSpPr>
          <p:spPr bwMode="auto">
            <a:xfrm>
              <a:off x="1111" y="1220"/>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D</a:t>
              </a:r>
              <a:endParaRPr kumimoji="1" lang="en-US" altLang="zh-CN" sz="2800">
                <a:solidFill>
                  <a:srgbClr val="FF0000"/>
                </a:solidFill>
                <a:latin typeface="Times New Roman" panose="02020603050405020304" pitchFamily="18" charset="0"/>
              </a:endParaRPr>
            </a:p>
          </p:txBody>
        </p:sp>
        <p:sp>
          <p:nvSpPr>
            <p:cNvPr id="408739" name="Rectangle 163"/>
            <p:cNvSpPr>
              <a:spLocks noChangeArrowheads="1"/>
            </p:cNvSpPr>
            <p:nvPr/>
          </p:nvSpPr>
          <p:spPr bwMode="auto">
            <a:xfrm>
              <a:off x="1175" y="1262"/>
              <a:ext cx="28"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0</a:t>
              </a:r>
              <a:endParaRPr kumimoji="1" lang="en-US" altLang="zh-CN" sz="2800">
                <a:solidFill>
                  <a:srgbClr val="FF0000"/>
                </a:solidFill>
                <a:latin typeface="Times New Roman" panose="02020603050405020304" pitchFamily="18" charset="0"/>
              </a:endParaRPr>
            </a:p>
          </p:txBody>
        </p:sp>
        <p:sp>
          <p:nvSpPr>
            <p:cNvPr id="408740" name="Rectangle 164"/>
            <p:cNvSpPr>
              <a:spLocks noChangeArrowheads="1"/>
            </p:cNvSpPr>
            <p:nvPr/>
          </p:nvSpPr>
          <p:spPr bwMode="auto">
            <a:xfrm>
              <a:off x="1204" y="1262"/>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8741" name="Rectangle 165"/>
            <p:cNvSpPr>
              <a:spLocks noChangeArrowheads="1"/>
            </p:cNvSpPr>
            <p:nvPr/>
          </p:nvSpPr>
          <p:spPr bwMode="auto">
            <a:xfrm>
              <a:off x="1454" y="1220"/>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D</a:t>
              </a:r>
              <a:endParaRPr kumimoji="1" lang="en-US" altLang="zh-CN" sz="2800">
                <a:solidFill>
                  <a:srgbClr val="FF0000"/>
                </a:solidFill>
                <a:latin typeface="Times New Roman" panose="02020603050405020304" pitchFamily="18" charset="0"/>
              </a:endParaRPr>
            </a:p>
          </p:txBody>
        </p:sp>
        <p:sp>
          <p:nvSpPr>
            <p:cNvPr id="408742" name="Rectangle 166"/>
            <p:cNvSpPr>
              <a:spLocks noChangeArrowheads="1"/>
            </p:cNvSpPr>
            <p:nvPr/>
          </p:nvSpPr>
          <p:spPr bwMode="auto">
            <a:xfrm>
              <a:off x="1517" y="1262"/>
              <a:ext cx="28"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1</a:t>
              </a:r>
              <a:endParaRPr kumimoji="1" lang="en-US" altLang="zh-CN" sz="2800">
                <a:solidFill>
                  <a:srgbClr val="FF0000"/>
                </a:solidFill>
                <a:latin typeface="Times New Roman" panose="02020603050405020304" pitchFamily="18" charset="0"/>
              </a:endParaRPr>
            </a:p>
          </p:txBody>
        </p:sp>
        <p:sp>
          <p:nvSpPr>
            <p:cNvPr id="408743" name="Rectangle 167"/>
            <p:cNvSpPr>
              <a:spLocks noChangeArrowheads="1"/>
            </p:cNvSpPr>
            <p:nvPr/>
          </p:nvSpPr>
          <p:spPr bwMode="auto">
            <a:xfrm>
              <a:off x="1547" y="1262"/>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8744" name="Rectangle 168"/>
            <p:cNvSpPr>
              <a:spLocks noChangeArrowheads="1"/>
            </p:cNvSpPr>
            <p:nvPr/>
          </p:nvSpPr>
          <p:spPr bwMode="auto">
            <a:xfrm>
              <a:off x="902" y="2513"/>
              <a:ext cx="10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2R</a:t>
              </a:r>
              <a:endParaRPr kumimoji="1" lang="en-US" altLang="zh-CN" sz="2800">
                <a:solidFill>
                  <a:srgbClr val="FF0000"/>
                </a:solidFill>
                <a:latin typeface="Times New Roman" panose="02020603050405020304" pitchFamily="18" charset="0"/>
              </a:endParaRPr>
            </a:p>
          </p:txBody>
        </p:sp>
        <p:sp>
          <p:nvSpPr>
            <p:cNvPr id="408745" name="Rectangle 169"/>
            <p:cNvSpPr>
              <a:spLocks noChangeArrowheads="1"/>
            </p:cNvSpPr>
            <p:nvPr/>
          </p:nvSpPr>
          <p:spPr bwMode="auto">
            <a:xfrm>
              <a:off x="1010" y="2555"/>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8746" name="Rectangle 170"/>
            <p:cNvSpPr>
              <a:spLocks noChangeArrowheads="1"/>
            </p:cNvSpPr>
            <p:nvPr/>
          </p:nvSpPr>
          <p:spPr bwMode="auto">
            <a:xfrm>
              <a:off x="1553" y="2520"/>
              <a:ext cx="10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2R</a:t>
              </a:r>
              <a:endParaRPr kumimoji="1" lang="en-US" altLang="zh-CN" sz="2800">
                <a:solidFill>
                  <a:srgbClr val="FF0000"/>
                </a:solidFill>
                <a:latin typeface="Times New Roman" panose="02020603050405020304" pitchFamily="18" charset="0"/>
              </a:endParaRPr>
            </a:p>
          </p:txBody>
        </p:sp>
        <p:sp>
          <p:nvSpPr>
            <p:cNvPr id="408747" name="Rectangle 171"/>
            <p:cNvSpPr>
              <a:spLocks noChangeArrowheads="1"/>
            </p:cNvSpPr>
            <p:nvPr/>
          </p:nvSpPr>
          <p:spPr bwMode="auto">
            <a:xfrm>
              <a:off x="1661" y="2562"/>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8748" name="Rectangle 172"/>
            <p:cNvSpPr>
              <a:spLocks noChangeArrowheads="1"/>
            </p:cNvSpPr>
            <p:nvPr/>
          </p:nvSpPr>
          <p:spPr bwMode="auto">
            <a:xfrm>
              <a:off x="3133" y="2520"/>
              <a:ext cx="10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2R</a:t>
              </a:r>
              <a:endParaRPr kumimoji="1" lang="en-US" altLang="zh-CN" sz="2800">
                <a:solidFill>
                  <a:srgbClr val="FF0000"/>
                </a:solidFill>
                <a:latin typeface="Times New Roman" panose="02020603050405020304" pitchFamily="18" charset="0"/>
              </a:endParaRPr>
            </a:p>
          </p:txBody>
        </p:sp>
        <p:sp>
          <p:nvSpPr>
            <p:cNvPr id="408749" name="Rectangle 173"/>
            <p:cNvSpPr>
              <a:spLocks noChangeArrowheads="1"/>
            </p:cNvSpPr>
            <p:nvPr/>
          </p:nvSpPr>
          <p:spPr bwMode="auto">
            <a:xfrm>
              <a:off x="3242" y="2562"/>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8750" name="Rectangle 174"/>
            <p:cNvSpPr>
              <a:spLocks noChangeArrowheads="1"/>
            </p:cNvSpPr>
            <p:nvPr/>
          </p:nvSpPr>
          <p:spPr bwMode="auto">
            <a:xfrm>
              <a:off x="2780" y="2520"/>
              <a:ext cx="10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2R</a:t>
              </a:r>
              <a:endParaRPr kumimoji="1" lang="en-US" altLang="zh-CN" sz="2800">
                <a:solidFill>
                  <a:srgbClr val="FF0000"/>
                </a:solidFill>
                <a:latin typeface="Times New Roman" panose="02020603050405020304" pitchFamily="18" charset="0"/>
              </a:endParaRPr>
            </a:p>
          </p:txBody>
        </p:sp>
        <p:sp>
          <p:nvSpPr>
            <p:cNvPr id="408751" name="Rectangle 175"/>
            <p:cNvSpPr>
              <a:spLocks noChangeArrowheads="1"/>
            </p:cNvSpPr>
            <p:nvPr/>
          </p:nvSpPr>
          <p:spPr bwMode="auto">
            <a:xfrm>
              <a:off x="2889" y="2562"/>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8752" name="Rectangle 176"/>
            <p:cNvSpPr>
              <a:spLocks noChangeArrowheads="1"/>
            </p:cNvSpPr>
            <p:nvPr/>
          </p:nvSpPr>
          <p:spPr bwMode="auto">
            <a:xfrm>
              <a:off x="2634" y="2656"/>
              <a:ext cx="1"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endParaRPr kumimoji="1" lang="zh-CN" altLang="zh-CN" sz="2800">
                <a:solidFill>
                  <a:srgbClr val="FF0000"/>
                </a:solidFill>
                <a:latin typeface="Times New Roman" panose="02020603050405020304" pitchFamily="18" charset="0"/>
              </a:endParaRPr>
            </a:p>
          </p:txBody>
        </p:sp>
        <p:sp>
          <p:nvSpPr>
            <p:cNvPr id="408753" name="Rectangle 177"/>
            <p:cNvSpPr>
              <a:spLocks noChangeArrowheads="1"/>
            </p:cNvSpPr>
            <p:nvPr/>
          </p:nvSpPr>
          <p:spPr bwMode="auto">
            <a:xfrm>
              <a:off x="2698" y="2698"/>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8754" name="Rectangle 178"/>
            <p:cNvSpPr>
              <a:spLocks noChangeArrowheads="1"/>
            </p:cNvSpPr>
            <p:nvPr/>
          </p:nvSpPr>
          <p:spPr bwMode="auto">
            <a:xfrm>
              <a:off x="2008" y="2877"/>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R</a:t>
              </a:r>
              <a:endParaRPr kumimoji="1" lang="en-US" altLang="zh-CN" sz="2800">
                <a:solidFill>
                  <a:srgbClr val="FF0000"/>
                </a:solidFill>
                <a:latin typeface="Times New Roman" panose="02020603050405020304" pitchFamily="18" charset="0"/>
              </a:endParaRPr>
            </a:p>
          </p:txBody>
        </p:sp>
        <p:sp>
          <p:nvSpPr>
            <p:cNvPr id="408755" name="Rectangle 179"/>
            <p:cNvSpPr>
              <a:spLocks noChangeArrowheads="1"/>
            </p:cNvSpPr>
            <p:nvPr/>
          </p:nvSpPr>
          <p:spPr bwMode="auto">
            <a:xfrm>
              <a:off x="2072" y="2919"/>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8756" name="Rectangle 180"/>
            <p:cNvSpPr>
              <a:spLocks noChangeArrowheads="1"/>
            </p:cNvSpPr>
            <p:nvPr/>
          </p:nvSpPr>
          <p:spPr bwMode="auto">
            <a:xfrm>
              <a:off x="1281" y="2869"/>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R</a:t>
              </a:r>
              <a:endParaRPr kumimoji="1" lang="en-US" altLang="zh-CN" sz="2800">
                <a:solidFill>
                  <a:srgbClr val="FF0000"/>
                </a:solidFill>
                <a:latin typeface="Times New Roman" panose="02020603050405020304" pitchFamily="18" charset="0"/>
              </a:endParaRPr>
            </a:p>
          </p:txBody>
        </p:sp>
        <p:sp>
          <p:nvSpPr>
            <p:cNvPr id="408757" name="Rectangle 181"/>
            <p:cNvSpPr>
              <a:spLocks noChangeArrowheads="1"/>
            </p:cNvSpPr>
            <p:nvPr/>
          </p:nvSpPr>
          <p:spPr bwMode="auto">
            <a:xfrm>
              <a:off x="1344" y="2911"/>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8758" name="Rectangle 182"/>
            <p:cNvSpPr>
              <a:spLocks noChangeArrowheads="1"/>
            </p:cNvSpPr>
            <p:nvPr/>
          </p:nvSpPr>
          <p:spPr bwMode="auto">
            <a:xfrm>
              <a:off x="3062" y="1220"/>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D</a:t>
              </a:r>
              <a:endParaRPr kumimoji="1" lang="en-US" altLang="zh-CN" sz="2800">
                <a:solidFill>
                  <a:srgbClr val="FF0000"/>
                </a:solidFill>
                <a:latin typeface="Times New Roman" panose="02020603050405020304" pitchFamily="18" charset="0"/>
              </a:endParaRPr>
            </a:p>
          </p:txBody>
        </p:sp>
        <p:sp>
          <p:nvSpPr>
            <p:cNvPr id="408759" name="Rectangle 183"/>
            <p:cNvSpPr>
              <a:spLocks noChangeArrowheads="1"/>
            </p:cNvSpPr>
            <p:nvPr/>
          </p:nvSpPr>
          <p:spPr bwMode="auto">
            <a:xfrm>
              <a:off x="3125" y="1262"/>
              <a:ext cx="28"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8</a:t>
              </a:r>
              <a:endParaRPr kumimoji="1" lang="en-US" altLang="zh-CN" sz="2800">
                <a:solidFill>
                  <a:srgbClr val="FF0000"/>
                </a:solidFill>
                <a:latin typeface="Times New Roman" panose="02020603050405020304" pitchFamily="18" charset="0"/>
              </a:endParaRPr>
            </a:p>
          </p:txBody>
        </p:sp>
        <p:sp>
          <p:nvSpPr>
            <p:cNvPr id="408760" name="Rectangle 184"/>
            <p:cNvSpPr>
              <a:spLocks noChangeArrowheads="1"/>
            </p:cNvSpPr>
            <p:nvPr/>
          </p:nvSpPr>
          <p:spPr bwMode="auto">
            <a:xfrm>
              <a:off x="3155" y="1262"/>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8761" name="Rectangle 185"/>
            <p:cNvSpPr>
              <a:spLocks noChangeArrowheads="1"/>
            </p:cNvSpPr>
            <p:nvPr/>
          </p:nvSpPr>
          <p:spPr bwMode="auto">
            <a:xfrm>
              <a:off x="3451" y="1220"/>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D</a:t>
              </a:r>
              <a:endParaRPr kumimoji="1" lang="en-US" altLang="zh-CN" sz="2800">
                <a:solidFill>
                  <a:srgbClr val="FF0000"/>
                </a:solidFill>
                <a:latin typeface="Times New Roman" panose="02020603050405020304" pitchFamily="18" charset="0"/>
              </a:endParaRPr>
            </a:p>
          </p:txBody>
        </p:sp>
        <p:sp>
          <p:nvSpPr>
            <p:cNvPr id="408762" name="Rectangle 186"/>
            <p:cNvSpPr>
              <a:spLocks noChangeArrowheads="1"/>
            </p:cNvSpPr>
            <p:nvPr/>
          </p:nvSpPr>
          <p:spPr bwMode="auto">
            <a:xfrm>
              <a:off x="3515" y="1262"/>
              <a:ext cx="28"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9</a:t>
              </a:r>
              <a:endParaRPr kumimoji="1" lang="en-US" altLang="zh-CN" sz="2800">
                <a:solidFill>
                  <a:srgbClr val="FF0000"/>
                </a:solidFill>
                <a:latin typeface="Times New Roman" panose="02020603050405020304" pitchFamily="18" charset="0"/>
              </a:endParaRPr>
            </a:p>
          </p:txBody>
        </p:sp>
        <p:sp>
          <p:nvSpPr>
            <p:cNvPr id="408763" name="Rectangle 187"/>
            <p:cNvSpPr>
              <a:spLocks noChangeArrowheads="1"/>
            </p:cNvSpPr>
            <p:nvPr/>
          </p:nvSpPr>
          <p:spPr bwMode="auto">
            <a:xfrm>
              <a:off x="3544" y="1262"/>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8764" name="Rectangle 188"/>
            <p:cNvSpPr>
              <a:spLocks noChangeArrowheads="1"/>
            </p:cNvSpPr>
            <p:nvPr/>
          </p:nvSpPr>
          <p:spPr bwMode="auto">
            <a:xfrm>
              <a:off x="1634" y="2869"/>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R</a:t>
              </a:r>
              <a:endParaRPr kumimoji="1" lang="en-US" altLang="zh-CN" sz="2800">
                <a:solidFill>
                  <a:srgbClr val="FF0000"/>
                </a:solidFill>
                <a:latin typeface="Times New Roman" panose="02020603050405020304" pitchFamily="18" charset="0"/>
              </a:endParaRPr>
            </a:p>
          </p:txBody>
        </p:sp>
        <p:sp>
          <p:nvSpPr>
            <p:cNvPr id="408765" name="Rectangle 189"/>
            <p:cNvSpPr>
              <a:spLocks noChangeArrowheads="1"/>
            </p:cNvSpPr>
            <p:nvPr/>
          </p:nvSpPr>
          <p:spPr bwMode="auto">
            <a:xfrm>
              <a:off x="1697" y="2911"/>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8766" name="Rectangle 190"/>
            <p:cNvSpPr>
              <a:spLocks noChangeArrowheads="1"/>
            </p:cNvSpPr>
            <p:nvPr/>
          </p:nvSpPr>
          <p:spPr bwMode="auto">
            <a:xfrm>
              <a:off x="3230" y="2877"/>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R</a:t>
              </a:r>
              <a:endParaRPr kumimoji="1" lang="en-US" altLang="zh-CN" sz="2800">
                <a:solidFill>
                  <a:srgbClr val="FF0000"/>
                </a:solidFill>
                <a:latin typeface="Times New Roman" panose="02020603050405020304" pitchFamily="18" charset="0"/>
              </a:endParaRPr>
            </a:p>
          </p:txBody>
        </p:sp>
        <p:sp>
          <p:nvSpPr>
            <p:cNvPr id="408767" name="Rectangle 191"/>
            <p:cNvSpPr>
              <a:spLocks noChangeArrowheads="1"/>
            </p:cNvSpPr>
            <p:nvPr/>
          </p:nvSpPr>
          <p:spPr bwMode="auto">
            <a:xfrm>
              <a:off x="3294" y="2919"/>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8768" name="Rectangle 192"/>
            <p:cNvSpPr>
              <a:spLocks noChangeArrowheads="1"/>
            </p:cNvSpPr>
            <p:nvPr/>
          </p:nvSpPr>
          <p:spPr bwMode="auto">
            <a:xfrm>
              <a:off x="2854" y="2869"/>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R</a:t>
              </a:r>
              <a:endParaRPr kumimoji="1" lang="en-US" altLang="zh-CN" sz="2800">
                <a:solidFill>
                  <a:srgbClr val="FF0000"/>
                </a:solidFill>
                <a:latin typeface="Times New Roman" panose="02020603050405020304" pitchFamily="18" charset="0"/>
              </a:endParaRPr>
            </a:p>
          </p:txBody>
        </p:sp>
        <p:sp>
          <p:nvSpPr>
            <p:cNvPr id="408769" name="Rectangle 193"/>
            <p:cNvSpPr>
              <a:spLocks noChangeArrowheads="1"/>
            </p:cNvSpPr>
            <p:nvPr/>
          </p:nvSpPr>
          <p:spPr bwMode="auto">
            <a:xfrm>
              <a:off x="2918" y="2911"/>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8770" name="Rectangle 194"/>
            <p:cNvSpPr>
              <a:spLocks noChangeArrowheads="1"/>
            </p:cNvSpPr>
            <p:nvPr/>
          </p:nvSpPr>
          <p:spPr bwMode="auto">
            <a:xfrm>
              <a:off x="549" y="1115"/>
              <a:ext cx="51"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i="1">
                  <a:solidFill>
                    <a:srgbClr val="000000"/>
                  </a:solidFill>
                  <a:latin typeface="Symbol" panose="05050102010706020507" pitchFamily="18" charset="2"/>
                </a:rPr>
                <a:t>u</a:t>
              </a:r>
              <a:endParaRPr kumimoji="1" lang="en-US" altLang="zh-CN" sz="2800">
                <a:solidFill>
                  <a:srgbClr val="FF0000"/>
                </a:solidFill>
                <a:latin typeface="Times New Roman" panose="02020603050405020304" pitchFamily="18" charset="0"/>
              </a:endParaRPr>
            </a:p>
          </p:txBody>
        </p:sp>
        <p:sp>
          <p:nvSpPr>
            <p:cNvPr id="408771" name="Rectangle 195"/>
            <p:cNvSpPr>
              <a:spLocks noChangeArrowheads="1"/>
            </p:cNvSpPr>
            <p:nvPr/>
          </p:nvSpPr>
          <p:spPr bwMode="auto">
            <a:xfrm>
              <a:off x="618" y="1165"/>
              <a:ext cx="27"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I</a:t>
              </a:r>
              <a:endParaRPr kumimoji="1" lang="en-US" altLang="zh-CN" sz="2800">
                <a:solidFill>
                  <a:srgbClr val="FF0000"/>
                </a:solidFill>
                <a:latin typeface="Times New Roman" panose="02020603050405020304" pitchFamily="18" charset="0"/>
              </a:endParaRPr>
            </a:p>
          </p:txBody>
        </p:sp>
        <p:sp>
          <p:nvSpPr>
            <p:cNvPr id="408772" name="Rectangle 196"/>
            <p:cNvSpPr>
              <a:spLocks noChangeArrowheads="1"/>
            </p:cNvSpPr>
            <p:nvPr/>
          </p:nvSpPr>
          <p:spPr bwMode="auto">
            <a:xfrm>
              <a:off x="5273" y="1592"/>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8773" name="Rectangle 197"/>
            <p:cNvSpPr>
              <a:spLocks noChangeArrowheads="1"/>
            </p:cNvSpPr>
            <p:nvPr/>
          </p:nvSpPr>
          <p:spPr bwMode="auto">
            <a:xfrm>
              <a:off x="1177" y="2513"/>
              <a:ext cx="10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2R</a:t>
              </a:r>
              <a:endParaRPr kumimoji="1" lang="en-US" altLang="zh-CN" sz="2800">
                <a:solidFill>
                  <a:srgbClr val="FF0000"/>
                </a:solidFill>
                <a:latin typeface="Times New Roman" panose="02020603050405020304" pitchFamily="18" charset="0"/>
              </a:endParaRPr>
            </a:p>
          </p:txBody>
        </p:sp>
        <p:sp>
          <p:nvSpPr>
            <p:cNvPr id="408774" name="Rectangle 198"/>
            <p:cNvSpPr>
              <a:spLocks noChangeArrowheads="1"/>
            </p:cNvSpPr>
            <p:nvPr/>
          </p:nvSpPr>
          <p:spPr bwMode="auto">
            <a:xfrm>
              <a:off x="1285" y="2555"/>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8775" name="Rectangle 199"/>
            <p:cNvSpPr>
              <a:spLocks noChangeArrowheads="1"/>
            </p:cNvSpPr>
            <p:nvPr/>
          </p:nvSpPr>
          <p:spPr bwMode="auto">
            <a:xfrm>
              <a:off x="1897" y="2520"/>
              <a:ext cx="10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2R</a:t>
              </a:r>
              <a:endParaRPr kumimoji="1" lang="en-US" altLang="zh-CN" sz="2800">
                <a:solidFill>
                  <a:srgbClr val="FF0000"/>
                </a:solidFill>
                <a:latin typeface="Times New Roman" panose="02020603050405020304" pitchFamily="18" charset="0"/>
              </a:endParaRPr>
            </a:p>
          </p:txBody>
        </p:sp>
        <p:sp>
          <p:nvSpPr>
            <p:cNvPr id="408776" name="Rectangle 200"/>
            <p:cNvSpPr>
              <a:spLocks noChangeArrowheads="1"/>
            </p:cNvSpPr>
            <p:nvPr/>
          </p:nvSpPr>
          <p:spPr bwMode="auto">
            <a:xfrm>
              <a:off x="2006" y="2562"/>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8777" name="Rectangle 201"/>
            <p:cNvSpPr>
              <a:spLocks noChangeArrowheads="1"/>
            </p:cNvSpPr>
            <p:nvPr/>
          </p:nvSpPr>
          <p:spPr bwMode="auto">
            <a:xfrm>
              <a:off x="3531" y="2520"/>
              <a:ext cx="10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2R</a:t>
              </a:r>
              <a:endParaRPr kumimoji="1" lang="en-US" altLang="zh-CN" sz="2800">
                <a:solidFill>
                  <a:srgbClr val="FF0000"/>
                </a:solidFill>
                <a:latin typeface="Times New Roman" panose="02020603050405020304" pitchFamily="18" charset="0"/>
              </a:endParaRPr>
            </a:p>
          </p:txBody>
        </p:sp>
        <p:sp>
          <p:nvSpPr>
            <p:cNvPr id="408778" name="Rectangle 202"/>
            <p:cNvSpPr>
              <a:spLocks noChangeArrowheads="1"/>
            </p:cNvSpPr>
            <p:nvPr/>
          </p:nvSpPr>
          <p:spPr bwMode="auto">
            <a:xfrm>
              <a:off x="3640" y="2562"/>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8779" name="Rectangle 203"/>
            <p:cNvSpPr>
              <a:spLocks noChangeArrowheads="1"/>
            </p:cNvSpPr>
            <p:nvPr/>
          </p:nvSpPr>
          <p:spPr bwMode="auto">
            <a:xfrm>
              <a:off x="4316" y="1784"/>
              <a:ext cx="29"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a:t>
              </a:r>
              <a:endParaRPr kumimoji="1" lang="en-US" altLang="zh-CN" sz="2800">
                <a:solidFill>
                  <a:srgbClr val="FF0000"/>
                </a:solidFill>
                <a:latin typeface="Times New Roman" panose="02020603050405020304" pitchFamily="18" charset="0"/>
              </a:endParaRPr>
            </a:p>
          </p:txBody>
        </p:sp>
        <p:sp>
          <p:nvSpPr>
            <p:cNvPr id="408780" name="Rectangle 204"/>
            <p:cNvSpPr>
              <a:spLocks noChangeArrowheads="1"/>
            </p:cNvSpPr>
            <p:nvPr/>
          </p:nvSpPr>
          <p:spPr bwMode="auto">
            <a:xfrm>
              <a:off x="4361" y="1827"/>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8781" name="Rectangle 205"/>
            <p:cNvSpPr>
              <a:spLocks noChangeArrowheads="1"/>
            </p:cNvSpPr>
            <p:nvPr/>
          </p:nvSpPr>
          <p:spPr bwMode="auto">
            <a:xfrm>
              <a:off x="4314" y="2009"/>
              <a:ext cx="50"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a:t>
              </a:r>
              <a:endParaRPr kumimoji="1" lang="en-US" altLang="zh-CN" sz="2800">
                <a:solidFill>
                  <a:srgbClr val="FF0000"/>
                </a:solidFill>
                <a:latin typeface="Times New Roman" panose="02020603050405020304" pitchFamily="18" charset="0"/>
              </a:endParaRPr>
            </a:p>
          </p:txBody>
        </p:sp>
        <p:sp>
          <p:nvSpPr>
            <p:cNvPr id="408782" name="Rectangle 206"/>
            <p:cNvSpPr>
              <a:spLocks noChangeArrowheads="1"/>
            </p:cNvSpPr>
            <p:nvPr/>
          </p:nvSpPr>
          <p:spPr bwMode="auto">
            <a:xfrm>
              <a:off x="4365" y="2051"/>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8783" name="Rectangle 207"/>
            <p:cNvSpPr>
              <a:spLocks noChangeArrowheads="1"/>
            </p:cNvSpPr>
            <p:nvPr/>
          </p:nvSpPr>
          <p:spPr bwMode="auto">
            <a:xfrm>
              <a:off x="4073" y="1450"/>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R</a:t>
              </a:r>
              <a:endParaRPr kumimoji="1" lang="en-US" altLang="zh-CN" sz="2800">
                <a:solidFill>
                  <a:srgbClr val="FF0000"/>
                </a:solidFill>
                <a:latin typeface="Times New Roman" panose="02020603050405020304" pitchFamily="18" charset="0"/>
              </a:endParaRPr>
            </a:p>
          </p:txBody>
        </p:sp>
        <p:sp>
          <p:nvSpPr>
            <p:cNvPr id="408784" name="Rectangle 208"/>
            <p:cNvSpPr>
              <a:spLocks noChangeArrowheads="1"/>
            </p:cNvSpPr>
            <p:nvPr/>
          </p:nvSpPr>
          <p:spPr bwMode="auto">
            <a:xfrm>
              <a:off x="4136" y="1493"/>
              <a:ext cx="3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F</a:t>
              </a:r>
              <a:endParaRPr kumimoji="1" lang="en-US" altLang="zh-CN" sz="2800">
                <a:solidFill>
                  <a:srgbClr val="FF0000"/>
                </a:solidFill>
                <a:latin typeface="Times New Roman" panose="02020603050405020304" pitchFamily="18" charset="0"/>
              </a:endParaRPr>
            </a:p>
          </p:txBody>
        </p:sp>
        <p:sp>
          <p:nvSpPr>
            <p:cNvPr id="408785" name="Rectangle 209"/>
            <p:cNvSpPr>
              <a:spLocks noChangeArrowheads="1"/>
            </p:cNvSpPr>
            <p:nvPr/>
          </p:nvSpPr>
          <p:spPr bwMode="auto">
            <a:xfrm>
              <a:off x="4172" y="1493"/>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8786" name="Rectangle 210"/>
            <p:cNvSpPr>
              <a:spLocks noChangeArrowheads="1"/>
            </p:cNvSpPr>
            <p:nvPr/>
          </p:nvSpPr>
          <p:spPr bwMode="auto">
            <a:xfrm>
              <a:off x="4039" y="1712"/>
              <a:ext cx="3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I</a:t>
              </a:r>
              <a:endParaRPr kumimoji="1" lang="en-US" altLang="zh-CN" sz="2800">
                <a:solidFill>
                  <a:srgbClr val="FF0000"/>
                </a:solidFill>
                <a:latin typeface="Times New Roman" panose="02020603050405020304" pitchFamily="18" charset="0"/>
              </a:endParaRPr>
            </a:p>
          </p:txBody>
        </p:sp>
        <p:sp>
          <p:nvSpPr>
            <p:cNvPr id="408787" name="Rectangle 211"/>
            <p:cNvSpPr>
              <a:spLocks noChangeArrowheads="1"/>
            </p:cNvSpPr>
            <p:nvPr/>
          </p:nvSpPr>
          <p:spPr bwMode="auto">
            <a:xfrm>
              <a:off x="4073" y="1754"/>
              <a:ext cx="149"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OUT1</a:t>
              </a:r>
              <a:endParaRPr kumimoji="1" lang="en-US" altLang="zh-CN" sz="2800">
                <a:solidFill>
                  <a:srgbClr val="FF0000"/>
                </a:solidFill>
                <a:latin typeface="Times New Roman" panose="02020603050405020304" pitchFamily="18" charset="0"/>
              </a:endParaRPr>
            </a:p>
          </p:txBody>
        </p:sp>
        <p:sp>
          <p:nvSpPr>
            <p:cNvPr id="408788" name="Rectangle 212"/>
            <p:cNvSpPr>
              <a:spLocks noChangeArrowheads="1"/>
            </p:cNvSpPr>
            <p:nvPr/>
          </p:nvSpPr>
          <p:spPr bwMode="auto">
            <a:xfrm>
              <a:off x="4229" y="1754"/>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8789" name="Rectangle 213"/>
            <p:cNvSpPr>
              <a:spLocks noChangeArrowheads="1"/>
            </p:cNvSpPr>
            <p:nvPr/>
          </p:nvSpPr>
          <p:spPr bwMode="auto">
            <a:xfrm>
              <a:off x="4039" y="1924"/>
              <a:ext cx="3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I</a:t>
              </a:r>
              <a:endParaRPr kumimoji="1" lang="en-US" altLang="zh-CN" sz="2800">
                <a:solidFill>
                  <a:srgbClr val="FF0000"/>
                </a:solidFill>
                <a:latin typeface="Times New Roman" panose="02020603050405020304" pitchFamily="18" charset="0"/>
              </a:endParaRPr>
            </a:p>
          </p:txBody>
        </p:sp>
        <p:sp>
          <p:nvSpPr>
            <p:cNvPr id="408790" name="Rectangle 214"/>
            <p:cNvSpPr>
              <a:spLocks noChangeArrowheads="1"/>
            </p:cNvSpPr>
            <p:nvPr/>
          </p:nvSpPr>
          <p:spPr bwMode="auto">
            <a:xfrm>
              <a:off x="4073" y="1967"/>
              <a:ext cx="121"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OUT</a:t>
              </a:r>
              <a:endParaRPr kumimoji="1" lang="en-US" altLang="zh-CN" sz="2800">
                <a:solidFill>
                  <a:srgbClr val="FF0000"/>
                </a:solidFill>
                <a:latin typeface="Times New Roman" panose="02020603050405020304" pitchFamily="18" charset="0"/>
              </a:endParaRPr>
            </a:p>
          </p:txBody>
        </p:sp>
        <p:sp>
          <p:nvSpPr>
            <p:cNvPr id="408791" name="Rectangle 215"/>
            <p:cNvSpPr>
              <a:spLocks noChangeArrowheads="1"/>
            </p:cNvSpPr>
            <p:nvPr/>
          </p:nvSpPr>
          <p:spPr bwMode="auto">
            <a:xfrm>
              <a:off x="4200" y="1967"/>
              <a:ext cx="28"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2</a:t>
              </a:r>
              <a:endParaRPr kumimoji="1" lang="en-US" altLang="zh-CN" sz="2800">
                <a:solidFill>
                  <a:srgbClr val="FF0000"/>
                </a:solidFill>
                <a:latin typeface="Times New Roman" panose="02020603050405020304" pitchFamily="18" charset="0"/>
              </a:endParaRPr>
            </a:p>
          </p:txBody>
        </p:sp>
        <p:sp>
          <p:nvSpPr>
            <p:cNvPr id="408792" name="Rectangle 216"/>
            <p:cNvSpPr>
              <a:spLocks noChangeArrowheads="1"/>
            </p:cNvSpPr>
            <p:nvPr/>
          </p:nvSpPr>
          <p:spPr bwMode="auto">
            <a:xfrm>
              <a:off x="4229" y="1967"/>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8793" name="Freeform 217"/>
            <p:cNvSpPr>
              <a:spLocks/>
            </p:cNvSpPr>
            <p:nvPr/>
          </p:nvSpPr>
          <p:spPr bwMode="auto">
            <a:xfrm>
              <a:off x="4079" y="2028"/>
              <a:ext cx="33" cy="34"/>
            </a:xfrm>
            <a:custGeom>
              <a:avLst/>
              <a:gdLst>
                <a:gd name="T0" fmla="*/ 16 w 33"/>
                <a:gd name="T1" fmla="*/ 34 h 34"/>
                <a:gd name="T2" fmla="*/ 13 w 33"/>
                <a:gd name="T3" fmla="*/ 33 h 34"/>
                <a:gd name="T4" fmla="*/ 9 w 33"/>
                <a:gd name="T5" fmla="*/ 32 h 34"/>
                <a:gd name="T6" fmla="*/ 7 w 33"/>
                <a:gd name="T7" fmla="*/ 30 h 34"/>
                <a:gd name="T8" fmla="*/ 4 w 33"/>
                <a:gd name="T9" fmla="*/ 28 h 34"/>
                <a:gd name="T10" fmla="*/ 2 w 33"/>
                <a:gd name="T11" fmla="*/ 26 h 34"/>
                <a:gd name="T12" fmla="*/ 1 w 33"/>
                <a:gd name="T13" fmla="*/ 23 h 34"/>
                <a:gd name="T14" fmla="*/ 0 w 33"/>
                <a:gd name="T15" fmla="*/ 20 h 34"/>
                <a:gd name="T16" fmla="*/ 0 w 33"/>
                <a:gd name="T17" fmla="*/ 16 h 34"/>
                <a:gd name="T18" fmla="*/ 0 w 33"/>
                <a:gd name="T19" fmla="*/ 14 h 34"/>
                <a:gd name="T20" fmla="*/ 1 w 33"/>
                <a:gd name="T21" fmla="*/ 10 h 34"/>
                <a:gd name="T22" fmla="*/ 2 w 33"/>
                <a:gd name="T23" fmla="*/ 8 h 34"/>
                <a:gd name="T24" fmla="*/ 4 w 33"/>
                <a:gd name="T25" fmla="*/ 4 h 34"/>
                <a:gd name="T26" fmla="*/ 7 w 33"/>
                <a:gd name="T27" fmla="*/ 3 h 34"/>
                <a:gd name="T28" fmla="*/ 9 w 33"/>
                <a:gd name="T29" fmla="*/ 1 h 34"/>
                <a:gd name="T30" fmla="*/ 13 w 33"/>
                <a:gd name="T31" fmla="*/ 1 h 34"/>
                <a:gd name="T32" fmla="*/ 16 w 33"/>
                <a:gd name="T33" fmla="*/ 0 h 34"/>
                <a:gd name="T34" fmla="*/ 20 w 33"/>
                <a:gd name="T35" fmla="*/ 1 h 34"/>
                <a:gd name="T36" fmla="*/ 22 w 33"/>
                <a:gd name="T37" fmla="*/ 1 h 34"/>
                <a:gd name="T38" fmla="*/ 26 w 33"/>
                <a:gd name="T39" fmla="*/ 3 h 34"/>
                <a:gd name="T40" fmla="*/ 28 w 33"/>
                <a:gd name="T41" fmla="*/ 4 h 34"/>
                <a:gd name="T42" fmla="*/ 30 w 33"/>
                <a:gd name="T43" fmla="*/ 8 h 34"/>
                <a:gd name="T44" fmla="*/ 31 w 33"/>
                <a:gd name="T45" fmla="*/ 10 h 34"/>
                <a:gd name="T46" fmla="*/ 33 w 33"/>
                <a:gd name="T47" fmla="*/ 14 h 34"/>
                <a:gd name="T48" fmla="*/ 33 w 33"/>
                <a:gd name="T49" fmla="*/ 16 h 34"/>
                <a:gd name="T50" fmla="*/ 33 w 33"/>
                <a:gd name="T51" fmla="*/ 20 h 34"/>
                <a:gd name="T52" fmla="*/ 31 w 33"/>
                <a:gd name="T53" fmla="*/ 23 h 34"/>
                <a:gd name="T54" fmla="*/ 30 w 33"/>
                <a:gd name="T55" fmla="*/ 26 h 34"/>
                <a:gd name="T56" fmla="*/ 28 w 33"/>
                <a:gd name="T57" fmla="*/ 28 h 34"/>
                <a:gd name="T58" fmla="*/ 26 w 33"/>
                <a:gd name="T59" fmla="*/ 30 h 34"/>
                <a:gd name="T60" fmla="*/ 22 w 33"/>
                <a:gd name="T61" fmla="*/ 32 h 34"/>
                <a:gd name="T62" fmla="*/ 20 w 33"/>
                <a:gd name="T63" fmla="*/ 33 h 34"/>
                <a:gd name="T64" fmla="*/ 16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6" y="34"/>
                  </a:moveTo>
                  <a:lnTo>
                    <a:pt x="13" y="33"/>
                  </a:lnTo>
                  <a:lnTo>
                    <a:pt x="9" y="32"/>
                  </a:lnTo>
                  <a:lnTo>
                    <a:pt x="7" y="30"/>
                  </a:lnTo>
                  <a:lnTo>
                    <a:pt x="4" y="28"/>
                  </a:lnTo>
                  <a:lnTo>
                    <a:pt x="2" y="26"/>
                  </a:lnTo>
                  <a:lnTo>
                    <a:pt x="1" y="23"/>
                  </a:lnTo>
                  <a:lnTo>
                    <a:pt x="0" y="20"/>
                  </a:lnTo>
                  <a:lnTo>
                    <a:pt x="0" y="16"/>
                  </a:lnTo>
                  <a:lnTo>
                    <a:pt x="0" y="14"/>
                  </a:lnTo>
                  <a:lnTo>
                    <a:pt x="1" y="10"/>
                  </a:lnTo>
                  <a:lnTo>
                    <a:pt x="2" y="8"/>
                  </a:lnTo>
                  <a:lnTo>
                    <a:pt x="4" y="4"/>
                  </a:lnTo>
                  <a:lnTo>
                    <a:pt x="7" y="3"/>
                  </a:lnTo>
                  <a:lnTo>
                    <a:pt x="9" y="1"/>
                  </a:lnTo>
                  <a:lnTo>
                    <a:pt x="13" y="1"/>
                  </a:lnTo>
                  <a:lnTo>
                    <a:pt x="16" y="0"/>
                  </a:lnTo>
                  <a:lnTo>
                    <a:pt x="20" y="1"/>
                  </a:lnTo>
                  <a:lnTo>
                    <a:pt x="22" y="1"/>
                  </a:lnTo>
                  <a:lnTo>
                    <a:pt x="26" y="3"/>
                  </a:lnTo>
                  <a:lnTo>
                    <a:pt x="28" y="4"/>
                  </a:lnTo>
                  <a:lnTo>
                    <a:pt x="30" y="8"/>
                  </a:lnTo>
                  <a:lnTo>
                    <a:pt x="31" y="10"/>
                  </a:lnTo>
                  <a:lnTo>
                    <a:pt x="33" y="14"/>
                  </a:lnTo>
                  <a:lnTo>
                    <a:pt x="33" y="16"/>
                  </a:lnTo>
                  <a:lnTo>
                    <a:pt x="33" y="20"/>
                  </a:lnTo>
                  <a:lnTo>
                    <a:pt x="31" y="23"/>
                  </a:lnTo>
                  <a:lnTo>
                    <a:pt x="30" y="26"/>
                  </a:lnTo>
                  <a:lnTo>
                    <a:pt x="28" y="28"/>
                  </a:lnTo>
                  <a:lnTo>
                    <a:pt x="26" y="30"/>
                  </a:lnTo>
                  <a:lnTo>
                    <a:pt x="22" y="32"/>
                  </a:lnTo>
                  <a:lnTo>
                    <a:pt x="20" y="33"/>
                  </a:lnTo>
                  <a:lnTo>
                    <a:pt x="16"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794" name="Freeform 218"/>
            <p:cNvSpPr>
              <a:spLocks/>
            </p:cNvSpPr>
            <p:nvPr/>
          </p:nvSpPr>
          <p:spPr bwMode="auto">
            <a:xfrm>
              <a:off x="4079" y="2028"/>
              <a:ext cx="33" cy="34"/>
            </a:xfrm>
            <a:custGeom>
              <a:avLst/>
              <a:gdLst>
                <a:gd name="T0" fmla="*/ 16 w 33"/>
                <a:gd name="T1" fmla="*/ 34 h 34"/>
                <a:gd name="T2" fmla="*/ 13 w 33"/>
                <a:gd name="T3" fmla="*/ 33 h 34"/>
                <a:gd name="T4" fmla="*/ 9 w 33"/>
                <a:gd name="T5" fmla="*/ 32 h 34"/>
                <a:gd name="T6" fmla="*/ 7 w 33"/>
                <a:gd name="T7" fmla="*/ 30 h 34"/>
                <a:gd name="T8" fmla="*/ 4 w 33"/>
                <a:gd name="T9" fmla="*/ 28 h 34"/>
                <a:gd name="T10" fmla="*/ 2 w 33"/>
                <a:gd name="T11" fmla="*/ 26 h 34"/>
                <a:gd name="T12" fmla="*/ 1 w 33"/>
                <a:gd name="T13" fmla="*/ 23 h 34"/>
                <a:gd name="T14" fmla="*/ 0 w 33"/>
                <a:gd name="T15" fmla="*/ 20 h 34"/>
                <a:gd name="T16" fmla="*/ 0 w 33"/>
                <a:gd name="T17" fmla="*/ 16 h 34"/>
                <a:gd name="T18" fmla="*/ 0 w 33"/>
                <a:gd name="T19" fmla="*/ 14 h 34"/>
                <a:gd name="T20" fmla="*/ 1 w 33"/>
                <a:gd name="T21" fmla="*/ 10 h 34"/>
                <a:gd name="T22" fmla="*/ 2 w 33"/>
                <a:gd name="T23" fmla="*/ 8 h 34"/>
                <a:gd name="T24" fmla="*/ 4 w 33"/>
                <a:gd name="T25" fmla="*/ 4 h 34"/>
                <a:gd name="T26" fmla="*/ 7 w 33"/>
                <a:gd name="T27" fmla="*/ 3 h 34"/>
                <a:gd name="T28" fmla="*/ 9 w 33"/>
                <a:gd name="T29" fmla="*/ 1 h 34"/>
                <a:gd name="T30" fmla="*/ 13 w 33"/>
                <a:gd name="T31" fmla="*/ 1 h 34"/>
                <a:gd name="T32" fmla="*/ 16 w 33"/>
                <a:gd name="T33" fmla="*/ 0 h 34"/>
                <a:gd name="T34" fmla="*/ 20 w 33"/>
                <a:gd name="T35" fmla="*/ 1 h 34"/>
                <a:gd name="T36" fmla="*/ 22 w 33"/>
                <a:gd name="T37" fmla="*/ 1 h 34"/>
                <a:gd name="T38" fmla="*/ 26 w 33"/>
                <a:gd name="T39" fmla="*/ 3 h 34"/>
                <a:gd name="T40" fmla="*/ 28 w 33"/>
                <a:gd name="T41" fmla="*/ 4 h 34"/>
                <a:gd name="T42" fmla="*/ 30 w 33"/>
                <a:gd name="T43" fmla="*/ 8 h 34"/>
                <a:gd name="T44" fmla="*/ 31 w 33"/>
                <a:gd name="T45" fmla="*/ 10 h 34"/>
                <a:gd name="T46" fmla="*/ 33 w 33"/>
                <a:gd name="T47" fmla="*/ 14 h 34"/>
                <a:gd name="T48" fmla="*/ 33 w 33"/>
                <a:gd name="T49" fmla="*/ 16 h 34"/>
                <a:gd name="T50" fmla="*/ 33 w 33"/>
                <a:gd name="T51" fmla="*/ 20 h 34"/>
                <a:gd name="T52" fmla="*/ 31 w 33"/>
                <a:gd name="T53" fmla="*/ 23 h 34"/>
                <a:gd name="T54" fmla="*/ 30 w 33"/>
                <a:gd name="T55" fmla="*/ 26 h 34"/>
                <a:gd name="T56" fmla="*/ 28 w 33"/>
                <a:gd name="T57" fmla="*/ 28 h 34"/>
                <a:gd name="T58" fmla="*/ 26 w 33"/>
                <a:gd name="T59" fmla="*/ 30 h 34"/>
                <a:gd name="T60" fmla="*/ 22 w 33"/>
                <a:gd name="T61" fmla="*/ 32 h 34"/>
                <a:gd name="T62" fmla="*/ 20 w 33"/>
                <a:gd name="T63" fmla="*/ 33 h 34"/>
                <a:gd name="T64" fmla="*/ 16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6" y="34"/>
                  </a:moveTo>
                  <a:lnTo>
                    <a:pt x="13" y="33"/>
                  </a:lnTo>
                  <a:lnTo>
                    <a:pt x="9" y="32"/>
                  </a:lnTo>
                  <a:lnTo>
                    <a:pt x="7" y="30"/>
                  </a:lnTo>
                  <a:lnTo>
                    <a:pt x="4" y="28"/>
                  </a:lnTo>
                  <a:lnTo>
                    <a:pt x="2" y="26"/>
                  </a:lnTo>
                  <a:lnTo>
                    <a:pt x="1" y="23"/>
                  </a:lnTo>
                  <a:lnTo>
                    <a:pt x="0" y="20"/>
                  </a:lnTo>
                  <a:lnTo>
                    <a:pt x="0" y="16"/>
                  </a:lnTo>
                  <a:lnTo>
                    <a:pt x="0" y="14"/>
                  </a:lnTo>
                  <a:lnTo>
                    <a:pt x="1" y="10"/>
                  </a:lnTo>
                  <a:lnTo>
                    <a:pt x="2" y="8"/>
                  </a:lnTo>
                  <a:lnTo>
                    <a:pt x="4" y="4"/>
                  </a:lnTo>
                  <a:lnTo>
                    <a:pt x="7" y="3"/>
                  </a:lnTo>
                  <a:lnTo>
                    <a:pt x="9" y="1"/>
                  </a:lnTo>
                  <a:lnTo>
                    <a:pt x="13" y="1"/>
                  </a:lnTo>
                  <a:lnTo>
                    <a:pt x="16" y="0"/>
                  </a:lnTo>
                  <a:lnTo>
                    <a:pt x="20" y="1"/>
                  </a:lnTo>
                  <a:lnTo>
                    <a:pt x="22" y="1"/>
                  </a:lnTo>
                  <a:lnTo>
                    <a:pt x="26" y="3"/>
                  </a:lnTo>
                  <a:lnTo>
                    <a:pt x="28" y="4"/>
                  </a:lnTo>
                  <a:lnTo>
                    <a:pt x="30" y="8"/>
                  </a:lnTo>
                  <a:lnTo>
                    <a:pt x="31" y="10"/>
                  </a:lnTo>
                  <a:lnTo>
                    <a:pt x="33" y="14"/>
                  </a:lnTo>
                  <a:lnTo>
                    <a:pt x="33" y="16"/>
                  </a:lnTo>
                  <a:lnTo>
                    <a:pt x="33" y="20"/>
                  </a:lnTo>
                  <a:lnTo>
                    <a:pt x="31" y="23"/>
                  </a:lnTo>
                  <a:lnTo>
                    <a:pt x="30" y="26"/>
                  </a:lnTo>
                  <a:lnTo>
                    <a:pt x="28" y="28"/>
                  </a:lnTo>
                  <a:lnTo>
                    <a:pt x="26" y="30"/>
                  </a:lnTo>
                  <a:lnTo>
                    <a:pt x="22" y="32"/>
                  </a:lnTo>
                  <a:lnTo>
                    <a:pt x="20" y="33"/>
                  </a:lnTo>
                  <a:lnTo>
                    <a:pt x="16" y="34"/>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8795" name="Rectangle 219"/>
            <p:cNvSpPr>
              <a:spLocks noChangeArrowheads="1"/>
            </p:cNvSpPr>
            <p:nvPr/>
          </p:nvSpPr>
          <p:spPr bwMode="auto">
            <a:xfrm>
              <a:off x="4053" y="2685"/>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V</a:t>
              </a:r>
              <a:endParaRPr kumimoji="1" lang="en-US" altLang="zh-CN" sz="2800">
                <a:solidFill>
                  <a:srgbClr val="FF0000"/>
                </a:solidFill>
                <a:latin typeface="Times New Roman" panose="02020603050405020304" pitchFamily="18" charset="0"/>
              </a:endParaRPr>
            </a:p>
          </p:txBody>
        </p:sp>
        <p:sp>
          <p:nvSpPr>
            <p:cNvPr id="408796" name="Rectangle 220"/>
            <p:cNvSpPr>
              <a:spLocks noChangeArrowheads="1"/>
            </p:cNvSpPr>
            <p:nvPr/>
          </p:nvSpPr>
          <p:spPr bwMode="auto">
            <a:xfrm>
              <a:off x="4115" y="2728"/>
              <a:ext cx="111"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REF</a:t>
              </a:r>
              <a:endParaRPr kumimoji="1" lang="en-US" altLang="zh-CN" sz="2800">
                <a:solidFill>
                  <a:srgbClr val="FF0000"/>
                </a:solidFill>
                <a:latin typeface="Times New Roman" panose="02020603050405020304" pitchFamily="18" charset="0"/>
              </a:endParaRPr>
            </a:p>
          </p:txBody>
        </p:sp>
        <p:sp>
          <p:nvSpPr>
            <p:cNvPr id="408797" name="Rectangle 221"/>
            <p:cNvSpPr>
              <a:spLocks noChangeArrowheads="1"/>
            </p:cNvSpPr>
            <p:nvPr/>
          </p:nvSpPr>
          <p:spPr bwMode="auto">
            <a:xfrm>
              <a:off x="4232" y="2728"/>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8798" name="Line 222"/>
            <p:cNvSpPr>
              <a:spLocks noChangeShapeType="1"/>
            </p:cNvSpPr>
            <p:nvPr/>
          </p:nvSpPr>
          <p:spPr bwMode="auto">
            <a:xfrm flipV="1">
              <a:off x="679" y="1195"/>
              <a:ext cx="360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8799" name="Line 223"/>
            <p:cNvSpPr>
              <a:spLocks noChangeShapeType="1"/>
            </p:cNvSpPr>
            <p:nvPr/>
          </p:nvSpPr>
          <p:spPr bwMode="auto">
            <a:xfrm flipV="1">
              <a:off x="4279" y="1184"/>
              <a:ext cx="0" cy="396"/>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8581"/>
                                        </p:tgtEl>
                                        <p:attrNameLst>
                                          <p:attrName>style.visibility</p:attrName>
                                        </p:attrNameLst>
                                      </p:cBhvr>
                                      <p:to>
                                        <p:strVal val="visible"/>
                                      </p:to>
                                    </p:set>
                                    <p:animEffect transition="in" filter="strips(downRight)">
                                      <p:cBhvr>
                                        <p:cTn id="7" dur="500"/>
                                        <p:tgtEl>
                                          <p:spTgt spid="40858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08583"/>
                                        </p:tgtEl>
                                        <p:attrNameLst>
                                          <p:attrName>style.visibility</p:attrName>
                                        </p:attrNameLst>
                                      </p:cBhvr>
                                      <p:to>
                                        <p:strVal val="visible"/>
                                      </p:to>
                                    </p:set>
                                    <p:animEffect transition="in" filter="wipe(up)">
                                      <p:cBhvr>
                                        <p:cTn id="12" dur="500"/>
                                        <p:tgtEl>
                                          <p:spTgt spid="4085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8581"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4" name="Rectangle 4"/>
          <p:cNvSpPr>
            <a:spLocks noChangeArrowheads="1"/>
          </p:cNvSpPr>
          <p:nvPr/>
        </p:nvSpPr>
        <p:spPr bwMode="auto">
          <a:xfrm>
            <a:off x="8843963" y="1773238"/>
            <a:ext cx="22225" cy="10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grpSp>
        <p:nvGrpSpPr>
          <p:cNvPr id="409605" name="Group 5"/>
          <p:cNvGrpSpPr>
            <a:grpSpLocks/>
          </p:cNvGrpSpPr>
          <p:nvPr/>
        </p:nvGrpSpPr>
        <p:grpSpPr bwMode="auto">
          <a:xfrm>
            <a:off x="1801813" y="200025"/>
            <a:ext cx="7353300" cy="2970213"/>
            <a:chOff x="442" y="317"/>
            <a:chExt cx="4632" cy="1871"/>
          </a:xfrm>
        </p:grpSpPr>
        <p:sp>
          <p:nvSpPr>
            <p:cNvPr id="409606" name="Rectangle 6"/>
            <p:cNvSpPr>
              <a:spLocks noChangeArrowheads="1"/>
            </p:cNvSpPr>
            <p:nvPr/>
          </p:nvSpPr>
          <p:spPr bwMode="auto">
            <a:xfrm>
              <a:off x="618" y="405"/>
              <a:ext cx="26"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300" b="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607" name="Line 7"/>
            <p:cNvSpPr>
              <a:spLocks noChangeShapeType="1"/>
            </p:cNvSpPr>
            <p:nvPr/>
          </p:nvSpPr>
          <p:spPr bwMode="auto">
            <a:xfrm flipV="1">
              <a:off x="731" y="2017"/>
              <a:ext cx="407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608" name="Line 8"/>
            <p:cNvSpPr>
              <a:spLocks noChangeShapeType="1"/>
            </p:cNvSpPr>
            <p:nvPr/>
          </p:nvSpPr>
          <p:spPr bwMode="auto">
            <a:xfrm flipH="1" flipV="1">
              <a:off x="730" y="1246"/>
              <a:ext cx="1" cy="77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609" name="Rectangle 9"/>
            <p:cNvSpPr>
              <a:spLocks noChangeArrowheads="1"/>
            </p:cNvSpPr>
            <p:nvPr/>
          </p:nvSpPr>
          <p:spPr bwMode="auto">
            <a:xfrm>
              <a:off x="700" y="1680"/>
              <a:ext cx="60" cy="166"/>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9610" name="Rectangle 10"/>
            <p:cNvSpPr>
              <a:spLocks noChangeArrowheads="1"/>
            </p:cNvSpPr>
            <p:nvPr/>
          </p:nvSpPr>
          <p:spPr bwMode="auto">
            <a:xfrm>
              <a:off x="700" y="1680"/>
              <a:ext cx="60" cy="166"/>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11" name="Rectangle 11"/>
            <p:cNvSpPr>
              <a:spLocks noChangeArrowheads="1"/>
            </p:cNvSpPr>
            <p:nvPr/>
          </p:nvSpPr>
          <p:spPr bwMode="auto">
            <a:xfrm>
              <a:off x="1116" y="1979"/>
              <a:ext cx="158" cy="64"/>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9612" name="Rectangle 12"/>
            <p:cNvSpPr>
              <a:spLocks noChangeArrowheads="1"/>
            </p:cNvSpPr>
            <p:nvPr/>
          </p:nvSpPr>
          <p:spPr bwMode="auto">
            <a:xfrm>
              <a:off x="1116" y="1979"/>
              <a:ext cx="158" cy="64"/>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13" name="Line 13"/>
            <p:cNvSpPr>
              <a:spLocks noChangeShapeType="1"/>
            </p:cNvSpPr>
            <p:nvPr/>
          </p:nvSpPr>
          <p:spPr bwMode="auto">
            <a:xfrm flipV="1">
              <a:off x="996" y="1547"/>
              <a:ext cx="1" cy="47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614" name="Rectangle 14"/>
            <p:cNvSpPr>
              <a:spLocks noChangeArrowheads="1"/>
            </p:cNvSpPr>
            <p:nvPr/>
          </p:nvSpPr>
          <p:spPr bwMode="auto">
            <a:xfrm>
              <a:off x="965" y="1680"/>
              <a:ext cx="60" cy="166"/>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9615" name="Rectangle 15"/>
            <p:cNvSpPr>
              <a:spLocks noChangeArrowheads="1"/>
            </p:cNvSpPr>
            <p:nvPr/>
          </p:nvSpPr>
          <p:spPr bwMode="auto">
            <a:xfrm>
              <a:off x="965" y="1680"/>
              <a:ext cx="60" cy="166"/>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16" name="Freeform 16"/>
            <p:cNvSpPr>
              <a:spLocks/>
            </p:cNvSpPr>
            <p:nvPr/>
          </p:nvSpPr>
          <p:spPr bwMode="auto">
            <a:xfrm>
              <a:off x="971" y="1503"/>
              <a:ext cx="50" cy="49"/>
            </a:xfrm>
            <a:custGeom>
              <a:avLst/>
              <a:gdLst>
                <a:gd name="T0" fmla="*/ 25 w 50"/>
                <a:gd name="T1" fmla="*/ 49 h 49"/>
                <a:gd name="T2" fmla="*/ 20 w 50"/>
                <a:gd name="T3" fmla="*/ 49 h 49"/>
                <a:gd name="T4" fmla="*/ 15 w 50"/>
                <a:gd name="T5" fmla="*/ 48 h 49"/>
                <a:gd name="T6" fmla="*/ 11 w 50"/>
                <a:gd name="T7" fmla="*/ 46 h 49"/>
                <a:gd name="T8" fmla="*/ 7 w 50"/>
                <a:gd name="T9" fmla="*/ 42 h 49"/>
                <a:gd name="T10" fmla="*/ 5 w 50"/>
                <a:gd name="T11" fmla="*/ 38 h 49"/>
                <a:gd name="T12" fmla="*/ 2 w 50"/>
                <a:gd name="T13" fmla="*/ 34 h 49"/>
                <a:gd name="T14" fmla="*/ 0 w 50"/>
                <a:gd name="T15" fmla="*/ 29 h 49"/>
                <a:gd name="T16" fmla="*/ 0 w 50"/>
                <a:gd name="T17" fmla="*/ 24 h 49"/>
                <a:gd name="T18" fmla="*/ 0 w 50"/>
                <a:gd name="T19" fmla="*/ 20 h 49"/>
                <a:gd name="T20" fmla="*/ 2 w 50"/>
                <a:gd name="T21" fmla="*/ 15 h 49"/>
                <a:gd name="T22" fmla="*/ 5 w 50"/>
                <a:gd name="T23" fmla="*/ 10 h 49"/>
                <a:gd name="T24" fmla="*/ 7 w 50"/>
                <a:gd name="T25" fmla="*/ 7 h 49"/>
                <a:gd name="T26" fmla="*/ 11 w 50"/>
                <a:gd name="T27" fmla="*/ 4 h 49"/>
                <a:gd name="T28" fmla="*/ 15 w 50"/>
                <a:gd name="T29" fmla="*/ 2 h 49"/>
                <a:gd name="T30" fmla="*/ 20 w 50"/>
                <a:gd name="T31" fmla="*/ 0 h 49"/>
                <a:gd name="T32" fmla="*/ 25 w 50"/>
                <a:gd name="T33" fmla="*/ 0 h 49"/>
                <a:gd name="T34" fmla="*/ 31 w 50"/>
                <a:gd name="T35" fmla="*/ 0 h 49"/>
                <a:gd name="T36" fmla="*/ 35 w 50"/>
                <a:gd name="T37" fmla="*/ 2 h 49"/>
                <a:gd name="T38" fmla="*/ 39 w 50"/>
                <a:gd name="T39" fmla="*/ 4 h 49"/>
                <a:gd name="T40" fmla="*/ 43 w 50"/>
                <a:gd name="T41" fmla="*/ 7 h 49"/>
                <a:gd name="T42" fmla="*/ 46 w 50"/>
                <a:gd name="T43" fmla="*/ 10 h 49"/>
                <a:gd name="T44" fmla="*/ 48 w 50"/>
                <a:gd name="T45" fmla="*/ 15 h 49"/>
                <a:gd name="T46" fmla="*/ 50 w 50"/>
                <a:gd name="T47" fmla="*/ 20 h 49"/>
                <a:gd name="T48" fmla="*/ 50 w 50"/>
                <a:gd name="T49" fmla="*/ 24 h 49"/>
                <a:gd name="T50" fmla="*/ 50 w 50"/>
                <a:gd name="T51" fmla="*/ 29 h 49"/>
                <a:gd name="T52" fmla="*/ 48 w 50"/>
                <a:gd name="T53" fmla="*/ 34 h 49"/>
                <a:gd name="T54" fmla="*/ 46 w 50"/>
                <a:gd name="T55" fmla="*/ 38 h 49"/>
                <a:gd name="T56" fmla="*/ 43 w 50"/>
                <a:gd name="T57" fmla="*/ 42 h 49"/>
                <a:gd name="T58" fmla="*/ 39 w 50"/>
                <a:gd name="T59" fmla="*/ 46 h 49"/>
                <a:gd name="T60" fmla="*/ 35 w 50"/>
                <a:gd name="T61" fmla="*/ 48 h 49"/>
                <a:gd name="T62" fmla="*/ 31 w 50"/>
                <a:gd name="T63" fmla="*/ 49 h 49"/>
                <a:gd name="T64" fmla="*/ 25 w 50"/>
                <a:gd name="T6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 h="49">
                  <a:moveTo>
                    <a:pt x="25" y="49"/>
                  </a:moveTo>
                  <a:lnTo>
                    <a:pt x="20" y="49"/>
                  </a:lnTo>
                  <a:lnTo>
                    <a:pt x="15" y="48"/>
                  </a:lnTo>
                  <a:lnTo>
                    <a:pt x="11" y="46"/>
                  </a:lnTo>
                  <a:lnTo>
                    <a:pt x="7" y="42"/>
                  </a:lnTo>
                  <a:lnTo>
                    <a:pt x="5" y="38"/>
                  </a:lnTo>
                  <a:lnTo>
                    <a:pt x="2" y="34"/>
                  </a:lnTo>
                  <a:lnTo>
                    <a:pt x="0" y="29"/>
                  </a:lnTo>
                  <a:lnTo>
                    <a:pt x="0" y="24"/>
                  </a:lnTo>
                  <a:lnTo>
                    <a:pt x="0" y="20"/>
                  </a:lnTo>
                  <a:lnTo>
                    <a:pt x="2" y="15"/>
                  </a:lnTo>
                  <a:lnTo>
                    <a:pt x="5" y="10"/>
                  </a:lnTo>
                  <a:lnTo>
                    <a:pt x="7" y="7"/>
                  </a:lnTo>
                  <a:lnTo>
                    <a:pt x="11" y="4"/>
                  </a:lnTo>
                  <a:lnTo>
                    <a:pt x="15" y="2"/>
                  </a:lnTo>
                  <a:lnTo>
                    <a:pt x="20" y="0"/>
                  </a:lnTo>
                  <a:lnTo>
                    <a:pt x="25" y="0"/>
                  </a:lnTo>
                  <a:lnTo>
                    <a:pt x="31" y="0"/>
                  </a:lnTo>
                  <a:lnTo>
                    <a:pt x="35" y="2"/>
                  </a:lnTo>
                  <a:lnTo>
                    <a:pt x="39" y="4"/>
                  </a:lnTo>
                  <a:lnTo>
                    <a:pt x="43" y="7"/>
                  </a:lnTo>
                  <a:lnTo>
                    <a:pt x="46" y="10"/>
                  </a:lnTo>
                  <a:lnTo>
                    <a:pt x="48" y="15"/>
                  </a:lnTo>
                  <a:lnTo>
                    <a:pt x="50" y="20"/>
                  </a:lnTo>
                  <a:lnTo>
                    <a:pt x="50" y="24"/>
                  </a:lnTo>
                  <a:lnTo>
                    <a:pt x="50" y="29"/>
                  </a:lnTo>
                  <a:lnTo>
                    <a:pt x="48" y="34"/>
                  </a:lnTo>
                  <a:lnTo>
                    <a:pt x="46" y="38"/>
                  </a:lnTo>
                  <a:lnTo>
                    <a:pt x="43" y="42"/>
                  </a:lnTo>
                  <a:lnTo>
                    <a:pt x="39" y="46"/>
                  </a:lnTo>
                  <a:lnTo>
                    <a:pt x="35" y="48"/>
                  </a:lnTo>
                  <a:lnTo>
                    <a:pt x="31" y="49"/>
                  </a:lnTo>
                  <a:lnTo>
                    <a:pt x="25" y="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17" name="Freeform 17"/>
            <p:cNvSpPr>
              <a:spLocks/>
            </p:cNvSpPr>
            <p:nvPr/>
          </p:nvSpPr>
          <p:spPr bwMode="auto">
            <a:xfrm>
              <a:off x="971" y="1503"/>
              <a:ext cx="50" cy="49"/>
            </a:xfrm>
            <a:custGeom>
              <a:avLst/>
              <a:gdLst>
                <a:gd name="T0" fmla="*/ 25 w 50"/>
                <a:gd name="T1" fmla="*/ 49 h 49"/>
                <a:gd name="T2" fmla="*/ 20 w 50"/>
                <a:gd name="T3" fmla="*/ 49 h 49"/>
                <a:gd name="T4" fmla="*/ 15 w 50"/>
                <a:gd name="T5" fmla="*/ 48 h 49"/>
                <a:gd name="T6" fmla="*/ 11 w 50"/>
                <a:gd name="T7" fmla="*/ 46 h 49"/>
                <a:gd name="T8" fmla="*/ 7 w 50"/>
                <a:gd name="T9" fmla="*/ 42 h 49"/>
                <a:gd name="T10" fmla="*/ 5 w 50"/>
                <a:gd name="T11" fmla="*/ 38 h 49"/>
                <a:gd name="T12" fmla="*/ 2 w 50"/>
                <a:gd name="T13" fmla="*/ 34 h 49"/>
                <a:gd name="T14" fmla="*/ 0 w 50"/>
                <a:gd name="T15" fmla="*/ 29 h 49"/>
                <a:gd name="T16" fmla="*/ 0 w 50"/>
                <a:gd name="T17" fmla="*/ 24 h 49"/>
                <a:gd name="T18" fmla="*/ 0 w 50"/>
                <a:gd name="T19" fmla="*/ 20 h 49"/>
                <a:gd name="T20" fmla="*/ 2 w 50"/>
                <a:gd name="T21" fmla="*/ 15 h 49"/>
                <a:gd name="T22" fmla="*/ 5 w 50"/>
                <a:gd name="T23" fmla="*/ 10 h 49"/>
                <a:gd name="T24" fmla="*/ 7 w 50"/>
                <a:gd name="T25" fmla="*/ 7 h 49"/>
                <a:gd name="T26" fmla="*/ 11 w 50"/>
                <a:gd name="T27" fmla="*/ 4 h 49"/>
                <a:gd name="T28" fmla="*/ 15 w 50"/>
                <a:gd name="T29" fmla="*/ 2 h 49"/>
                <a:gd name="T30" fmla="*/ 20 w 50"/>
                <a:gd name="T31" fmla="*/ 0 h 49"/>
                <a:gd name="T32" fmla="*/ 25 w 50"/>
                <a:gd name="T33" fmla="*/ 0 h 49"/>
                <a:gd name="T34" fmla="*/ 31 w 50"/>
                <a:gd name="T35" fmla="*/ 0 h 49"/>
                <a:gd name="T36" fmla="*/ 35 w 50"/>
                <a:gd name="T37" fmla="*/ 2 h 49"/>
                <a:gd name="T38" fmla="*/ 39 w 50"/>
                <a:gd name="T39" fmla="*/ 4 h 49"/>
                <a:gd name="T40" fmla="*/ 43 w 50"/>
                <a:gd name="T41" fmla="*/ 7 h 49"/>
                <a:gd name="T42" fmla="*/ 46 w 50"/>
                <a:gd name="T43" fmla="*/ 10 h 49"/>
                <a:gd name="T44" fmla="*/ 48 w 50"/>
                <a:gd name="T45" fmla="*/ 15 h 49"/>
                <a:gd name="T46" fmla="*/ 50 w 50"/>
                <a:gd name="T47" fmla="*/ 20 h 49"/>
                <a:gd name="T48" fmla="*/ 50 w 50"/>
                <a:gd name="T49" fmla="*/ 24 h 49"/>
                <a:gd name="T50" fmla="*/ 50 w 50"/>
                <a:gd name="T51" fmla="*/ 29 h 49"/>
                <a:gd name="T52" fmla="*/ 48 w 50"/>
                <a:gd name="T53" fmla="*/ 34 h 49"/>
                <a:gd name="T54" fmla="*/ 46 w 50"/>
                <a:gd name="T55" fmla="*/ 38 h 49"/>
                <a:gd name="T56" fmla="*/ 43 w 50"/>
                <a:gd name="T57" fmla="*/ 42 h 49"/>
                <a:gd name="T58" fmla="*/ 39 w 50"/>
                <a:gd name="T59" fmla="*/ 46 h 49"/>
                <a:gd name="T60" fmla="*/ 35 w 50"/>
                <a:gd name="T61" fmla="*/ 48 h 49"/>
                <a:gd name="T62" fmla="*/ 31 w 50"/>
                <a:gd name="T63" fmla="*/ 49 h 49"/>
                <a:gd name="T64" fmla="*/ 25 w 50"/>
                <a:gd name="T6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 h="49">
                  <a:moveTo>
                    <a:pt x="25" y="49"/>
                  </a:moveTo>
                  <a:lnTo>
                    <a:pt x="20" y="49"/>
                  </a:lnTo>
                  <a:lnTo>
                    <a:pt x="15" y="48"/>
                  </a:lnTo>
                  <a:lnTo>
                    <a:pt x="11" y="46"/>
                  </a:lnTo>
                  <a:lnTo>
                    <a:pt x="7" y="42"/>
                  </a:lnTo>
                  <a:lnTo>
                    <a:pt x="5" y="38"/>
                  </a:lnTo>
                  <a:lnTo>
                    <a:pt x="2" y="34"/>
                  </a:lnTo>
                  <a:lnTo>
                    <a:pt x="0" y="29"/>
                  </a:lnTo>
                  <a:lnTo>
                    <a:pt x="0" y="24"/>
                  </a:lnTo>
                  <a:lnTo>
                    <a:pt x="0" y="20"/>
                  </a:lnTo>
                  <a:lnTo>
                    <a:pt x="2" y="15"/>
                  </a:lnTo>
                  <a:lnTo>
                    <a:pt x="5" y="10"/>
                  </a:lnTo>
                  <a:lnTo>
                    <a:pt x="7" y="7"/>
                  </a:lnTo>
                  <a:lnTo>
                    <a:pt x="11" y="4"/>
                  </a:lnTo>
                  <a:lnTo>
                    <a:pt x="15" y="2"/>
                  </a:lnTo>
                  <a:lnTo>
                    <a:pt x="20" y="0"/>
                  </a:lnTo>
                  <a:lnTo>
                    <a:pt x="25" y="0"/>
                  </a:lnTo>
                  <a:lnTo>
                    <a:pt x="31" y="0"/>
                  </a:lnTo>
                  <a:lnTo>
                    <a:pt x="35" y="2"/>
                  </a:lnTo>
                  <a:lnTo>
                    <a:pt x="39" y="4"/>
                  </a:lnTo>
                  <a:lnTo>
                    <a:pt x="43" y="7"/>
                  </a:lnTo>
                  <a:lnTo>
                    <a:pt x="46" y="10"/>
                  </a:lnTo>
                  <a:lnTo>
                    <a:pt x="48" y="15"/>
                  </a:lnTo>
                  <a:lnTo>
                    <a:pt x="50" y="20"/>
                  </a:lnTo>
                  <a:lnTo>
                    <a:pt x="50" y="24"/>
                  </a:lnTo>
                  <a:lnTo>
                    <a:pt x="50" y="29"/>
                  </a:lnTo>
                  <a:lnTo>
                    <a:pt x="48" y="34"/>
                  </a:lnTo>
                  <a:lnTo>
                    <a:pt x="46" y="38"/>
                  </a:lnTo>
                  <a:lnTo>
                    <a:pt x="43" y="42"/>
                  </a:lnTo>
                  <a:lnTo>
                    <a:pt x="39" y="46"/>
                  </a:lnTo>
                  <a:lnTo>
                    <a:pt x="35" y="48"/>
                  </a:lnTo>
                  <a:lnTo>
                    <a:pt x="31" y="49"/>
                  </a:lnTo>
                  <a:lnTo>
                    <a:pt x="25" y="49"/>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18" name="Line 18"/>
            <p:cNvSpPr>
              <a:spLocks noChangeShapeType="1"/>
            </p:cNvSpPr>
            <p:nvPr/>
          </p:nvSpPr>
          <p:spPr bwMode="auto">
            <a:xfrm>
              <a:off x="730" y="1246"/>
              <a:ext cx="344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619" name="Line 19"/>
            <p:cNvSpPr>
              <a:spLocks noChangeShapeType="1"/>
            </p:cNvSpPr>
            <p:nvPr/>
          </p:nvSpPr>
          <p:spPr bwMode="auto">
            <a:xfrm>
              <a:off x="1116" y="1040"/>
              <a:ext cx="3050"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620" name="Freeform 20"/>
            <p:cNvSpPr>
              <a:spLocks/>
            </p:cNvSpPr>
            <p:nvPr/>
          </p:nvSpPr>
          <p:spPr bwMode="auto">
            <a:xfrm>
              <a:off x="870" y="1230"/>
              <a:ext cx="33" cy="34"/>
            </a:xfrm>
            <a:custGeom>
              <a:avLst/>
              <a:gdLst>
                <a:gd name="T0" fmla="*/ 16 w 33"/>
                <a:gd name="T1" fmla="*/ 34 h 34"/>
                <a:gd name="T2" fmla="*/ 13 w 33"/>
                <a:gd name="T3" fmla="*/ 33 h 34"/>
                <a:gd name="T4" fmla="*/ 11 w 33"/>
                <a:gd name="T5" fmla="*/ 32 h 34"/>
                <a:gd name="T6" fmla="*/ 7 w 33"/>
                <a:gd name="T7" fmla="*/ 30 h 34"/>
                <a:gd name="T8" fmla="*/ 5 w 33"/>
                <a:gd name="T9" fmla="*/ 28 h 34"/>
                <a:gd name="T10" fmla="*/ 3 w 33"/>
                <a:gd name="T11" fmla="*/ 26 h 34"/>
                <a:gd name="T12" fmla="*/ 1 w 33"/>
                <a:gd name="T13" fmla="*/ 23 h 34"/>
                <a:gd name="T14" fmla="*/ 0 w 33"/>
                <a:gd name="T15" fmla="*/ 20 h 34"/>
                <a:gd name="T16" fmla="*/ 0 w 33"/>
                <a:gd name="T17" fmla="*/ 16 h 34"/>
                <a:gd name="T18" fmla="*/ 0 w 33"/>
                <a:gd name="T19" fmla="*/ 14 h 34"/>
                <a:gd name="T20" fmla="*/ 1 w 33"/>
                <a:gd name="T21" fmla="*/ 10 h 34"/>
                <a:gd name="T22" fmla="*/ 3 w 33"/>
                <a:gd name="T23" fmla="*/ 7 h 34"/>
                <a:gd name="T24" fmla="*/ 5 w 33"/>
                <a:gd name="T25" fmla="*/ 4 h 34"/>
                <a:gd name="T26" fmla="*/ 7 w 33"/>
                <a:gd name="T27" fmla="*/ 3 h 34"/>
                <a:gd name="T28" fmla="*/ 11 w 33"/>
                <a:gd name="T29" fmla="*/ 1 h 34"/>
                <a:gd name="T30" fmla="*/ 13 w 33"/>
                <a:gd name="T31" fmla="*/ 1 h 34"/>
                <a:gd name="T32" fmla="*/ 16 w 33"/>
                <a:gd name="T33" fmla="*/ 0 h 34"/>
                <a:gd name="T34" fmla="*/ 20 w 33"/>
                <a:gd name="T35" fmla="*/ 1 h 34"/>
                <a:gd name="T36" fmla="*/ 23 w 33"/>
                <a:gd name="T37" fmla="*/ 1 h 34"/>
                <a:gd name="T38" fmla="*/ 26 w 33"/>
                <a:gd name="T39" fmla="*/ 3 h 34"/>
                <a:gd name="T40" fmla="*/ 28 w 33"/>
                <a:gd name="T41" fmla="*/ 4 h 34"/>
                <a:gd name="T42" fmla="*/ 31 w 33"/>
                <a:gd name="T43" fmla="*/ 7 h 34"/>
                <a:gd name="T44" fmla="*/ 32 w 33"/>
                <a:gd name="T45" fmla="*/ 10 h 34"/>
                <a:gd name="T46" fmla="*/ 33 w 33"/>
                <a:gd name="T47" fmla="*/ 14 h 34"/>
                <a:gd name="T48" fmla="*/ 33 w 33"/>
                <a:gd name="T49" fmla="*/ 16 h 34"/>
                <a:gd name="T50" fmla="*/ 33 w 33"/>
                <a:gd name="T51" fmla="*/ 20 h 34"/>
                <a:gd name="T52" fmla="*/ 32 w 33"/>
                <a:gd name="T53" fmla="*/ 23 h 34"/>
                <a:gd name="T54" fmla="*/ 31 w 33"/>
                <a:gd name="T55" fmla="*/ 26 h 34"/>
                <a:gd name="T56" fmla="*/ 28 w 33"/>
                <a:gd name="T57" fmla="*/ 28 h 34"/>
                <a:gd name="T58" fmla="*/ 26 w 33"/>
                <a:gd name="T59" fmla="*/ 30 h 34"/>
                <a:gd name="T60" fmla="*/ 23 w 33"/>
                <a:gd name="T61" fmla="*/ 32 h 34"/>
                <a:gd name="T62" fmla="*/ 20 w 33"/>
                <a:gd name="T63" fmla="*/ 33 h 34"/>
                <a:gd name="T64" fmla="*/ 16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6" y="34"/>
                  </a:moveTo>
                  <a:lnTo>
                    <a:pt x="13" y="33"/>
                  </a:lnTo>
                  <a:lnTo>
                    <a:pt x="11" y="32"/>
                  </a:lnTo>
                  <a:lnTo>
                    <a:pt x="7" y="30"/>
                  </a:lnTo>
                  <a:lnTo>
                    <a:pt x="5" y="28"/>
                  </a:lnTo>
                  <a:lnTo>
                    <a:pt x="3" y="26"/>
                  </a:lnTo>
                  <a:lnTo>
                    <a:pt x="1" y="23"/>
                  </a:lnTo>
                  <a:lnTo>
                    <a:pt x="0" y="20"/>
                  </a:lnTo>
                  <a:lnTo>
                    <a:pt x="0" y="16"/>
                  </a:lnTo>
                  <a:lnTo>
                    <a:pt x="0" y="14"/>
                  </a:lnTo>
                  <a:lnTo>
                    <a:pt x="1" y="10"/>
                  </a:lnTo>
                  <a:lnTo>
                    <a:pt x="3" y="7"/>
                  </a:lnTo>
                  <a:lnTo>
                    <a:pt x="5" y="4"/>
                  </a:lnTo>
                  <a:lnTo>
                    <a:pt x="7" y="3"/>
                  </a:lnTo>
                  <a:lnTo>
                    <a:pt x="11" y="1"/>
                  </a:lnTo>
                  <a:lnTo>
                    <a:pt x="13" y="1"/>
                  </a:lnTo>
                  <a:lnTo>
                    <a:pt x="16" y="0"/>
                  </a:lnTo>
                  <a:lnTo>
                    <a:pt x="20" y="1"/>
                  </a:lnTo>
                  <a:lnTo>
                    <a:pt x="23" y="1"/>
                  </a:lnTo>
                  <a:lnTo>
                    <a:pt x="26" y="3"/>
                  </a:lnTo>
                  <a:lnTo>
                    <a:pt x="28" y="4"/>
                  </a:lnTo>
                  <a:lnTo>
                    <a:pt x="31" y="7"/>
                  </a:lnTo>
                  <a:lnTo>
                    <a:pt x="32" y="10"/>
                  </a:lnTo>
                  <a:lnTo>
                    <a:pt x="33" y="14"/>
                  </a:lnTo>
                  <a:lnTo>
                    <a:pt x="33" y="16"/>
                  </a:lnTo>
                  <a:lnTo>
                    <a:pt x="33" y="20"/>
                  </a:lnTo>
                  <a:lnTo>
                    <a:pt x="32" y="23"/>
                  </a:lnTo>
                  <a:lnTo>
                    <a:pt x="31" y="26"/>
                  </a:lnTo>
                  <a:lnTo>
                    <a:pt x="28" y="28"/>
                  </a:lnTo>
                  <a:lnTo>
                    <a:pt x="26" y="30"/>
                  </a:lnTo>
                  <a:lnTo>
                    <a:pt x="23" y="32"/>
                  </a:lnTo>
                  <a:lnTo>
                    <a:pt x="20" y="33"/>
                  </a:lnTo>
                  <a:lnTo>
                    <a:pt x="16"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21" name="Freeform 21"/>
            <p:cNvSpPr>
              <a:spLocks/>
            </p:cNvSpPr>
            <p:nvPr/>
          </p:nvSpPr>
          <p:spPr bwMode="auto">
            <a:xfrm>
              <a:off x="870" y="1230"/>
              <a:ext cx="33" cy="34"/>
            </a:xfrm>
            <a:custGeom>
              <a:avLst/>
              <a:gdLst>
                <a:gd name="T0" fmla="*/ 16 w 33"/>
                <a:gd name="T1" fmla="*/ 34 h 34"/>
                <a:gd name="T2" fmla="*/ 13 w 33"/>
                <a:gd name="T3" fmla="*/ 33 h 34"/>
                <a:gd name="T4" fmla="*/ 11 w 33"/>
                <a:gd name="T5" fmla="*/ 32 h 34"/>
                <a:gd name="T6" fmla="*/ 7 w 33"/>
                <a:gd name="T7" fmla="*/ 30 h 34"/>
                <a:gd name="T8" fmla="*/ 5 w 33"/>
                <a:gd name="T9" fmla="*/ 28 h 34"/>
                <a:gd name="T10" fmla="*/ 3 w 33"/>
                <a:gd name="T11" fmla="*/ 26 h 34"/>
                <a:gd name="T12" fmla="*/ 1 w 33"/>
                <a:gd name="T13" fmla="*/ 23 h 34"/>
                <a:gd name="T14" fmla="*/ 0 w 33"/>
                <a:gd name="T15" fmla="*/ 20 h 34"/>
                <a:gd name="T16" fmla="*/ 0 w 33"/>
                <a:gd name="T17" fmla="*/ 16 h 34"/>
                <a:gd name="T18" fmla="*/ 0 w 33"/>
                <a:gd name="T19" fmla="*/ 14 h 34"/>
                <a:gd name="T20" fmla="*/ 1 w 33"/>
                <a:gd name="T21" fmla="*/ 10 h 34"/>
                <a:gd name="T22" fmla="*/ 3 w 33"/>
                <a:gd name="T23" fmla="*/ 7 h 34"/>
                <a:gd name="T24" fmla="*/ 5 w 33"/>
                <a:gd name="T25" fmla="*/ 4 h 34"/>
                <a:gd name="T26" fmla="*/ 7 w 33"/>
                <a:gd name="T27" fmla="*/ 3 h 34"/>
                <a:gd name="T28" fmla="*/ 11 w 33"/>
                <a:gd name="T29" fmla="*/ 1 h 34"/>
                <a:gd name="T30" fmla="*/ 13 w 33"/>
                <a:gd name="T31" fmla="*/ 1 h 34"/>
                <a:gd name="T32" fmla="*/ 16 w 33"/>
                <a:gd name="T33" fmla="*/ 0 h 34"/>
                <a:gd name="T34" fmla="*/ 20 w 33"/>
                <a:gd name="T35" fmla="*/ 1 h 34"/>
                <a:gd name="T36" fmla="*/ 23 w 33"/>
                <a:gd name="T37" fmla="*/ 1 h 34"/>
                <a:gd name="T38" fmla="*/ 26 w 33"/>
                <a:gd name="T39" fmla="*/ 3 h 34"/>
                <a:gd name="T40" fmla="*/ 28 w 33"/>
                <a:gd name="T41" fmla="*/ 4 h 34"/>
                <a:gd name="T42" fmla="*/ 31 w 33"/>
                <a:gd name="T43" fmla="*/ 7 h 34"/>
                <a:gd name="T44" fmla="*/ 32 w 33"/>
                <a:gd name="T45" fmla="*/ 10 h 34"/>
                <a:gd name="T46" fmla="*/ 33 w 33"/>
                <a:gd name="T47" fmla="*/ 14 h 34"/>
                <a:gd name="T48" fmla="*/ 33 w 33"/>
                <a:gd name="T49" fmla="*/ 16 h 34"/>
                <a:gd name="T50" fmla="*/ 33 w 33"/>
                <a:gd name="T51" fmla="*/ 20 h 34"/>
                <a:gd name="T52" fmla="*/ 32 w 33"/>
                <a:gd name="T53" fmla="*/ 23 h 34"/>
                <a:gd name="T54" fmla="*/ 31 w 33"/>
                <a:gd name="T55" fmla="*/ 26 h 34"/>
                <a:gd name="T56" fmla="*/ 28 w 33"/>
                <a:gd name="T57" fmla="*/ 28 h 34"/>
                <a:gd name="T58" fmla="*/ 26 w 33"/>
                <a:gd name="T59" fmla="*/ 30 h 34"/>
                <a:gd name="T60" fmla="*/ 23 w 33"/>
                <a:gd name="T61" fmla="*/ 32 h 34"/>
                <a:gd name="T62" fmla="*/ 20 w 33"/>
                <a:gd name="T63" fmla="*/ 33 h 34"/>
                <a:gd name="T64" fmla="*/ 16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6" y="34"/>
                  </a:moveTo>
                  <a:lnTo>
                    <a:pt x="13" y="33"/>
                  </a:lnTo>
                  <a:lnTo>
                    <a:pt x="11" y="32"/>
                  </a:lnTo>
                  <a:lnTo>
                    <a:pt x="7" y="30"/>
                  </a:lnTo>
                  <a:lnTo>
                    <a:pt x="5" y="28"/>
                  </a:lnTo>
                  <a:lnTo>
                    <a:pt x="3" y="26"/>
                  </a:lnTo>
                  <a:lnTo>
                    <a:pt x="1" y="23"/>
                  </a:lnTo>
                  <a:lnTo>
                    <a:pt x="0" y="20"/>
                  </a:lnTo>
                  <a:lnTo>
                    <a:pt x="0" y="16"/>
                  </a:lnTo>
                  <a:lnTo>
                    <a:pt x="0" y="14"/>
                  </a:lnTo>
                  <a:lnTo>
                    <a:pt x="1" y="10"/>
                  </a:lnTo>
                  <a:lnTo>
                    <a:pt x="3" y="7"/>
                  </a:lnTo>
                  <a:lnTo>
                    <a:pt x="5" y="4"/>
                  </a:lnTo>
                  <a:lnTo>
                    <a:pt x="7" y="3"/>
                  </a:lnTo>
                  <a:lnTo>
                    <a:pt x="11" y="1"/>
                  </a:lnTo>
                  <a:lnTo>
                    <a:pt x="13" y="1"/>
                  </a:lnTo>
                  <a:lnTo>
                    <a:pt x="16" y="0"/>
                  </a:lnTo>
                  <a:lnTo>
                    <a:pt x="20" y="1"/>
                  </a:lnTo>
                  <a:lnTo>
                    <a:pt x="23" y="1"/>
                  </a:lnTo>
                  <a:lnTo>
                    <a:pt x="26" y="3"/>
                  </a:lnTo>
                  <a:lnTo>
                    <a:pt x="28" y="4"/>
                  </a:lnTo>
                  <a:lnTo>
                    <a:pt x="31" y="7"/>
                  </a:lnTo>
                  <a:lnTo>
                    <a:pt x="32" y="10"/>
                  </a:lnTo>
                  <a:lnTo>
                    <a:pt x="33" y="14"/>
                  </a:lnTo>
                  <a:lnTo>
                    <a:pt x="33" y="16"/>
                  </a:lnTo>
                  <a:lnTo>
                    <a:pt x="33" y="20"/>
                  </a:lnTo>
                  <a:lnTo>
                    <a:pt x="32" y="23"/>
                  </a:lnTo>
                  <a:lnTo>
                    <a:pt x="31" y="26"/>
                  </a:lnTo>
                  <a:lnTo>
                    <a:pt x="28" y="28"/>
                  </a:lnTo>
                  <a:lnTo>
                    <a:pt x="26" y="30"/>
                  </a:lnTo>
                  <a:lnTo>
                    <a:pt x="23" y="32"/>
                  </a:lnTo>
                  <a:lnTo>
                    <a:pt x="20" y="33"/>
                  </a:lnTo>
                  <a:lnTo>
                    <a:pt x="16" y="34"/>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22" name="Freeform 22"/>
            <p:cNvSpPr>
              <a:spLocks/>
            </p:cNvSpPr>
            <p:nvPr/>
          </p:nvSpPr>
          <p:spPr bwMode="auto">
            <a:xfrm>
              <a:off x="978" y="2001"/>
              <a:ext cx="33" cy="33"/>
            </a:xfrm>
            <a:custGeom>
              <a:avLst/>
              <a:gdLst>
                <a:gd name="T0" fmla="*/ 17 w 33"/>
                <a:gd name="T1" fmla="*/ 33 h 33"/>
                <a:gd name="T2" fmla="*/ 13 w 33"/>
                <a:gd name="T3" fmla="*/ 33 h 33"/>
                <a:gd name="T4" fmla="*/ 10 w 33"/>
                <a:gd name="T5" fmla="*/ 32 h 33"/>
                <a:gd name="T6" fmla="*/ 7 w 33"/>
                <a:gd name="T7" fmla="*/ 31 h 33"/>
                <a:gd name="T8" fmla="*/ 5 w 33"/>
                <a:gd name="T9" fmla="*/ 29 h 33"/>
                <a:gd name="T10" fmla="*/ 3 w 33"/>
                <a:gd name="T11" fmla="*/ 26 h 33"/>
                <a:gd name="T12" fmla="*/ 1 w 33"/>
                <a:gd name="T13" fmla="*/ 23 h 33"/>
                <a:gd name="T14" fmla="*/ 0 w 33"/>
                <a:gd name="T15" fmla="*/ 20 h 33"/>
                <a:gd name="T16" fmla="*/ 0 w 33"/>
                <a:gd name="T17" fmla="*/ 17 h 33"/>
                <a:gd name="T18" fmla="*/ 0 w 33"/>
                <a:gd name="T19" fmla="*/ 13 h 33"/>
                <a:gd name="T20" fmla="*/ 1 w 33"/>
                <a:gd name="T21" fmla="*/ 10 h 33"/>
                <a:gd name="T22" fmla="*/ 3 w 33"/>
                <a:gd name="T23" fmla="*/ 7 h 33"/>
                <a:gd name="T24" fmla="*/ 5 w 33"/>
                <a:gd name="T25" fmla="*/ 5 h 33"/>
                <a:gd name="T26" fmla="*/ 7 w 33"/>
                <a:gd name="T27" fmla="*/ 3 h 33"/>
                <a:gd name="T28" fmla="*/ 10 w 33"/>
                <a:gd name="T29" fmla="*/ 2 h 33"/>
                <a:gd name="T30" fmla="*/ 13 w 33"/>
                <a:gd name="T31" fmla="*/ 0 h 33"/>
                <a:gd name="T32" fmla="*/ 17 w 33"/>
                <a:gd name="T33" fmla="*/ 0 h 33"/>
                <a:gd name="T34" fmla="*/ 20 w 33"/>
                <a:gd name="T35" fmla="*/ 0 h 33"/>
                <a:gd name="T36" fmla="*/ 23 w 33"/>
                <a:gd name="T37" fmla="*/ 2 h 33"/>
                <a:gd name="T38" fmla="*/ 26 w 33"/>
                <a:gd name="T39" fmla="*/ 3 h 33"/>
                <a:gd name="T40" fmla="*/ 28 w 33"/>
                <a:gd name="T41" fmla="*/ 5 h 33"/>
                <a:gd name="T42" fmla="*/ 31 w 33"/>
                <a:gd name="T43" fmla="*/ 7 h 33"/>
                <a:gd name="T44" fmla="*/ 32 w 33"/>
                <a:gd name="T45" fmla="*/ 10 h 33"/>
                <a:gd name="T46" fmla="*/ 33 w 33"/>
                <a:gd name="T47" fmla="*/ 13 h 33"/>
                <a:gd name="T48" fmla="*/ 33 w 33"/>
                <a:gd name="T49" fmla="*/ 17 h 33"/>
                <a:gd name="T50" fmla="*/ 33 w 33"/>
                <a:gd name="T51" fmla="*/ 20 h 33"/>
                <a:gd name="T52" fmla="*/ 32 w 33"/>
                <a:gd name="T53" fmla="*/ 23 h 33"/>
                <a:gd name="T54" fmla="*/ 31 w 33"/>
                <a:gd name="T55" fmla="*/ 26 h 33"/>
                <a:gd name="T56" fmla="*/ 28 w 33"/>
                <a:gd name="T57" fmla="*/ 29 h 33"/>
                <a:gd name="T58" fmla="*/ 26 w 33"/>
                <a:gd name="T59" fmla="*/ 31 h 33"/>
                <a:gd name="T60" fmla="*/ 23 w 33"/>
                <a:gd name="T61" fmla="*/ 32 h 33"/>
                <a:gd name="T62" fmla="*/ 20 w 33"/>
                <a:gd name="T63" fmla="*/ 33 h 33"/>
                <a:gd name="T64" fmla="*/ 17 w 33"/>
                <a:gd name="T6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3">
                  <a:moveTo>
                    <a:pt x="17" y="33"/>
                  </a:moveTo>
                  <a:lnTo>
                    <a:pt x="13" y="33"/>
                  </a:lnTo>
                  <a:lnTo>
                    <a:pt x="10" y="32"/>
                  </a:lnTo>
                  <a:lnTo>
                    <a:pt x="7" y="31"/>
                  </a:lnTo>
                  <a:lnTo>
                    <a:pt x="5" y="29"/>
                  </a:lnTo>
                  <a:lnTo>
                    <a:pt x="3" y="26"/>
                  </a:lnTo>
                  <a:lnTo>
                    <a:pt x="1" y="23"/>
                  </a:lnTo>
                  <a:lnTo>
                    <a:pt x="0" y="20"/>
                  </a:lnTo>
                  <a:lnTo>
                    <a:pt x="0" y="17"/>
                  </a:lnTo>
                  <a:lnTo>
                    <a:pt x="0" y="13"/>
                  </a:lnTo>
                  <a:lnTo>
                    <a:pt x="1" y="10"/>
                  </a:lnTo>
                  <a:lnTo>
                    <a:pt x="3" y="7"/>
                  </a:lnTo>
                  <a:lnTo>
                    <a:pt x="5" y="5"/>
                  </a:lnTo>
                  <a:lnTo>
                    <a:pt x="7" y="3"/>
                  </a:lnTo>
                  <a:lnTo>
                    <a:pt x="10" y="2"/>
                  </a:lnTo>
                  <a:lnTo>
                    <a:pt x="13" y="0"/>
                  </a:lnTo>
                  <a:lnTo>
                    <a:pt x="17" y="0"/>
                  </a:lnTo>
                  <a:lnTo>
                    <a:pt x="20" y="0"/>
                  </a:lnTo>
                  <a:lnTo>
                    <a:pt x="23" y="2"/>
                  </a:lnTo>
                  <a:lnTo>
                    <a:pt x="26" y="3"/>
                  </a:lnTo>
                  <a:lnTo>
                    <a:pt x="28" y="5"/>
                  </a:lnTo>
                  <a:lnTo>
                    <a:pt x="31" y="7"/>
                  </a:lnTo>
                  <a:lnTo>
                    <a:pt x="32" y="10"/>
                  </a:lnTo>
                  <a:lnTo>
                    <a:pt x="33" y="13"/>
                  </a:lnTo>
                  <a:lnTo>
                    <a:pt x="33" y="17"/>
                  </a:lnTo>
                  <a:lnTo>
                    <a:pt x="33" y="20"/>
                  </a:lnTo>
                  <a:lnTo>
                    <a:pt x="32" y="23"/>
                  </a:lnTo>
                  <a:lnTo>
                    <a:pt x="31" y="26"/>
                  </a:lnTo>
                  <a:lnTo>
                    <a:pt x="28" y="29"/>
                  </a:lnTo>
                  <a:lnTo>
                    <a:pt x="26" y="31"/>
                  </a:lnTo>
                  <a:lnTo>
                    <a:pt x="23" y="32"/>
                  </a:lnTo>
                  <a:lnTo>
                    <a:pt x="20" y="33"/>
                  </a:lnTo>
                  <a:lnTo>
                    <a:pt x="17"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23" name="Freeform 23"/>
            <p:cNvSpPr>
              <a:spLocks/>
            </p:cNvSpPr>
            <p:nvPr/>
          </p:nvSpPr>
          <p:spPr bwMode="auto">
            <a:xfrm>
              <a:off x="978" y="2001"/>
              <a:ext cx="33" cy="33"/>
            </a:xfrm>
            <a:custGeom>
              <a:avLst/>
              <a:gdLst>
                <a:gd name="T0" fmla="*/ 17 w 33"/>
                <a:gd name="T1" fmla="*/ 33 h 33"/>
                <a:gd name="T2" fmla="*/ 13 w 33"/>
                <a:gd name="T3" fmla="*/ 33 h 33"/>
                <a:gd name="T4" fmla="*/ 10 w 33"/>
                <a:gd name="T5" fmla="*/ 32 h 33"/>
                <a:gd name="T6" fmla="*/ 7 w 33"/>
                <a:gd name="T7" fmla="*/ 31 h 33"/>
                <a:gd name="T8" fmla="*/ 5 w 33"/>
                <a:gd name="T9" fmla="*/ 29 h 33"/>
                <a:gd name="T10" fmla="*/ 3 w 33"/>
                <a:gd name="T11" fmla="*/ 26 h 33"/>
                <a:gd name="T12" fmla="*/ 1 w 33"/>
                <a:gd name="T13" fmla="*/ 23 h 33"/>
                <a:gd name="T14" fmla="*/ 0 w 33"/>
                <a:gd name="T15" fmla="*/ 20 h 33"/>
                <a:gd name="T16" fmla="*/ 0 w 33"/>
                <a:gd name="T17" fmla="*/ 17 h 33"/>
                <a:gd name="T18" fmla="*/ 0 w 33"/>
                <a:gd name="T19" fmla="*/ 13 h 33"/>
                <a:gd name="T20" fmla="*/ 1 w 33"/>
                <a:gd name="T21" fmla="*/ 10 h 33"/>
                <a:gd name="T22" fmla="*/ 3 w 33"/>
                <a:gd name="T23" fmla="*/ 7 h 33"/>
                <a:gd name="T24" fmla="*/ 5 w 33"/>
                <a:gd name="T25" fmla="*/ 5 h 33"/>
                <a:gd name="T26" fmla="*/ 7 w 33"/>
                <a:gd name="T27" fmla="*/ 3 h 33"/>
                <a:gd name="T28" fmla="*/ 10 w 33"/>
                <a:gd name="T29" fmla="*/ 2 h 33"/>
                <a:gd name="T30" fmla="*/ 13 w 33"/>
                <a:gd name="T31" fmla="*/ 0 h 33"/>
                <a:gd name="T32" fmla="*/ 17 w 33"/>
                <a:gd name="T33" fmla="*/ 0 h 33"/>
                <a:gd name="T34" fmla="*/ 20 w 33"/>
                <a:gd name="T35" fmla="*/ 0 h 33"/>
                <a:gd name="T36" fmla="*/ 23 w 33"/>
                <a:gd name="T37" fmla="*/ 2 h 33"/>
                <a:gd name="T38" fmla="*/ 26 w 33"/>
                <a:gd name="T39" fmla="*/ 3 h 33"/>
                <a:gd name="T40" fmla="*/ 28 w 33"/>
                <a:gd name="T41" fmla="*/ 5 h 33"/>
                <a:gd name="T42" fmla="*/ 31 w 33"/>
                <a:gd name="T43" fmla="*/ 7 h 33"/>
                <a:gd name="T44" fmla="*/ 32 w 33"/>
                <a:gd name="T45" fmla="*/ 10 h 33"/>
                <a:gd name="T46" fmla="*/ 33 w 33"/>
                <a:gd name="T47" fmla="*/ 13 h 33"/>
                <a:gd name="T48" fmla="*/ 33 w 33"/>
                <a:gd name="T49" fmla="*/ 17 h 33"/>
                <a:gd name="T50" fmla="*/ 33 w 33"/>
                <a:gd name="T51" fmla="*/ 20 h 33"/>
                <a:gd name="T52" fmla="*/ 32 w 33"/>
                <a:gd name="T53" fmla="*/ 23 h 33"/>
                <a:gd name="T54" fmla="*/ 31 w 33"/>
                <a:gd name="T55" fmla="*/ 26 h 33"/>
                <a:gd name="T56" fmla="*/ 28 w 33"/>
                <a:gd name="T57" fmla="*/ 29 h 33"/>
                <a:gd name="T58" fmla="*/ 26 w 33"/>
                <a:gd name="T59" fmla="*/ 31 h 33"/>
                <a:gd name="T60" fmla="*/ 23 w 33"/>
                <a:gd name="T61" fmla="*/ 32 h 33"/>
                <a:gd name="T62" fmla="*/ 20 w 33"/>
                <a:gd name="T63" fmla="*/ 33 h 33"/>
                <a:gd name="T64" fmla="*/ 17 w 33"/>
                <a:gd name="T6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3">
                  <a:moveTo>
                    <a:pt x="17" y="33"/>
                  </a:moveTo>
                  <a:lnTo>
                    <a:pt x="13" y="33"/>
                  </a:lnTo>
                  <a:lnTo>
                    <a:pt x="10" y="32"/>
                  </a:lnTo>
                  <a:lnTo>
                    <a:pt x="7" y="31"/>
                  </a:lnTo>
                  <a:lnTo>
                    <a:pt x="5" y="29"/>
                  </a:lnTo>
                  <a:lnTo>
                    <a:pt x="3" y="26"/>
                  </a:lnTo>
                  <a:lnTo>
                    <a:pt x="1" y="23"/>
                  </a:lnTo>
                  <a:lnTo>
                    <a:pt x="0" y="20"/>
                  </a:lnTo>
                  <a:lnTo>
                    <a:pt x="0" y="17"/>
                  </a:lnTo>
                  <a:lnTo>
                    <a:pt x="0" y="13"/>
                  </a:lnTo>
                  <a:lnTo>
                    <a:pt x="1" y="10"/>
                  </a:lnTo>
                  <a:lnTo>
                    <a:pt x="3" y="7"/>
                  </a:lnTo>
                  <a:lnTo>
                    <a:pt x="5" y="5"/>
                  </a:lnTo>
                  <a:lnTo>
                    <a:pt x="7" y="3"/>
                  </a:lnTo>
                  <a:lnTo>
                    <a:pt x="10" y="2"/>
                  </a:lnTo>
                  <a:lnTo>
                    <a:pt x="13" y="0"/>
                  </a:lnTo>
                  <a:lnTo>
                    <a:pt x="17" y="0"/>
                  </a:lnTo>
                  <a:lnTo>
                    <a:pt x="20" y="0"/>
                  </a:lnTo>
                  <a:lnTo>
                    <a:pt x="23" y="2"/>
                  </a:lnTo>
                  <a:lnTo>
                    <a:pt x="26" y="3"/>
                  </a:lnTo>
                  <a:lnTo>
                    <a:pt x="28" y="5"/>
                  </a:lnTo>
                  <a:lnTo>
                    <a:pt x="31" y="7"/>
                  </a:lnTo>
                  <a:lnTo>
                    <a:pt x="32" y="10"/>
                  </a:lnTo>
                  <a:lnTo>
                    <a:pt x="33" y="13"/>
                  </a:lnTo>
                  <a:lnTo>
                    <a:pt x="33" y="17"/>
                  </a:lnTo>
                  <a:lnTo>
                    <a:pt x="33" y="20"/>
                  </a:lnTo>
                  <a:lnTo>
                    <a:pt x="32" y="23"/>
                  </a:lnTo>
                  <a:lnTo>
                    <a:pt x="31" y="26"/>
                  </a:lnTo>
                  <a:lnTo>
                    <a:pt x="28" y="29"/>
                  </a:lnTo>
                  <a:lnTo>
                    <a:pt x="26" y="31"/>
                  </a:lnTo>
                  <a:lnTo>
                    <a:pt x="23" y="32"/>
                  </a:lnTo>
                  <a:lnTo>
                    <a:pt x="20" y="33"/>
                  </a:lnTo>
                  <a:lnTo>
                    <a:pt x="17" y="33"/>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24" name="Rectangle 24"/>
            <p:cNvSpPr>
              <a:spLocks noChangeArrowheads="1"/>
            </p:cNvSpPr>
            <p:nvPr/>
          </p:nvSpPr>
          <p:spPr bwMode="auto">
            <a:xfrm>
              <a:off x="1469" y="1979"/>
              <a:ext cx="158" cy="64"/>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9625" name="Rectangle 25"/>
            <p:cNvSpPr>
              <a:spLocks noChangeArrowheads="1"/>
            </p:cNvSpPr>
            <p:nvPr/>
          </p:nvSpPr>
          <p:spPr bwMode="auto">
            <a:xfrm>
              <a:off x="1469" y="1979"/>
              <a:ext cx="158" cy="64"/>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26" name="Line 26"/>
            <p:cNvSpPr>
              <a:spLocks noChangeShapeType="1"/>
            </p:cNvSpPr>
            <p:nvPr/>
          </p:nvSpPr>
          <p:spPr bwMode="auto">
            <a:xfrm flipV="1">
              <a:off x="1349" y="1547"/>
              <a:ext cx="1" cy="47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627" name="Rectangle 27"/>
            <p:cNvSpPr>
              <a:spLocks noChangeArrowheads="1"/>
            </p:cNvSpPr>
            <p:nvPr/>
          </p:nvSpPr>
          <p:spPr bwMode="auto">
            <a:xfrm>
              <a:off x="1318" y="1680"/>
              <a:ext cx="60" cy="166"/>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9628" name="Rectangle 28"/>
            <p:cNvSpPr>
              <a:spLocks noChangeArrowheads="1"/>
            </p:cNvSpPr>
            <p:nvPr/>
          </p:nvSpPr>
          <p:spPr bwMode="auto">
            <a:xfrm>
              <a:off x="1318" y="1680"/>
              <a:ext cx="60" cy="166"/>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29" name="Freeform 29"/>
            <p:cNvSpPr>
              <a:spLocks/>
            </p:cNvSpPr>
            <p:nvPr/>
          </p:nvSpPr>
          <p:spPr bwMode="auto">
            <a:xfrm>
              <a:off x="1325" y="1503"/>
              <a:ext cx="51" cy="49"/>
            </a:xfrm>
            <a:custGeom>
              <a:avLst/>
              <a:gdLst>
                <a:gd name="T0" fmla="*/ 25 w 51"/>
                <a:gd name="T1" fmla="*/ 49 h 49"/>
                <a:gd name="T2" fmla="*/ 20 w 51"/>
                <a:gd name="T3" fmla="*/ 49 h 49"/>
                <a:gd name="T4" fmla="*/ 16 w 51"/>
                <a:gd name="T5" fmla="*/ 48 h 49"/>
                <a:gd name="T6" fmla="*/ 12 w 51"/>
                <a:gd name="T7" fmla="*/ 46 h 49"/>
                <a:gd name="T8" fmla="*/ 8 w 51"/>
                <a:gd name="T9" fmla="*/ 42 h 49"/>
                <a:gd name="T10" fmla="*/ 5 w 51"/>
                <a:gd name="T11" fmla="*/ 38 h 49"/>
                <a:gd name="T12" fmla="*/ 3 w 51"/>
                <a:gd name="T13" fmla="*/ 34 h 49"/>
                <a:gd name="T14" fmla="*/ 2 w 51"/>
                <a:gd name="T15" fmla="*/ 29 h 49"/>
                <a:gd name="T16" fmla="*/ 0 w 51"/>
                <a:gd name="T17" fmla="*/ 24 h 49"/>
                <a:gd name="T18" fmla="*/ 2 w 51"/>
                <a:gd name="T19" fmla="*/ 20 h 49"/>
                <a:gd name="T20" fmla="*/ 3 w 51"/>
                <a:gd name="T21" fmla="*/ 15 h 49"/>
                <a:gd name="T22" fmla="*/ 5 w 51"/>
                <a:gd name="T23" fmla="*/ 10 h 49"/>
                <a:gd name="T24" fmla="*/ 8 w 51"/>
                <a:gd name="T25" fmla="*/ 7 h 49"/>
                <a:gd name="T26" fmla="*/ 12 w 51"/>
                <a:gd name="T27" fmla="*/ 4 h 49"/>
                <a:gd name="T28" fmla="*/ 16 w 51"/>
                <a:gd name="T29" fmla="*/ 2 h 49"/>
                <a:gd name="T30" fmla="*/ 20 w 51"/>
                <a:gd name="T31" fmla="*/ 0 h 49"/>
                <a:gd name="T32" fmla="*/ 25 w 51"/>
                <a:gd name="T33" fmla="*/ 0 h 49"/>
                <a:gd name="T34" fmla="*/ 31 w 51"/>
                <a:gd name="T35" fmla="*/ 0 h 49"/>
                <a:gd name="T36" fmla="*/ 36 w 51"/>
                <a:gd name="T37" fmla="*/ 2 h 49"/>
                <a:gd name="T38" fmla="*/ 39 w 51"/>
                <a:gd name="T39" fmla="*/ 4 h 49"/>
                <a:gd name="T40" fmla="*/ 44 w 51"/>
                <a:gd name="T41" fmla="*/ 7 h 49"/>
                <a:gd name="T42" fmla="*/ 46 w 51"/>
                <a:gd name="T43" fmla="*/ 10 h 49"/>
                <a:gd name="T44" fmla="*/ 49 w 51"/>
                <a:gd name="T45" fmla="*/ 15 h 49"/>
                <a:gd name="T46" fmla="*/ 50 w 51"/>
                <a:gd name="T47" fmla="*/ 20 h 49"/>
                <a:gd name="T48" fmla="*/ 51 w 51"/>
                <a:gd name="T49" fmla="*/ 24 h 49"/>
                <a:gd name="T50" fmla="*/ 50 w 51"/>
                <a:gd name="T51" fmla="*/ 29 h 49"/>
                <a:gd name="T52" fmla="*/ 49 w 51"/>
                <a:gd name="T53" fmla="*/ 34 h 49"/>
                <a:gd name="T54" fmla="*/ 46 w 51"/>
                <a:gd name="T55" fmla="*/ 38 h 49"/>
                <a:gd name="T56" fmla="*/ 44 w 51"/>
                <a:gd name="T57" fmla="*/ 42 h 49"/>
                <a:gd name="T58" fmla="*/ 39 w 51"/>
                <a:gd name="T59" fmla="*/ 46 h 49"/>
                <a:gd name="T60" fmla="*/ 36 w 51"/>
                <a:gd name="T61" fmla="*/ 48 h 49"/>
                <a:gd name="T62" fmla="*/ 31 w 51"/>
                <a:gd name="T63" fmla="*/ 49 h 49"/>
                <a:gd name="T64" fmla="*/ 25 w 51"/>
                <a:gd name="T6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 h="49">
                  <a:moveTo>
                    <a:pt x="25" y="49"/>
                  </a:moveTo>
                  <a:lnTo>
                    <a:pt x="20" y="49"/>
                  </a:lnTo>
                  <a:lnTo>
                    <a:pt x="16" y="48"/>
                  </a:lnTo>
                  <a:lnTo>
                    <a:pt x="12" y="46"/>
                  </a:lnTo>
                  <a:lnTo>
                    <a:pt x="8" y="42"/>
                  </a:lnTo>
                  <a:lnTo>
                    <a:pt x="5" y="38"/>
                  </a:lnTo>
                  <a:lnTo>
                    <a:pt x="3" y="34"/>
                  </a:lnTo>
                  <a:lnTo>
                    <a:pt x="2" y="29"/>
                  </a:lnTo>
                  <a:lnTo>
                    <a:pt x="0" y="24"/>
                  </a:lnTo>
                  <a:lnTo>
                    <a:pt x="2" y="20"/>
                  </a:lnTo>
                  <a:lnTo>
                    <a:pt x="3" y="15"/>
                  </a:lnTo>
                  <a:lnTo>
                    <a:pt x="5" y="10"/>
                  </a:lnTo>
                  <a:lnTo>
                    <a:pt x="8" y="7"/>
                  </a:lnTo>
                  <a:lnTo>
                    <a:pt x="12" y="4"/>
                  </a:lnTo>
                  <a:lnTo>
                    <a:pt x="16" y="2"/>
                  </a:lnTo>
                  <a:lnTo>
                    <a:pt x="20" y="0"/>
                  </a:lnTo>
                  <a:lnTo>
                    <a:pt x="25" y="0"/>
                  </a:lnTo>
                  <a:lnTo>
                    <a:pt x="31" y="0"/>
                  </a:lnTo>
                  <a:lnTo>
                    <a:pt x="36" y="2"/>
                  </a:lnTo>
                  <a:lnTo>
                    <a:pt x="39" y="4"/>
                  </a:lnTo>
                  <a:lnTo>
                    <a:pt x="44" y="7"/>
                  </a:lnTo>
                  <a:lnTo>
                    <a:pt x="46" y="10"/>
                  </a:lnTo>
                  <a:lnTo>
                    <a:pt x="49" y="15"/>
                  </a:lnTo>
                  <a:lnTo>
                    <a:pt x="50" y="20"/>
                  </a:lnTo>
                  <a:lnTo>
                    <a:pt x="51" y="24"/>
                  </a:lnTo>
                  <a:lnTo>
                    <a:pt x="50" y="29"/>
                  </a:lnTo>
                  <a:lnTo>
                    <a:pt x="49" y="34"/>
                  </a:lnTo>
                  <a:lnTo>
                    <a:pt x="46" y="38"/>
                  </a:lnTo>
                  <a:lnTo>
                    <a:pt x="44" y="42"/>
                  </a:lnTo>
                  <a:lnTo>
                    <a:pt x="39" y="46"/>
                  </a:lnTo>
                  <a:lnTo>
                    <a:pt x="36" y="48"/>
                  </a:lnTo>
                  <a:lnTo>
                    <a:pt x="31" y="49"/>
                  </a:lnTo>
                  <a:lnTo>
                    <a:pt x="25" y="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30" name="Freeform 30"/>
            <p:cNvSpPr>
              <a:spLocks/>
            </p:cNvSpPr>
            <p:nvPr/>
          </p:nvSpPr>
          <p:spPr bwMode="auto">
            <a:xfrm>
              <a:off x="1325" y="1503"/>
              <a:ext cx="51" cy="49"/>
            </a:xfrm>
            <a:custGeom>
              <a:avLst/>
              <a:gdLst>
                <a:gd name="T0" fmla="*/ 25 w 51"/>
                <a:gd name="T1" fmla="*/ 49 h 49"/>
                <a:gd name="T2" fmla="*/ 20 w 51"/>
                <a:gd name="T3" fmla="*/ 49 h 49"/>
                <a:gd name="T4" fmla="*/ 16 w 51"/>
                <a:gd name="T5" fmla="*/ 48 h 49"/>
                <a:gd name="T6" fmla="*/ 12 w 51"/>
                <a:gd name="T7" fmla="*/ 46 h 49"/>
                <a:gd name="T8" fmla="*/ 8 w 51"/>
                <a:gd name="T9" fmla="*/ 42 h 49"/>
                <a:gd name="T10" fmla="*/ 5 w 51"/>
                <a:gd name="T11" fmla="*/ 38 h 49"/>
                <a:gd name="T12" fmla="*/ 3 w 51"/>
                <a:gd name="T13" fmla="*/ 34 h 49"/>
                <a:gd name="T14" fmla="*/ 2 w 51"/>
                <a:gd name="T15" fmla="*/ 29 h 49"/>
                <a:gd name="T16" fmla="*/ 0 w 51"/>
                <a:gd name="T17" fmla="*/ 24 h 49"/>
                <a:gd name="T18" fmla="*/ 2 w 51"/>
                <a:gd name="T19" fmla="*/ 20 h 49"/>
                <a:gd name="T20" fmla="*/ 3 w 51"/>
                <a:gd name="T21" fmla="*/ 15 h 49"/>
                <a:gd name="T22" fmla="*/ 5 w 51"/>
                <a:gd name="T23" fmla="*/ 10 h 49"/>
                <a:gd name="T24" fmla="*/ 8 w 51"/>
                <a:gd name="T25" fmla="*/ 7 h 49"/>
                <a:gd name="T26" fmla="*/ 12 w 51"/>
                <a:gd name="T27" fmla="*/ 4 h 49"/>
                <a:gd name="T28" fmla="*/ 16 w 51"/>
                <a:gd name="T29" fmla="*/ 2 h 49"/>
                <a:gd name="T30" fmla="*/ 20 w 51"/>
                <a:gd name="T31" fmla="*/ 0 h 49"/>
                <a:gd name="T32" fmla="*/ 25 w 51"/>
                <a:gd name="T33" fmla="*/ 0 h 49"/>
                <a:gd name="T34" fmla="*/ 31 w 51"/>
                <a:gd name="T35" fmla="*/ 0 h 49"/>
                <a:gd name="T36" fmla="*/ 36 w 51"/>
                <a:gd name="T37" fmla="*/ 2 h 49"/>
                <a:gd name="T38" fmla="*/ 39 w 51"/>
                <a:gd name="T39" fmla="*/ 4 h 49"/>
                <a:gd name="T40" fmla="*/ 44 w 51"/>
                <a:gd name="T41" fmla="*/ 7 h 49"/>
                <a:gd name="T42" fmla="*/ 46 w 51"/>
                <a:gd name="T43" fmla="*/ 10 h 49"/>
                <a:gd name="T44" fmla="*/ 49 w 51"/>
                <a:gd name="T45" fmla="*/ 15 h 49"/>
                <a:gd name="T46" fmla="*/ 50 w 51"/>
                <a:gd name="T47" fmla="*/ 20 h 49"/>
                <a:gd name="T48" fmla="*/ 51 w 51"/>
                <a:gd name="T49" fmla="*/ 24 h 49"/>
                <a:gd name="T50" fmla="*/ 50 w 51"/>
                <a:gd name="T51" fmla="*/ 29 h 49"/>
                <a:gd name="T52" fmla="*/ 49 w 51"/>
                <a:gd name="T53" fmla="*/ 34 h 49"/>
                <a:gd name="T54" fmla="*/ 46 w 51"/>
                <a:gd name="T55" fmla="*/ 38 h 49"/>
                <a:gd name="T56" fmla="*/ 44 w 51"/>
                <a:gd name="T57" fmla="*/ 42 h 49"/>
                <a:gd name="T58" fmla="*/ 39 w 51"/>
                <a:gd name="T59" fmla="*/ 46 h 49"/>
                <a:gd name="T60" fmla="*/ 36 w 51"/>
                <a:gd name="T61" fmla="*/ 48 h 49"/>
                <a:gd name="T62" fmla="*/ 31 w 51"/>
                <a:gd name="T63" fmla="*/ 49 h 49"/>
                <a:gd name="T64" fmla="*/ 25 w 51"/>
                <a:gd name="T6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 h="49">
                  <a:moveTo>
                    <a:pt x="25" y="49"/>
                  </a:moveTo>
                  <a:lnTo>
                    <a:pt x="20" y="49"/>
                  </a:lnTo>
                  <a:lnTo>
                    <a:pt x="16" y="48"/>
                  </a:lnTo>
                  <a:lnTo>
                    <a:pt x="12" y="46"/>
                  </a:lnTo>
                  <a:lnTo>
                    <a:pt x="8" y="42"/>
                  </a:lnTo>
                  <a:lnTo>
                    <a:pt x="5" y="38"/>
                  </a:lnTo>
                  <a:lnTo>
                    <a:pt x="3" y="34"/>
                  </a:lnTo>
                  <a:lnTo>
                    <a:pt x="2" y="29"/>
                  </a:lnTo>
                  <a:lnTo>
                    <a:pt x="0" y="24"/>
                  </a:lnTo>
                  <a:lnTo>
                    <a:pt x="2" y="20"/>
                  </a:lnTo>
                  <a:lnTo>
                    <a:pt x="3" y="15"/>
                  </a:lnTo>
                  <a:lnTo>
                    <a:pt x="5" y="10"/>
                  </a:lnTo>
                  <a:lnTo>
                    <a:pt x="8" y="7"/>
                  </a:lnTo>
                  <a:lnTo>
                    <a:pt x="12" y="4"/>
                  </a:lnTo>
                  <a:lnTo>
                    <a:pt x="16" y="2"/>
                  </a:lnTo>
                  <a:lnTo>
                    <a:pt x="20" y="0"/>
                  </a:lnTo>
                  <a:lnTo>
                    <a:pt x="25" y="0"/>
                  </a:lnTo>
                  <a:lnTo>
                    <a:pt x="31" y="0"/>
                  </a:lnTo>
                  <a:lnTo>
                    <a:pt x="36" y="2"/>
                  </a:lnTo>
                  <a:lnTo>
                    <a:pt x="39" y="4"/>
                  </a:lnTo>
                  <a:lnTo>
                    <a:pt x="44" y="7"/>
                  </a:lnTo>
                  <a:lnTo>
                    <a:pt x="46" y="10"/>
                  </a:lnTo>
                  <a:lnTo>
                    <a:pt x="49" y="15"/>
                  </a:lnTo>
                  <a:lnTo>
                    <a:pt x="50" y="20"/>
                  </a:lnTo>
                  <a:lnTo>
                    <a:pt x="51" y="24"/>
                  </a:lnTo>
                  <a:lnTo>
                    <a:pt x="50" y="29"/>
                  </a:lnTo>
                  <a:lnTo>
                    <a:pt x="49" y="34"/>
                  </a:lnTo>
                  <a:lnTo>
                    <a:pt x="46" y="38"/>
                  </a:lnTo>
                  <a:lnTo>
                    <a:pt x="44" y="42"/>
                  </a:lnTo>
                  <a:lnTo>
                    <a:pt x="39" y="46"/>
                  </a:lnTo>
                  <a:lnTo>
                    <a:pt x="36" y="48"/>
                  </a:lnTo>
                  <a:lnTo>
                    <a:pt x="31" y="49"/>
                  </a:lnTo>
                  <a:lnTo>
                    <a:pt x="25" y="49"/>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31" name="Freeform 31"/>
            <p:cNvSpPr>
              <a:spLocks/>
            </p:cNvSpPr>
            <p:nvPr/>
          </p:nvSpPr>
          <p:spPr bwMode="auto">
            <a:xfrm>
              <a:off x="1223" y="1230"/>
              <a:ext cx="33" cy="34"/>
            </a:xfrm>
            <a:custGeom>
              <a:avLst/>
              <a:gdLst>
                <a:gd name="T0" fmla="*/ 17 w 33"/>
                <a:gd name="T1" fmla="*/ 34 h 34"/>
                <a:gd name="T2" fmla="*/ 13 w 33"/>
                <a:gd name="T3" fmla="*/ 33 h 34"/>
                <a:gd name="T4" fmla="*/ 11 w 33"/>
                <a:gd name="T5" fmla="*/ 32 h 34"/>
                <a:gd name="T6" fmla="*/ 7 w 33"/>
                <a:gd name="T7" fmla="*/ 30 h 34"/>
                <a:gd name="T8" fmla="*/ 5 w 33"/>
                <a:gd name="T9" fmla="*/ 28 h 34"/>
                <a:gd name="T10" fmla="*/ 4 w 33"/>
                <a:gd name="T11" fmla="*/ 26 h 34"/>
                <a:gd name="T12" fmla="*/ 1 w 33"/>
                <a:gd name="T13" fmla="*/ 23 h 34"/>
                <a:gd name="T14" fmla="*/ 0 w 33"/>
                <a:gd name="T15" fmla="*/ 20 h 34"/>
                <a:gd name="T16" fmla="*/ 0 w 33"/>
                <a:gd name="T17" fmla="*/ 16 h 34"/>
                <a:gd name="T18" fmla="*/ 0 w 33"/>
                <a:gd name="T19" fmla="*/ 14 h 34"/>
                <a:gd name="T20" fmla="*/ 1 w 33"/>
                <a:gd name="T21" fmla="*/ 10 h 34"/>
                <a:gd name="T22" fmla="*/ 4 w 33"/>
                <a:gd name="T23" fmla="*/ 7 h 34"/>
                <a:gd name="T24" fmla="*/ 5 w 33"/>
                <a:gd name="T25" fmla="*/ 4 h 34"/>
                <a:gd name="T26" fmla="*/ 7 w 33"/>
                <a:gd name="T27" fmla="*/ 3 h 34"/>
                <a:gd name="T28" fmla="*/ 11 w 33"/>
                <a:gd name="T29" fmla="*/ 1 h 34"/>
                <a:gd name="T30" fmla="*/ 13 w 33"/>
                <a:gd name="T31" fmla="*/ 1 h 34"/>
                <a:gd name="T32" fmla="*/ 17 w 33"/>
                <a:gd name="T33" fmla="*/ 0 h 34"/>
                <a:gd name="T34" fmla="*/ 20 w 33"/>
                <a:gd name="T35" fmla="*/ 1 h 34"/>
                <a:gd name="T36" fmla="*/ 24 w 33"/>
                <a:gd name="T37" fmla="*/ 1 h 34"/>
                <a:gd name="T38" fmla="*/ 26 w 33"/>
                <a:gd name="T39" fmla="*/ 3 h 34"/>
                <a:gd name="T40" fmla="*/ 28 w 33"/>
                <a:gd name="T41" fmla="*/ 4 h 34"/>
                <a:gd name="T42" fmla="*/ 31 w 33"/>
                <a:gd name="T43" fmla="*/ 7 h 34"/>
                <a:gd name="T44" fmla="*/ 32 w 33"/>
                <a:gd name="T45" fmla="*/ 10 h 34"/>
                <a:gd name="T46" fmla="*/ 33 w 33"/>
                <a:gd name="T47" fmla="*/ 14 h 34"/>
                <a:gd name="T48" fmla="*/ 33 w 33"/>
                <a:gd name="T49" fmla="*/ 16 h 34"/>
                <a:gd name="T50" fmla="*/ 33 w 33"/>
                <a:gd name="T51" fmla="*/ 20 h 34"/>
                <a:gd name="T52" fmla="*/ 32 w 33"/>
                <a:gd name="T53" fmla="*/ 23 h 34"/>
                <a:gd name="T54" fmla="*/ 31 w 33"/>
                <a:gd name="T55" fmla="*/ 26 h 34"/>
                <a:gd name="T56" fmla="*/ 28 w 33"/>
                <a:gd name="T57" fmla="*/ 28 h 34"/>
                <a:gd name="T58" fmla="*/ 26 w 33"/>
                <a:gd name="T59" fmla="*/ 30 h 34"/>
                <a:gd name="T60" fmla="*/ 24 w 33"/>
                <a:gd name="T61" fmla="*/ 32 h 34"/>
                <a:gd name="T62" fmla="*/ 20 w 33"/>
                <a:gd name="T63" fmla="*/ 33 h 34"/>
                <a:gd name="T64" fmla="*/ 17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7" y="34"/>
                  </a:moveTo>
                  <a:lnTo>
                    <a:pt x="13" y="33"/>
                  </a:lnTo>
                  <a:lnTo>
                    <a:pt x="11" y="32"/>
                  </a:lnTo>
                  <a:lnTo>
                    <a:pt x="7" y="30"/>
                  </a:lnTo>
                  <a:lnTo>
                    <a:pt x="5" y="28"/>
                  </a:lnTo>
                  <a:lnTo>
                    <a:pt x="4" y="26"/>
                  </a:lnTo>
                  <a:lnTo>
                    <a:pt x="1" y="23"/>
                  </a:lnTo>
                  <a:lnTo>
                    <a:pt x="0" y="20"/>
                  </a:lnTo>
                  <a:lnTo>
                    <a:pt x="0" y="16"/>
                  </a:lnTo>
                  <a:lnTo>
                    <a:pt x="0" y="14"/>
                  </a:lnTo>
                  <a:lnTo>
                    <a:pt x="1" y="10"/>
                  </a:lnTo>
                  <a:lnTo>
                    <a:pt x="4" y="7"/>
                  </a:lnTo>
                  <a:lnTo>
                    <a:pt x="5" y="4"/>
                  </a:lnTo>
                  <a:lnTo>
                    <a:pt x="7" y="3"/>
                  </a:lnTo>
                  <a:lnTo>
                    <a:pt x="11" y="1"/>
                  </a:lnTo>
                  <a:lnTo>
                    <a:pt x="13" y="1"/>
                  </a:lnTo>
                  <a:lnTo>
                    <a:pt x="17" y="0"/>
                  </a:lnTo>
                  <a:lnTo>
                    <a:pt x="20" y="1"/>
                  </a:lnTo>
                  <a:lnTo>
                    <a:pt x="24" y="1"/>
                  </a:lnTo>
                  <a:lnTo>
                    <a:pt x="26" y="3"/>
                  </a:lnTo>
                  <a:lnTo>
                    <a:pt x="28" y="4"/>
                  </a:lnTo>
                  <a:lnTo>
                    <a:pt x="31" y="7"/>
                  </a:lnTo>
                  <a:lnTo>
                    <a:pt x="32" y="10"/>
                  </a:lnTo>
                  <a:lnTo>
                    <a:pt x="33" y="14"/>
                  </a:lnTo>
                  <a:lnTo>
                    <a:pt x="33" y="16"/>
                  </a:lnTo>
                  <a:lnTo>
                    <a:pt x="33" y="20"/>
                  </a:lnTo>
                  <a:lnTo>
                    <a:pt x="32" y="23"/>
                  </a:lnTo>
                  <a:lnTo>
                    <a:pt x="31" y="26"/>
                  </a:lnTo>
                  <a:lnTo>
                    <a:pt x="28" y="28"/>
                  </a:lnTo>
                  <a:lnTo>
                    <a:pt x="26" y="30"/>
                  </a:lnTo>
                  <a:lnTo>
                    <a:pt x="24" y="32"/>
                  </a:lnTo>
                  <a:lnTo>
                    <a:pt x="20" y="33"/>
                  </a:lnTo>
                  <a:lnTo>
                    <a:pt x="17"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32" name="Freeform 32"/>
            <p:cNvSpPr>
              <a:spLocks/>
            </p:cNvSpPr>
            <p:nvPr/>
          </p:nvSpPr>
          <p:spPr bwMode="auto">
            <a:xfrm>
              <a:off x="1223" y="1230"/>
              <a:ext cx="33" cy="34"/>
            </a:xfrm>
            <a:custGeom>
              <a:avLst/>
              <a:gdLst>
                <a:gd name="T0" fmla="*/ 17 w 33"/>
                <a:gd name="T1" fmla="*/ 34 h 34"/>
                <a:gd name="T2" fmla="*/ 13 w 33"/>
                <a:gd name="T3" fmla="*/ 33 h 34"/>
                <a:gd name="T4" fmla="*/ 11 w 33"/>
                <a:gd name="T5" fmla="*/ 32 h 34"/>
                <a:gd name="T6" fmla="*/ 7 w 33"/>
                <a:gd name="T7" fmla="*/ 30 h 34"/>
                <a:gd name="T8" fmla="*/ 5 w 33"/>
                <a:gd name="T9" fmla="*/ 28 h 34"/>
                <a:gd name="T10" fmla="*/ 4 w 33"/>
                <a:gd name="T11" fmla="*/ 26 h 34"/>
                <a:gd name="T12" fmla="*/ 1 w 33"/>
                <a:gd name="T13" fmla="*/ 23 h 34"/>
                <a:gd name="T14" fmla="*/ 0 w 33"/>
                <a:gd name="T15" fmla="*/ 20 h 34"/>
                <a:gd name="T16" fmla="*/ 0 w 33"/>
                <a:gd name="T17" fmla="*/ 16 h 34"/>
                <a:gd name="T18" fmla="*/ 0 w 33"/>
                <a:gd name="T19" fmla="*/ 14 h 34"/>
                <a:gd name="T20" fmla="*/ 1 w 33"/>
                <a:gd name="T21" fmla="*/ 10 h 34"/>
                <a:gd name="T22" fmla="*/ 4 w 33"/>
                <a:gd name="T23" fmla="*/ 7 h 34"/>
                <a:gd name="T24" fmla="*/ 5 w 33"/>
                <a:gd name="T25" fmla="*/ 4 h 34"/>
                <a:gd name="T26" fmla="*/ 7 w 33"/>
                <a:gd name="T27" fmla="*/ 3 h 34"/>
                <a:gd name="T28" fmla="*/ 11 w 33"/>
                <a:gd name="T29" fmla="*/ 1 h 34"/>
                <a:gd name="T30" fmla="*/ 13 w 33"/>
                <a:gd name="T31" fmla="*/ 1 h 34"/>
                <a:gd name="T32" fmla="*/ 17 w 33"/>
                <a:gd name="T33" fmla="*/ 0 h 34"/>
                <a:gd name="T34" fmla="*/ 20 w 33"/>
                <a:gd name="T35" fmla="*/ 1 h 34"/>
                <a:gd name="T36" fmla="*/ 24 w 33"/>
                <a:gd name="T37" fmla="*/ 1 h 34"/>
                <a:gd name="T38" fmla="*/ 26 w 33"/>
                <a:gd name="T39" fmla="*/ 3 h 34"/>
                <a:gd name="T40" fmla="*/ 28 w 33"/>
                <a:gd name="T41" fmla="*/ 4 h 34"/>
                <a:gd name="T42" fmla="*/ 31 w 33"/>
                <a:gd name="T43" fmla="*/ 7 h 34"/>
                <a:gd name="T44" fmla="*/ 32 w 33"/>
                <a:gd name="T45" fmla="*/ 10 h 34"/>
                <a:gd name="T46" fmla="*/ 33 w 33"/>
                <a:gd name="T47" fmla="*/ 14 h 34"/>
                <a:gd name="T48" fmla="*/ 33 w 33"/>
                <a:gd name="T49" fmla="*/ 16 h 34"/>
                <a:gd name="T50" fmla="*/ 33 w 33"/>
                <a:gd name="T51" fmla="*/ 20 h 34"/>
                <a:gd name="T52" fmla="*/ 32 w 33"/>
                <a:gd name="T53" fmla="*/ 23 h 34"/>
                <a:gd name="T54" fmla="*/ 31 w 33"/>
                <a:gd name="T55" fmla="*/ 26 h 34"/>
                <a:gd name="T56" fmla="*/ 28 w 33"/>
                <a:gd name="T57" fmla="*/ 28 h 34"/>
                <a:gd name="T58" fmla="*/ 26 w 33"/>
                <a:gd name="T59" fmla="*/ 30 h 34"/>
                <a:gd name="T60" fmla="*/ 24 w 33"/>
                <a:gd name="T61" fmla="*/ 32 h 34"/>
                <a:gd name="T62" fmla="*/ 20 w 33"/>
                <a:gd name="T63" fmla="*/ 33 h 34"/>
                <a:gd name="T64" fmla="*/ 17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7" y="34"/>
                  </a:moveTo>
                  <a:lnTo>
                    <a:pt x="13" y="33"/>
                  </a:lnTo>
                  <a:lnTo>
                    <a:pt x="11" y="32"/>
                  </a:lnTo>
                  <a:lnTo>
                    <a:pt x="7" y="30"/>
                  </a:lnTo>
                  <a:lnTo>
                    <a:pt x="5" y="28"/>
                  </a:lnTo>
                  <a:lnTo>
                    <a:pt x="4" y="26"/>
                  </a:lnTo>
                  <a:lnTo>
                    <a:pt x="1" y="23"/>
                  </a:lnTo>
                  <a:lnTo>
                    <a:pt x="0" y="20"/>
                  </a:lnTo>
                  <a:lnTo>
                    <a:pt x="0" y="16"/>
                  </a:lnTo>
                  <a:lnTo>
                    <a:pt x="0" y="14"/>
                  </a:lnTo>
                  <a:lnTo>
                    <a:pt x="1" y="10"/>
                  </a:lnTo>
                  <a:lnTo>
                    <a:pt x="4" y="7"/>
                  </a:lnTo>
                  <a:lnTo>
                    <a:pt x="5" y="4"/>
                  </a:lnTo>
                  <a:lnTo>
                    <a:pt x="7" y="3"/>
                  </a:lnTo>
                  <a:lnTo>
                    <a:pt x="11" y="1"/>
                  </a:lnTo>
                  <a:lnTo>
                    <a:pt x="13" y="1"/>
                  </a:lnTo>
                  <a:lnTo>
                    <a:pt x="17" y="0"/>
                  </a:lnTo>
                  <a:lnTo>
                    <a:pt x="20" y="1"/>
                  </a:lnTo>
                  <a:lnTo>
                    <a:pt x="24" y="1"/>
                  </a:lnTo>
                  <a:lnTo>
                    <a:pt x="26" y="3"/>
                  </a:lnTo>
                  <a:lnTo>
                    <a:pt x="28" y="4"/>
                  </a:lnTo>
                  <a:lnTo>
                    <a:pt x="31" y="7"/>
                  </a:lnTo>
                  <a:lnTo>
                    <a:pt x="32" y="10"/>
                  </a:lnTo>
                  <a:lnTo>
                    <a:pt x="33" y="14"/>
                  </a:lnTo>
                  <a:lnTo>
                    <a:pt x="33" y="16"/>
                  </a:lnTo>
                  <a:lnTo>
                    <a:pt x="33" y="20"/>
                  </a:lnTo>
                  <a:lnTo>
                    <a:pt x="32" y="23"/>
                  </a:lnTo>
                  <a:lnTo>
                    <a:pt x="31" y="26"/>
                  </a:lnTo>
                  <a:lnTo>
                    <a:pt x="28" y="28"/>
                  </a:lnTo>
                  <a:lnTo>
                    <a:pt x="26" y="30"/>
                  </a:lnTo>
                  <a:lnTo>
                    <a:pt x="24" y="32"/>
                  </a:lnTo>
                  <a:lnTo>
                    <a:pt x="20" y="33"/>
                  </a:lnTo>
                  <a:lnTo>
                    <a:pt x="17" y="34"/>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33" name="Freeform 33"/>
            <p:cNvSpPr>
              <a:spLocks/>
            </p:cNvSpPr>
            <p:nvPr/>
          </p:nvSpPr>
          <p:spPr bwMode="auto">
            <a:xfrm>
              <a:off x="1331" y="2001"/>
              <a:ext cx="33" cy="33"/>
            </a:xfrm>
            <a:custGeom>
              <a:avLst/>
              <a:gdLst>
                <a:gd name="T0" fmla="*/ 17 w 33"/>
                <a:gd name="T1" fmla="*/ 33 h 33"/>
                <a:gd name="T2" fmla="*/ 13 w 33"/>
                <a:gd name="T3" fmla="*/ 33 h 33"/>
                <a:gd name="T4" fmla="*/ 10 w 33"/>
                <a:gd name="T5" fmla="*/ 32 h 33"/>
                <a:gd name="T6" fmla="*/ 7 w 33"/>
                <a:gd name="T7" fmla="*/ 31 h 33"/>
                <a:gd name="T8" fmla="*/ 5 w 33"/>
                <a:gd name="T9" fmla="*/ 29 h 33"/>
                <a:gd name="T10" fmla="*/ 3 w 33"/>
                <a:gd name="T11" fmla="*/ 26 h 33"/>
                <a:gd name="T12" fmla="*/ 2 w 33"/>
                <a:gd name="T13" fmla="*/ 23 h 33"/>
                <a:gd name="T14" fmla="*/ 0 w 33"/>
                <a:gd name="T15" fmla="*/ 20 h 33"/>
                <a:gd name="T16" fmla="*/ 0 w 33"/>
                <a:gd name="T17" fmla="*/ 17 h 33"/>
                <a:gd name="T18" fmla="*/ 0 w 33"/>
                <a:gd name="T19" fmla="*/ 13 h 33"/>
                <a:gd name="T20" fmla="*/ 2 w 33"/>
                <a:gd name="T21" fmla="*/ 10 h 33"/>
                <a:gd name="T22" fmla="*/ 3 w 33"/>
                <a:gd name="T23" fmla="*/ 7 h 33"/>
                <a:gd name="T24" fmla="*/ 5 w 33"/>
                <a:gd name="T25" fmla="*/ 5 h 33"/>
                <a:gd name="T26" fmla="*/ 7 w 33"/>
                <a:gd name="T27" fmla="*/ 3 h 33"/>
                <a:gd name="T28" fmla="*/ 10 w 33"/>
                <a:gd name="T29" fmla="*/ 2 h 33"/>
                <a:gd name="T30" fmla="*/ 13 w 33"/>
                <a:gd name="T31" fmla="*/ 0 h 33"/>
                <a:gd name="T32" fmla="*/ 17 w 33"/>
                <a:gd name="T33" fmla="*/ 0 h 33"/>
                <a:gd name="T34" fmla="*/ 20 w 33"/>
                <a:gd name="T35" fmla="*/ 0 h 33"/>
                <a:gd name="T36" fmla="*/ 23 w 33"/>
                <a:gd name="T37" fmla="*/ 2 h 33"/>
                <a:gd name="T38" fmla="*/ 26 w 33"/>
                <a:gd name="T39" fmla="*/ 3 h 33"/>
                <a:gd name="T40" fmla="*/ 29 w 33"/>
                <a:gd name="T41" fmla="*/ 5 h 33"/>
                <a:gd name="T42" fmla="*/ 31 w 33"/>
                <a:gd name="T43" fmla="*/ 7 h 33"/>
                <a:gd name="T44" fmla="*/ 32 w 33"/>
                <a:gd name="T45" fmla="*/ 10 h 33"/>
                <a:gd name="T46" fmla="*/ 33 w 33"/>
                <a:gd name="T47" fmla="*/ 13 h 33"/>
                <a:gd name="T48" fmla="*/ 33 w 33"/>
                <a:gd name="T49" fmla="*/ 17 h 33"/>
                <a:gd name="T50" fmla="*/ 33 w 33"/>
                <a:gd name="T51" fmla="*/ 20 h 33"/>
                <a:gd name="T52" fmla="*/ 32 w 33"/>
                <a:gd name="T53" fmla="*/ 23 h 33"/>
                <a:gd name="T54" fmla="*/ 31 w 33"/>
                <a:gd name="T55" fmla="*/ 26 h 33"/>
                <a:gd name="T56" fmla="*/ 29 w 33"/>
                <a:gd name="T57" fmla="*/ 29 h 33"/>
                <a:gd name="T58" fmla="*/ 26 w 33"/>
                <a:gd name="T59" fmla="*/ 31 h 33"/>
                <a:gd name="T60" fmla="*/ 23 w 33"/>
                <a:gd name="T61" fmla="*/ 32 h 33"/>
                <a:gd name="T62" fmla="*/ 20 w 33"/>
                <a:gd name="T63" fmla="*/ 33 h 33"/>
                <a:gd name="T64" fmla="*/ 17 w 33"/>
                <a:gd name="T6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3">
                  <a:moveTo>
                    <a:pt x="17" y="33"/>
                  </a:moveTo>
                  <a:lnTo>
                    <a:pt x="13" y="33"/>
                  </a:lnTo>
                  <a:lnTo>
                    <a:pt x="10" y="32"/>
                  </a:lnTo>
                  <a:lnTo>
                    <a:pt x="7" y="31"/>
                  </a:lnTo>
                  <a:lnTo>
                    <a:pt x="5" y="29"/>
                  </a:lnTo>
                  <a:lnTo>
                    <a:pt x="3" y="26"/>
                  </a:lnTo>
                  <a:lnTo>
                    <a:pt x="2" y="23"/>
                  </a:lnTo>
                  <a:lnTo>
                    <a:pt x="0" y="20"/>
                  </a:lnTo>
                  <a:lnTo>
                    <a:pt x="0" y="17"/>
                  </a:lnTo>
                  <a:lnTo>
                    <a:pt x="0" y="13"/>
                  </a:lnTo>
                  <a:lnTo>
                    <a:pt x="2" y="10"/>
                  </a:lnTo>
                  <a:lnTo>
                    <a:pt x="3" y="7"/>
                  </a:lnTo>
                  <a:lnTo>
                    <a:pt x="5" y="5"/>
                  </a:lnTo>
                  <a:lnTo>
                    <a:pt x="7" y="3"/>
                  </a:lnTo>
                  <a:lnTo>
                    <a:pt x="10" y="2"/>
                  </a:lnTo>
                  <a:lnTo>
                    <a:pt x="13" y="0"/>
                  </a:lnTo>
                  <a:lnTo>
                    <a:pt x="17" y="0"/>
                  </a:lnTo>
                  <a:lnTo>
                    <a:pt x="20" y="0"/>
                  </a:lnTo>
                  <a:lnTo>
                    <a:pt x="23" y="2"/>
                  </a:lnTo>
                  <a:lnTo>
                    <a:pt x="26" y="3"/>
                  </a:lnTo>
                  <a:lnTo>
                    <a:pt x="29" y="5"/>
                  </a:lnTo>
                  <a:lnTo>
                    <a:pt x="31" y="7"/>
                  </a:lnTo>
                  <a:lnTo>
                    <a:pt x="32" y="10"/>
                  </a:lnTo>
                  <a:lnTo>
                    <a:pt x="33" y="13"/>
                  </a:lnTo>
                  <a:lnTo>
                    <a:pt x="33" y="17"/>
                  </a:lnTo>
                  <a:lnTo>
                    <a:pt x="33" y="20"/>
                  </a:lnTo>
                  <a:lnTo>
                    <a:pt x="32" y="23"/>
                  </a:lnTo>
                  <a:lnTo>
                    <a:pt x="31" y="26"/>
                  </a:lnTo>
                  <a:lnTo>
                    <a:pt x="29" y="29"/>
                  </a:lnTo>
                  <a:lnTo>
                    <a:pt x="26" y="31"/>
                  </a:lnTo>
                  <a:lnTo>
                    <a:pt x="23" y="32"/>
                  </a:lnTo>
                  <a:lnTo>
                    <a:pt x="20" y="33"/>
                  </a:lnTo>
                  <a:lnTo>
                    <a:pt x="17"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34" name="Freeform 34"/>
            <p:cNvSpPr>
              <a:spLocks/>
            </p:cNvSpPr>
            <p:nvPr/>
          </p:nvSpPr>
          <p:spPr bwMode="auto">
            <a:xfrm>
              <a:off x="1331" y="2001"/>
              <a:ext cx="33" cy="33"/>
            </a:xfrm>
            <a:custGeom>
              <a:avLst/>
              <a:gdLst>
                <a:gd name="T0" fmla="*/ 17 w 33"/>
                <a:gd name="T1" fmla="*/ 33 h 33"/>
                <a:gd name="T2" fmla="*/ 13 w 33"/>
                <a:gd name="T3" fmla="*/ 33 h 33"/>
                <a:gd name="T4" fmla="*/ 10 w 33"/>
                <a:gd name="T5" fmla="*/ 32 h 33"/>
                <a:gd name="T6" fmla="*/ 7 w 33"/>
                <a:gd name="T7" fmla="*/ 31 h 33"/>
                <a:gd name="T8" fmla="*/ 5 w 33"/>
                <a:gd name="T9" fmla="*/ 29 h 33"/>
                <a:gd name="T10" fmla="*/ 3 w 33"/>
                <a:gd name="T11" fmla="*/ 26 h 33"/>
                <a:gd name="T12" fmla="*/ 2 w 33"/>
                <a:gd name="T13" fmla="*/ 23 h 33"/>
                <a:gd name="T14" fmla="*/ 0 w 33"/>
                <a:gd name="T15" fmla="*/ 20 h 33"/>
                <a:gd name="T16" fmla="*/ 0 w 33"/>
                <a:gd name="T17" fmla="*/ 17 h 33"/>
                <a:gd name="T18" fmla="*/ 0 w 33"/>
                <a:gd name="T19" fmla="*/ 13 h 33"/>
                <a:gd name="T20" fmla="*/ 2 w 33"/>
                <a:gd name="T21" fmla="*/ 10 h 33"/>
                <a:gd name="T22" fmla="*/ 3 w 33"/>
                <a:gd name="T23" fmla="*/ 7 h 33"/>
                <a:gd name="T24" fmla="*/ 5 w 33"/>
                <a:gd name="T25" fmla="*/ 5 h 33"/>
                <a:gd name="T26" fmla="*/ 7 w 33"/>
                <a:gd name="T27" fmla="*/ 3 h 33"/>
                <a:gd name="T28" fmla="*/ 10 w 33"/>
                <a:gd name="T29" fmla="*/ 2 h 33"/>
                <a:gd name="T30" fmla="*/ 13 w 33"/>
                <a:gd name="T31" fmla="*/ 0 h 33"/>
                <a:gd name="T32" fmla="*/ 17 w 33"/>
                <a:gd name="T33" fmla="*/ 0 h 33"/>
                <a:gd name="T34" fmla="*/ 20 w 33"/>
                <a:gd name="T35" fmla="*/ 0 h 33"/>
                <a:gd name="T36" fmla="*/ 23 w 33"/>
                <a:gd name="T37" fmla="*/ 2 h 33"/>
                <a:gd name="T38" fmla="*/ 26 w 33"/>
                <a:gd name="T39" fmla="*/ 3 h 33"/>
                <a:gd name="T40" fmla="*/ 29 w 33"/>
                <a:gd name="T41" fmla="*/ 5 h 33"/>
                <a:gd name="T42" fmla="*/ 31 w 33"/>
                <a:gd name="T43" fmla="*/ 7 h 33"/>
                <a:gd name="T44" fmla="*/ 32 w 33"/>
                <a:gd name="T45" fmla="*/ 10 h 33"/>
                <a:gd name="T46" fmla="*/ 33 w 33"/>
                <a:gd name="T47" fmla="*/ 13 h 33"/>
                <a:gd name="T48" fmla="*/ 33 w 33"/>
                <a:gd name="T49" fmla="*/ 17 h 33"/>
                <a:gd name="T50" fmla="*/ 33 w 33"/>
                <a:gd name="T51" fmla="*/ 20 h 33"/>
                <a:gd name="T52" fmla="*/ 32 w 33"/>
                <a:gd name="T53" fmla="*/ 23 h 33"/>
                <a:gd name="T54" fmla="*/ 31 w 33"/>
                <a:gd name="T55" fmla="*/ 26 h 33"/>
                <a:gd name="T56" fmla="*/ 29 w 33"/>
                <a:gd name="T57" fmla="*/ 29 h 33"/>
                <a:gd name="T58" fmla="*/ 26 w 33"/>
                <a:gd name="T59" fmla="*/ 31 h 33"/>
                <a:gd name="T60" fmla="*/ 23 w 33"/>
                <a:gd name="T61" fmla="*/ 32 h 33"/>
                <a:gd name="T62" fmla="*/ 20 w 33"/>
                <a:gd name="T63" fmla="*/ 33 h 33"/>
                <a:gd name="T64" fmla="*/ 17 w 33"/>
                <a:gd name="T6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3">
                  <a:moveTo>
                    <a:pt x="17" y="33"/>
                  </a:moveTo>
                  <a:lnTo>
                    <a:pt x="13" y="33"/>
                  </a:lnTo>
                  <a:lnTo>
                    <a:pt x="10" y="32"/>
                  </a:lnTo>
                  <a:lnTo>
                    <a:pt x="7" y="31"/>
                  </a:lnTo>
                  <a:lnTo>
                    <a:pt x="5" y="29"/>
                  </a:lnTo>
                  <a:lnTo>
                    <a:pt x="3" y="26"/>
                  </a:lnTo>
                  <a:lnTo>
                    <a:pt x="2" y="23"/>
                  </a:lnTo>
                  <a:lnTo>
                    <a:pt x="0" y="20"/>
                  </a:lnTo>
                  <a:lnTo>
                    <a:pt x="0" y="17"/>
                  </a:lnTo>
                  <a:lnTo>
                    <a:pt x="0" y="13"/>
                  </a:lnTo>
                  <a:lnTo>
                    <a:pt x="2" y="10"/>
                  </a:lnTo>
                  <a:lnTo>
                    <a:pt x="3" y="7"/>
                  </a:lnTo>
                  <a:lnTo>
                    <a:pt x="5" y="5"/>
                  </a:lnTo>
                  <a:lnTo>
                    <a:pt x="7" y="3"/>
                  </a:lnTo>
                  <a:lnTo>
                    <a:pt x="10" y="2"/>
                  </a:lnTo>
                  <a:lnTo>
                    <a:pt x="13" y="0"/>
                  </a:lnTo>
                  <a:lnTo>
                    <a:pt x="17" y="0"/>
                  </a:lnTo>
                  <a:lnTo>
                    <a:pt x="20" y="0"/>
                  </a:lnTo>
                  <a:lnTo>
                    <a:pt x="23" y="2"/>
                  </a:lnTo>
                  <a:lnTo>
                    <a:pt x="26" y="3"/>
                  </a:lnTo>
                  <a:lnTo>
                    <a:pt x="29" y="5"/>
                  </a:lnTo>
                  <a:lnTo>
                    <a:pt x="31" y="7"/>
                  </a:lnTo>
                  <a:lnTo>
                    <a:pt x="32" y="10"/>
                  </a:lnTo>
                  <a:lnTo>
                    <a:pt x="33" y="13"/>
                  </a:lnTo>
                  <a:lnTo>
                    <a:pt x="33" y="17"/>
                  </a:lnTo>
                  <a:lnTo>
                    <a:pt x="33" y="20"/>
                  </a:lnTo>
                  <a:lnTo>
                    <a:pt x="32" y="23"/>
                  </a:lnTo>
                  <a:lnTo>
                    <a:pt x="31" y="26"/>
                  </a:lnTo>
                  <a:lnTo>
                    <a:pt x="29" y="29"/>
                  </a:lnTo>
                  <a:lnTo>
                    <a:pt x="26" y="31"/>
                  </a:lnTo>
                  <a:lnTo>
                    <a:pt x="23" y="32"/>
                  </a:lnTo>
                  <a:lnTo>
                    <a:pt x="20" y="33"/>
                  </a:lnTo>
                  <a:lnTo>
                    <a:pt x="17" y="33"/>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35" name="Rectangle 35"/>
            <p:cNvSpPr>
              <a:spLocks noChangeArrowheads="1"/>
            </p:cNvSpPr>
            <p:nvPr/>
          </p:nvSpPr>
          <p:spPr bwMode="auto">
            <a:xfrm>
              <a:off x="1845" y="1979"/>
              <a:ext cx="157" cy="64"/>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9636" name="Rectangle 36"/>
            <p:cNvSpPr>
              <a:spLocks noChangeArrowheads="1"/>
            </p:cNvSpPr>
            <p:nvPr/>
          </p:nvSpPr>
          <p:spPr bwMode="auto">
            <a:xfrm>
              <a:off x="1845" y="1979"/>
              <a:ext cx="157" cy="64"/>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37" name="Line 37"/>
            <p:cNvSpPr>
              <a:spLocks noChangeShapeType="1"/>
            </p:cNvSpPr>
            <p:nvPr/>
          </p:nvSpPr>
          <p:spPr bwMode="auto">
            <a:xfrm flipV="1">
              <a:off x="1725" y="1547"/>
              <a:ext cx="1" cy="47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638" name="Rectangle 38"/>
            <p:cNvSpPr>
              <a:spLocks noChangeArrowheads="1"/>
            </p:cNvSpPr>
            <p:nvPr/>
          </p:nvSpPr>
          <p:spPr bwMode="auto">
            <a:xfrm>
              <a:off x="1693" y="1680"/>
              <a:ext cx="61" cy="166"/>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9639" name="Rectangle 39"/>
            <p:cNvSpPr>
              <a:spLocks noChangeArrowheads="1"/>
            </p:cNvSpPr>
            <p:nvPr/>
          </p:nvSpPr>
          <p:spPr bwMode="auto">
            <a:xfrm>
              <a:off x="1693" y="1680"/>
              <a:ext cx="61" cy="166"/>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40" name="Freeform 40"/>
            <p:cNvSpPr>
              <a:spLocks/>
            </p:cNvSpPr>
            <p:nvPr/>
          </p:nvSpPr>
          <p:spPr bwMode="auto">
            <a:xfrm>
              <a:off x="1701" y="1503"/>
              <a:ext cx="49" cy="49"/>
            </a:xfrm>
            <a:custGeom>
              <a:avLst/>
              <a:gdLst>
                <a:gd name="T0" fmla="*/ 25 w 49"/>
                <a:gd name="T1" fmla="*/ 49 h 49"/>
                <a:gd name="T2" fmla="*/ 20 w 49"/>
                <a:gd name="T3" fmla="*/ 49 h 49"/>
                <a:gd name="T4" fmla="*/ 15 w 49"/>
                <a:gd name="T5" fmla="*/ 48 h 49"/>
                <a:gd name="T6" fmla="*/ 11 w 49"/>
                <a:gd name="T7" fmla="*/ 46 h 49"/>
                <a:gd name="T8" fmla="*/ 7 w 49"/>
                <a:gd name="T9" fmla="*/ 42 h 49"/>
                <a:gd name="T10" fmla="*/ 5 w 49"/>
                <a:gd name="T11" fmla="*/ 38 h 49"/>
                <a:gd name="T12" fmla="*/ 2 w 49"/>
                <a:gd name="T13" fmla="*/ 34 h 49"/>
                <a:gd name="T14" fmla="*/ 0 w 49"/>
                <a:gd name="T15" fmla="*/ 29 h 49"/>
                <a:gd name="T16" fmla="*/ 0 w 49"/>
                <a:gd name="T17" fmla="*/ 24 h 49"/>
                <a:gd name="T18" fmla="*/ 0 w 49"/>
                <a:gd name="T19" fmla="*/ 20 h 49"/>
                <a:gd name="T20" fmla="*/ 2 w 49"/>
                <a:gd name="T21" fmla="*/ 15 h 49"/>
                <a:gd name="T22" fmla="*/ 5 w 49"/>
                <a:gd name="T23" fmla="*/ 10 h 49"/>
                <a:gd name="T24" fmla="*/ 7 w 49"/>
                <a:gd name="T25" fmla="*/ 7 h 49"/>
                <a:gd name="T26" fmla="*/ 11 w 49"/>
                <a:gd name="T27" fmla="*/ 4 h 49"/>
                <a:gd name="T28" fmla="*/ 15 w 49"/>
                <a:gd name="T29" fmla="*/ 2 h 49"/>
                <a:gd name="T30" fmla="*/ 20 w 49"/>
                <a:gd name="T31" fmla="*/ 0 h 49"/>
                <a:gd name="T32" fmla="*/ 25 w 49"/>
                <a:gd name="T33" fmla="*/ 0 h 49"/>
                <a:gd name="T34" fmla="*/ 31 w 49"/>
                <a:gd name="T35" fmla="*/ 0 h 49"/>
                <a:gd name="T36" fmla="*/ 35 w 49"/>
                <a:gd name="T37" fmla="*/ 2 h 49"/>
                <a:gd name="T38" fmla="*/ 39 w 49"/>
                <a:gd name="T39" fmla="*/ 4 h 49"/>
                <a:gd name="T40" fmla="*/ 42 w 49"/>
                <a:gd name="T41" fmla="*/ 7 h 49"/>
                <a:gd name="T42" fmla="*/ 46 w 49"/>
                <a:gd name="T43" fmla="*/ 10 h 49"/>
                <a:gd name="T44" fmla="*/ 48 w 49"/>
                <a:gd name="T45" fmla="*/ 15 h 49"/>
                <a:gd name="T46" fmla="*/ 49 w 49"/>
                <a:gd name="T47" fmla="*/ 20 h 49"/>
                <a:gd name="T48" fmla="*/ 49 w 49"/>
                <a:gd name="T49" fmla="*/ 24 h 49"/>
                <a:gd name="T50" fmla="*/ 49 w 49"/>
                <a:gd name="T51" fmla="*/ 29 h 49"/>
                <a:gd name="T52" fmla="*/ 48 w 49"/>
                <a:gd name="T53" fmla="*/ 34 h 49"/>
                <a:gd name="T54" fmla="*/ 46 w 49"/>
                <a:gd name="T55" fmla="*/ 38 h 49"/>
                <a:gd name="T56" fmla="*/ 42 w 49"/>
                <a:gd name="T57" fmla="*/ 42 h 49"/>
                <a:gd name="T58" fmla="*/ 39 w 49"/>
                <a:gd name="T59" fmla="*/ 46 h 49"/>
                <a:gd name="T60" fmla="*/ 35 w 49"/>
                <a:gd name="T61" fmla="*/ 48 h 49"/>
                <a:gd name="T62" fmla="*/ 31 w 49"/>
                <a:gd name="T63" fmla="*/ 49 h 49"/>
                <a:gd name="T64" fmla="*/ 25 w 49"/>
                <a:gd name="T6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 h="49">
                  <a:moveTo>
                    <a:pt x="25" y="49"/>
                  </a:moveTo>
                  <a:lnTo>
                    <a:pt x="20" y="49"/>
                  </a:lnTo>
                  <a:lnTo>
                    <a:pt x="15" y="48"/>
                  </a:lnTo>
                  <a:lnTo>
                    <a:pt x="11" y="46"/>
                  </a:lnTo>
                  <a:lnTo>
                    <a:pt x="7" y="42"/>
                  </a:lnTo>
                  <a:lnTo>
                    <a:pt x="5" y="38"/>
                  </a:lnTo>
                  <a:lnTo>
                    <a:pt x="2" y="34"/>
                  </a:lnTo>
                  <a:lnTo>
                    <a:pt x="0" y="29"/>
                  </a:lnTo>
                  <a:lnTo>
                    <a:pt x="0" y="24"/>
                  </a:lnTo>
                  <a:lnTo>
                    <a:pt x="0" y="20"/>
                  </a:lnTo>
                  <a:lnTo>
                    <a:pt x="2" y="15"/>
                  </a:lnTo>
                  <a:lnTo>
                    <a:pt x="5" y="10"/>
                  </a:lnTo>
                  <a:lnTo>
                    <a:pt x="7" y="7"/>
                  </a:lnTo>
                  <a:lnTo>
                    <a:pt x="11" y="4"/>
                  </a:lnTo>
                  <a:lnTo>
                    <a:pt x="15" y="2"/>
                  </a:lnTo>
                  <a:lnTo>
                    <a:pt x="20" y="0"/>
                  </a:lnTo>
                  <a:lnTo>
                    <a:pt x="25" y="0"/>
                  </a:lnTo>
                  <a:lnTo>
                    <a:pt x="31" y="0"/>
                  </a:lnTo>
                  <a:lnTo>
                    <a:pt x="35" y="2"/>
                  </a:lnTo>
                  <a:lnTo>
                    <a:pt x="39" y="4"/>
                  </a:lnTo>
                  <a:lnTo>
                    <a:pt x="42" y="7"/>
                  </a:lnTo>
                  <a:lnTo>
                    <a:pt x="46" y="10"/>
                  </a:lnTo>
                  <a:lnTo>
                    <a:pt x="48" y="15"/>
                  </a:lnTo>
                  <a:lnTo>
                    <a:pt x="49" y="20"/>
                  </a:lnTo>
                  <a:lnTo>
                    <a:pt x="49" y="24"/>
                  </a:lnTo>
                  <a:lnTo>
                    <a:pt x="49" y="29"/>
                  </a:lnTo>
                  <a:lnTo>
                    <a:pt x="48" y="34"/>
                  </a:lnTo>
                  <a:lnTo>
                    <a:pt x="46" y="38"/>
                  </a:lnTo>
                  <a:lnTo>
                    <a:pt x="42" y="42"/>
                  </a:lnTo>
                  <a:lnTo>
                    <a:pt x="39" y="46"/>
                  </a:lnTo>
                  <a:lnTo>
                    <a:pt x="35" y="48"/>
                  </a:lnTo>
                  <a:lnTo>
                    <a:pt x="31" y="49"/>
                  </a:lnTo>
                  <a:lnTo>
                    <a:pt x="25" y="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41" name="Freeform 41"/>
            <p:cNvSpPr>
              <a:spLocks/>
            </p:cNvSpPr>
            <p:nvPr/>
          </p:nvSpPr>
          <p:spPr bwMode="auto">
            <a:xfrm>
              <a:off x="1701" y="1503"/>
              <a:ext cx="49" cy="49"/>
            </a:xfrm>
            <a:custGeom>
              <a:avLst/>
              <a:gdLst>
                <a:gd name="T0" fmla="*/ 25 w 49"/>
                <a:gd name="T1" fmla="*/ 49 h 49"/>
                <a:gd name="T2" fmla="*/ 20 w 49"/>
                <a:gd name="T3" fmla="*/ 49 h 49"/>
                <a:gd name="T4" fmla="*/ 15 w 49"/>
                <a:gd name="T5" fmla="*/ 48 h 49"/>
                <a:gd name="T6" fmla="*/ 11 w 49"/>
                <a:gd name="T7" fmla="*/ 46 h 49"/>
                <a:gd name="T8" fmla="*/ 7 w 49"/>
                <a:gd name="T9" fmla="*/ 42 h 49"/>
                <a:gd name="T10" fmla="*/ 5 w 49"/>
                <a:gd name="T11" fmla="*/ 38 h 49"/>
                <a:gd name="T12" fmla="*/ 2 w 49"/>
                <a:gd name="T13" fmla="*/ 34 h 49"/>
                <a:gd name="T14" fmla="*/ 0 w 49"/>
                <a:gd name="T15" fmla="*/ 29 h 49"/>
                <a:gd name="T16" fmla="*/ 0 w 49"/>
                <a:gd name="T17" fmla="*/ 24 h 49"/>
                <a:gd name="T18" fmla="*/ 0 w 49"/>
                <a:gd name="T19" fmla="*/ 20 h 49"/>
                <a:gd name="T20" fmla="*/ 2 w 49"/>
                <a:gd name="T21" fmla="*/ 15 h 49"/>
                <a:gd name="T22" fmla="*/ 5 w 49"/>
                <a:gd name="T23" fmla="*/ 10 h 49"/>
                <a:gd name="T24" fmla="*/ 7 w 49"/>
                <a:gd name="T25" fmla="*/ 7 h 49"/>
                <a:gd name="T26" fmla="*/ 11 w 49"/>
                <a:gd name="T27" fmla="*/ 4 h 49"/>
                <a:gd name="T28" fmla="*/ 15 w 49"/>
                <a:gd name="T29" fmla="*/ 2 h 49"/>
                <a:gd name="T30" fmla="*/ 20 w 49"/>
                <a:gd name="T31" fmla="*/ 0 h 49"/>
                <a:gd name="T32" fmla="*/ 25 w 49"/>
                <a:gd name="T33" fmla="*/ 0 h 49"/>
                <a:gd name="T34" fmla="*/ 31 w 49"/>
                <a:gd name="T35" fmla="*/ 0 h 49"/>
                <a:gd name="T36" fmla="*/ 35 w 49"/>
                <a:gd name="T37" fmla="*/ 2 h 49"/>
                <a:gd name="T38" fmla="*/ 39 w 49"/>
                <a:gd name="T39" fmla="*/ 4 h 49"/>
                <a:gd name="T40" fmla="*/ 42 w 49"/>
                <a:gd name="T41" fmla="*/ 7 h 49"/>
                <a:gd name="T42" fmla="*/ 46 w 49"/>
                <a:gd name="T43" fmla="*/ 10 h 49"/>
                <a:gd name="T44" fmla="*/ 48 w 49"/>
                <a:gd name="T45" fmla="*/ 15 h 49"/>
                <a:gd name="T46" fmla="*/ 49 w 49"/>
                <a:gd name="T47" fmla="*/ 20 h 49"/>
                <a:gd name="T48" fmla="*/ 49 w 49"/>
                <a:gd name="T49" fmla="*/ 24 h 49"/>
                <a:gd name="T50" fmla="*/ 49 w 49"/>
                <a:gd name="T51" fmla="*/ 29 h 49"/>
                <a:gd name="T52" fmla="*/ 48 w 49"/>
                <a:gd name="T53" fmla="*/ 34 h 49"/>
                <a:gd name="T54" fmla="*/ 46 w 49"/>
                <a:gd name="T55" fmla="*/ 38 h 49"/>
                <a:gd name="T56" fmla="*/ 42 w 49"/>
                <a:gd name="T57" fmla="*/ 42 h 49"/>
                <a:gd name="T58" fmla="*/ 39 w 49"/>
                <a:gd name="T59" fmla="*/ 46 h 49"/>
                <a:gd name="T60" fmla="*/ 35 w 49"/>
                <a:gd name="T61" fmla="*/ 48 h 49"/>
                <a:gd name="T62" fmla="*/ 31 w 49"/>
                <a:gd name="T63" fmla="*/ 49 h 49"/>
                <a:gd name="T64" fmla="*/ 25 w 49"/>
                <a:gd name="T6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 h="49">
                  <a:moveTo>
                    <a:pt x="25" y="49"/>
                  </a:moveTo>
                  <a:lnTo>
                    <a:pt x="20" y="49"/>
                  </a:lnTo>
                  <a:lnTo>
                    <a:pt x="15" y="48"/>
                  </a:lnTo>
                  <a:lnTo>
                    <a:pt x="11" y="46"/>
                  </a:lnTo>
                  <a:lnTo>
                    <a:pt x="7" y="42"/>
                  </a:lnTo>
                  <a:lnTo>
                    <a:pt x="5" y="38"/>
                  </a:lnTo>
                  <a:lnTo>
                    <a:pt x="2" y="34"/>
                  </a:lnTo>
                  <a:lnTo>
                    <a:pt x="0" y="29"/>
                  </a:lnTo>
                  <a:lnTo>
                    <a:pt x="0" y="24"/>
                  </a:lnTo>
                  <a:lnTo>
                    <a:pt x="0" y="20"/>
                  </a:lnTo>
                  <a:lnTo>
                    <a:pt x="2" y="15"/>
                  </a:lnTo>
                  <a:lnTo>
                    <a:pt x="5" y="10"/>
                  </a:lnTo>
                  <a:lnTo>
                    <a:pt x="7" y="7"/>
                  </a:lnTo>
                  <a:lnTo>
                    <a:pt x="11" y="4"/>
                  </a:lnTo>
                  <a:lnTo>
                    <a:pt x="15" y="2"/>
                  </a:lnTo>
                  <a:lnTo>
                    <a:pt x="20" y="0"/>
                  </a:lnTo>
                  <a:lnTo>
                    <a:pt x="25" y="0"/>
                  </a:lnTo>
                  <a:lnTo>
                    <a:pt x="31" y="0"/>
                  </a:lnTo>
                  <a:lnTo>
                    <a:pt x="35" y="2"/>
                  </a:lnTo>
                  <a:lnTo>
                    <a:pt x="39" y="4"/>
                  </a:lnTo>
                  <a:lnTo>
                    <a:pt x="42" y="7"/>
                  </a:lnTo>
                  <a:lnTo>
                    <a:pt x="46" y="10"/>
                  </a:lnTo>
                  <a:lnTo>
                    <a:pt x="48" y="15"/>
                  </a:lnTo>
                  <a:lnTo>
                    <a:pt x="49" y="20"/>
                  </a:lnTo>
                  <a:lnTo>
                    <a:pt x="49" y="24"/>
                  </a:lnTo>
                  <a:lnTo>
                    <a:pt x="49" y="29"/>
                  </a:lnTo>
                  <a:lnTo>
                    <a:pt x="48" y="34"/>
                  </a:lnTo>
                  <a:lnTo>
                    <a:pt x="46" y="38"/>
                  </a:lnTo>
                  <a:lnTo>
                    <a:pt x="42" y="42"/>
                  </a:lnTo>
                  <a:lnTo>
                    <a:pt x="39" y="46"/>
                  </a:lnTo>
                  <a:lnTo>
                    <a:pt x="35" y="48"/>
                  </a:lnTo>
                  <a:lnTo>
                    <a:pt x="31" y="49"/>
                  </a:lnTo>
                  <a:lnTo>
                    <a:pt x="25" y="49"/>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42" name="Freeform 42"/>
            <p:cNvSpPr>
              <a:spLocks/>
            </p:cNvSpPr>
            <p:nvPr/>
          </p:nvSpPr>
          <p:spPr bwMode="auto">
            <a:xfrm>
              <a:off x="1599" y="1230"/>
              <a:ext cx="33" cy="34"/>
            </a:xfrm>
            <a:custGeom>
              <a:avLst/>
              <a:gdLst>
                <a:gd name="T0" fmla="*/ 16 w 33"/>
                <a:gd name="T1" fmla="*/ 34 h 34"/>
                <a:gd name="T2" fmla="*/ 13 w 33"/>
                <a:gd name="T3" fmla="*/ 33 h 34"/>
                <a:gd name="T4" fmla="*/ 10 w 33"/>
                <a:gd name="T5" fmla="*/ 32 h 34"/>
                <a:gd name="T6" fmla="*/ 7 w 33"/>
                <a:gd name="T7" fmla="*/ 30 h 34"/>
                <a:gd name="T8" fmla="*/ 4 w 33"/>
                <a:gd name="T9" fmla="*/ 28 h 34"/>
                <a:gd name="T10" fmla="*/ 2 w 33"/>
                <a:gd name="T11" fmla="*/ 26 h 34"/>
                <a:gd name="T12" fmla="*/ 1 w 33"/>
                <a:gd name="T13" fmla="*/ 23 h 34"/>
                <a:gd name="T14" fmla="*/ 0 w 33"/>
                <a:gd name="T15" fmla="*/ 20 h 34"/>
                <a:gd name="T16" fmla="*/ 0 w 33"/>
                <a:gd name="T17" fmla="*/ 16 h 34"/>
                <a:gd name="T18" fmla="*/ 0 w 33"/>
                <a:gd name="T19" fmla="*/ 14 h 34"/>
                <a:gd name="T20" fmla="*/ 1 w 33"/>
                <a:gd name="T21" fmla="*/ 10 h 34"/>
                <a:gd name="T22" fmla="*/ 2 w 33"/>
                <a:gd name="T23" fmla="*/ 7 h 34"/>
                <a:gd name="T24" fmla="*/ 4 w 33"/>
                <a:gd name="T25" fmla="*/ 4 h 34"/>
                <a:gd name="T26" fmla="*/ 7 w 33"/>
                <a:gd name="T27" fmla="*/ 3 h 34"/>
                <a:gd name="T28" fmla="*/ 10 w 33"/>
                <a:gd name="T29" fmla="*/ 1 h 34"/>
                <a:gd name="T30" fmla="*/ 13 w 33"/>
                <a:gd name="T31" fmla="*/ 1 h 34"/>
                <a:gd name="T32" fmla="*/ 16 w 33"/>
                <a:gd name="T33" fmla="*/ 0 h 34"/>
                <a:gd name="T34" fmla="*/ 20 w 33"/>
                <a:gd name="T35" fmla="*/ 1 h 34"/>
                <a:gd name="T36" fmla="*/ 23 w 33"/>
                <a:gd name="T37" fmla="*/ 1 h 34"/>
                <a:gd name="T38" fmla="*/ 25 w 33"/>
                <a:gd name="T39" fmla="*/ 3 h 34"/>
                <a:gd name="T40" fmla="*/ 28 w 33"/>
                <a:gd name="T41" fmla="*/ 4 h 34"/>
                <a:gd name="T42" fmla="*/ 30 w 33"/>
                <a:gd name="T43" fmla="*/ 7 h 34"/>
                <a:gd name="T44" fmla="*/ 31 w 33"/>
                <a:gd name="T45" fmla="*/ 10 h 34"/>
                <a:gd name="T46" fmla="*/ 33 w 33"/>
                <a:gd name="T47" fmla="*/ 14 h 34"/>
                <a:gd name="T48" fmla="*/ 33 w 33"/>
                <a:gd name="T49" fmla="*/ 16 h 34"/>
                <a:gd name="T50" fmla="*/ 33 w 33"/>
                <a:gd name="T51" fmla="*/ 20 h 34"/>
                <a:gd name="T52" fmla="*/ 31 w 33"/>
                <a:gd name="T53" fmla="*/ 23 h 34"/>
                <a:gd name="T54" fmla="*/ 30 w 33"/>
                <a:gd name="T55" fmla="*/ 26 h 34"/>
                <a:gd name="T56" fmla="*/ 28 w 33"/>
                <a:gd name="T57" fmla="*/ 28 h 34"/>
                <a:gd name="T58" fmla="*/ 25 w 33"/>
                <a:gd name="T59" fmla="*/ 30 h 34"/>
                <a:gd name="T60" fmla="*/ 23 w 33"/>
                <a:gd name="T61" fmla="*/ 32 h 34"/>
                <a:gd name="T62" fmla="*/ 20 w 33"/>
                <a:gd name="T63" fmla="*/ 33 h 34"/>
                <a:gd name="T64" fmla="*/ 16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6" y="34"/>
                  </a:moveTo>
                  <a:lnTo>
                    <a:pt x="13" y="33"/>
                  </a:lnTo>
                  <a:lnTo>
                    <a:pt x="10" y="32"/>
                  </a:lnTo>
                  <a:lnTo>
                    <a:pt x="7" y="30"/>
                  </a:lnTo>
                  <a:lnTo>
                    <a:pt x="4" y="28"/>
                  </a:lnTo>
                  <a:lnTo>
                    <a:pt x="2" y="26"/>
                  </a:lnTo>
                  <a:lnTo>
                    <a:pt x="1" y="23"/>
                  </a:lnTo>
                  <a:lnTo>
                    <a:pt x="0" y="20"/>
                  </a:lnTo>
                  <a:lnTo>
                    <a:pt x="0" y="16"/>
                  </a:lnTo>
                  <a:lnTo>
                    <a:pt x="0" y="14"/>
                  </a:lnTo>
                  <a:lnTo>
                    <a:pt x="1" y="10"/>
                  </a:lnTo>
                  <a:lnTo>
                    <a:pt x="2" y="7"/>
                  </a:lnTo>
                  <a:lnTo>
                    <a:pt x="4" y="4"/>
                  </a:lnTo>
                  <a:lnTo>
                    <a:pt x="7" y="3"/>
                  </a:lnTo>
                  <a:lnTo>
                    <a:pt x="10" y="1"/>
                  </a:lnTo>
                  <a:lnTo>
                    <a:pt x="13" y="1"/>
                  </a:lnTo>
                  <a:lnTo>
                    <a:pt x="16" y="0"/>
                  </a:lnTo>
                  <a:lnTo>
                    <a:pt x="20" y="1"/>
                  </a:lnTo>
                  <a:lnTo>
                    <a:pt x="23" y="1"/>
                  </a:lnTo>
                  <a:lnTo>
                    <a:pt x="25" y="3"/>
                  </a:lnTo>
                  <a:lnTo>
                    <a:pt x="28" y="4"/>
                  </a:lnTo>
                  <a:lnTo>
                    <a:pt x="30" y="7"/>
                  </a:lnTo>
                  <a:lnTo>
                    <a:pt x="31" y="10"/>
                  </a:lnTo>
                  <a:lnTo>
                    <a:pt x="33" y="14"/>
                  </a:lnTo>
                  <a:lnTo>
                    <a:pt x="33" y="16"/>
                  </a:lnTo>
                  <a:lnTo>
                    <a:pt x="33" y="20"/>
                  </a:lnTo>
                  <a:lnTo>
                    <a:pt x="31" y="23"/>
                  </a:lnTo>
                  <a:lnTo>
                    <a:pt x="30" y="26"/>
                  </a:lnTo>
                  <a:lnTo>
                    <a:pt x="28" y="28"/>
                  </a:lnTo>
                  <a:lnTo>
                    <a:pt x="25" y="30"/>
                  </a:lnTo>
                  <a:lnTo>
                    <a:pt x="23" y="32"/>
                  </a:lnTo>
                  <a:lnTo>
                    <a:pt x="20" y="33"/>
                  </a:lnTo>
                  <a:lnTo>
                    <a:pt x="16"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43" name="Freeform 43"/>
            <p:cNvSpPr>
              <a:spLocks/>
            </p:cNvSpPr>
            <p:nvPr/>
          </p:nvSpPr>
          <p:spPr bwMode="auto">
            <a:xfrm>
              <a:off x="1599" y="1230"/>
              <a:ext cx="33" cy="34"/>
            </a:xfrm>
            <a:custGeom>
              <a:avLst/>
              <a:gdLst>
                <a:gd name="T0" fmla="*/ 16 w 33"/>
                <a:gd name="T1" fmla="*/ 34 h 34"/>
                <a:gd name="T2" fmla="*/ 13 w 33"/>
                <a:gd name="T3" fmla="*/ 33 h 34"/>
                <a:gd name="T4" fmla="*/ 10 w 33"/>
                <a:gd name="T5" fmla="*/ 32 h 34"/>
                <a:gd name="T6" fmla="*/ 7 w 33"/>
                <a:gd name="T7" fmla="*/ 30 h 34"/>
                <a:gd name="T8" fmla="*/ 4 w 33"/>
                <a:gd name="T9" fmla="*/ 28 h 34"/>
                <a:gd name="T10" fmla="*/ 2 w 33"/>
                <a:gd name="T11" fmla="*/ 26 h 34"/>
                <a:gd name="T12" fmla="*/ 1 w 33"/>
                <a:gd name="T13" fmla="*/ 23 h 34"/>
                <a:gd name="T14" fmla="*/ 0 w 33"/>
                <a:gd name="T15" fmla="*/ 20 h 34"/>
                <a:gd name="T16" fmla="*/ 0 w 33"/>
                <a:gd name="T17" fmla="*/ 16 h 34"/>
                <a:gd name="T18" fmla="*/ 0 w 33"/>
                <a:gd name="T19" fmla="*/ 14 h 34"/>
                <a:gd name="T20" fmla="*/ 1 w 33"/>
                <a:gd name="T21" fmla="*/ 10 h 34"/>
                <a:gd name="T22" fmla="*/ 2 w 33"/>
                <a:gd name="T23" fmla="*/ 7 h 34"/>
                <a:gd name="T24" fmla="*/ 4 w 33"/>
                <a:gd name="T25" fmla="*/ 4 h 34"/>
                <a:gd name="T26" fmla="*/ 7 w 33"/>
                <a:gd name="T27" fmla="*/ 3 h 34"/>
                <a:gd name="T28" fmla="*/ 10 w 33"/>
                <a:gd name="T29" fmla="*/ 1 h 34"/>
                <a:gd name="T30" fmla="*/ 13 w 33"/>
                <a:gd name="T31" fmla="*/ 1 h 34"/>
                <a:gd name="T32" fmla="*/ 16 w 33"/>
                <a:gd name="T33" fmla="*/ 0 h 34"/>
                <a:gd name="T34" fmla="*/ 20 w 33"/>
                <a:gd name="T35" fmla="*/ 1 h 34"/>
                <a:gd name="T36" fmla="*/ 23 w 33"/>
                <a:gd name="T37" fmla="*/ 1 h 34"/>
                <a:gd name="T38" fmla="*/ 25 w 33"/>
                <a:gd name="T39" fmla="*/ 3 h 34"/>
                <a:gd name="T40" fmla="*/ 28 w 33"/>
                <a:gd name="T41" fmla="*/ 4 h 34"/>
                <a:gd name="T42" fmla="*/ 30 w 33"/>
                <a:gd name="T43" fmla="*/ 7 h 34"/>
                <a:gd name="T44" fmla="*/ 31 w 33"/>
                <a:gd name="T45" fmla="*/ 10 h 34"/>
                <a:gd name="T46" fmla="*/ 33 w 33"/>
                <a:gd name="T47" fmla="*/ 14 h 34"/>
                <a:gd name="T48" fmla="*/ 33 w 33"/>
                <a:gd name="T49" fmla="*/ 16 h 34"/>
                <a:gd name="T50" fmla="*/ 33 w 33"/>
                <a:gd name="T51" fmla="*/ 20 h 34"/>
                <a:gd name="T52" fmla="*/ 31 w 33"/>
                <a:gd name="T53" fmla="*/ 23 h 34"/>
                <a:gd name="T54" fmla="*/ 30 w 33"/>
                <a:gd name="T55" fmla="*/ 26 h 34"/>
                <a:gd name="T56" fmla="*/ 28 w 33"/>
                <a:gd name="T57" fmla="*/ 28 h 34"/>
                <a:gd name="T58" fmla="*/ 25 w 33"/>
                <a:gd name="T59" fmla="*/ 30 h 34"/>
                <a:gd name="T60" fmla="*/ 23 w 33"/>
                <a:gd name="T61" fmla="*/ 32 h 34"/>
                <a:gd name="T62" fmla="*/ 20 w 33"/>
                <a:gd name="T63" fmla="*/ 33 h 34"/>
                <a:gd name="T64" fmla="*/ 16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6" y="34"/>
                  </a:moveTo>
                  <a:lnTo>
                    <a:pt x="13" y="33"/>
                  </a:lnTo>
                  <a:lnTo>
                    <a:pt x="10" y="32"/>
                  </a:lnTo>
                  <a:lnTo>
                    <a:pt x="7" y="30"/>
                  </a:lnTo>
                  <a:lnTo>
                    <a:pt x="4" y="28"/>
                  </a:lnTo>
                  <a:lnTo>
                    <a:pt x="2" y="26"/>
                  </a:lnTo>
                  <a:lnTo>
                    <a:pt x="1" y="23"/>
                  </a:lnTo>
                  <a:lnTo>
                    <a:pt x="0" y="20"/>
                  </a:lnTo>
                  <a:lnTo>
                    <a:pt x="0" y="16"/>
                  </a:lnTo>
                  <a:lnTo>
                    <a:pt x="0" y="14"/>
                  </a:lnTo>
                  <a:lnTo>
                    <a:pt x="1" y="10"/>
                  </a:lnTo>
                  <a:lnTo>
                    <a:pt x="2" y="7"/>
                  </a:lnTo>
                  <a:lnTo>
                    <a:pt x="4" y="4"/>
                  </a:lnTo>
                  <a:lnTo>
                    <a:pt x="7" y="3"/>
                  </a:lnTo>
                  <a:lnTo>
                    <a:pt x="10" y="1"/>
                  </a:lnTo>
                  <a:lnTo>
                    <a:pt x="13" y="1"/>
                  </a:lnTo>
                  <a:lnTo>
                    <a:pt x="16" y="0"/>
                  </a:lnTo>
                  <a:lnTo>
                    <a:pt x="20" y="1"/>
                  </a:lnTo>
                  <a:lnTo>
                    <a:pt x="23" y="1"/>
                  </a:lnTo>
                  <a:lnTo>
                    <a:pt x="25" y="3"/>
                  </a:lnTo>
                  <a:lnTo>
                    <a:pt x="28" y="4"/>
                  </a:lnTo>
                  <a:lnTo>
                    <a:pt x="30" y="7"/>
                  </a:lnTo>
                  <a:lnTo>
                    <a:pt x="31" y="10"/>
                  </a:lnTo>
                  <a:lnTo>
                    <a:pt x="33" y="14"/>
                  </a:lnTo>
                  <a:lnTo>
                    <a:pt x="33" y="16"/>
                  </a:lnTo>
                  <a:lnTo>
                    <a:pt x="33" y="20"/>
                  </a:lnTo>
                  <a:lnTo>
                    <a:pt x="31" y="23"/>
                  </a:lnTo>
                  <a:lnTo>
                    <a:pt x="30" y="26"/>
                  </a:lnTo>
                  <a:lnTo>
                    <a:pt x="28" y="28"/>
                  </a:lnTo>
                  <a:lnTo>
                    <a:pt x="25" y="30"/>
                  </a:lnTo>
                  <a:lnTo>
                    <a:pt x="23" y="32"/>
                  </a:lnTo>
                  <a:lnTo>
                    <a:pt x="20" y="33"/>
                  </a:lnTo>
                  <a:lnTo>
                    <a:pt x="16" y="34"/>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44" name="Freeform 44"/>
            <p:cNvSpPr>
              <a:spLocks/>
            </p:cNvSpPr>
            <p:nvPr/>
          </p:nvSpPr>
          <p:spPr bwMode="auto">
            <a:xfrm>
              <a:off x="1707" y="2001"/>
              <a:ext cx="33" cy="33"/>
            </a:xfrm>
            <a:custGeom>
              <a:avLst/>
              <a:gdLst>
                <a:gd name="T0" fmla="*/ 16 w 33"/>
                <a:gd name="T1" fmla="*/ 33 h 33"/>
                <a:gd name="T2" fmla="*/ 13 w 33"/>
                <a:gd name="T3" fmla="*/ 33 h 33"/>
                <a:gd name="T4" fmla="*/ 9 w 33"/>
                <a:gd name="T5" fmla="*/ 32 h 33"/>
                <a:gd name="T6" fmla="*/ 7 w 33"/>
                <a:gd name="T7" fmla="*/ 31 h 33"/>
                <a:gd name="T8" fmla="*/ 5 w 33"/>
                <a:gd name="T9" fmla="*/ 29 h 33"/>
                <a:gd name="T10" fmla="*/ 2 w 33"/>
                <a:gd name="T11" fmla="*/ 26 h 33"/>
                <a:gd name="T12" fmla="*/ 1 w 33"/>
                <a:gd name="T13" fmla="*/ 23 h 33"/>
                <a:gd name="T14" fmla="*/ 0 w 33"/>
                <a:gd name="T15" fmla="*/ 20 h 33"/>
                <a:gd name="T16" fmla="*/ 0 w 33"/>
                <a:gd name="T17" fmla="*/ 17 h 33"/>
                <a:gd name="T18" fmla="*/ 0 w 33"/>
                <a:gd name="T19" fmla="*/ 13 h 33"/>
                <a:gd name="T20" fmla="*/ 1 w 33"/>
                <a:gd name="T21" fmla="*/ 10 h 33"/>
                <a:gd name="T22" fmla="*/ 2 w 33"/>
                <a:gd name="T23" fmla="*/ 7 h 33"/>
                <a:gd name="T24" fmla="*/ 5 w 33"/>
                <a:gd name="T25" fmla="*/ 5 h 33"/>
                <a:gd name="T26" fmla="*/ 7 w 33"/>
                <a:gd name="T27" fmla="*/ 3 h 33"/>
                <a:gd name="T28" fmla="*/ 9 w 33"/>
                <a:gd name="T29" fmla="*/ 2 h 33"/>
                <a:gd name="T30" fmla="*/ 13 w 33"/>
                <a:gd name="T31" fmla="*/ 0 h 33"/>
                <a:gd name="T32" fmla="*/ 16 w 33"/>
                <a:gd name="T33" fmla="*/ 0 h 33"/>
                <a:gd name="T34" fmla="*/ 20 w 33"/>
                <a:gd name="T35" fmla="*/ 0 h 33"/>
                <a:gd name="T36" fmla="*/ 22 w 33"/>
                <a:gd name="T37" fmla="*/ 2 h 33"/>
                <a:gd name="T38" fmla="*/ 26 w 33"/>
                <a:gd name="T39" fmla="*/ 3 h 33"/>
                <a:gd name="T40" fmla="*/ 28 w 33"/>
                <a:gd name="T41" fmla="*/ 5 h 33"/>
                <a:gd name="T42" fmla="*/ 29 w 33"/>
                <a:gd name="T43" fmla="*/ 7 h 33"/>
                <a:gd name="T44" fmla="*/ 32 w 33"/>
                <a:gd name="T45" fmla="*/ 10 h 33"/>
                <a:gd name="T46" fmla="*/ 33 w 33"/>
                <a:gd name="T47" fmla="*/ 13 h 33"/>
                <a:gd name="T48" fmla="*/ 33 w 33"/>
                <a:gd name="T49" fmla="*/ 17 h 33"/>
                <a:gd name="T50" fmla="*/ 33 w 33"/>
                <a:gd name="T51" fmla="*/ 20 h 33"/>
                <a:gd name="T52" fmla="*/ 32 w 33"/>
                <a:gd name="T53" fmla="*/ 23 h 33"/>
                <a:gd name="T54" fmla="*/ 29 w 33"/>
                <a:gd name="T55" fmla="*/ 26 h 33"/>
                <a:gd name="T56" fmla="*/ 28 w 33"/>
                <a:gd name="T57" fmla="*/ 29 h 33"/>
                <a:gd name="T58" fmla="*/ 26 w 33"/>
                <a:gd name="T59" fmla="*/ 31 h 33"/>
                <a:gd name="T60" fmla="*/ 22 w 33"/>
                <a:gd name="T61" fmla="*/ 32 h 33"/>
                <a:gd name="T62" fmla="*/ 20 w 33"/>
                <a:gd name="T63" fmla="*/ 33 h 33"/>
                <a:gd name="T64" fmla="*/ 16 w 33"/>
                <a:gd name="T6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3">
                  <a:moveTo>
                    <a:pt x="16" y="33"/>
                  </a:moveTo>
                  <a:lnTo>
                    <a:pt x="13" y="33"/>
                  </a:lnTo>
                  <a:lnTo>
                    <a:pt x="9" y="32"/>
                  </a:lnTo>
                  <a:lnTo>
                    <a:pt x="7" y="31"/>
                  </a:lnTo>
                  <a:lnTo>
                    <a:pt x="5" y="29"/>
                  </a:lnTo>
                  <a:lnTo>
                    <a:pt x="2" y="26"/>
                  </a:lnTo>
                  <a:lnTo>
                    <a:pt x="1" y="23"/>
                  </a:lnTo>
                  <a:lnTo>
                    <a:pt x="0" y="20"/>
                  </a:lnTo>
                  <a:lnTo>
                    <a:pt x="0" y="17"/>
                  </a:lnTo>
                  <a:lnTo>
                    <a:pt x="0" y="13"/>
                  </a:lnTo>
                  <a:lnTo>
                    <a:pt x="1" y="10"/>
                  </a:lnTo>
                  <a:lnTo>
                    <a:pt x="2" y="7"/>
                  </a:lnTo>
                  <a:lnTo>
                    <a:pt x="5" y="5"/>
                  </a:lnTo>
                  <a:lnTo>
                    <a:pt x="7" y="3"/>
                  </a:lnTo>
                  <a:lnTo>
                    <a:pt x="9" y="2"/>
                  </a:lnTo>
                  <a:lnTo>
                    <a:pt x="13" y="0"/>
                  </a:lnTo>
                  <a:lnTo>
                    <a:pt x="16" y="0"/>
                  </a:lnTo>
                  <a:lnTo>
                    <a:pt x="20" y="0"/>
                  </a:lnTo>
                  <a:lnTo>
                    <a:pt x="22" y="2"/>
                  </a:lnTo>
                  <a:lnTo>
                    <a:pt x="26" y="3"/>
                  </a:lnTo>
                  <a:lnTo>
                    <a:pt x="28" y="5"/>
                  </a:lnTo>
                  <a:lnTo>
                    <a:pt x="29" y="7"/>
                  </a:lnTo>
                  <a:lnTo>
                    <a:pt x="32" y="10"/>
                  </a:lnTo>
                  <a:lnTo>
                    <a:pt x="33" y="13"/>
                  </a:lnTo>
                  <a:lnTo>
                    <a:pt x="33" y="17"/>
                  </a:lnTo>
                  <a:lnTo>
                    <a:pt x="33" y="20"/>
                  </a:lnTo>
                  <a:lnTo>
                    <a:pt x="32" y="23"/>
                  </a:lnTo>
                  <a:lnTo>
                    <a:pt x="29" y="26"/>
                  </a:lnTo>
                  <a:lnTo>
                    <a:pt x="28" y="29"/>
                  </a:lnTo>
                  <a:lnTo>
                    <a:pt x="26" y="31"/>
                  </a:lnTo>
                  <a:lnTo>
                    <a:pt x="22" y="32"/>
                  </a:lnTo>
                  <a:lnTo>
                    <a:pt x="20" y="33"/>
                  </a:lnTo>
                  <a:lnTo>
                    <a:pt x="16"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45" name="Freeform 45"/>
            <p:cNvSpPr>
              <a:spLocks/>
            </p:cNvSpPr>
            <p:nvPr/>
          </p:nvSpPr>
          <p:spPr bwMode="auto">
            <a:xfrm>
              <a:off x="1707" y="2001"/>
              <a:ext cx="33" cy="33"/>
            </a:xfrm>
            <a:custGeom>
              <a:avLst/>
              <a:gdLst>
                <a:gd name="T0" fmla="*/ 16 w 33"/>
                <a:gd name="T1" fmla="*/ 33 h 33"/>
                <a:gd name="T2" fmla="*/ 13 w 33"/>
                <a:gd name="T3" fmla="*/ 33 h 33"/>
                <a:gd name="T4" fmla="*/ 9 w 33"/>
                <a:gd name="T5" fmla="*/ 32 h 33"/>
                <a:gd name="T6" fmla="*/ 7 w 33"/>
                <a:gd name="T7" fmla="*/ 31 h 33"/>
                <a:gd name="T8" fmla="*/ 5 w 33"/>
                <a:gd name="T9" fmla="*/ 29 h 33"/>
                <a:gd name="T10" fmla="*/ 2 w 33"/>
                <a:gd name="T11" fmla="*/ 26 h 33"/>
                <a:gd name="T12" fmla="*/ 1 w 33"/>
                <a:gd name="T13" fmla="*/ 23 h 33"/>
                <a:gd name="T14" fmla="*/ 0 w 33"/>
                <a:gd name="T15" fmla="*/ 20 h 33"/>
                <a:gd name="T16" fmla="*/ 0 w 33"/>
                <a:gd name="T17" fmla="*/ 17 h 33"/>
                <a:gd name="T18" fmla="*/ 0 w 33"/>
                <a:gd name="T19" fmla="*/ 13 h 33"/>
                <a:gd name="T20" fmla="*/ 1 w 33"/>
                <a:gd name="T21" fmla="*/ 10 h 33"/>
                <a:gd name="T22" fmla="*/ 2 w 33"/>
                <a:gd name="T23" fmla="*/ 7 h 33"/>
                <a:gd name="T24" fmla="*/ 5 w 33"/>
                <a:gd name="T25" fmla="*/ 5 h 33"/>
                <a:gd name="T26" fmla="*/ 7 w 33"/>
                <a:gd name="T27" fmla="*/ 3 h 33"/>
                <a:gd name="T28" fmla="*/ 9 w 33"/>
                <a:gd name="T29" fmla="*/ 2 h 33"/>
                <a:gd name="T30" fmla="*/ 13 w 33"/>
                <a:gd name="T31" fmla="*/ 0 h 33"/>
                <a:gd name="T32" fmla="*/ 16 w 33"/>
                <a:gd name="T33" fmla="*/ 0 h 33"/>
                <a:gd name="T34" fmla="*/ 20 w 33"/>
                <a:gd name="T35" fmla="*/ 0 h 33"/>
                <a:gd name="T36" fmla="*/ 22 w 33"/>
                <a:gd name="T37" fmla="*/ 2 h 33"/>
                <a:gd name="T38" fmla="*/ 26 w 33"/>
                <a:gd name="T39" fmla="*/ 3 h 33"/>
                <a:gd name="T40" fmla="*/ 28 w 33"/>
                <a:gd name="T41" fmla="*/ 5 h 33"/>
                <a:gd name="T42" fmla="*/ 29 w 33"/>
                <a:gd name="T43" fmla="*/ 7 h 33"/>
                <a:gd name="T44" fmla="*/ 32 w 33"/>
                <a:gd name="T45" fmla="*/ 10 h 33"/>
                <a:gd name="T46" fmla="*/ 33 w 33"/>
                <a:gd name="T47" fmla="*/ 13 h 33"/>
                <a:gd name="T48" fmla="*/ 33 w 33"/>
                <a:gd name="T49" fmla="*/ 17 h 33"/>
                <a:gd name="T50" fmla="*/ 33 w 33"/>
                <a:gd name="T51" fmla="*/ 20 h 33"/>
                <a:gd name="T52" fmla="*/ 32 w 33"/>
                <a:gd name="T53" fmla="*/ 23 h 33"/>
                <a:gd name="T54" fmla="*/ 29 w 33"/>
                <a:gd name="T55" fmla="*/ 26 h 33"/>
                <a:gd name="T56" fmla="*/ 28 w 33"/>
                <a:gd name="T57" fmla="*/ 29 h 33"/>
                <a:gd name="T58" fmla="*/ 26 w 33"/>
                <a:gd name="T59" fmla="*/ 31 h 33"/>
                <a:gd name="T60" fmla="*/ 22 w 33"/>
                <a:gd name="T61" fmla="*/ 32 h 33"/>
                <a:gd name="T62" fmla="*/ 20 w 33"/>
                <a:gd name="T63" fmla="*/ 33 h 33"/>
                <a:gd name="T64" fmla="*/ 16 w 33"/>
                <a:gd name="T6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3">
                  <a:moveTo>
                    <a:pt x="16" y="33"/>
                  </a:moveTo>
                  <a:lnTo>
                    <a:pt x="13" y="33"/>
                  </a:lnTo>
                  <a:lnTo>
                    <a:pt x="9" y="32"/>
                  </a:lnTo>
                  <a:lnTo>
                    <a:pt x="7" y="31"/>
                  </a:lnTo>
                  <a:lnTo>
                    <a:pt x="5" y="29"/>
                  </a:lnTo>
                  <a:lnTo>
                    <a:pt x="2" y="26"/>
                  </a:lnTo>
                  <a:lnTo>
                    <a:pt x="1" y="23"/>
                  </a:lnTo>
                  <a:lnTo>
                    <a:pt x="0" y="20"/>
                  </a:lnTo>
                  <a:lnTo>
                    <a:pt x="0" y="17"/>
                  </a:lnTo>
                  <a:lnTo>
                    <a:pt x="0" y="13"/>
                  </a:lnTo>
                  <a:lnTo>
                    <a:pt x="1" y="10"/>
                  </a:lnTo>
                  <a:lnTo>
                    <a:pt x="2" y="7"/>
                  </a:lnTo>
                  <a:lnTo>
                    <a:pt x="5" y="5"/>
                  </a:lnTo>
                  <a:lnTo>
                    <a:pt x="7" y="3"/>
                  </a:lnTo>
                  <a:lnTo>
                    <a:pt x="9" y="2"/>
                  </a:lnTo>
                  <a:lnTo>
                    <a:pt x="13" y="0"/>
                  </a:lnTo>
                  <a:lnTo>
                    <a:pt x="16" y="0"/>
                  </a:lnTo>
                  <a:lnTo>
                    <a:pt x="20" y="0"/>
                  </a:lnTo>
                  <a:lnTo>
                    <a:pt x="22" y="2"/>
                  </a:lnTo>
                  <a:lnTo>
                    <a:pt x="26" y="3"/>
                  </a:lnTo>
                  <a:lnTo>
                    <a:pt x="28" y="5"/>
                  </a:lnTo>
                  <a:lnTo>
                    <a:pt x="29" y="7"/>
                  </a:lnTo>
                  <a:lnTo>
                    <a:pt x="32" y="10"/>
                  </a:lnTo>
                  <a:lnTo>
                    <a:pt x="33" y="13"/>
                  </a:lnTo>
                  <a:lnTo>
                    <a:pt x="33" y="17"/>
                  </a:lnTo>
                  <a:lnTo>
                    <a:pt x="33" y="20"/>
                  </a:lnTo>
                  <a:lnTo>
                    <a:pt x="32" y="23"/>
                  </a:lnTo>
                  <a:lnTo>
                    <a:pt x="29" y="26"/>
                  </a:lnTo>
                  <a:lnTo>
                    <a:pt x="28" y="29"/>
                  </a:lnTo>
                  <a:lnTo>
                    <a:pt x="26" y="31"/>
                  </a:lnTo>
                  <a:lnTo>
                    <a:pt x="22" y="32"/>
                  </a:lnTo>
                  <a:lnTo>
                    <a:pt x="20" y="33"/>
                  </a:lnTo>
                  <a:lnTo>
                    <a:pt x="16" y="33"/>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46" name="Rectangle 46"/>
            <p:cNvSpPr>
              <a:spLocks noChangeArrowheads="1"/>
            </p:cNvSpPr>
            <p:nvPr/>
          </p:nvSpPr>
          <p:spPr bwMode="auto">
            <a:xfrm>
              <a:off x="2698" y="1979"/>
              <a:ext cx="158" cy="64"/>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9647" name="Rectangle 47"/>
            <p:cNvSpPr>
              <a:spLocks noChangeArrowheads="1"/>
            </p:cNvSpPr>
            <p:nvPr/>
          </p:nvSpPr>
          <p:spPr bwMode="auto">
            <a:xfrm>
              <a:off x="2698" y="1979"/>
              <a:ext cx="158" cy="64"/>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48" name="Line 48"/>
            <p:cNvSpPr>
              <a:spLocks noChangeShapeType="1"/>
            </p:cNvSpPr>
            <p:nvPr/>
          </p:nvSpPr>
          <p:spPr bwMode="auto">
            <a:xfrm flipV="1">
              <a:off x="2578" y="1547"/>
              <a:ext cx="1" cy="47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649" name="Rectangle 49"/>
            <p:cNvSpPr>
              <a:spLocks noChangeArrowheads="1"/>
            </p:cNvSpPr>
            <p:nvPr/>
          </p:nvSpPr>
          <p:spPr bwMode="auto">
            <a:xfrm>
              <a:off x="2546" y="1680"/>
              <a:ext cx="61" cy="166"/>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9650" name="Rectangle 50"/>
            <p:cNvSpPr>
              <a:spLocks noChangeArrowheads="1"/>
            </p:cNvSpPr>
            <p:nvPr/>
          </p:nvSpPr>
          <p:spPr bwMode="auto">
            <a:xfrm>
              <a:off x="2546" y="1680"/>
              <a:ext cx="61" cy="166"/>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51" name="Freeform 51"/>
            <p:cNvSpPr>
              <a:spLocks/>
            </p:cNvSpPr>
            <p:nvPr/>
          </p:nvSpPr>
          <p:spPr bwMode="auto">
            <a:xfrm>
              <a:off x="2554" y="1503"/>
              <a:ext cx="50" cy="49"/>
            </a:xfrm>
            <a:custGeom>
              <a:avLst/>
              <a:gdLst>
                <a:gd name="T0" fmla="*/ 25 w 50"/>
                <a:gd name="T1" fmla="*/ 49 h 49"/>
                <a:gd name="T2" fmla="*/ 20 w 50"/>
                <a:gd name="T3" fmla="*/ 49 h 49"/>
                <a:gd name="T4" fmla="*/ 16 w 50"/>
                <a:gd name="T5" fmla="*/ 48 h 49"/>
                <a:gd name="T6" fmla="*/ 11 w 50"/>
                <a:gd name="T7" fmla="*/ 46 h 49"/>
                <a:gd name="T8" fmla="*/ 7 w 50"/>
                <a:gd name="T9" fmla="*/ 42 h 49"/>
                <a:gd name="T10" fmla="*/ 5 w 50"/>
                <a:gd name="T11" fmla="*/ 38 h 49"/>
                <a:gd name="T12" fmla="*/ 3 w 50"/>
                <a:gd name="T13" fmla="*/ 34 h 49"/>
                <a:gd name="T14" fmla="*/ 0 w 50"/>
                <a:gd name="T15" fmla="*/ 29 h 49"/>
                <a:gd name="T16" fmla="*/ 0 w 50"/>
                <a:gd name="T17" fmla="*/ 24 h 49"/>
                <a:gd name="T18" fmla="*/ 0 w 50"/>
                <a:gd name="T19" fmla="*/ 20 h 49"/>
                <a:gd name="T20" fmla="*/ 3 w 50"/>
                <a:gd name="T21" fmla="*/ 15 h 49"/>
                <a:gd name="T22" fmla="*/ 5 w 50"/>
                <a:gd name="T23" fmla="*/ 10 h 49"/>
                <a:gd name="T24" fmla="*/ 7 w 50"/>
                <a:gd name="T25" fmla="*/ 7 h 49"/>
                <a:gd name="T26" fmla="*/ 11 w 50"/>
                <a:gd name="T27" fmla="*/ 4 h 49"/>
                <a:gd name="T28" fmla="*/ 16 w 50"/>
                <a:gd name="T29" fmla="*/ 2 h 49"/>
                <a:gd name="T30" fmla="*/ 20 w 50"/>
                <a:gd name="T31" fmla="*/ 0 h 49"/>
                <a:gd name="T32" fmla="*/ 25 w 50"/>
                <a:gd name="T33" fmla="*/ 0 h 49"/>
                <a:gd name="T34" fmla="*/ 31 w 50"/>
                <a:gd name="T35" fmla="*/ 0 h 49"/>
                <a:gd name="T36" fmla="*/ 36 w 50"/>
                <a:gd name="T37" fmla="*/ 2 h 49"/>
                <a:gd name="T38" fmla="*/ 39 w 50"/>
                <a:gd name="T39" fmla="*/ 4 h 49"/>
                <a:gd name="T40" fmla="*/ 43 w 50"/>
                <a:gd name="T41" fmla="*/ 7 h 49"/>
                <a:gd name="T42" fmla="*/ 46 w 50"/>
                <a:gd name="T43" fmla="*/ 10 h 49"/>
                <a:gd name="T44" fmla="*/ 49 w 50"/>
                <a:gd name="T45" fmla="*/ 15 h 49"/>
                <a:gd name="T46" fmla="*/ 50 w 50"/>
                <a:gd name="T47" fmla="*/ 20 h 49"/>
                <a:gd name="T48" fmla="*/ 50 w 50"/>
                <a:gd name="T49" fmla="*/ 24 h 49"/>
                <a:gd name="T50" fmla="*/ 50 w 50"/>
                <a:gd name="T51" fmla="*/ 29 h 49"/>
                <a:gd name="T52" fmla="*/ 49 w 50"/>
                <a:gd name="T53" fmla="*/ 34 h 49"/>
                <a:gd name="T54" fmla="*/ 46 w 50"/>
                <a:gd name="T55" fmla="*/ 38 h 49"/>
                <a:gd name="T56" fmla="*/ 43 w 50"/>
                <a:gd name="T57" fmla="*/ 42 h 49"/>
                <a:gd name="T58" fmla="*/ 39 w 50"/>
                <a:gd name="T59" fmla="*/ 46 h 49"/>
                <a:gd name="T60" fmla="*/ 36 w 50"/>
                <a:gd name="T61" fmla="*/ 48 h 49"/>
                <a:gd name="T62" fmla="*/ 31 w 50"/>
                <a:gd name="T63" fmla="*/ 49 h 49"/>
                <a:gd name="T64" fmla="*/ 25 w 50"/>
                <a:gd name="T6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 h="49">
                  <a:moveTo>
                    <a:pt x="25" y="49"/>
                  </a:moveTo>
                  <a:lnTo>
                    <a:pt x="20" y="49"/>
                  </a:lnTo>
                  <a:lnTo>
                    <a:pt x="16" y="48"/>
                  </a:lnTo>
                  <a:lnTo>
                    <a:pt x="11" y="46"/>
                  </a:lnTo>
                  <a:lnTo>
                    <a:pt x="7" y="42"/>
                  </a:lnTo>
                  <a:lnTo>
                    <a:pt x="5" y="38"/>
                  </a:lnTo>
                  <a:lnTo>
                    <a:pt x="3" y="34"/>
                  </a:lnTo>
                  <a:lnTo>
                    <a:pt x="0" y="29"/>
                  </a:lnTo>
                  <a:lnTo>
                    <a:pt x="0" y="24"/>
                  </a:lnTo>
                  <a:lnTo>
                    <a:pt x="0" y="20"/>
                  </a:lnTo>
                  <a:lnTo>
                    <a:pt x="3" y="15"/>
                  </a:lnTo>
                  <a:lnTo>
                    <a:pt x="5" y="10"/>
                  </a:lnTo>
                  <a:lnTo>
                    <a:pt x="7" y="7"/>
                  </a:lnTo>
                  <a:lnTo>
                    <a:pt x="11" y="4"/>
                  </a:lnTo>
                  <a:lnTo>
                    <a:pt x="16" y="2"/>
                  </a:lnTo>
                  <a:lnTo>
                    <a:pt x="20" y="0"/>
                  </a:lnTo>
                  <a:lnTo>
                    <a:pt x="25" y="0"/>
                  </a:lnTo>
                  <a:lnTo>
                    <a:pt x="31" y="0"/>
                  </a:lnTo>
                  <a:lnTo>
                    <a:pt x="36" y="2"/>
                  </a:lnTo>
                  <a:lnTo>
                    <a:pt x="39" y="4"/>
                  </a:lnTo>
                  <a:lnTo>
                    <a:pt x="43" y="7"/>
                  </a:lnTo>
                  <a:lnTo>
                    <a:pt x="46" y="10"/>
                  </a:lnTo>
                  <a:lnTo>
                    <a:pt x="49" y="15"/>
                  </a:lnTo>
                  <a:lnTo>
                    <a:pt x="50" y="20"/>
                  </a:lnTo>
                  <a:lnTo>
                    <a:pt x="50" y="24"/>
                  </a:lnTo>
                  <a:lnTo>
                    <a:pt x="50" y="29"/>
                  </a:lnTo>
                  <a:lnTo>
                    <a:pt x="49" y="34"/>
                  </a:lnTo>
                  <a:lnTo>
                    <a:pt x="46" y="38"/>
                  </a:lnTo>
                  <a:lnTo>
                    <a:pt x="43" y="42"/>
                  </a:lnTo>
                  <a:lnTo>
                    <a:pt x="39" y="46"/>
                  </a:lnTo>
                  <a:lnTo>
                    <a:pt x="36" y="48"/>
                  </a:lnTo>
                  <a:lnTo>
                    <a:pt x="31" y="49"/>
                  </a:lnTo>
                  <a:lnTo>
                    <a:pt x="25" y="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52" name="Freeform 52"/>
            <p:cNvSpPr>
              <a:spLocks/>
            </p:cNvSpPr>
            <p:nvPr/>
          </p:nvSpPr>
          <p:spPr bwMode="auto">
            <a:xfrm>
              <a:off x="2554" y="1503"/>
              <a:ext cx="50" cy="49"/>
            </a:xfrm>
            <a:custGeom>
              <a:avLst/>
              <a:gdLst>
                <a:gd name="T0" fmla="*/ 25 w 50"/>
                <a:gd name="T1" fmla="*/ 49 h 49"/>
                <a:gd name="T2" fmla="*/ 20 w 50"/>
                <a:gd name="T3" fmla="*/ 49 h 49"/>
                <a:gd name="T4" fmla="*/ 16 w 50"/>
                <a:gd name="T5" fmla="*/ 48 h 49"/>
                <a:gd name="T6" fmla="*/ 11 w 50"/>
                <a:gd name="T7" fmla="*/ 46 h 49"/>
                <a:gd name="T8" fmla="*/ 7 w 50"/>
                <a:gd name="T9" fmla="*/ 42 h 49"/>
                <a:gd name="T10" fmla="*/ 5 w 50"/>
                <a:gd name="T11" fmla="*/ 38 h 49"/>
                <a:gd name="T12" fmla="*/ 3 w 50"/>
                <a:gd name="T13" fmla="*/ 34 h 49"/>
                <a:gd name="T14" fmla="*/ 0 w 50"/>
                <a:gd name="T15" fmla="*/ 29 h 49"/>
                <a:gd name="T16" fmla="*/ 0 w 50"/>
                <a:gd name="T17" fmla="*/ 24 h 49"/>
                <a:gd name="T18" fmla="*/ 0 w 50"/>
                <a:gd name="T19" fmla="*/ 20 h 49"/>
                <a:gd name="T20" fmla="*/ 3 w 50"/>
                <a:gd name="T21" fmla="*/ 15 h 49"/>
                <a:gd name="T22" fmla="*/ 5 w 50"/>
                <a:gd name="T23" fmla="*/ 10 h 49"/>
                <a:gd name="T24" fmla="*/ 7 w 50"/>
                <a:gd name="T25" fmla="*/ 7 h 49"/>
                <a:gd name="T26" fmla="*/ 11 w 50"/>
                <a:gd name="T27" fmla="*/ 4 h 49"/>
                <a:gd name="T28" fmla="*/ 16 w 50"/>
                <a:gd name="T29" fmla="*/ 2 h 49"/>
                <a:gd name="T30" fmla="*/ 20 w 50"/>
                <a:gd name="T31" fmla="*/ 0 h 49"/>
                <a:gd name="T32" fmla="*/ 25 w 50"/>
                <a:gd name="T33" fmla="*/ 0 h 49"/>
                <a:gd name="T34" fmla="*/ 31 w 50"/>
                <a:gd name="T35" fmla="*/ 0 h 49"/>
                <a:gd name="T36" fmla="*/ 36 w 50"/>
                <a:gd name="T37" fmla="*/ 2 h 49"/>
                <a:gd name="T38" fmla="*/ 39 w 50"/>
                <a:gd name="T39" fmla="*/ 4 h 49"/>
                <a:gd name="T40" fmla="*/ 43 w 50"/>
                <a:gd name="T41" fmla="*/ 7 h 49"/>
                <a:gd name="T42" fmla="*/ 46 w 50"/>
                <a:gd name="T43" fmla="*/ 10 h 49"/>
                <a:gd name="T44" fmla="*/ 49 w 50"/>
                <a:gd name="T45" fmla="*/ 15 h 49"/>
                <a:gd name="T46" fmla="*/ 50 w 50"/>
                <a:gd name="T47" fmla="*/ 20 h 49"/>
                <a:gd name="T48" fmla="*/ 50 w 50"/>
                <a:gd name="T49" fmla="*/ 24 h 49"/>
                <a:gd name="T50" fmla="*/ 50 w 50"/>
                <a:gd name="T51" fmla="*/ 29 h 49"/>
                <a:gd name="T52" fmla="*/ 49 w 50"/>
                <a:gd name="T53" fmla="*/ 34 h 49"/>
                <a:gd name="T54" fmla="*/ 46 w 50"/>
                <a:gd name="T55" fmla="*/ 38 h 49"/>
                <a:gd name="T56" fmla="*/ 43 w 50"/>
                <a:gd name="T57" fmla="*/ 42 h 49"/>
                <a:gd name="T58" fmla="*/ 39 w 50"/>
                <a:gd name="T59" fmla="*/ 46 h 49"/>
                <a:gd name="T60" fmla="*/ 36 w 50"/>
                <a:gd name="T61" fmla="*/ 48 h 49"/>
                <a:gd name="T62" fmla="*/ 31 w 50"/>
                <a:gd name="T63" fmla="*/ 49 h 49"/>
                <a:gd name="T64" fmla="*/ 25 w 50"/>
                <a:gd name="T6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 h="49">
                  <a:moveTo>
                    <a:pt x="25" y="49"/>
                  </a:moveTo>
                  <a:lnTo>
                    <a:pt x="20" y="49"/>
                  </a:lnTo>
                  <a:lnTo>
                    <a:pt x="16" y="48"/>
                  </a:lnTo>
                  <a:lnTo>
                    <a:pt x="11" y="46"/>
                  </a:lnTo>
                  <a:lnTo>
                    <a:pt x="7" y="42"/>
                  </a:lnTo>
                  <a:lnTo>
                    <a:pt x="5" y="38"/>
                  </a:lnTo>
                  <a:lnTo>
                    <a:pt x="3" y="34"/>
                  </a:lnTo>
                  <a:lnTo>
                    <a:pt x="0" y="29"/>
                  </a:lnTo>
                  <a:lnTo>
                    <a:pt x="0" y="24"/>
                  </a:lnTo>
                  <a:lnTo>
                    <a:pt x="0" y="20"/>
                  </a:lnTo>
                  <a:lnTo>
                    <a:pt x="3" y="15"/>
                  </a:lnTo>
                  <a:lnTo>
                    <a:pt x="5" y="10"/>
                  </a:lnTo>
                  <a:lnTo>
                    <a:pt x="7" y="7"/>
                  </a:lnTo>
                  <a:lnTo>
                    <a:pt x="11" y="4"/>
                  </a:lnTo>
                  <a:lnTo>
                    <a:pt x="16" y="2"/>
                  </a:lnTo>
                  <a:lnTo>
                    <a:pt x="20" y="0"/>
                  </a:lnTo>
                  <a:lnTo>
                    <a:pt x="25" y="0"/>
                  </a:lnTo>
                  <a:lnTo>
                    <a:pt x="31" y="0"/>
                  </a:lnTo>
                  <a:lnTo>
                    <a:pt x="36" y="2"/>
                  </a:lnTo>
                  <a:lnTo>
                    <a:pt x="39" y="4"/>
                  </a:lnTo>
                  <a:lnTo>
                    <a:pt x="43" y="7"/>
                  </a:lnTo>
                  <a:lnTo>
                    <a:pt x="46" y="10"/>
                  </a:lnTo>
                  <a:lnTo>
                    <a:pt x="49" y="15"/>
                  </a:lnTo>
                  <a:lnTo>
                    <a:pt x="50" y="20"/>
                  </a:lnTo>
                  <a:lnTo>
                    <a:pt x="50" y="24"/>
                  </a:lnTo>
                  <a:lnTo>
                    <a:pt x="50" y="29"/>
                  </a:lnTo>
                  <a:lnTo>
                    <a:pt x="49" y="34"/>
                  </a:lnTo>
                  <a:lnTo>
                    <a:pt x="46" y="38"/>
                  </a:lnTo>
                  <a:lnTo>
                    <a:pt x="43" y="42"/>
                  </a:lnTo>
                  <a:lnTo>
                    <a:pt x="39" y="46"/>
                  </a:lnTo>
                  <a:lnTo>
                    <a:pt x="36" y="48"/>
                  </a:lnTo>
                  <a:lnTo>
                    <a:pt x="31" y="49"/>
                  </a:lnTo>
                  <a:lnTo>
                    <a:pt x="25" y="49"/>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53" name="Freeform 53"/>
            <p:cNvSpPr>
              <a:spLocks/>
            </p:cNvSpPr>
            <p:nvPr/>
          </p:nvSpPr>
          <p:spPr bwMode="auto">
            <a:xfrm>
              <a:off x="2453" y="1230"/>
              <a:ext cx="33" cy="34"/>
            </a:xfrm>
            <a:custGeom>
              <a:avLst/>
              <a:gdLst>
                <a:gd name="T0" fmla="*/ 17 w 33"/>
                <a:gd name="T1" fmla="*/ 34 h 34"/>
                <a:gd name="T2" fmla="*/ 13 w 33"/>
                <a:gd name="T3" fmla="*/ 33 h 34"/>
                <a:gd name="T4" fmla="*/ 11 w 33"/>
                <a:gd name="T5" fmla="*/ 32 h 34"/>
                <a:gd name="T6" fmla="*/ 7 w 33"/>
                <a:gd name="T7" fmla="*/ 30 h 34"/>
                <a:gd name="T8" fmla="*/ 5 w 33"/>
                <a:gd name="T9" fmla="*/ 28 h 34"/>
                <a:gd name="T10" fmla="*/ 4 w 33"/>
                <a:gd name="T11" fmla="*/ 26 h 34"/>
                <a:gd name="T12" fmla="*/ 1 w 33"/>
                <a:gd name="T13" fmla="*/ 23 h 34"/>
                <a:gd name="T14" fmla="*/ 0 w 33"/>
                <a:gd name="T15" fmla="*/ 20 h 34"/>
                <a:gd name="T16" fmla="*/ 0 w 33"/>
                <a:gd name="T17" fmla="*/ 16 h 34"/>
                <a:gd name="T18" fmla="*/ 0 w 33"/>
                <a:gd name="T19" fmla="*/ 14 h 34"/>
                <a:gd name="T20" fmla="*/ 1 w 33"/>
                <a:gd name="T21" fmla="*/ 10 h 34"/>
                <a:gd name="T22" fmla="*/ 4 w 33"/>
                <a:gd name="T23" fmla="*/ 7 h 34"/>
                <a:gd name="T24" fmla="*/ 5 w 33"/>
                <a:gd name="T25" fmla="*/ 4 h 34"/>
                <a:gd name="T26" fmla="*/ 7 w 33"/>
                <a:gd name="T27" fmla="*/ 3 h 34"/>
                <a:gd name="T28" fmla="*/ 11 w 33"/>
                <a:gd name="T29" fmla="*/ 1 h 34"/>
                <a:gd name="T30" fmla="*/ 13 w 33"/>
                <a:gd name="T31" fmla="*/ 1 h 34"/>
                <a:gd name="T32" fmla="*/ 17 w 33"/>
                <a:gd name="T33" fmla="*/ 0 h 34"/>
                <a:gd name="T34" fmla="*/ 20 w 33"/>
                <a:gd name="T35" fmla="*/ 1 h 34"/>
                <a:gd name="T36" fmla="*/ 24 w 33"/>
                <a:gd name="T37" fmla="*/ 1 h 34"/>
                <a:gd name="T38" fmla="*/ 26 w 33"/>
                <a:gd name="T39" fmla="*/ 3 h 34"/>
                <a:gd name="T40" fmla="*/ 28 w 33"/>
                <a:gd name="T41" fmla="*/ 4 h 34"/>
                <a:gd name="T42" fmla="*/ 31 w 33"/>
                <a:gd name="T43" fmla="*/ 7 h 34"/>
                <a:gd name="T44" fmla="*/ 32 w 33"/>
                <a:gd name="T45" fmla="*/ 10 h 34"/>
                <a:gd name="T46" fmla="*/ 33 w 33"/>
                <a:gd name="T47" fmla="*/ 14 h 34"/>
                <a:gd name="T48" fmla="*/ 33 w 33"/>
                <a:gd name="T49" fmla="*/ 16 h 34"/>
                <a:gd name="T50" fmla="*/ 33 w 33"/>
                <a:gd name="T51" fmla="*/ 20 h 34"/>
                <a:gd name="T52" fmla="*/ 32 w 33"/>
                <a:gd name="T53" fmla="*/ 23 h 34"/>
                <a:gd name="T54" fmla="*/ 31 w 33"/>
                <a:gd name="T55" fmla="*/ 26 h 34"/>
                <a:gd name="T56" fmla="*/ 28 w 33"/>
                <a:gd name="T57" fmla="*/ 28 h 34"/>
                <a:gd name="T58" fmla="*/ 26 w 33"/>
                <a:gd name="T59" fmla="*/ 30 h 34"/>
                <a:gd name="T60" fmla="*/ 24 w 33"/>
                <a:gd name="T61" fmla="*/ 32 h 34"/>
                <a:gd name="T62" fmla="*/ 20 w 33"/>
                <a:gd name="T63" fmla="*/ 33 h 34"/>
                <a:gd name="T64" fmla="*/ 17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7" y="34"/>
                  </a:moveTo>
                  <a:lnTo>
                    <a:pt x="13" y="33"/>
                  </a:lnTo>
                  <a:lnTo>
                    <a:pt x="11" y="32"/>
                  </a:lnTo>
                  <a:lnTo>
                    <a:pt x="7" y="30"/>
                  </a:lnTo>
                  <a:lnTo>
                    <a:pt x="5" y="28"/>
                  </a:lnTo>
                  <a:lnTo>
                    <a:pt x="4" y="26"/>
                  </a:lnTo>
                  <a:lnTo>
                    <a:pt x="1" y="23"/>
                  </a:lnTo>
                  <a:lnTo>
                    <a:pt x="0" y="20"/>
                  </a:lnTo>
                  <a:lnTo>
                    <a:pt x="0" y="16"/>
                  </a:lnTo>
                  <a:lnTo>
                    <a:pt x="0" y="14"/>
                  </a:lnTo>
                  <a:lnTo>
                    <a:pt x="1" y="10"/>
                  </a:lnTo>
                  <a:lnTo>
                    <a:pt x="4" y="7"/>
                  </a:lnTo>
                  <a:lnTo>
                    <a:pt x="5" y="4"/>
                  </a:lnTo>
                  <a:lnTo>
                    <a:pt x="7" y="3"/>
                  </a:lnTo>
                  <a:lnTo>
                    <a:pt x="11" y="1"/>
                  </a:lnTo>
                  <a:lnTo>
                    <a:pt x="13" y="1"/>
                  </a:lnTo>
                  <a:lnTo>
                    <a:pt x="17" y="0"/>
                  </a:lnTo>
                  <a:lnTo>
                    <a:pt x="20" y="1"/>
                  </a:lnTo>
                  <a:lnTo>
                    <a:pt x="24" y="1"/>
                  </a:lnTo>
                  <a:lnTo>
                    <a:pt x="26" y="3"/>
                  </a:lnTo>
                  <a:lnTo>
                    <a:pt x="28" y="4"/>
                  </a:lnTo>
                  <a:lnTo>
                    <a:pt x="31" y="7"/>
                  </a:lnTo>
                  <a:lnTo>
                    <a:pt x="32" y="10"/>
                  </a:lnTo>
                  <a:lnTo>
                    <a:pt x="33" y="14"/>
                  </a:lnTo>
                  <a:lnTo>
                    <a:pt x="33" y="16"/>
                  </a:lnTo>
                  <a:lnTo>
                    <a:pt x="33" y="20"/>
                  </a:lnTo>
                  <a:lnTo>
                    <a:pt x="32" y="23"/>
                  </a:lnTo>
                  <a:lnTo>
                    <a:pt x="31" y="26"/>
                  </a:lnTo>
                  <a:lnTo>
                    <a:pt x="28" y="28"/>
                  </a:lnTo>
                  <a:lnTo>
                    <a:pt x="26" y="30"/>
                  </a:lnTo>
                  <a:lnTo>
                    <a:pt x="24" y="32"/>
                  </a:lnTo>
                  <a:lnTo>
                    <a:pt x="20" y="33"/>
                  </a:lnTo>
                  <a:lnTo>
                    <a:pt x="17"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54" name="Freeform 54"/>
            <p:cNvSpPr>
              <a:spLocks/>
            </p:cNvSpPr>
            <p:nvPr/>
          </p:nvSpPr>
          <p:spPr bwMode="auto">
            <a:xfrm>
              <a:off x="2453" y="1230"/>
              <a:ext cx="33" cy="34"/>
            </a:xfrm>
            <a:custGeom>
              <a:avLst/>
              <a:gdLst>
                <a:gd name="T0" fmla="*/ 17 w 33"/>
                <a:gd name="T1" fmla="*/ 34 h 34"/>
                <a:gd name="T2" fmla="*/ 13 w 33"/>
                <a:gd name="T3" fmla="*/ 33 h 34"/>
                <a:gd name="T4" fmla="*/ 11 w 33"/>
                <a:gd name="T5" fmla="*/ 32 h 34"/>
                <a:gd name="T6" fmla="*/ 7 w 33"/>
                <a:gd name="T7" fmla="*/ 30 h 34"/>
                <a:gd name="T8" fmla="*/ 5 w 33"/>
                <a:gd name="T9" fmla="*/ 28 h 34"/>
                <a:gd name="T10" fmla="*/ 4 w 33"/>
                <a:gd name="T11" fmla="*/ 26 h 34"/>
                <a:gd name="T12" fmla="*/ 1 w 33"/>
                <a:gd name="T13" fmla="*/ 23 h 34"/>
                <a:gd name="T14" fmla="*/ 0 w 33"/>
                <a:gd name="T15" fmla="*/ 20 h 34"/>
                <a:gd name="T16" fmla="*/ 0 w 33"/>
                <a:gd name="T17" fmla="*/ 16 h 34"/>
                <a:gd name="T18" fmla="*/ 0 w 33"/>
                <a:gd name="T19" fmla="*/ 14 h 34"/>
                <a:gd name="T20" fmla="*/ 1 w 33"/>
                <a:gd name="T21" fmla="*/ 10 h 34"/>
                <a:gd name="T22" fmla="*/ 4 w 33"/>
                <a:gd name="T23" fmla="*/ 7 h 34"/>
                <a:gd name="T24" fmla="*/ 5 w 33"/>
                <a:gd name="T25" fmla="*/ 4 h 34"/>
                <a:gd name="T26" fmla="*/ 7 w 33"/>
                <a:gd name="T27" fmla="*/ 3 h 34"/>
                <a:gd name="T28" fmla="*/ 11 w 33"/>
                <a:gd name="T29" fmla="*/ 1 h 34"/>
                <a:gd name="T30" fmla="*/ 13 w 33"/>
                <a:gd name="T31" fmla="*/ 1 h 34"/>
                <a:gd name="T32" fmla="*/ 17 w 33"/>
                <a:gd name="T33" fmla="*/ 0 h 34"/>
                <a:gd name="T34" fmla="*/ 20 w 33"/>
                <a:gd name="T35" fmla="*/ 1 h 34"/>
                <a:gd name="T36" fmla="*/ 24 w 33"/>
                <a:gd name="T37" fmla="*/ 1 h 34"/>
                <a:gd name="T38" fmla="*/ 26 w 33"/>
                <a:gd name="T39" fmla="*/ 3 h 34"/>
                <a:gd name="T40" fmla="*/ 28 w 33"/>
                <a:gd name="T41" fmla="*/ 4 h 34"/>
                <a:gd name="T42" fmla="*/ 31 w 33"/>
                <a:gd name="T43" fmla="*/ 7 h 34"/>
                <a:gd name="T44" fmla="*/ 32 w 33"/>
                <a:gd name="T45" fmla="*/ 10 h 34"/>
                <a:gd name="T46" fmla="*/ 33 w 33"/>
                <a:gd name="T47" fmla="*/ 14 h 34"/>
                <a:gd name="T48" fmla="*/ 33 w 33"/>
                <a:gd name="T49" fmla="*/ 16 h 34"/>
                <a:gd name="T50" fmla="*/ 33 w 33"/>
                <a:gd name="T51" fmla="*/ 20 h 34"/>
                <a:gd name="T52" fmla="*/ 32 w 33"/>
                <a:gd name="T53" fmla="*/ 23 h 34"/>
                <a:gd name="T54" fmla="*/ 31 w 33"/>
                <a:gd name="T55" fmla="*/ 26 h 34"/>
                <a:gd name="T56" fmla="*/ 28 w 33"/>
                <a:gd name="T57" fmla="*/ 28 h 34"/>
                <a:gd name="T58" fmla="*/ 26 w 33"/>
                <a:gd name="T59" fmla="*/ 30 h 34"/>
                <a:gd name="T60" fmla="*/ 24 w 33"/>
                <a:gd name="T61" fmla="*/ 32 h 34"/>
                <a:gd name="T62" fmla="*/ 20 w 33"/>
                <a:gd name="T63" fmla="*/ 33 h 34"/>
                <a:gd name="T64" fmla="*/ 17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7" y="34"/>
                  </a:moveTo>
                  <a:lnTo>
                    <a:pt x="13" y="33"/>
                  </a:lnTo>
                  <a:lnTo>
                    <a:pt x="11" y="32"/>
                  </a:lnTo>
                  <a:lnTo>
                    <a:pt x="7" y="30"/>
                  </a:lnTo>
                  <a:lnTo>
                    <a:pt x="5" y="28"/>
                  </a:lnTo>
                  <a:lnTo>
                    <a:pt x="4" y="26"/>
                  </a:lnTo>
                  <a:lnTo>
                    <a:pt x="1" y="23"/>
                  </a:lnTo>
                  <a:lnTo>
                    <a:pt x="0" y="20"/>
                  </a:lnTo>
                  <a:lnTo>
                    <a:pt x="0" y="16"/>
                  </a:lnTo>
                  <a:lnTo>
                    <a:pt x="0" y="14"/>
                  </a:lnTo>
                  <a:lnTo>
                    <a:pt x="1" y="10"/>
                  </a:lnTo>
                  <a:lnTo>
                    <a:pt x="4" y="7"/>
                  </a:lnTo>
                  <a:lnTo>
                    <a:pt x="5" y="4"/>
                  </a:lnTo>
                  <a:lnTo>
                    <a:pt x="7" y="3"/>
                  </a:lnTo>
                  <a:lnTo>
                    <a:pt x="11" y="1"/>
                  </a:lnTo>
                  <a:lnTo>
                    <a:pt x="13" y="1"/>
                  </a:lnTo>
                  <a:lnTo>
                    <a:pt x="17" y="0"/>
                  </a:lnTo>
                  <a:lnTo>
                    <a:pt x="20" y="1"/>
                  </a:lnTo>
                  <a:lnTo>
                    <a:pt x="24" y="1"/>
                  </a:lnTo>
                  <a:lnTo>
                    <a:pt x="26" y="3"/>
                  </a:lnTo>
                  <a:lnTo>
                    <a:pt x="28" y="4"/>
                  </a:lnTo>
                  <a:lnTo>
                    <a:pt x="31" y="7"/>
                  </a:lnTo>
                  <a:lnTo>
                    <a:pt x="32" y="10"/>
                  </a:lnTo>
                  <a:lnTo>
                    <a:pt x="33" y="14"/>
                  </a:lnTo>
                  <a:lnTo>
                    <a:pt x="33" y="16"/>
                  </a:lnTo>
                  <a:lnTo>
                    <a:pt x="33" y="20"/>
                  </a:lnTo>
                  <a:lnTo>
                    <a:pt x="32" y="23"/>
                  </a:lnTo>
                  <a:lnTo>
                    <a:pt x="31" y="26"/>
                  </a:lnTo>
                  <a:lnTo>
                    <a:pt x="28" y="28"/>
                  </a:lnTo>
                  <a:lnTo>
                    <a:pt x="26" y="30"/>
                  </a:lnTo>
                  <a:lnTo>
                    <a:pt x="24" y="32"/>
                  </a:lnTo>
                  <a:lnTo>
                    <a:pt x="20" y="33"/>
                  </a:lnTo>
                  <a:lnTo>
                    <a:pt x="17" y="34"/>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55" name="Freeform 55"/>
            <p:cNvSpPr>
              <a:spLocks/>
            </p:cNvSpPr>
            <p:nvPr/>
          </p:nvSpPr>
          <p:spPr bwMode="auto">
            <a:xfrm>
              <a:off x="2560" y="2001"/>
              <a:ext cx="33" cy="33"/>
            </a:xfrm>
            <a:custGeom>
              <a:avLst/>
              <a:gdLst>
                <a:gd name="T0" fmla="*/ 17 w 33"/>
                <a:gd name="T1" fmla="*/ 33 h 33"/>
                <a:gd name="T2" fmla="*/ 13 w 33"/>
                <a:gd name="T3" fmla="*/ 33 h 33"/>
                <a:gd name="T4" fmla="*/ 10 w 33"/>
                <a:gd name="T5" fmla="*/ 32 h 33"/>
                <a:gd name="T6" fmla="*/ 7 w 33"/>
                <a:gd name="T7" fmla="*/ 31 h 33"/>
                <a:gd name="T8" fmla="*/ 5 w 33"/>
                <a:gd name="T9" fmla="*/ 29 h 33"/>
                <a:gd name="T10" fmla="*/ 3 w 33"/>
                <a:gd name="T11" fmla="*/ 26 h 33"/>
                <a:gd name="T12" fmla="*/ 1 w 33"/>
                <a:gd name="T13" fmla="*/ 23 h 33"/>
                <a:gd name="T14" fmla="*/ 0 w 33"/>
                <a:gd name="T15" fmla="*/ 20 h 33"/>
                <a:gd name="T16" fmla="*/ 0 w 33"/>
                <a:gd name="T17" fmla="*/ 17 h 33"/>
                <a:gd name="T18" fmla="*/ 0 w 33"/>
                <a:gd name="T19" fmla="*/ 13 h 33"/>
                <a:gd name="T20" fmla="*/ 1 w 33"/>
                <a:gd name="T21" fmla="*/ 10 h 33"/>
                <a:gd name="T22" fmla="*/ 3 w 33"/>
                <a:gd name="T23" fmla="*/ 7 h 33"/>
                <a:gd name="T24" fmla="*/ 5 w 33"/>
                <a:gd name="T25" fmla="*/ 5 h 33"/>
                <a:gd name="T26" fmla="*/ 7 w 33"/>
                <a:gd name="T27" fmla="*/ 3 h 33"/>
                <a:gd name="T28" fmla="*/ 10 w 33"/>
                <a:gd name="T29" fmla="*/ 2 h 33"/>
                <a:gd name="T30" fmla="*/ 13 w 33"/>
                <a:gd name="T31" fmla="*/ 0 h 33"/>
                <a:gd name="T32" fmla="*/ 17 w 33"/>
                <a:gd name="T33" fmla="*/ 0 h 33"/>
                <a:gd name="T34" fmla="*/ 20 w 33"/>
                <a:gd name="T35" fmla="*/ 0 h 33"/>
                <a:gd name="T36" fmla="*/ 23 w 33"/>
                <a:gd name="T37" fmla="*/ 2 h 33"/>
                <a:gd name="T38" fmla="*/ 26 w 33"/>
                <a:gd name="T39" fmla="*/ 3 h 33"/>
                <a:gd name="T40" fmla="*/ 29 w 33"/>
                <a:gd name="T41" fmla="*/ 5 h 33"/>
                <a:gd name="T42" fmla="*/ 30 w 33"/>
                <a:gd name="T43" fmla="*/ 7 h 33"/>
                <a:gd name="T44" fmla="*/ 32 w 33"/>
                <a:gd name="T45" fmla="*/ 10 h 33"/>
                <a:gd name="T46" fmla="*/ 33 w 33"/>
                <a:gd name="T47" fmla="*/ 13 h 33"/>
                <a:gd name="T48" fmla="*/ 33 w 33"/>
                <a:gd name="T49" fmla="*/ 17 h 33"/>
                <a:gd name="T50" fmla="*/ 33 w 33"/>
                <a:gd name="T51" fmla="*/ 20 h 33"/>
                <a:gd name="T52" fmla="*/ 32 w 33"/>
                <a:gd name="T53" fmla="*/ 23 h 33"/>
                <a:gd name="T54" fmla="*/ 30 w 33"/>
                <a:gd name="T55" fmla="*/ 26 h 33"/>
                <a:gd name="T56" fmla="*/ 29 w 33"/>
                <a:gd name="T57" fmla="*/ 29 h 33"/>
                <a:gd name="T58" fmla="*/ 26 w 33"/>
                <a:gd name="T59" fmla="*/ 31 h 33"/>
                <a:gd name="T60" fmla="*/ 23 w 33"/>
                <a:gd name="T61" fmla="*/ 32 h 33"/>
                <a:gd name="T62" fmla="*/ 20 w 33"/>
                <a:gd name="T63" fmla="*/ 33 h 33"/>
                <a:gd name="T64" fmla="*/ 17 w 33"/>
                <a:gd name="T6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3">
                  <a:moveTo>
                    <a:pt x="17" y="33"/>
                  </a:moveTo>
                  <a:lnTo>
                    <a:pt x="13" y="33"/>
                  </a:lnTo>
                  <a:lnTo>
                    <a:pt x="10" y="32"/>
                  </a:lnTo>
                  <a:lnTo>
                    <a:pt x="7" y="31"/>
                  </a:lnTo>
                  <a:lnTo>
                    <a:pt x="5" y="29"/>
                  </a:lnTo>
                  <a:lnTo>
                    <a:pt x="3" y="26"/>
                  </a:lnTo>
                  <a:lnTo>
                    <a:pt x="1" y="23"/>
                  </a:lnTo>
                  <a:lnTo>
                    <a:pt x="0" y="20"/>
                  </a:lnTo>
                  <a:lnTo>
                    <a:pt x="0" y="17"/>
                  </a:lnTo>
                  <a:lnTo>
                    <a:pt x="0" y="13"/>
                  </a:lnTo>
                  <a:lnTo>
                    <a:pt x="1" y="10"/>
                  </a:lnTo>
                  <a:lnTo>
                    <a:pt x="3" y="7"/>
                  </a:lnTo>
                  <a:lnTo>
                    <a:pt x="5" y="5"/>
                  </a:lnTo>
                  <a:lnTo>
                    <a:pt x="7" y="3"/>
                  </a:lnTo>
                  <a:lnTo>
                    <a:pt x="10" y="2"/>
                  </a:lnTo>
                  <a:lnTo>
                    <a:pt x="13" y="0"/>
                  </a:lnTo>
                  <a:lnTo>
                    <a:pt x="17" y="0"/>
                  </a:lnTo>
                  <a:lnTo>
                    <a:pt x="20" y="0"/>
                  </a:lnTo>
                  <a:lnTo>
                    <a:pt x="23" y="2"/>
                  </a:lnTo>
                  <a:lnTo>
                    <a:pt x="26" y="3"/>
                  </a:lnTo>
                  <a:lnTo>
                    <a:pt x="29" y="5"/>
                  </a:lnTo>
                  <a:lnTo>
                    <a:pt x="30" y="7"/>
                  </a:lnTo>
                  <a:lnTo>
                    <a:pt x="32" y="10"/>
                  </a:lnTo>
                  <a:lnTo>
                    <a:pt x="33" y="13"/>
                  </a:lnTo>
                  <a:lnTo>
                    <a:pt x="33" y="17"/>
                  </a:lnTo>
                  <a:lnTo>
                    <a:pt x="33" y="20"/>
                  </a:lnTo>
                  <a:lnTo>
                    <a:pt x="32" y="23"/>
                  </a:lnTo>
                  <a:lnTo>
                    <a:pt x="30" y="26"/>
                  </a:lnTo>
                  <a:lnTo>
                    <a:pt x="29" y="29"/>
                  </a:lnTo>
                  <a:lnTo>
                    <a:pt x="26" y="31"/>
                  </a:lnTo>
                  <a:lnTo>
                    <a:pt x="23" y="32"/>
                  </a:lnTo>
                  <a:lnTo>
                    <a:pt x="20" y="33"/>
                  </a:lnTo>
                  <a:lnTo>
                    <a:pt x="17"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56" name="Freeform 56"/>
            <p:cNvSpPr>
              <a:spLocks/>
            </p:cNvSpPr>
            <p:nvPr/>
          </p:nvSpPr>
          <p:spPr bwMode="auto">
            <a:xfrm>
              <a:off x="2560" y="2001"/>
              <a:ext cx="33" cy="33"/>
            </a:xfrm>
            <a:custGeom>
              <a:avLst/>
              <a:gdLst>
                <a:gd name="T0" fmla="*/ 17 w 33"/>
                <a:gd name="T1" fmla="*/ 33 h 33"/>
                <a:gd name="T2" fmla="*/ 13 w 33"/>
                <a:gd name="T3" fmla="*/ 33 h 33"/>
                <a:gd name="T4" fmla="*/ 10 w 33"/>
                <a:gd name="T5" fmla="*/ 32 h 33"/>
                <a:gd name="T6" fmla="*/ 7 w 33"/>
                <a:gd name="T7" fmla="*/ 31 h 33"/>
                <a:gd name="T8" fmla="*/ 5 w 33"/>
                <a:gd name="T9" fmla="*/ 29 h 33"/>
                <a:gd name="T10" fmla="*/ 3 w 33"/>
                <a:gd name="T11" fmla="*/ 26 h 33"/>
                <a:gd name="T12" fmla="*/ 1 w 33"/>
                <a:gd name="T13" fmla="*/ 23 h 33"/>
                <a:gd name="T14" fmla="*/ 0 w 33"/>
                <a:gd name="T15" fmla="*/ 20 h 33"/>
                <a:gd name="T16" fmla="*/ 0 w 33"/>
                <a:gd name="T17" fmla="*/ 17 h 33"/>
                <a:gd name="T18" fmla="*/ 0 w 33"/>
                <a:gd name="T19" fmla="*/ 13 h 33"/>
                <a:gd name="T20" fmla="*/ 1 w 33"/>
                <a:gd name="T21" fmla="*/ 10 h 33"/>
                <a:gd name="T22" fmla="*/ 3 w 33"/>
                <a:gd name="T23" fmla="*/ 7 h 33"/>
                <a:gd name="T24" fmla="*/ 5 w 33"/>
                <a:gd name="T25" fmla="*/ 5 h 33"/>
                <a:gd name="T26" fmla="*/ 7 w 33"/>
                <a:gd name="T27" fmla="*/ 3 h 33"/>
                <a:gd name="T28" fmla="*/ 10 w 33"/>
                <a:gd name="T29" fmla="*/ 2 h 33"/>
                <a:gd name="T30" fmla="*/ 13 w 33"/>
                <a:gd name="T31" fmla="*/ 0 h 33"/>
                <a:gd name="T32" fmla="*/ 17 w 33"/>
                <a:gd name="T33" fmla="*/ 0 h 33"/>
                <a:gd name="T34" fmla="*/ 20 w 33"/>
                <a:gd name="T35" fmla="*/ 0 h 33"/>
                <a:gd name="T36" fmla="*/ 23 w 33"/>
                <a:gd name="T37" fmla="*/ 2 h 33"/>
                <a:gd name="T38" fmla="*/ 26 w 33"/>
                <a:gd name="T39" fmla="*/ 3 h 33"/>
                <a:gd name="T40" fmla="*/ 29 w 33"/>
                <a:gd name="T41" fmla="*/ 5 h 33"/>
                <a:gd name="T42" fmla="*/ 30 w 33"/>
                <a:gd name="T43" fmla="*/ 7 h 33"/>
                <a:gd name="T44" fmla="*/ 32 w 33"/>
                <a:gd name="T45" fmla="*/ 10 h 33"/>
                <a:gd name="T46" fmla="*/ 33 w 33"/>
                <a:gd name="T47" fmla="*/ 13 h 33"/>
                <a:gd name="T48" fmla="*/ 33 w 33"/>
                <a:gd name="T49" fmla="*/ 17 h 33"/>
                <a:gd name="T50" fmla="*/ 33 w 33"/>
                <a:gd name="T51" fmla="*/ 20 h 33"/>
                <a:gd name="T52" fmla="*/ 32 w 33"/>
                <a:gd name="T53" fmla="*/ 23 h 33"/>
                <a:gd name="T54" fmla="*/ 30 w 33"/>
                <a:gd name="T55" fmla="*/ 26 h 33"/>
                <a:gd name="T56" fmla="*/ 29 w 33"/>
                <a:gd name="T57" fmla="*/ 29 h 33"/>
                <a:gd name="T58" fmla="*/ 26 w 33"/>
                <a:gd name="T59" fmla="*/ 31 h 33"/>
                <a:gd name="T60" fmla="*/ 23 w 33"/>
                <a:gd name="T61" fmla="*/ 32 h 33"/>
                <a:gd name="T62" fmla="*/ 20 w 33"/>
                <a:gd name="T63" fmla="*/ 33 h 33"/>
                <a:gd name="T64" fmla="*/ 17 w 33"/>
                <a:gd name="T6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3">
                  <a:moveTo>
                    <a:pt x="17" y="33"/>
                  </a:moveTo>
                  <a:lnTo>
                    <a:pt x="13" y="33"/>
                  </a:lnTo>
                  <a:lnTo>
                    <a:pt x="10" y="32"/>
                  </a:lnTo>
                  <a:lnTo>
                    <a:pt x="7" y="31"/>
                  </a:lnTo>
                  <a:lnTo>
                    <a:pt x="5" y="29"/>
                  </a:lnTo>
                  <a:lnTo>
                    <a:pt x="3" y="26"/>
                  </a:lnTo>
                  <a:lnTo>
                    <a:pt x="1" y="23"/>
                  </a:lnTo>
                  <a:lnTo>
                    <a:pt x="0" y="20"/>
                  </a:lnTo>
                  <a:lnTo>
                    <a:pt x="0" y="17"/>
                  </a:lnTo>
                  <a:lnTo>
                    <a:pt x="0" y="13"/>
                  </a:lnTo>
                  <a:lnTo>
                    <a:pt x="1" y="10"/>
                  </a:lnTo>
                  <a:lnTo>
                    <a:pt x="3" y="7"/>
                  </a:lnTo>
                  <a:lnTo>
                    <a:pt x="5" y="5"/>
                  </a:lnTo>
                  <a:lnTo>
                    <a:pt x="7" y="3"/>
                  </a:lnTo>
                  <a:lnTo>
                    <a:pt x="10" y="2"/>
                  </a:lnTo>
                  <a:lnTo>
                    <a:pt x="13" y="0"/>
                  </a:lnTo>
                  <a:lnTo>
                    <a:pt x="17" y="0"/>
                  </a:lnTo>
                  <a:lnTo>
                    <a:pt x="20" y="0"/>
                  </a:lnTo>
                  <a:lnTo>
                    <a:pt x="23" y="2"/>
                  </a:lnTo>
                  <a:lnTo>
                    <a:pt x="26" y="3"/>
                  </a:lnTo>
                  <a:lnTo>
                    <a:pt x="29" y="5"/>
                  </a:lnTo>
                  <a:lnTo>
                    <a:pt x="30" y="7"/>
                  </a:lnTo>
                  <a:lnTo>
                    <a:pt x="32" y="10"/>
                  </a:lnTo>
                  <a:lnTo>
                    <a:pt x="33" y="13"/>
                  </a:lnTo>
                  <a:lnTo>
                    <a:pt x="33" y="17"/>
                  </a:lnTo>
                  <a:lnTo>
                    <a:pt x="33" y="20"/>
                  </a:lnTo>
                  <a:lnTo>
                    <a:pt x="32" y="23"/>
                  </a:lnTo>
                  <a:lnTo>
                    <a:pt x="30" y="26"/>
                  </a:lnTo>
                  <a:lnTo>
                    <a:pt x="29" y="29"/>
                  </a:lnTo>
                  <a:lnTo>
                    <a:pt x="26" y="31"/>
                  </a:lnTo>
                  <a:lnTo>
                    <a:pt x="23" y="32"/>
                  </a:lnTo>
                  <a:lnTo>
                    <a:pt x="20" y="33"/>
                  </a:lnTo>
                  <a:lnTo>
                    <a:pt x="17" y="33"/>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57" name="Rectangle 57"/>
            <p:cNvSpPr>
              <a:spLocks noChangeArrowheads="1"/>
            </p:cNvSpPr>
            <p:nvPr/>
          </p:nvSpPr>
          <p:spPr bwMode="auto">
            <a:xfrm>
              <a:off x="3074" y="1979"/>
              <a:ext cx="157" cy="64"/>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9658" name="Rectangle 58"/>
            <p:cNvSpPr>
              <a:spLocks noChangeArrowheads="1"/>
            </p:cNvSpPr>
            <p:nvPr/>
          </p:nvSpPr>
          <p:spPr bwMode="auto">
            <a:xfrm>
              <a:off x="3074" y="1979"/>
              <a:ext cx="157" cy="64"/>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59" name="Line 59"/>
            <p:cNvSpPr>
              <a:spLocks noChangeShapeType="1"/>
            </p:cNvSpPr>
            <p:nvPr/>
          </p:nvSpPr>
          <p:spPr bwMode="auto">
            <a:xfrm flipV="1">
              <a:off x="2952" y="1547"/>
              <a:ext cx="1" cy="47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660" name="Rectangle 60"/>
            <p:cNvSpPr>
              <a:spLocks noChangeArrowheads="1"/>
            </p:cNvSpPr>
            <p:nvPr/>
          </p:nvSpPr>
          <p:spPr bwMode="auto">
            <a:xfrm>
              <a:off x="2922" y="1680"/>
              <a:ext cx="61" cy="166"/>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9661" name="Rectangle 61"/>
            <p:cNvSpPr>
              <a:spLocks noChangeArrowheads="1"/>
            </p:cNvSpPr>
            <p:nvPr/>
          </p:nvSpPr>
          <p:spPr bwMode="auto">
            <a:xfrm>
              <a:off x="2922" y="1680"/>
              <a:ext cx="61" cy="166"/>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62" name="Freeform 62"/>
            <p:cNvSpPr>
              <a:spLocks/>
            </p:cNvSpPr>
            <p:nvPr/>
          </p:nvSpPr>
          <p:spPr bwMode="auto">
            <a:xfrm>
              <a:off x="2930" y="1503"/>
              <a:ext cx="49" cy="49"/>
            </a:xfrm>
            <a:custGeom>
              <a:avLst/>
              <a:gdLst>
                <a:gd name="T0" fmla="*/ 25 w 49"/>
                <a:gd name="T1" fmla="*/ 49 h 49"/>
                <a:gd name="T2" fmla="*/ 20 w 49"/>
                <a:gd name="T3" fmla="*/ 49 h 49"/>
                <a:gd name="T4" fmla="*/ 15 w 49"/>
                <a:gd name="T5" fmla="*/ 48 h 49"/>
                <a:gd name="T6" fmla="*/ 10 w 49"/>
                <a:gd name="T7" fmla="*/ 46 h 49"/>
                <a:gd name="T8" fmla="*/ 7 w 49"/>
                <a:gd name="T9" fmla="*/ 42 h 49"/>
                <a:gd name="T10" fmla="*/ 3 w 49"/>
                <a:gd name="T11" fmla="*/ 38 h 49"/>
                <a:gd name="T12" fmla="*/ 1 w 49"/>
                <a:gd name="T13" fmla="*/ 34 h 49"/>
                <a:gd name="T14" fmla="*/ 0 w 49"/>
                <a:gd name="T15" fmla="*/ 29 h 49"/>
                <a:gd name="T16" fmla="*/ 0 w 49"/>
                <a:gd name="T17" fmla="*/ 24 h 49"/>
                <a:gd name="T18" fmla="*/ 0 w 49"/>
                <a:gd name="T19" fmla="*/ 20 h 49"/>
                <a:gd name="T20" fmla="*/ 1 w 49"/>
                <a:gd name="T21" fmla="*/ 15 h 49"/>
                <a:gd name="T22" fmla="*/ 3 w 49"/>
                <a:gd name="T23" fmla="*/ 10 h 49"/>
                <a:gd name="T24" fmla="*/ 7 w 49"/>
                <a:gd name="T25" fmla="*/ 7 h 49"/>
                <a:gd name="T26" fmla="*/ 10 w 49"/>
                <a:gd name="T27" fmla="*/ 4 h 49"/>
                <a:gd name="T28" fmla="*/ 15 w 49"/>
                <a:gd name="T29" fmla="*/ 2 h 49"/>
                <a:gd name="T30" fmla="*/ 20 w 49"/>
                <a:gd name="T31" fmla="*/ 0 h 49"/>
                <a:gd name="T32" fmla="*/ 25 w 49"/>
                <a:gd name="T33" fmla="*/ 0 h 49"/>
                <a:gd name="T34" fmla="*/ 29 w 49"/>
                <a:gd name="T35" fmla="*/ 0 h 49"/>
                <a:gd name="T36" fmla="*/ 34 w 49"/>
                <a:gd name="T37" fmla="*/ 2 h 49"/>
                <a:gd name="T38" fmla="*/ 39 w 49"/>
                <a:gd name="T39" fmla="*/ 4 h 49"/>
                <a:gd name="T40" fmla="*/ 42 w 49"/>
                <a:gd name="T41" fmla="*/ 7 h 49"/>
                <a:gd name="T42" fmla="*/ 46 w 49"/>
                <a:gd name="T43" fmla="*/ 10 h 49"/>
                <a:gd name="T44" fmla="*/ 48 w 49"/>
                <a:gd name="T45" fmla="*/ 15 h 49"/>
                <a:gd name="T46" fmla="*/ 49 w 49"/>
                <a:gd name="T47" fmla="*/ 20 h 49"/>
                <a:gd name="T48" fmla="*/ 49 w 49"/>
                <a:gd name="T49" fmla="*/ 24 h 49"/>
                <a:gd name="T50" fmla="*/ 49 w 49"/>
                <a:gd name="T51" fmla="*/ 29 h 49"/>
                <a:gd name="T52" fmla="*/ 48 w 49"/>
                <a:gd name="T53" fmla="*/ 34 h 49"/>
                <a:gd name="T54" fmla="*/ 46 w 49"/>
                <a:gd name="T55" fmla="*/ 38 h 49"/>
                <a:gd name="T56" fmla="*/ 42 w 49"/>
                <a:gd name="T57" fmla="*/ 42 h 49"/>
                <a:gd name="T58" fmla="*/ 39 w 49"/>
                <a:gd name="T59" fmla="*/ 46 h 49"/>
                <a:gd name="T60" fmla="*/ 34 w 49"/>
                <a:gd name="T61" fmla="*/ 48 h 49"/>
                <a:gd name="T62" fmla="*/ 29 w 49"/>
                <a:gd name="T63" fmla="*/ 49 h 49"/>
                <a:gd name="T64" fmla="*/ 25 w 49"/>
                <a:gd name="T6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 h="49">
                  <a:moveTo>
                    <a:pt x="25" y="49"/>
                  </a:moveTo>
                  <a:lnTo>
                    <a:pt x="20" y="49"/>
                  </a:lnTo>
                  <a:lnTo>
                    <a:pt x="15" y="48"/>
                  </a:lnTo>
                  <a:lnTo>
                    <a:pt x="10" y="46"/>
                  </a:lnTo>
                  <a:lnTo>
                    <a:pt x="7" y="42"/>
                  </a:lnTo>
                  <a:lnTo>
                    <a:pt x="3" y="38"/>
                  </a:lnTo>
                  <a:lnTo>
                    <a:pt x="1" y="34"/>
                  </a:lnTo>
                  <a:lnTo>
                    <a:pt x="0" y="29"/>
                  </a:lnTo>
                  <a:lnTo>
                    <a:pt x="0" y="24"/>
                  </a:lnTo>
                  <a:lnTo>
                    <a:pt x="0" y="20"/>
                  </a:lnTo>
                  <a:lnTo>
                    <a:pt x="1" y="15"/>
                  </a:lnTo>
                  <a:lnTo>
                    <a:pt x="3" y="10"/>
                  </a:lnTo>
                  <a:lnTo>
                    <a:pt x="7" y="7"/>
                  </a:lnTo>
                  <a:lnTo>
                    <a:pt x="10" y="4"/>
                  </a:lnTo>
                  <a:lnTo>
                    <a:pt x="15" y="2"/>
                  </a:lnTo>
                  <a:lnTo>
                    <a:pt x="20" y="0"/>
                  </a:lnTo>
                  <a:lnTo>
                    <a:pt x="25" y="0"/>
                  </a:lnTo>
                  <a:lnTo>
                    <a:pt x="29" y="0"/>
                  </a:lnTo>
                  <a:lnTo>
                    <a:pt x="34" y="2"/>
                  </a:lnTo>
                  <a:lnTo>
                    <a:pt x="39" y="4"/>
                  </a:lnTo>
                  <a:lnTo>
                    <a:pt x="42" y="7"/>
                  </a:lnTo>
                  <a:lnTo>
                    <a:pt x="46" y="10"/>
                  </a:lnTo>
                  <a:lnTo>
                    <a:pt x="48" y="15"/>
                  </a:lnTo>
                  <a:lnTo>
                    <a:pt x="49" y="20"/>
                  </a:lnTo>
                  <a:lnTo>
                    <a:pt x="49" y="24"/>
                  </a:lnTo>
                  <a:lnTo>
                    <a:pt x="49" y="29"/>
                  </a:lnTo>
                  <a:lnTo>
                    <a:pt x="48" y="34"/>
                  </a:lnTo>
                  <a:lnTo>
                    <a:pt x="46" y="38"/>
                  </a:lnTo>
                  <a:lnTo>
                    <a:pt x="42" y="42"/>
                  </a:lnTo>
                  <a:lnTo>
                    <a:pt x="39" y="46"/>
                  </a:lnTo>
                  <a:lnTo>
                    <a:pt x="34" y="48"/>
                  </a:lnTo>
                  <a:lnTo>
                    <a:pt x="29" y="49"/>
                  </a:lnTo>
                  <a:lnTo>
                    <a:pt x="25" y="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63" name="Freeform 63"/>
            <p:cNvSpPr>
              <a:spLocks/>
            </p:cNvSpPr>
            <p:nvPr/>
          </p:nvSpPr>
          <p:spPr bwMode="auto">
            <a:xfrm>
              <a:off x="2930" y="1503"/>
              <a:ext cx="49" cy="49"/>
            </a:xfrm>
            <a:custGeom>
              <a:avLst/>
              <a:gdLst>
                <a:gd name="T0" fmla="*/ 25 w 49"/>
                <a:gd name="T1" fmla="*/ 49 h 49"/>
                <a:gd name="T2" fmla="*/ 20 w 49"/>
                <a:gd name="T3" fmla="*/ 49 h 49"/>
                <a:gd name="T4" fmla="*/ 15 w 49"/>
                <a:gd name="T5" fmla="*/ 48 h 49"/>
                <a:gd name="T6" fmla="*/ 10 w 49"/>
                <a:gd name="T7" fmla="*/ 46 h 49"/>
                <a:gd name="T8" fmla="*/ 7 w 49"/>
                <a:gd name="T9" fmla="*/ 42 h 49"/>
                <a:gd name="T10" fmla="*/ 3 w 49"/>
                <a:gd name="T11" fmla="*/ 38 h 49"/>
                <a:gd name="T12" fmla="*/ 1 w 49"/>
                <a:gd name="T13" fmla="*/ 34 h 49"/>
                <a:gd name="T14" fmla="*/ 0 w 49"/>
                <a:gd name="T15" fmla="*/ 29 h 49"/>
                <a:gd name="T16" fmla="*/ 0 w 49"/>
                <a:gd name="T17" fmla="*/ 24 h 49"/>
                <a:gd name="T18" fmla="*/ 0 w 49"/>
                <a:gd name="T19" fmla="*/ 20 h 49"/>
                <a:gd name="T20" fmla="*/ 1 w 49"/>
                <a:gd name="T21" fmla="*/ 15 h 49"/>
                <a:gd name="T22" fmla="*/ 3 w 49"/>
                <a:gd name="T23" fmla="*/ 10 h 49"/>
                <a:gd name="T24" fmla="*/ 7 w 49"/>
                <a:gd name="T25" fmla="*/ 7 h 49"/>
                <a:gd name="T26" fmla="*/ 10 w 49"/>
                <a:gd name="T27" fmla="*/ 4 h 49"/>
                <a:gd name="T28" fmla="*/ 15 w 49"/>
                <a:gd name="T29" fmla="*/ 2 h 49"/>
                <a:gd name="T30" fmla="*/ 20 w 49"/>
                <a:gd name="T31" fmla="*/ 0 h 49"/>
                <a:gd name="T32" fmla="*/ 25 w 49"/>
                <a:gd name="T33" fmla="*/ 0 h 49"/>
                <a:gd name="T34" fmla="*/ 29 w 49"/>
                <a:gd name="T35" fmla="*/ 0 h 49"/>
                <a:gd name="T36" fmla="*/ 34 w 49"/>
                <a:gd name="T37" fmla="*/ 2 h 49"/>
                <a:gd name="T38" fmla="*/ 39 w 49"/>
                <a:gd name="T39" fmla="*/ 4 h 49"/>
                <a:gd name="T40" fmla="*/ 42 w 49"/>
                <a:gd name="T41" fmla="*/ 7 h 49"/>
                <a:gd name="T42" fmla="*/ 46 w 49"/>
                <a:gd name="T43" fmla="*/ 10 h 49"/>
                <a:gd name="T44" fmla="*/ 48 w 49"/>
                <a:gd name="T45" fmla="*/ 15 h 49"/>
                <a:gd name="T46" fmla="*/ 49 w 49"/>
                <a:gd name="T47" fmla="*/ 20 h 49"/>
                <a:gd name="T48" fmla="*/ 49 w 49"/>
                <a:gd name="T49" fmla="*/ 24 h 49"/>
                <a:gd name="T50" fmla="*/ 49 w 49"/>
                <a:gd name="T51" fmla="*/ 29 h 49"/>
                <a:gd name="T52" fmla="*/ 48 w 49"/>
                <a:gd name="T53" fmla="*/ 34 h 49"/>
                <a:gd name="T54" fmla="*/ 46 w 49"/>
                <a:gd name="T55" fmla="*/ 38 h 49"/>
                <a:gd name="T56" fmla="*/ 42 w 49"/>
                <a:gd name="T57" fmla="*/ 42 h 49"/>
                <a:gd name="T58" fmla="*/ 39 w 49"/>
                <a:gd name="T59" fmla="*/ 46 h 49"/>
                <a:gd name="T60" fmla="*/ 34 w 49"/>
                <a:gd name="T61" fmla="*/ 48 h 49"/>
                <a:gd name="T62" fmla="*/ 29 w 49"/>
                <a:gd name="T63" fmla="*/ 49 h 49"/>
                <a:gd name="T64" fmla="*/ 25 w 49"/>
                <a:gd name="T6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 h="49">
                  <a:moveTo>
                    <a:pt x="25" y="49"/>
                  </a:moveTo>
                  <a:lnTo>
                    <a:pt x="20" y="49"/>
                  </a:lnTo>
                  <a:lnTo>
                    <a:pt x="15" y="48"/>
                  </a:lnTo>
                  <a:lnTo>
                    <a:pt x="10" y="46"/>
                  </a:lnTo>
                  <a:lnTo>
                    <a:pt x="7" y="42"/>
                  </a:lnTo>
                  <a:lnTo>
                    <a:pt x="3" y="38"/>
                  </a:lnTo>
                  <a:lnTo>
                    <a:pt x="1" y="34"/>
                  </a:lnTo>
                  <a:lnTo>
                    <a:pt x="0" y="29"/>
                  </a:lnTo>
                  <a:lnTo>
                    <a:pt x="0" y="24"/>
                  </a:lnTo>
                  <a:lnTo>
                    <a:pt x="0" y="20"/>
                  </a:lnTo>
                  <a:lnTo>
                    <a:pt x="1" y="15"/>
                  </a:lnTo>
                  <a:lnTo>
                    <a:pt x="3" y="10"/>
                  </a:lnTo>
                  <a:lnTo>
                    <a:pt x="7" y="7"/>
                  </a:lnTo>
                  <a:lnTo>
                    <a:pt x="10" y="4"/>
                  </a:lnTo>
                  <a:lnTo>
                    <a:pt x="15" y="2"/>
                  </a:lnTo>
                  <a:lnTo>
                    <a:pt x="20" y="0"/>
                  </a:lnTo>
                  <a:lnTo>
                    <a:pt x="25" y="0"/>
                  </a:lnTo>
                  <a:lnTo>
                    <a:pt x="29" y="0"/>
                  </a:lnTo>
                  <a:lnTo>
                    <a:pt x="34" y="2"/>
                  </a:lnTo>
                  <a:lnTo>
                    <a:pt x="39" y="4"/>
                  </a:lnTo>
                  <a:lnTo>
                    <a:pt x="42" y="7"/>
                  </a:lnTo>
                  <a:lnTo>
                    <a:pt x="46" y="10"/>
                  </a:lnTo>
                  <a:lnTo>
                    <a:pt x="48" y="15"/>
                  </a:lnTo>
                  <a:lnTo>
                    <a:pt x="49" y="20"/>
                  </a:lnTo>
                  <a:lnTo>
                    <a:pt x="49" y="24"/>
                  </a:lnTo>
                  <a:lnTo>
                    <a:pt x="49" y="29"/>
                  </a:lnTo>
                  <a:lnTo>
                    <a:pt x="48" y="34"/>
                  </a:lnTo>
                  <a:lnTo>
                    <a:pt x="46" y="38"/>
                  </a:lnTo>
                  <a:lnTo>
                    <a:pt x="42" y="42"/>
                  </a:lnTo>
                  <a:lnTo>
                    <a:pt x="39" y="46"/>
                  </a:lnTo>
                  <a:lnTo>
                    <a:pt x="34" y="48"/>
                  </a:lnTo>
                  <a:lnTo>
                    <a:pt x="29" y="49"/>
                  </a:lnTo>
                  <a:lnTo>
                    <a:pt x="25" y="49"/>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64" name="Line 64"/>
            <p:cNvSpPr>
              <a:spLocks noChangeShapeType="1"/>
            </p:cNvSpPr>
            <p:nvPr/>
          </p:nvSpPr>
          <p:spPr bwMode="auto">
            <a:xfrm flipV="1">
              <a:off x="1115" y="1042"/>
              <a:ext cx="1" cy="33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665" name="Line 65"/>
            <p:cNvSpPr>
              <a:spLocks noChangeShapeType="1"/>
            </p:cNvSpPr>
            <p:nvPr/>
          </p:nvSpPr>
          <p:spPr bwMode="auto">
            <a:xfrm flipV="1">
              <a:off x="1468" y="1040"/>
              <a:ext cx="1" cy="34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666" name="Line 66"/>
            <p:cNvSpPr>
              <a:spLocks noChangeShapeType="1"/>
            </p:cNvSpPr>
            <p:nvPr/>
          </p:nvSpPr>
          <p:spPr bwMode="auto">
            <a:xfrm flipV="1">
              <a:off x="1842" y="1040"/>
              <a:ext cx="1" cy="33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667" name="Line 67"/>
            <p:cNvSpPr>
              <a:spLocks noChangeShapeType="1"/>
            </p:cNvSpPr>
            <p:nvPr/>
          </p:nvSpPr>
          <p:spPr bwMode="auto">
            <a:xfrm flipV="1">
              <a:off x="2697" y="1040"/>
              <a:ext cx="1" cy="34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668" name="Line 68"/>
            <p:cNvSpPr>
              <a:spLocks noChangeShapeType="1"/>
            </p:cNvSpPr>
            <p:nvPr/>
          </p:nvSpPr>
          <p:spPr bwMode="auto">
            <a:xfrm flipV="1">
              <a:off x="3072" y="1040"/>
              <a:ext cx="1" cy="33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669" name="Freeform 69"/>
            <p:cNvSpPr>
              <a:spLocks/>
            </p:cNvSpPr>
            <p:nvPr/>
          </p:nvSpPr>
          <p:spPr bwMode="auto">
            <a:xfrm>
              <a:off x="2827" y="1230"/>
              <a:ext cx="33" cy="34"/>
            </a:xfrm>
            <a:custGeom>
              <a:avLst/>
              <a:gdLst>
                <a:gd name="T0" fmla="*/ 17 w 33"/>
                <a:gd name="T1" fmla="*/ 34 h 34"/>
                <a:gd name="T2" fmla="*/ 13 w 33"/>
                <a:gd name="T3" fmla="*/ 33 h 34"/>
                <a:gd name="T4" fmla="*/ 10 w 33"/>
                <a:gd name="T5" fmla="*/ 32 h 34"/>
                <a:gd name="T6" fmla="*/ 8 w 33"/>
                <a:gd name="T7" fmla="*/ 30 h 34"/>
                <a:gd name="T8" fmla="*/ 5 w 33"/>
                <a:gd name="T9" fmla="*/ 28 h 34"/>
                <a:gd name="T10" fmla="*/ 3 w 33"/>
                <a:gd name="T11" fmla="*/ 26 h 34"/>
                <a:gd name="T12" fmla="*/ 2 w 33"/>
                <a:gd name="T13" fmla="*/ 23 h 34"/>
                <a:gd name="T14" fmla="*/ 0 w 33"/>
                <a:gd name="T15" fmla="*/ 20 h 34"/>
                <a:gd name="T16" fmla="*/ 0 w 33"/>
                <a:gd name="T17" fmla="*/ 16 h 34"/>
                <a:gd name="T18" fmla="*/ 0 w 33"/>
                <a:gd name="T19" fmla="*/ 14 h 34"/>
                <a:gd name="T20" fmla="*/ 2 w 33"/>
                <a:gd name="T21" fmla="*/ 10 h 34"/>
                <a:gd name="T22" fmla="*/ 3 w 33"/>
                <a:gd name="T23" fmla="*/ 7 h 34"/>
                <a:gd name="T24" fmla="*/ 5 w 33"/>
                <a:gd name="T25" fmla="*/ 4 h 34"/>
                <a:gd name="T26" fmla="*/ 8 w 33"/>
                <a:gd name="T27" fmla="*/ 3 h 34"/>
                <a:gd name="T28" fmla="*/ 10 w 33"/>
                <a:gd name="T29" fmla="*/ 1 h 34"/>
                <a:gd name="T30" fmla="*/ 13 w 33"/>
                <a:gd name="T31" fmla="*/ 1 h 34"/>
                <a:gd name="T32" fmla="*/ 17 w 33"/>
                <a:gd name="T33" fmla="*/ 0 h 34"/>
                <a:gd name="T34" fmla="*/ 20 w 33"/>
                <a:gd name="T35" fmla="*/ 1 h 34"/>
                <a:gd name="T36" fmla="*/ 23 w 33"/>
                <a:gd name="T37" fmla="*/ 1 h 34"/>
                <a:gd name="T38" fmla="*/ 26 w 33"/>
                <a:gd name="T39" fmla="*/ 3 h 34"/>
                <a:gd name="T40" fmla="*/ 29 w 33"/>
                <a:gd name="T41" fmla="*/ 4 h 34"/>
                <a:gd name="T42" fmla="*/ 31 w 33"/>
                <a:gd name="T43" fmla="*/ 7 h 34"/>
                <a:gd name="T44" fmla="*/ 32 w 33"/>
                <a:gd name="T45" fmla="*/ 10 h 34"/>
                <a:gd name="T46" fmla="*/ 33 w 33"/>
                <a:gd name="T47" fmla="*/ 14 h 34"/>
                <a:gd name="T48" fmla="*/ 33 w 33"/>
                <a:gd name="T49" fmla="*/ 16 h 34"/>
                <a:gd name="T50" fmla="*/ 33 w 33"/>
                <a:gd name="T51" fmla="*/ 20 h 34"/>
                <a:gd name="T52" fmla="*/ 32 w 33"/>
                <a:gd name="T53" fmla="*/ 23 h 34"/>
                <a:gd name="T54" fmla="*/ 31 w 33"/>
                <a:gd name="T55" fmla="*/ 26 h 34"/>
                <a:gd name="T56" fmla="*/ 29 w 33"/>
                <a:gd name="T57" fmla="*/ 28 h 34"/>
                <a:gd name="T58" fmla="*/ 26 w 33"/>
                <a:gd name="T59" fmla="*/ 30 h 34"/>
                <a:gd name="T60" fmla="*/ 23 w 33"/>
                <a:gd name="T61" fmla="*/ 32 h 34"/>
                <a:gd name="T62" fmla="*/ 20 w 33"/>
                <a:gd name="T63" fmla="*/ 33 h 34"/>
                <a:gd name="T64" fmla="*/ 17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7" y="34"/>
                  </a:moveTo>
                  <a:lnTo>
                    <a:pt x="13" y="33"/>
                  </a:lnTo>
                  <a:lnTo>
                    <a:pt x="10" y="32"/>
                  </a:lnTo>
                  <a:lnTo>
                    <a:pt x="8" y="30"/>
                  </a:lnTo>
                  <a:lnTo>
                    <a:pt x="5" y="28"/>
                  </a:lnTo>
                  <a:lnTo>
                    <a:pt x="3" y="26"/>
                  </a:lnTo>
                  <a:lnTo>
                    <a:pt x="2" y="23"/>
                  </a:lnTo>
                  <a:lnTo>
                    <a:pt x="0" y="20"/>
                  </a:lnTo>
                  <a:lnTo>
                    <a:pt x="0" y="16"/>
                  </a:lnTo>
                  <a:lnTo>
                    <a:pt x="0" y="14"/>
                  </a:lnTo>
                  <a:lnTo>
                    <a:pt x="2" y="10"/>
                  </a:lnTo>
                  <a:lnTo>
                    <a:pt x="3" y="7"/>
                  </a:lnTo>
                  <a:lnTo>
                    <a:pt x="5" y="4"/>
                  </a:lnTo>
                  <a:lnTo>
                    <a:pt x="8" y="3"/>
                  </a:lnTo>
                  <a:lnTo>
                    <a:pt x="10" y="1"/>
                  </a:lnTo>
                  <a:lnTo>
                    <a:pt x="13" y="1"/>
                  </a:lnTo>
                  <a:lnTo>
                    <a:pt x="17" y="0"/>
                  </a:lnTo>
                  <a:lnTo>
                    <a:pt x="20" y="1"/>
                  </a:lnTo>
                  <a:lnTo>
                    <a:pt x="23" y="1"/>
                  </a:lnTo>
                  <a:lnTo>
                    <a:pt x="26" y="3"/>
                  </a:lnTo>
                  <a:lnTo>
                    <a:pt x="29" y="4"/>
                  </a:lnTo>
                  <a:lnTo>
                    <a:pt x="31" y="7"/>
                  </a:lnTo>
                  <a:lnTo>
                    <a:pt x="32" y="10"/>
                  </a:lnTo>
                  <a:lnTo>
                    <a:pt x="33" y="14"/>
                  </a:lnTo>
                  <a:lnTo>
                    <a:pt x="33" y="16"/>
                  </a:lnTo>
                  <a:lnTo>
                    <a:pt x="33" y="20"/>
                  </a:lnTo>
                  <a:lnTo>
                    <a:pt x="32" y="23"/>
                  </a:lnTo>
                  <a:lnTo>
                    <a:pt x="31" y="26"/>
                  </a:lnTo>
                  <a:lnTo>
                    <a:pt x="29" y="28"/>
                  </a:lnTo>
                  <a:lnTo>
                    <a:pt x="26" y="30"/>
                  </a:lnTo>
                  <a:lnTo>
                    <a:pt x="23" y="32"/>
                  </a:lnTo>
                  <a:lnTo>
                    <a:pt x="20" y="33"/>
                  </a:lnTo>
                  <a:lnTo>
                    <a:pt x="17"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70" name="Freeform 70"/>
            <p:cNvSpPr>
              <a:spLocks/>
            </p:cNvSpPr>
            <p:nvPr/>
          </p:nvSpPr>
          <p:spPr bwMode="auto">
            <a:xfrm>
              <a:off x="2827" y="1230"/>
              <a:ext cx="33" cy="34"/>
            </a:xfrm>
            <a:custGeom>
              <a:avLst/>
              <a:gdLst>
                <a:gd name="T0" fmla="*/ 17 w 33"/>
                <a:gd name="T1" fmla="*/ 34 h 34"/>
                <a:gd name="T2" fmla="*/ 13 w 33"/>
                <a:gd name="T3" fmla="*/ 33 h 34"/>
                <a:gd name="T4" fmla="*/ 10 w 33"/>
                <a:gd name="T5" fmla="*/ 32 h 34"/>
                <a:gd name="T6" fmla="*/ 8 w 33"/>
                <a:gd name="T7" fmla="*/ 30 h 34"/>
                <a:gd name="T8" fmla="*/ 5 w 33"/>
                <a:gd name="T9" fmla="*/ 28 h 34"/>
                <a:gd name="T10" fmla="*/ 3 w 33"/>
                <a:gd name="T11" fmla="*/ 26 h 34"/>
                <a:gd name="T12" fmla="*/ 2 w 33"/>
                <a:gd name="T13" fmla="*/ 23 h 34"/>
                <a:gd name="T14" fmla="*/ 0 w 33"/>
                <a:gd name="T15" fmla="*/ 20 h 34"/>
                <a:gd name="T16" fmla="*/ 0 w 33"/>
                <a:gd name="T17" fmla="*/ 16 h 34"/>
                <a:gd name="T18" fmla="*/ 0 w 33"/>
                <a:gd name="T19" fmla="*/ 14 h 34"/>
                <a:gd name="T20" fmla="*/ 2 w 33"/>
                <a:gd name="T21" fmla="*/ 10 h 34"/>
                <a:gd name="T22" fmla="*/ 3 w 33"/>
                <a:gd name="T23" fmla="*/ 7 h 34"/>
                <a:gd name="T24" fmla="*/ 5 w 33"/>
                <a:gd name="T25" fmla="*/ 4 h 34"/>
                <a:gd name="T26" fmla="*/ 8 w 33"/>
                <a:gd name="T27" fmla="*/ 3 h 34"/>
                <a:gd name="T28" fmla="*/ 10 w 33"/>
                <a:gd name="T29" fmla="*/ 1 h 34"/>
                <a:gd name="T30" fmla="*/ 13 w 33"/>
                <a:gd name="T31" fmla="*/ 1 h 34"/>
                <a:gd name="T32" fmla="*/ 17 w 33"/>
                <a:gd name="T33" fmla="*/ 0 h 34"/>
                <a:gd name="T34" fmla="*/ 20 w 33"/>
                <a:gd name="T35" fmla="*/ 1 h 34"/>
                <a:gd name="T36" fmla="*/ 23 w 33"/>
                <a:gd name="T37" fmla="*/ 1 h 34"/>
                <a:gd name="T38" fmla="*/ 26 w 33"/>
                <a:gd name="T39" fmla="*/ 3 h 34"/>
                <a:gd name="T40" fmla="*/ 29 w 33"/>
                <a:gd name="T41" fmla="*/ 4 h 34"/>
                <a:gd name="T42" fmla="*/ 31 w 33"/>
                <a:gd name="T43" fmla="*/ 7 h 34"/>
                <a:gd name="T44" fmla="*/ 32 w 33"/>
                <a:gd name="T45" fmla="*/ 10 h 34"/>
                <a:gd name="T46" fmla="*/ 33 w 33"/>
                <a:gd name="T47" fmla="*/ 14 h 34"/>
                <a:gd name="T48" fmla="*/ 33 w 33"/>
                <a:gd name="T49" fmla="*/ 16 h 34"/>
                <a:gd name="T50" fmla="*/ 33 w 33"/>
                <a:gd name="T51" fmla="*/ 20 h 34"/>
                <a:gd name="T52" fmla="*/ 32 w 33"/>
                <a:gd name="T53" fmla="*/ 23 h 34"/>
                <a:gd name="T54" fmla="*/ 31 w 33"/>
                <a:gd name="T55" fmla="*/ 26 h 34"/>
                <a:gd name="T56" fmla="*/ 29 w 33"/>
                <a:gd name="T57" fmla="*/ 28 h 34"/>
                <a:gd name="T58" fmla="*/ 26 w 33"/>
                <a:gd name="T59" fmla="*/ 30 h 34"/>
                <a:gd name="T60" fmla="*/ 23 w 33"/>
                <a:gd name="T61" fmla="*/ 32 h 34"/>
                <a:gd name="T62" fmla="*/ 20 w 33"/>
                <a:gd name="T63" fmla="*/ 33 h 34"/>
                <a:gd name="T64" fmla="*/ 17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7" y="34"/>
                  </a:moveTo>
                  <a:lnTo>
                    <a:pt x="13" y="33"/>
                  </a:lnTo>
                  <a:lnTo>
                    <a:pt x="10" y="32"/>
                  </a:lnTo>
                  <a:lnTo>
                    <a:pt x="8" y="30"/>
                  </a:lnTo>
                  <a:lnTo>
                    <a:pt x="5" y="28"/>
                  </a:lnTo>
                  <a:lnTo>
                    <a:pt x="3" y="26"/>
                  </a:lnTo>
                  <a:lnTo>
                    <a:pt x="2" y="23"/>
                  </a:lnTo>
                  <a:lnTo>
                    <a:pt x="0" y="20"/>
                  </a:lnTo>
                  <a:lnTo>
                    <a:pt x="0" y="16"/>
                  </a:lnTo>
                  <a:lnTo>
                    <a:pt x="0" y="14"/>
                  </a:lnTo>
                  <a:lnTo>
                    <a:pt x="2" y="10"/>
                  </a:lnTo>
                  <a:lnTo>
                    <a:pt x="3" y="7"/>
                  </a:lnTo>
                  <a:lnTo>
                    <a:pt x="5" y="4"/>
                  </a:lnTo>
                  <a:lnTo>
                    <a:pt x="8" y="3"/>
                  </a:lnTo>
                  <a:lnTo>
                    <a:pt x="10" y="1"/>
                  </a:lnTo>
                  <a:lnTo>
                    <a:pt x="13" y="1"/>
                  </a:lnTo>
                  <a:lnTo>
                    <a:pt x="17" y="0"/>
                  </a:lnTo>
                  <a:lnTo>
                    <a:pt x="20" y="1"/>
                  </a:lnTo>
                  <a:lnTo>
                    <a:pt x="23" y="1"/>
                  </a:lnTo>
                  <a:lnTo>
                    <a:pt x="26" y="3"/>
                  </a:lnTo>
                  <a:lnTo>
                    <a:pt x="29" y="4"/>
                  </a:lnTo>
                  <a:lnTo>
                    <a:pt x="31" y="7"/>
                  </a:lnTo>
                  <a:lnTo>
                    <a:pt x="32" y="10"/>
                  </a:lnTo>
                  <a:lnTo>
                    <a:pt x="33" y="14"/>
                  </a:lnTo>
                  <a:lnTo>
                    <a:pt x="33" y="16"/>
                  </a:lnTo>
                  <a:lnTo>
                    <a:pt x="33" y="20"/>
                  </a:lnTo>
                  <a:lnTo>
                    <a:pt x="32" y="23"/>
                  </a:lnTo>
                  <a:lnTo>
                    <a:pt x="31" y="26"/>
                  </a:lnTo>
                  <a:lnTo>
                    <a:pt x="29" y="28"/>
                  </a:lnTo>
                  <a:lnTo>
                    <a:pt x="26" y="30"/>
                  </a:lnTo>
                  <a:lnTo>
                    <a:pt x="23" y="32"/>
                  </a:lnTo>
                  <a:lnTo>
                    <a:pt x="20" y="33"/>
                  </a:lnTo>
                  <a:lnTo>
                    <a:pt x="17" y="34"/>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71" name="Freeform 71"/>
            <p:cNvSpPr>
              <a:spLocks/>
            </p:cNvSpPr>
            <p:nvPr/>
          </p:nvSpPr>
          <p:spPr bwMode="auto">
            <a:xfrm>
              <a:off x="2935" y="2001"/>
              <a:ext cx="34" cy="33"/>
            </a:xfrm>
            <a:custGeom>
              <a:avLst/>
              <a:gdLst>
                <a:gd name="T0" fmla="*/ 16 w 34"/>
                <a:gd name="T1" fmla="*/ 33 h 33"/>
                <a:gd name="T2" fmla="*/ 14 w 34"/>
                <a:gd name="T3" fmla="*/ 33 h 33"/>
                <a:gd name="T4" fmla="*/ 10 w 34"/>
                <a:gd name="T5" fmla="*/ 32 h 33"/>
                <a:gd name="T6" fmla="*/ 8 w 34"/>
                <a:gd name="T7" fmla="*/ 31 h 33"/>
                <a:gd name="T8" fmla="*/ 4 w 34"/>
                <a:gd name="T9" fmla="*/ 29 h 33"/>
                <a:gd name="T10" fmla="*/ 3 w 34"/>
                <a:gd name="T11" fmla="*/ 26 h 33"/>
                <a:gd name="T12" fmla="*/ 1 w 34"/>
                <a:gd name="T13" fmla="*/ 23 h 33"/>
                <a:gd name="T14" fmla="*/ 1 w 34"/>
                <a:gd name="T15" fmla="*/ 20 h 33"/>
                <a:gd name="T16" fmla="*/ 0 w 34"/>
                <a:gd name="T17" fmla="*/ 17 h 33"/>
                <a:gd name="T18" fmla="*/ 1 w 34"/>
                <a:gd name="T19" fmla="*/ 13 h 33"/>
                <a:gd name="T20" fmla="*/ 1 w 34"/>
                <a:gd name="T21" fmla="*/ 10 h 33"/>
                <a:gd name="T22" fmla="*/ 3 w 34"/>
                <a:gd name="T23" fmla="*/ 7 h 33"/>
                <a:gd name="T24" fmla="*/ 4 w 34"/>
                <a:gd name="T25" fmla="*/ 5 h 33"/>
                <a:gd name="T26" fmla="*/ 8 w 34"/>
                <a:gd name="T27" fmla="*/ 3 h 33"/>
                <a:gd name="T28" fmla="*/ 10 w 34"/>
                <a:gd name="T29" fmla="*/ 2 h 33"/>
                <a:gd name="T30" fmla="*/ 14 w 34"/>
                <a:gd name="T31" fmla="*/ 0 h 33"/>
                <a:gd name="T32" fmla="*/ 16 w 34"/>
                <a:gd name="T33" fmla="*/ 0 h 33"/>
                <a:gd name="T34" fmla="*/ 20 w 34"/>
                <a:gd name="T35" fmla="*/ 0 h 33"/>
                <a:gd name="T36" fmla="*/ 23 w 34"/>
                <a:gd name="T37" fmla="*/ 2 h 33"/>
                <a:gd name="T38" fmla="*/ 25 w 34"/>
                <a:gd name="T39" fmla="*/ 3 h 33"/>
                <a:gd name="T40" fmla="*/ 28 w 34"/>
                <a:gd name="T41" fmla="*/ 5 h 33"/>
                <a:gd name="T42" fmla="*/ 30 w 34"/>
                <a:gd name="T43" fmla="*/ 7 h 33"/>
                <a:gd name="T44" fmla="*/ 33 w 34"/>
                <a:gd name="T45" fmla="*/ 10 h 33"/>
                <a:gd name="T46" fmla="*/ 33 w 34"/>
                <a:gd name="T47" fmla="*/ 13 h 33"/>
                <a:gd name="T48" fmla="*/ 34 w 34"/>
                <a:gd name="T49" fmla="*/ 17 h 33"/>
                <a:gd name="T50" fmla="*/ 33 w 34"/>
                <a:gd name="T51" fmla="*/ 20 h 33"/>
                <a:gd name="T52" fmla="*/ 33 w 34"/>
                <a:gd name="T53" fmla="*/ 23 h 33"/>
                <a:gd name="T54" fmla="*/ 30 w 34"/>
                <a:gd name="T55" fmla="*/ 26 h 33"/>
                <a:gd name="T56" fmla="*/ 28 w 34"/>
                <a:gd name="T57" fmla="*/ 29 h 33"/>
                <a:gd name="T58" fmla="*/ 25 w 34"/>
                <a:gd name="T59" fmla="*/ 31 h 33"/>
                <a:gd name="T60" fmla="*/ 23 w 34"/>
                <a:gd name="T61" fmla="*/ 32 h 33"/>
                <a:gd name="T62" fmla="*/ 20 w 34"/>
                <a:gd name="T63" fmla="*/ 33 h 33"/>
                <a:gd name="T64" fmla="*/ 16 w 34"/>
                <a:gd name="T6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 h="33">
                  <a:moveTo>
                    <a:pt x="16" y="33"/>
                  </a:moveTo>
                  <a:lnTo>
                    <a:pt x="14" y="33"/>
                  </a:lnTo>
                  <a:lnTo>
                    <a:pt x="10" y="32"/>
                  </a:lnTo>
                  <a:lnTo>
                    <a:pt x="8" y="31"/>
                  </a:lnTo>
                  <a:lnTo>
                    <a:pt x="4" y="29"/>
                  </a:lnTo>
                  <a:lnTo>
                    <a:pt x="3" y="26"/>
                  </a:lnTo>
                  <a:lnTo>
                    <a:pt x="1" y="23"/>
                  </a:lnTo>
                  <a:lnTo>
                    <a:pt x="1" y="20"/>
                  </a:lnTo>
                  <a:lnTo>
                    <a:pt x="0" y="17"/>
                  </a:lnTo>
                  <a:lnTo>
                    <a:pt x="1" y="13"/>
                  </a:lnTo>
                  <a:lnTo>
                    <a:pt x="1" y="10"/>
                  </a:lnTo>
                  <a:lnTo>
                    <a:pt x="3" y="7"/>
                  </a:lnTo>
                  <a:lnTo>
                    <a:pt x="4" y="5"/>
                  </a:lnTo>
                  <a:lnTo>
                    <a:pt x="8" y="3"/>
                  </a:lnTo>
                  <a:lnTo>
                    <a:pt x="10" y="2"/>
                  </a:lnTo>
                  <a:lnTo>
                    <a:pt x="14" y="0"/>
                  </a:lnTo>
                  <a:lnTo>
                    <a:pt x="16" y="0"/>
                  </a:lnTo>
                  <a:lnTo>
                    <a:pt x="20" y="0"/>
                  </a:lnTo>
                  <a:lnTo>
                    <a:pt x="23" y="2"/>
                  </a:lnTo>
                  <a:lnTo>
                    <a:pt x="25" y="3"/>
                  </a:lnTo>
                  <a:lnTo>
                    <a:pt x="28" y="5"/>
                  </a:lnTo>
                  <a:lnTo>
                    <a:pt x="30" y="7"/>
                  </a:lnTo>
                  <a:lnTo>
                    <a:pt x="33" y="10"/>
                  </a:lnTo>
                  <a:lnTo>
                    <a:pt x="33" y="13"/>
                  </a:lnTo>
                  <a:lnTo>
                    <a:pt x="34" y="17"/>
                  </a:lnTo>
                  <a:lnTo>
                    <a:pt x="33" y="20"/>
                  </a:lnTo>
                  <a:lnTo>
                    <a:pt x="33" y="23"/>
                  </a:lnTo>
                  <a:lnTo>
                    <a:pt x="30" y="26"/>
                  </a:lnTo>
                  <a:lnTo>
                    <a:pt x="28" y="29"/>
                  </a:lnTo>
                  <a:lnTo>
                    <a:pt x="25" y="31"/>
                  </a:lnTo>
                  <a:lnTo>
                    <a:pt x="23" y="32"/>
                  </a:lnTo>
                  <a:lnTo>
                    <a:pt x="20" y="33"/>
                  </a:lnTo>
                  <a:lnTo>
                    <a:pt x="16"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72" name="Freeform 72"/>
            <p:cNvSpPr>
              <a:spLocks/>
            </p:cNvSpPr>
            <p:nvPr/>
          </p:nvSpPr>
          <p:spPr bwMode="auto">
            <a:xfrm>
              <a:off x="2935" y="2001"/>
              <a:ext cx="34" cy="33"/>
            </a:xfrm>
            <a:custGeom>
              <a:avLst/>
              <a:gdLst>
                <a:gd name="T0" fmla="*/ 16 w 34"/>
                <a:gd name="T1" fmla="*/ 33 h 33"/>
                <a:gd name="T2" fmla="*/ 14 w 34"/>
                <a:gd name="T3" fmla="*/ 33 h 33"/>
                <a:gd name="T4" fmla="*/ 10 w 34"/>
                <a:gd name="T5" fmla="*/ 32 h 33"/>
                <a:gd name="T6" fmla="*/ 8 w 34"/>
                <a:gd name="T7" fmla="*/ 31 h 33"/>
                <a:gd name="T8" fmla="*/ 4 w 34"/>
                <a:gd name="T9" fmla="*/ 29 h 33"/>
                <a:gd name="T10" fmla="*/ 3 w 34"/>
                <a:gd name="T11" fmla="*/ 26 h 33"/>
                <a:gd name="T12" fmla="*/ 1 w 34"/>
                <a:gd name="T13" fmla="*/ 23 h 33"/>
                <a:gd name="T14" fmla="*/ 1 w 34"/>
                <a:gd name="T15" fmla="*/ 20 h 33"/>
                <a:gd name="T16" fmla="*/ 0 w 34"/>
                <a:gd name="T17" fmla="*/ 17 h 33"/>
                <a:gd name="T18" fmla="*/ 1 w 34"/>
                <a:gd name="T19" fmla="*/ 13 h 33"/>
                <a:gd name="T20" fmla="*/ 1 w 34"/>
                <a:gd name="T21" fmla="*/ 10 h 33"/>
                <a:gd name="T22" fmla="*/ 3 w 34"/>
                <a:gd name="T23" fmla="*/ 7 h 33"/>
                <a:gd name="T24" fmla="*/ 4 w 34"/>
                <a:gd name="T25" fmla="*/ 5 h 33"/>
                <a:gd name="T26" fmla="*/ 8 w 34"/>
                <a:gd name="T27" fmla="*/ 3 h 33"/>
                <a:gd name="T28" fmla="*/ 10 w 34"/>
                <a:gd name="T29" fmla="*/ 2 h 33"/>
                <a:gd name="T30" fmla="*/ 14 w 34"/>
                <a:gd name="T31" fmla="*/ 0 h 33"/>
                <a:gd name="T32" fmla="*/ 16 w 34"/>
                <a:gd name="T33" fmla="*/ 0 h 33"/>
                <a:gd name="T34" fmla="*/ 20 w 34"/>
                <a:gd name="T35" fmla="*/ 0 h 33"/>
                <a:gd name="T36" fmla="*/ 23 w 34"/>
                <a:gd name="T37" fmla="*/ 2 h 33"/>
                <a:gd name="T38" fmla="*/ 25 w 34"/>
                <a:gd name="T39" fmla="*/ 3 h 33"/>
                <a:gd name="T40" fmla="*/ 28 w 34"/>
                <a:gd name="T41" fmla="*/ 5 h 33"/>
                <a:gd name="T42" fmla="*/ 30 w 34"/>
                <a:gd name="T43" fmla="*/ 7 h 33"/>
                <a:gd name="T44" fmla="*/ 33 w 34"/>
                <a:gd name="T45" fmla="*/ 10 h 33"/>
                <a:gd name="T46" fmla="*/ 33 w 34"/>
                <a:gd name="T47" fmla="*/ 13 h 33"/>
                <a:gd name="T48" fmla="*/ 34 w 34"/>
                <a:gd name="T49" fmla="*/ 17 h 33"/>
                <a:gd name="T50" fmla="*/ 33 w 34"/>
                <a:gd name="T51" fmla="*/ 20 h 33"/>
                <a:gd name="T52" fmla="*/ 33 w 34"/>
                <a:gd name="T53" fmla="*/ 23 h 33"/>
                <a:gd name="T54" fmla="*/ 30 w 34"/>
                <a:gd name="T55" fmla="*/ 26 h 33"/>
                <a:gd name="T56" fmla="*/ 28 w 34"/>
                <a:gd name="T57" fmla="*/ 29 h 33"/>
                <a:gd name="T58" fmla="*/ 25 w 34"/>
                <a:gd name="T59" fmla="*/ 31 h 33"/>
                <a:gd name="T60" fmla="*/ 23 w 34"/>
                <a:gd name="T61" fmla="*/ 32 h 33"/>
                <a:gd name="T62" fmla="*/ 20 w 34"/>
                <a:gd name="T63" fmla="*/ 33 h 33"/>
                <a:gd name="T64" fmla="*/ 16 w 34"/>
                <a:gd name="T6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 h="33">
                  <a:moveTo>
                    <a:pt x="16" y="33"/>
                  </a:moveTo>
                  <a:lnTo>
                    <a:pt x="14" y="33"/>
                  </a:lnTo>
                  <a:lnTo>
                    <a:pt x="10" y="32"/>
                  </a:lnTo>
                  <a:lnTo>
                    <a:pt x="8" y="31"/>
                  </a:lnTo>
                  <a:lnTo>
                    <a:pt x="4" y="29"/>
                  </a:lnTo>
                  <a:lnTo>
                    <a:pt x="3" y="26"/>
                  </a:lnTo>
                  <a:lnTo>
                    <a:pt x="1" y="23"/>
                  </a:lnTo>
                  <a:lnTo>
                    <a:pt x="1" y="20"/>
                  </a:lnTo>
                  <a:lnTo>
                    <a:pt x="0" y="17"/>
                  </a:lnTo>
                  <a:lnTo>
                    <a:pt x="1" y="13"/>
                  </a:lnTo>
                  <a:lnTo>
                    <a:pt x="1" y="10"/>
                  </a:lnTo>
                  <a:lnTo>
                    <a:pt x="3" y="7"/>
                  </a:lnTo>
                  <a:lnTo>
                    <a:pt x="4" y="5"/>
                  </a:lnTo>
                  <a:lnTo>
                    <a:pt x="8" y="3"/>
                  </a:lnTo>
                  <a:lnTo>
                    <a:pt x="10" y="2"/>
                  </a:lnTo>
                  <a:lnTo>
                    <a:pt x="14" y="0"/>
                  </a:lnTo>
                  <a:lnTo>
                    <a:pt x="16" y="0"/>
                  </a:lnTo>
                  <a:lnTo>
                    <a:pt x="20" y="0"/>
                  </a:lnTo>
                  <a:lnTo>
                    <a:pt x="23" y="2"/>
                  </a:lnTo>
                  <a:lnTo>
                    <a:pt x="25" y="3"/>
                  </a:lnTo>
                  <a:lnTo>
                    <a:pt x="28" y="5"/>
                  </a:lnTo>
                  <a:lnTo>
                    <a:pt x="30" y="7"/>
                  </a:lnTo>
                  <a:lnTo>
                    <a:pt x="33" y="10"/>
                  </a:lnTo>
                  <a:lnTo>
                    <a:pt x="33" y="13"/>
                  </a:lnTo>
                  <a:lnTo>
                    <a:pt x="34" y="17"/>
                  </a:lnTo>
                  <a:lnTo>
                    <a:pt x="33" y="20"/>
                  </a:lnTo>
                  <a:lnTo>
                    <a:pt x="33" y="23"/>
                  </a:lnTo>
                  <a:lnTo>
                    <a:pt x="30" y="26"/>
                  </a:lnTo>
                  <a:lnTo>
                    <a:pt x="28" y="29"/>
                  </a:lnTo>
                  <a:lnTo>
                    <a:pt x="25" y="31"/>
                  </a:lnTo>
                  <a:lnTo>
                    <a:pt x="23" y="32"/>
                  </a:lnTo>
                  <a:lnTo>
                    <a:pt x="20" y="33"/>
                  </a:lnTo>
                  <a:lnTo>
                    <a:pt x="16" y="33"/>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73" name="Freeform 73"/>
            <p:cNvSpPr>
              <a:spLocks/>
            </p:cNvSpPr>
            <p:nvPr/>
          </p:nvSpPr>
          <p:spPr bwMode="auto">
            <a:xfrm>
              <a:off x="1450" y="1024"/>
              <a:ext cx="33" cy="34"/>
            </a:xfrm>
            <a:custGeom>
              <a:avLst/>
              <a:gdLst>
                <a:gd name="T0" fmla="*/ 17 w 33"/>
                <a:gd name="T1" fmla="*/ 34 h 34"/>
                <a:gd name="T2" fmla="*/ 13 w 33"/>
                <a:gd name="T3" fmla="*/ 33 h 34"/>
                <a:gd name="T4" fmla="*/ 11 w 33"/>
                <a:gd name="T5" fmla="*/ 32 h 34"/>
                <a:gd name="T6" fmla="*/ 7 w 33"/>
                <a:gd name="T7" fmla="*/ 31 h 34"/>
                <a:gd name="T8" fmla="*/ 5 w 33"/>
                <a:gd name="T9" fmla="*/ 28 h 34"/>
                <a:gd name="T10" fmla="*/ 3 w 33"/>
                <a:gd name="T11" fmla="*/ 26 h 34"/>
                <a:gd name="T12" fmla="*/ 1 w 33"/>
                <a:gd name="T13" fmla="*/ 23 h 34"/>
                <a:gd name="T14" fmla="*/ 0 w 33"/>
                <a:gd name="T15" fmla="*/ 20 h 34"/>
                <a:gd name="T16" fmla="*/ 0 w 33"/>
                <a:gd name="T17" fmla="*/ 16 h 34"/>
                <a:gd name="T18" fmla="*/ 0 w 33"/>
                <a:gd name="T19" fmla="*/ 14 h 34"/>
                <a:gd name="T20" fmla="*/ 1 w 33"/>
                <a:gd name="T21" fmla="*/ 11 h 34"/>
                <a:gd name="T22" fmla="*/ 3 w 33"/>
                <a:gd name="T23" fmla="*/ 7 h 34"/>
                <a:gd name="T24" fmla="*/ 5 w 33"/>
                <a:gd name="T25" fmla="*/ 5 h 34"/>
                <a:gd name="T26" fmla="*/ 7 w 33"/>
                <a:gd name="T27" fmla="*/ 3 h 34"/>
                <a:gd name="T28" fmla="*/ 11 w 33"/>
                <a:gd name="T29" fmla="*/ 1 h 34"/>
                <a:gd name="T30" fmla="*/ 13 w 33"/>
                <a:gd name="T31" fmla="*/ 1 h 34"/>
                <a:gd name="T32" fmla="*/ 17 w 33"/>
                <a:gd name="T33" fmla="*/ 0 h 34"/>
                <a:gd name="T34" fmla="*/ 20 w 33"/>
                <a:gd name="T35" fmla="*/ 1 h 34"/>
                <a:gd name="T36" fmla="*/ 24 w 33"/>
                <a:gd name="T37" fmla="*/ 1 h 34"/>
                <a:gd name="T38" fmla="*/ 26 w 33"/>
                <a:gd name="T39" fmla="*/ 3 h 34"/>
                <a:gd name="T40" fmla="*/ 28 w 33"/>
                <a:gd name="T41" fmla="*/ 5 h 34"/>
                <a:gd name="T42" fmla="*/ 31 w 33"/>
                <a:gd name="T43" fmla="*/ 7 h 34"/>
                <a:gd name="T44" fmla="*/ 32 w 33"/>
                <a:gd name="T45" fmla="*/ 11 h 34"/>
                <a:gd name="T46" fmla="*/ 33 w 33"/>
                <a:gd name="T47" fmla="*/ 14 h 34"/>
                <a:gd name="T48" fmla="*/ 33 w 33"/>
                <a:gd name="T49" fmla="*/ 16 h 34"/>
                <a:gd name="T50" fmla="*/ 33 w 33"/>
                <a:gd name="T51" fmla="*/ 20 h 34"/>
                <a:gd name="T52" fmla="*/ 32 w 33"/>
                <a:gd name="T53" fmla="*/ 23 h 34"/>
                <a:gd name="T54" fmla="*/ 31 w 33"/>
                <a:gd name="T55" fmla="*/ 26 h 34"/>
                <a:gd name="T56" fmla="*/ 28 w 33"/>
                <a:gd name="T57" fmla="*/ 28 h 34"/>
                <a:gd name="T58" fmla="*/ 26 w 33"/>
                <a:gd name="T59" fmla="*/ 31 h 34"/>
                <a:gd name="T60" fmla="*/ 24 w 33"/>
                <a:gd name="T61" fmla="*/ 32 h 34"/>
                <a:gd name="T62" fmla="*/ 20 w 33"/>
                <a:gd name="T63" fmla="*/ 33 h 34"/>
                <a:gd name="T64" fmla="*/ 17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7" y="34"/>
                  </a:moveTo>
                  <a:lnTo>
                    <a:pt x="13" y="33"/>
                  </a:lnTo>
                  <a:lnTo>
                    <a:pt x="11" y="32"/>
                  </a:lnTo>
                  <a:lnTo>
                    <a:pt x="7" y="31"/>
                  </a:lnTo>
                  <a:lnTo>
                    <a:pt x="5" y="28"/>
                  </a:lnTo>
                  <a:lnTo>
                    <a:pt x="3" y="26"/>
                  </a:lnTo>
                  <a:lnTo>
                    <a:pt x="1" y="23"/>
                  </a:lnTo>
                  <a:lnTo>
                    <a:pt x="0" y="20"/>
                  </a:lnTo>
                  <a:lnTo>
                    <a:pt x="0" y="16"/>
                  </a:lnTo>
                  <a:lnTo>
                    <a:pt x="0" y="14"/>
                  </a:lnTo>
                  <a:lnTo>
                    <a:pt x="1" y="11"/>
                  </a:lnTo>
                  <a:lnTo>
                    <a:pt x="3" y="7"/>
                  </a:lnTo>
                  <a:lnTo>
                    <a:pt x="5" y="5"/>
                  </a:lnTo>
                  <a:lnTo>
                    <a:pt x="7" y="3"/>
                  </a:lnTo>
                  <a:lnTo>
                    <a:pt x="11" y="1"/>
                  </a:lnTo>
                  <a:lnTo>
                    <a:pt x="13" y="1"/>
                  </a:lnTo>
                  <a:lnTo>
                    <a:pt x="17" y="0"/>
                  </a:lnTo>
                  <a:lnTo>
                    <a:pt x="20" y="1"/>
                  </a:lnTo>
                  <a:lnTo>
                    <a:pt x="24" y="1"/>
                  </a:lnTo>
                  <a:lnTo>
                    <a:pt x="26" y="3"/>
                  </a:lnTo>
                  <a:lnTo>
                    <a:pt x="28" y="5"/>
                  </a:lnTo>
                  <a:lnTo>
                    <a:pt x="31" y="7"/>
                  </a:lnTo>
                  <a:lnTo>
                    <a:pt x="32" y="11"/>
                  </a:lnTo>
                  <a:lnTo>
                    <a:pt x="33" y="14"/>
                  </a:lnTo>
                  <a:lnTo>
                    <a:pt x="33" y="16"/>
                  </a:lnTo>
                  <a:lnTo>
                    <a:pt x="33" y="20"/>
                  </a:lnTo>
                  <a:lnTo>
                    <a:pt x="32" y="23"/>
                  </a:lnTo>
                  <a:lnTo>
                    <a:pt x="31" y="26"/>
                  </a:lnTo>
                  <a:lnTo>
                    <a:pt x="28" y="28"/>
                  </a:lnTo>
                  <a:lnTo>
                    <a:pt x="26" y="31"/>
                  </a:lnTo>
                  <a:lnTo>
                    <a:pt x="24" y="32"/>
                  </a:lnTo>
                  <a:lnTo>
                    <a:pt x="20" y="33"/>
                  </a:lnTo>
                  <a:lnTo>
                    <a:pt x="17"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74" name="Freeform 74"/>
            <p:cNvSpPr>
              <a:spLocks/>
            </p:cNvSpPr>
            <p:nvPr/>
          </p:nvSpPr>
          <p:spPr bwMode="auto">
            <a:xfrm>
              <a:off x="1450" y="1024"/>
              <a:ext cx="33" cy="34"/>
            </a:xfrm>
            <a:custGeom>
              <a:avLst/>
              <a:gdLst>
                <a:gd name="T0" fmla="*/ 17 w 33"/>
                <a:gd name="T1" fmla="*/ 34 h 34"/>
                <a:gd name="T2" fmla="*/ 13 w 33"/>
                <a:gd name="T3" fmla="*/ 33 h 34"/>
                <a:gd name="T4" fmla="*/ 11 w 33"/>
                <a:gd name="T5" fmla="*/ 32 h 34"/>
                <a:gd name="T6" fmla="*/ 7 w 33"/>
                <a:gd name="T7" fmla="*/ 31 h 34"/>
                <a:gd name="T8" fmla="*/ 5 w 33"/>
                <a:gd name="T9" fmla="*/ 28 h 34"/>
                <a:gd name="T10" fmla="*/ 3 w 33"/>
                <a:gd name="T11" fmla="*/ 26 h 34"/>
                <a:gd name="T12" fmla="*/ 1 w 33"/>
                <a:gd name="T13" fmla="*/ 23 h 34"/>
                <a:gd name="T14" fmla="*/ 0 w 33"/>
                <a:gd name="T15" fmla="*/ 20 h 34"/>
                <a:gd name="T16" fmla="*/ 0 w 33"/>
                <a:gd name="T17" fmla="*/ 16 h 34"/>
                <a:gd name="T18" fmla="*/ 0 w 33"/>
                <a:gd name="T19" fmla="*/ 14 h 34"/>
                <a:gd name="T20" fmla="*/ 1 w 33"/>
                <a:gd name="T21" fmla="*/ 11 h 34"/>
                <a:gd name="T22" fmla="*/ 3 w 33"/>
                <a:gd name="T23" fmla="*/ 7 h 34"/>
                <a:gd name="T24" fmla="*/ 5 w 33"/>
                <a:gd name="T25" fmla="*/ 5 h 34"/>
                <a:gd name="T26" fmla="*/ 7 w 33"/>
                <a:gd name="T27" fmla="*/ 3 h 34"/>
                <a:gd name="T28" fmla="*/ 11 w 33"/>
                <a:gd name="T29" fmla="*/ 1 h 34"/>
                <a:gd name="T30" fmla="*/ 13 w 33"/>
                <a:gd name="T31" fmla="*/ 1 h 34"/>
                <a:gd name="T32" fmla="*/ 17 w 33"/>
                <a:gd name="T33" fmla="*/ 0 h 34"/>
                <a:gd name="T34" fmla="*/ 20 w 33"/>
                <a:gd name="T35" fmla="*/ 1 h 34"/>
                <a:gd name="T36" fmla="*/ 24 w 33"/>
                <a:gd name="T37" fmla="*/ 1 h 34"/>
                <a:gd name="T38" fmla="*/ 26 w 33"/>
                <a:gd name="T39" fmla="*/ 3 h 34"/>
                <a:gd name="T40" fmla="*/ 28 w 33"/>
                <a:gd name="T41" fmla="*/ 5 h 34"/>
                <a:gd name="T42" fmla="*/ 31 w 33"/>
                <a:gd name="T43" fmla="*/ 7 h 34"/>
                <a:gd name="T44" fmla="*/ 32 w 33"/>
                <a:gd name="T45" fmla="*/ 11 h 34"/>
                <a:gd name="T46" fmla="*/ 33 w 33"/>
                <a:gd name="T47" fmla="*/ 14 h 34"/>
                <a:gd name="T48" fmla="*/ 33 w 33"/>
                <a:gd name="T49" fmla="*/ 16 h 34"/>
                <a:gd name="T50" fmla="*/ 33 w 33"/>
                <a:gd name="T51" fmla="*/ 20 h 34"/>
                <a:gd name="T52" fmla="*/ 32 w 33"/>
                <a:gd name="T53" fmla="*/ 23 h 34"/>
                <a:gd name="T54" fmla="*/ 31 w 33"/>
                <a:gd name="T55" fmla="*/ 26 h 34"/>
                <a:gd name="T56" fmla="*/ 28 w 33"/>
                <a:gd name="T57" fmla="*/ 28 h 34"/>
                <a:gd name="T58" fmla="*/ 26 w 33"/>
                <a:gd name="T59" fmla="*/ 31 h 34"/>
                <a:gd name="T60" fmla="*/ 24 w 33"/>
                <a:gd name="T61" fmla="*/ 32 h 34"/>
                <a:gd name="T62" fmla="*/ 20 w 33"/>
                <a:gd name="T63" fmla="*/ 33 h 34"/>
                <a:gd name="T64" fmla="*/ 17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7" y="34"/>
                  </a:moveTo>
                  <a:lnTo>
                    <a:pt x="13" y="33"/>
                  </a:lnTo>
                  <a:lnTo>
                    <a:pt x="11" y="32"/>
                  </a:lnTo>
                  <a:lnTo>
                    <a:pt x="7" y="31"/>
                  </a:lnTo>
                  <a:lnTo>
                    <a:pt x="5" y="28"/>
                  </a:lnTo>
                  <a:lnTo>
                    <a:pt x="3" y="26"/>
                  </a:lnTo>
                  <a:lnTo>
                    <a:pt x="1" y="23"/>
                  </a:lnTo>
                  <a:lnTo>
                    <a:pt x="0" y="20"/>
                  </a:lnTo>
                  <a:lnTo>
                    <a:pt x="0" y="16"/>
                  </a:lnTo>
                  <a:lnTo>
                    <a:pt x="0" y="14"/>
                  </a:lnTo>
                  <a:lnTo>
                    <a:pt x="1" y="11"/>
                  </a:lnTo>
                  <a:lnTo>
                    <a:pt x="3" y="7"/>
                  </a:lnTo>
                  <a:lnTo>
                    <a:pt x="5" y="5"/>
                  </a:lnTo>
                  <a:lnTo>
                    <a:pt x="7" y="3"/>
                  </a:lnTo>
                  <a:lnTo>
                    <a:pt x="11" y="1"/>
                  </a:lnTo>
                  <a:lnTo>
                    <a:pt x="13" y="1"/>
                  </a:lnTo>
                  <a:lnTo>
                    <a:pt x="17" y="0"/>
                  </a:lnTo>
                  <a:lnTo>
                    <a:pt x="20" y="1"/>
                  </a:lnTo>
                  <a:lnTo>
                    <a:pt x="24" y="1"/>
                  </a:lnTo>
                  <a:lnTo>
                    <a:pt x="26" y="3"/>
                  </a:lnTo>
                  <a:lnTo>
                    <a:pt x="28" y="5"/>
                  </a:lnTo>
                  <a:lnTo>
                    <a:pt x="31" y="7"/>
                  </a:lnTo>
                  <a:lnTo>
                    <a:pt x="32" y="11"/>
                  </a:lnTo>
                  <a:lnTo>
                    <a:pt x="33" y="14"/>
                  </a:lnTo>
                  <a:lnTo>
                    <a:pt x="33" y="16"/>
                  </a:lnTo>
                  <a:lnTo>
                    <a:pt x="33" y="20"/>
                  </a:lnTo>
                  <a:lnTo>
                    <a:pt x="32" y="23"/>
                  </a:lnTo>
                  <a:lnTo>
                    <a:pt x="31" y="26"/>
                  </a:lnTo>
                  <a:lnTo>
                    <a:pt x="28" y="28"/>
                  </a:lnTo>
                  <a:lnTo>
                    <a:pt x="26" y="31"/>
                  </a:lnTo>
                  <a:lnTo>
                    <a:pt x="24" y="32"/>
                  </a:lnTo>
                  <a:lnTo>
                    <a:pt x="20" y="33"/>
                  </a:lnTo>
                  <a:lnTo>
                    <a:pt x="17" y="34"/>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75" name="Freeform 75"/>
            <p:cNvSpPr>
              <a:spLocks/>
            </p:cNvSpPr>
            <p:nvPr/>
          </p:nvSpPr>
          <p:spPr bwMode="auto">
            <a:xfrm>
              <a:off x="1826" y="1024"/>
              <a:ext cx="33" cy="34"/>
            </a:xfrm>
            <a:custGeom>
              <a:avLst/>
              <a:gdLst>
                <a:gd name="T0" fmla="*/ 16 w 33"/>
                <a:gd name="T1" fmla="*/ 34 h 34"/>
                <a:gd name="T2" fmla="*/ 13 w 33"/>
                <a:gd name="T3" fmla="*/ 33 h 34"/>
                <a:gd name="T4" fmla="*/ 9 w 33"/>
                <a:gd name="T5" fmla="*/ 32 h 34"/>
                <a:gd name="T6" fmla="*/ 7 w 33"/>
                <a:gd name="T7" fmla="*/ 31 h 34"/>
                <a:gd name="T8" fmla="*/ 4 w 33"/>
                <a:gd name="T9" fmla="*/ 28 h 34"/>
                <a:gd name="T10" fmla="*/ 2 w 33"/>
                <a:gd name="T11" fmla="*/ 26 h 34"/>
                <a:gd name="T12" fmla="*/ 1 w 33"/>
                <a:gd name="T13" fmla="*/ 23 h 34"/>
                <a:gd name="T14" fmla="*/ 0 w 33"/>
                <a:gd name="T15" fmla="*/ 20 h 34"/>
                <a:gd name="T16" fmla="*/ 0 w 33"/>
                <a:gd name="T17" fmla="*/ 16 h 34"/>
                <a:gd name="T18" fmla="*/ 0 w 33"/>
                <a:gd name="T19" fmla="*/ 14 h 34"/>
                <a:gd name="T20" fmla="*/ 1 w 33"/>
                <a:gd name="T21" fmla="*/ 11 h 34"/>
                <a:gd name="T22" fmla="*/ 2 w 33"/>
                <a:gd name="T23" fmla="*/ 7 h 34"/>
                <a:gd name="T24" fmla="*/ 4 w 33"/>
                <a:gd name="T25" fmla="*/ 5 h 34"/>
                <a:gd name="T26" fmla="*/ 7 w 33"/>
                <a:gd name="T27" fmla="*/ 3 h 34"/>
                <a:gd name="T28" fmla="*/ 9 w 33"/>
                <a:gd name="T29" fmla="*/ 1 h 34"/>
                <a:gd name="T30" fmla="*/ 13 w 33"/>
                <a:gd name="T31" fmla="*/ 1 h 34"/>
                <a:gd name="T32" fmla="*/ 16 w 33"/>
                <a:gd name="T33" fmla="*/ 0 h 34"/>
                <a:gd name="T34" fmla="*/ 20 w 33"/>
                <a:gd name="T35" fmla="*/ 1 h 34"/>
                <a:gd name="T36" fmla="*/ 22 w 33"/>
                <a:gd name="T37" fmla="*/ 1 h 34"/>
                <a:gd name="T38" fmla="*/ 26 w 33"/>
                <a:gd name="T39" fmla="*/ 3 h 34"/>
                <a:gd name="T40" fmla="*/ 28 w 33"/>
                <a:gd name="T41" fmla="*/ 5 h 34"/>
                <a:gd name="T42" fmla="*/ 30 w 33"/>
                <a:gd name="T43" fmla="*/ 7 h 34"/>
                <a:gd name="T44" fmla="*/ 32 w 33"/>
                <a:gd name="T45" fmla="*/ 11 h 34"/>
                <a:gd name="T46" fmla="*/ 33 w 33"/>
                <a:gd name="T47" fmla="*/ 14 h 34"/>
                <a:gd name="T48" fmla="*/ 33 w 33"/>
                <a:gd name="T49" fmla="*/ 16 h 34"/>
                <a:gd name="T50" fmla="*/ 33 w 33"/>
                <a:gd name="T51" fmla="*/ 20 h 34"/>
                <a:gd name="T52" fmla="*/ 32 w 33"/>
                <a:gd name="T53" fmla="*/ 23 h 34"/>
                <a:gd name="T54" fmla="*/ 30 w 33"/>
                <a:gd name="T55" fmla="*/ 26 h 34"/>
                <a:gd name="T56" fmla="*/ 28 w 33"/>
                <a:gd name="T57" fmla="*/ 28 h 34"/>
                <a:gd name="T58" fmla="*/ 26 w 33"/>
                <a:gd name="T59" fmla="*/ 31 h 34"/>
                <a:gd name="T60" fmla="*/ 22 w 33"/>
                <a:gd name="T61" fmla="*/ 32 h 34"/>
                <a:gd name="T62" fmla="*/ 20 w 33"/>
                <a:gd name="T63" fmla="*/ 33 h 34"/>
                <a:gd name="T64" fmla="*/ 16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6" y="34"/>
                  </a:moveTo>
                  <a:lnTo>
                    <a:pt x="13" y="33"/>
                  </a:lnTo>
                  <a:lnTo>
                    <a:pt x="9" y="32"/>
                  </a:lnTo>
                  <a:lnTo>
                    <a:pt x="7" y="31"/>
                  </a:lnTo>
                  <a:lnTo>
                    <a:pt x="4" y="28"/>
                  </a:lnTo>
                  <a:lnTo>
                    <a:pt x="2" y="26"/>
                  </a:lnTo>
                  <a:lnTo>
                    <a:pt x="1" y="23"/>
                  </a:lnTo>
                  <a:lnTo>
                    <a:pt x="0" y="20"/>
                  </a:lnTo>
                  <a:lnTo>
                    <a:pt x="0" y="16"/>
                  </a:lnTo>
                  <a:lnTo>
                    <a:pt x="0" y="14"/>
                  </a:lnTo>
                  <a:lnTo>
                    <a:pt x="1" y="11"/>
                  </a:lnTo>
                  <a:lnTo>
                    <a:pt x="2" y="7"/>
                  </a:lnTo>
                  <a:lnTo>
                    <a:pt x="4" y="5"/>
                  </a:lnTo>
                  <a:lnTo>
                    <a:pt x="7" y="3"/>
                  </a:lnTo>
                  <a:lnTo>
                    <a:pt x="9" y="1"/>
                  </a:lnTo>
                  <a:lnTo>
                    <a:pt x="13" y="1"/>
                  </a:lnTo>
                  <a:lnTo>
                    <a:pt x="16" y="0"/>
                  </a:lnTo>
                  <a:lnTo>
                    <a:pt x="20" y="1"/>
                  </a:lnTo>
                  <a:lnTo>
                    <a:pt x="22" y="1"/>
                  </a:lnTo>
                  <a:lnTo>
                    <a:pt x="26" y="3"/>
                  </a:lnTo>
                  <a:lnTo>
                    <a:pt x="28" y="5"/>
                  </a:lnTo>
                  <a:lnTo>
                    <a:pt x="30" y="7"/>
                  </a:lnTo>
                  <a:lnTo>
                    <a:pt x="32" y="11"/>
                  </a:lnTo>
                  <a:lnTo>
                    <a:pt x="33" y="14"/>
                  </a:lnTo>
                  <a:lnTo>
                    <a:pt x="33" y="16"/>
                  </a:lnTo>
                  <a:lnTo>
                    <a:pt x="33" y="20"/>
                  </a:lnTo>
                  <a:lnTo>
                    <a:pt x="32" y="23"/>
                  </a:lnTo>
                  <a:lnTo>
                    <a:pt x="30" y="26"/>
                  </a:lnTo>
                  <a:lnTo>
                    <a:pt x="28" y="28"/>
                  </a:lnTo>
                  <a:lnTo>
                    <a:pt x="26" y="31"/>
                  </a:lnTo>
                  <a:lnTo>
                    <a:pt x="22" y="32"/>
                  </a:lnTo>
                  <a:lnTo>
                    <a:pt x="20" y="33"/>
                  </a:lnTo>
                  <a:lnTo>
                    <a:pt x="16"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76" name="Freeform 76"/>
            <p:cNvSpPr>
              <a:spLocks/>
            </p:cNvSpPr>
            <p:nvPr/>
          </p:nvSpPr>
          <p:spPr bwMode="auto">
            <a:xfrm>
              <a:off x="1826" y="1024"/>
              <a:ext cx="33" cy="34"/>
            </a:xfrm>
            <a:custGeom>
              <a:avLst/>
              <a:gdLst>
                <a:gd name="T0" fmla="*/ 16 w 33"/>
                <a:gd name="T1" fmla="*/ 34 h 34"/>
                <a:gd name="T2" fmla="*/ 13 w 33"/>
                <a:gd name="T3" fmla="*/ 33 h 34"/>
                <a:gd name="T4" fmla="*/ 9 w 33"/>
                <a:gd name="T5" fmla="*/ 32 h 34"/>
                <a:gd name="T6" fmla="*/ 7 w 33"/>
                <a:gd name="T7" fmla="*/ 31 h 34"/>
                <a:gd name="T8" fmla="*/ 4 w 33"/>
                <a:gd name="T9" fmla="*/ 28 h 34"/>
                <a:gd name="T10" fmla="*/ 2 w 33"/>
                <a:gd name="T11" fmla="*/ 26 h 34"/>
                <a:gd name="T12" fmla="*/ 1 w 33"/>
                <a:gd name="T13" fmla="*/ 23 h 34"/>
                <a:gd name="T14" fmla="*/ 0 w 33"/>
                <a:gd name="T15" fmla="*/ 20 h 34"/>
                <a:gd name="T16" fmla="*/ 0 w 33"/>
                <a:gd name="T17" fmla="*/ 16 h 34"/>
                <a:gd name="T18" fmla="*/ 0 w 33"/>
                <a:gd name="T19" fmla="*/ 14 h 34"/>
                <a:gd name="T20" fmla="*/ 1 w 33"/>
                <a:gd name="T21" fmla="*/ 11 h 34"/>
                <a:gd name="T22" fmla="*/ 2 w 33"/>
                <a:gd name="T23" fmla="*/ 7 h 34"/>
                <a:gd name="T24" fmla="*/ 4 w 33"/>
                <a:gd name="T25" fmla="*/ 5 h 34"/>
                <a:gd name="T26" fmla="*/ 7 w 33"/>
                <a:gd name="T27" fmla="*/ 3 h 34"/>
                <a:gd name="T28" fmla="*/ 9 w 33"/>
                <a:gd name="T29" fmla="*/ 1 h 34"/>
                <a:gd name="T30" fmla="*/ 13 w 33"/>
                <a:gd name="T31" fmla="*/ 1 h 34"/>
                <a:gd name="T32" fmla="*/ 16 w 33"/>
                <a:gd name="T33" fmla="*/ 0 h 34"/>
                <a:gd name="T34" fmla="*/ 20 w 33"/>
                <a:gd name="T35" fmla="*/ 1 h 34"/>
                <a:gd name="T36" fmla="*/ 22 w 33"/>
                <a:gd name="T37" fmla="*/ 1 h 34"/>
                <a:gd name="T38" fmla="*/ 26 w 33"/>
                <a:gd name="T39" fmla="*/ 3 h 34"/>
                <a:gd name="T40" fmla="*/ 28 w 33"/>
                <a:gd name="T41" fmla="*/ 5 h 34"/>
                <a:gd name="T42" fmla="*/ 30 w 33"/>
                <a:gd name="T43" fmla="*/ 7 h 34"/>
                <a:gd name="T44" fmla="*/ 32 w 33"/>
                <a:gd name="T45" fmla="*/ 11 h 34"/>
                <a:gd name="T46" fmla="*/ 33 w 33"/>
                <a:gd name="T47" fmla="*/ 14 h 34"/>
                <a:gd name="T48" fmla="*/ 33 w 33"/>
                <a:gd name="T49" fmla="*/ 16 h 34"/>
                <a:gd name="T50" fmla="*/ 33 w 33"/>
                <a:gd name="T51" fmla="*/ 20 h 34"/>
                <a:gd name="T52" fmla="*/ 32 w 33"/>
                <a:gd name="T53" fmla="*/ 23 h 34"/>
                <a:gd name="T54" fmla="*/ 30 w 33"/>
                <a:gd name="T55" fmla="*/ 26 h 34"/>
                <a:gd name="T56" fmla="*/ 28 w 33"/>
                <a:gd name="T57" fmla="*/ 28 h 34"/>
                <a:gd name="T58" fmla="*/ 26 w 33"/>
                <a:gd name="T59" fmla="*/ 31 h 34"/>
                <a:gd name="T60" fmla="*/ 22 w 33"/>
                <a:gd name="T61" fmla="*/ 32 h 34"/>
                <a:gd name="T62" fmla="*/ 20 w 33"/>
                <a:gd name="T63" fmla="*/ 33 h 34"/>
                <a:gd name="T64" fmla="*/ 16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6" y="34"/>
                  </a:moveTo>
                  <a:lnTo>
                    <a:pt x="13" y="33"/>
                  </a:lnTo>
                  <a:lnTo>
                    <a:pt x="9" y="32"/>
                  </a:lnTo>
                  <a:lnTo>
                    <a:pt x="7" y="31"/>
                  </a:lnTo>
                  <a:lnTo>
                    <a:pt x="4" y="28"/>
                  </a:lnTo>
                  <a:lnTo>
                    <a:pt x="2" y="26"/>
                  </a:lnTo>
                  <a:lnTo>
                    <a:pt x="1" y="23"/>
                  </a:lnTo>
                  <a:lnTo>
                    <a:pt x="0" y="20"/>
                  </a:lnTo>
                  <a:lnTo>
                    <a:pt x="0" y="16"/>
                  </a:lnTo>
                  <a:lnTo>
                    <a:pt x="0" y="14"/>
                  </a:lnTo>
                  <a:lnTo>
                    <a:pt x="1" y="11"/>
                  </a:lnTo>
                  <a:lnTo>
                    <a:pt x="2" y="7"/>
                  </a:lnTo>
                  <a:lnTo>
                    <a:pt x="4" y="5"/>
                  </a:lnTo>
                  <a:lnTo>
                    <a:pt x="7" y="3"/>
                  </a:lnTo>
                  <a:lnTo>
                    <a:pt x="9" y="1"/>
                  </a:lnTo>
                  <a:lnTo>
                    <a:pt x="13" y="1"/>
                  </a:lnTo>
                  <a:lnTo>
                    <a:pt x="16" y="0"/>
                  </a:lnTo>
                  <a:lnTo>
                    <a:pt x="20" y="1"/>
                  </a:lnTo>
                  <a:lnTo>
                    <a:pt x="22" y="1"/>
                  </a:lnTo>
                  <a:lnTo>
                    <a:pt x="26" y="3"/>
                  </a:lnTo>
                  <a:lnTo>
                    <a:pt x="28" y="5"/>
                  </a:lnTo>
                  <a:lnTo>
                    <a:pt x="30" y="7"/>
                  </a:lnTo>
                  <a:lnTo>
                    <a:pt x="32" y="11"/>
                  </a:lnTo>
                  <a:lnTo>
                    <a:pt x="33" y="14"/>
                  </a:lnTo>
                  <a:lnTo>
                    <a:pt x="33" y="16"/>
                  </a:lnTo>
                  <a:lnTo>
                    <a:pt x="33" y="20"/>
                  </a:lnTo>
                  <a:lnTo>
                    <a:pt x="32" y="23"/>
                  </a:lnTo>
                  <a:lnTo>
                    <a:pt x="30" y="26"/>
                  </a:lnTo>
                  <a:lnTo>
                    <a:pt x="28" y="28"/>
                  </a:lnTo>
                  <a:lnTo>
                    <a:pt x="26" y="31"/>
                  </a:lnTo>
                  <a:lnTo>
                    <a:pt x="22" y="32"/>
                  </a:lnTo>
                  <a:lnTo>
                    <a:pt x="20" y="33"/>
                  </a:lnTo>
                  <a:lnTo>
                    <a:pt x="16" y="34"/>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77" name="Freeform 77"/>
            <p:cNvSpPr>
              <a:spLocks/>
            </p:cNvSpPr>
            <p:nvPr/>
          </p:nvSpPr>
          <p:spPr bwMode="auto">
            <a:xfrm>
              <a:off x="2678" y="1024"/>
              <a:ext cx="33" cy="34"/>
            </a:xfrm>
            <a:custGeom>
              <a:avLst/>
              <a:gdLst>
                <a:gd name="T0" fmla="*/ 16 w 33"/>
                <a:gd name="T1" fmla="*/ 34 h 34"/>
                <a:gd name="T2" fmla="*/ 13 w 33"/>
                <a:gd name="T3" fmla="*/ 33 h 34"/>
                <a:gd name="T4" fmla="*/ 9 w 33"/>
                <a:gd name="T5" fmla="*/ 32 h 34"/>
                <a:gd name="T6" fmla="*/ 7 w 33"/>
                <a:gd name="T7" fmla="*/ 31 h 34"/>
                <a:gd name="T8" fmla="*/ 5 w 33"/>
                <a:gd name="T9" fmla="*/ 28 h 34"/>
                <a:gd name="T10" fmla="*/ 2 w 33"/>
                <a:gd name="T11" fmla="*/ 26 h 34"/>
                <a:gd name="T12" fmla="*/ 1 w 33"/>
                <a:gd name="T13" fmla="*/ 23 h 34"/>
                <a:gd name="T14" fmla="*/ 0 w 33"/>
                <a:gd name="T15" fmla="*/ 20 h 34"/>
                <a:gd name="T16" fmla="*/ 0 w 33"/>
                <a:gd name="T17" fmla="*/ 16 h 34"/>
                <a:gd name="T18" fmla="*/ 0 w 33"/>
                <a:gd name="T19" fmla="*/ 14 h 34"/>
                <a:gd name="T20" fmla="*/ 1 w 33"/>
                <a:gd name="T21" fmla="*/ 11 h 34"/>
                <a:gd name="T22" fmla="*/ 2 w 33"/>
                <a:gd name="T23" fmla="*/ 7 h 34"/>
                <a:gd name="T24" fmla="*/ 5 w 33"/>
                <a:gd name="T25" fmla="*/ 5 h 34"/>
                <a:gd name="T26" fmla="*/ 7 w 33"/>
                <a:gd name="T27" fmla="*/ 3 h 34"/>
                <a:gd name="T28" fmla="*/ 9 w 33"/>
                <a:gd name="T29" fmla="*/ 1 h 34"/>
                <a:gd name="T30" fmla="*/ 13 w 33"/>
                <a:gd name="T31" fmla="*/ 1 h 34"/>
                <a:gd name="T32" fmla="*/ 16 w 33"/>
                <a:gd name="T33" fmla="*/ 0 h 34"/>
                <a:gd name="T34" fmla="*/ 20 w 33"/>
                <a:gd name="T35" fmla="*/ 1 h 34"/>
                <a:gd name="T36" fmla="*/ 22 w 33"/>
                <a:gd name="T37" fmla="*/ 1 h 34"/>
                <a:gd name="T38" fmla="*/ 26 w 33"/>
                <a:gd name="T39" fmla="*/ 3 h 34"/>
                <a:gd name="T40" fmla="*/ 28 w 33"/>
                <a:gd name="T41" fmla="*/ 5 h 34"/>
                <a:gd name="T42" fmla="*/ 29 w 33"/>
                <a:gd name="T43" fmla="*/ 7 h 34"/>
                <a:gd name="T44" fmla="*/ 32 w 33"/>
                <a:gd name="T45" fmla="*/ 11 h 34"/>
                <a:gd name="T46" fmla="*/ 33 w 33"/>
                <a:gd name="T47" fmla="*/ 14 h 34"/>
                <a:gd name="T48" fmla="*/ 33 w 33"/>
                <a:gd name="T49" fmla="*/ 16 h 34"/>
                <a:gd name="T50" fmla="*/ 33 w 33"/>
                <a:gd name="T51" fmla="*/ 20 h 34"/>
                <a:gd name="T52" fmla="*/ 32 w 33"/>
                <a:gd name="T53" fmla="*/ 23 h 34"/>
                <a:gd name="T54" fmla="*/ 29 w 33"/>
                <a:gd name="T55" fmla="*/ 26 h 34"/>
                <a:gd name="T56" fmla="*/ 28 w 33"/>
                <a:gd name="T57" fmla="*/ 28 h 34"/>
                <a:gd name="T58" fmla="*/ 26 w 33"/>
                <a:gd name="T59" fmla="*/ 31 h 34"/>
                <a:gd name="T60" fmla="*/ 22 w 33"/>
                <a:gd name="T61" fmla="*/ 32 h 34"/>
                <a:gd name="T62" fmla="*/ 20 w 33"/>
                <a:gd name="T63" fmla="*/ 33 h 34"/>
                <a:gd name="T64" fmla="*/ 16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6" y="34"/>
                  </a:moveTo>
                  <a:lnTo>
                    <a:pt x="13" y="33"/>
                  </a:lnTo>
                  <a:lnTo>
                    <a:pt x="9" y="32"/>
                  </a:lnTo>
                  <a:lnTo>
                    <a:pt x="7" y="31"/>
                  </a:lnTo>
                  <a:lnTo>
                    <a:pt x="5" y="28"/>
                  </a:lnTo>
                  <a:lnTo>
                    <a:pt x="2" y="26"/>
                  </a:lnTo>
                  <a:lnTo>
                    <a:pt x="1" y="23"/>
                  </a:lnTo>
                  <a:lnTo>
                    <a:pt x="0" y="20"/>
                  </a:lnTo>
                  <a:lnTo>
                    <a:pt x="0" y="16"/>
                  </a:lnTo>
                  <a:lnTo>
                    <a:pt x="0" y="14"/>
                  </a:lnTo>
                  <a:lnTo>
                    <a:pt x="1" y="11"/>
                  </a:lnTo>
                  <a:lnTo>
                    <a:pt x="2" y="7"/>
                  </a:lnTo>
                  <a:lnTo>
                    <a:pt x="5" y="5"/>
                  </a:lnTo>
                  <a:lnTo>
                    <a:pt x="7" y="3"/>
                  </a:lnTo>
                  <a:lnTo>
                    <a:pt x="9" y="1"/>
                  </a:lnTo>
                  <a:lnTo>
                    <a:pt x="13" y="1"/>
                  </a:lnTo>
                  <a:lnTo>
                    <a:pt x="16" y="0"/>
                  </a:lnTo>
                  <a:lnTo>
                    <a:pt x="20" y="1"/>
                  </a:lnTo>
                  <a:lnTo>
                    <a:pt x="22" y="1"/>
                  </a:lnTo>
                  <a:lnTo>
                    <a:pt x="26" y="3"/>
                  </a:lnTo>
                  <a:lnTo>
                    <a:pt x="28" y="5"/>
                  </a:lnTo>
                  <a:lnTo>
                    <a:pt x="29" y="7"/>
                  </a:lnTo>
                  <a:lnTo>
                    <a:pt x="32" y="11"/>
                  </a:lnTo>
                  <a:lnTo>
                    <a:pt x="33" y="14"/>
                  </a:lnTo>
                  <a:lnTo>
                    <a:pt x="33" y="16"/>
                  </a:lnTo>
                  <a:lnTo>
                    <a:pt x="33" y="20"/>
                  </a:lnTo>
                  <a:lnTo>
                    <a:pt x="32" y="23"/>
                  </a:lnTo>
                  <a:lnTo>
                    <a:pt x="29" y="26"/>
                  </a:lnTo>
                  <a:lnTo>
                    <a:pt x="28" y="28"/>
                  </a:lnTo>
                  <a:lnTo>
                    <a:pt x="26" y="31"/>
                  </a:lnTo>
                  <a:lnTo>
                    <a:pt x="22" y="32"/>
                  </a:lnTo>
                  <a:lnTo>
                    <a:pt x="20" y="33"/>
                  </a:lnTo>
                  <a:lnTo>
                    <a:pt x="16"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78" name="Freeform 78"/>
            <p:cNvSpPr>
              <a:spLocks/>
            </p:cNvSpPr>
            <p:nvPr/>
          </p:nvSpPr>
          <p:spPr bwMode="auto">
            <a:xfrm>
              <a:off x="2678" y="1024"/>
              <a:ext cx="33" cy="34"/>
            </a:xfrm>
            <a:custGeom>
              <a:avLst/>
              <a:gdLst>
                <a:gd name="T0" fmla="*/ 16 w 33"/>
                <a:gd name="T1" fmla="*/ 34 h 34"/>
                <a:gd name="T2" fmla="*/ 13 w 33"/>
                <a:gd name="T3" fmla="*/ 33 h 34"/>
                <a:gd name="T4" fmla="*/ 9 w 33"/>
                <a:gd name="T5" fmla="*/ 32 h 34"/>
                <a:gd name="T6" fmla="*/ 7 w 33"/>
                <a:gd name="T7" fmla="*/ 31 h 34"/>
                <a:gd name="T8" fmla="*/ 5 w 33"/>
                <a:gd name="T9" fmla="*/ 28 h 34"/>
                <a:gd name="T10" fmla="*/ 2 w 33"/>
                <a:gd name="T11" fmla="*/ 26 h 34"/>
                <a:gd name="T12" fmla="*/ 1 w 33"/>
                <a:gd name="T13" fmla="*/ 23 h 34"/>
                <a:gd name="T14" fmla="*/ 0 w 33"/>
                <a:gd name="T15" fmla="*/ 20 h 34"/>
                <a:gd name="T16" fmla="*/ 0 w 33"/>
                <a:gd name="T17" fmla="*/ 16 h 34"/>
                <a:gd name="T18" fmla="*/ 0 w 33"/>
                <a:gd name="T19" fmla="*/ 14 h 34"/>
                <a:gd name="T20" fmla="*/ 1 w 33"/>
                <a:gd name="T21" fmla="*/ 11 h 34"/>
                <a:gd name="T22" fmla="*/ 2 w 33"/>
                <a:gd name="T23" fmla="*/ 7 h 34"/>
                <a:gd name="T24" fmla="*/ 5 w 33"/>
                <a:gd name="T25" fmla="*/ 5 h 34"/>
                <a:gd name="T26" fmla="*/ 7 w 33"/>
                <a:gd name="T27" fmla="*/ 3 h 34"/>
                <a:gd name="T28" fmla="*/ 9 w 33"/>
                <a:gd name="T29" fmla="*/ 1 h 34"/>
                <a:gd name="T30" fmla="*/ 13 w 33"/>
                <a:gd name="T31" fmla="*/ 1 h 34"/>
                <a:gd name="T32" fmla="*/ 16 w 33"/>
                <a:gd name="T33" fmla="*/ 0 h 34"/>
                <a:gd name="T34" fmla="*/ 20 w 33"/>
                <a:gd name="T35" fmla="*/ 1 h 34"/>
                <a:gd name="T36" fmla="*/ 22 w 33"/>
                <a:gd name="T37" fmla="*/ 1 h 34"/>
                <a:gd name="T38" fmla="*/ 26 w 33"/>
                <a:gd name="T39" fmla="*/ 3 h 34"/>
                <a:gd name="T40" fmla="*/ 28 w 33"/>
                <a:gd name="T41" fmla="*/ 5 h 34"/>
                <a:gd name="T42" fmla="*/ 29 w 33"/>
                <a:gd name="T43" fmla="*/ 7 h 34"/>
                <a:gd name="T44" fmla="*/ 32 w 33"/>
                <a:gd name="T45" fmla="*/ 11 h 34"/>
                <a:gd name="T46" fmla="*/ 33 w 33"/>
                <a:gd name="T47" fmla="*/ 14 h 34"/>
                <a:gd name="T48" fmla="*/ 33 w 33"/>
                <a:gd name="T49" fmla="*/ 16 h 34"/>
                <a:gd name="T50" fmla="*/ 33 w 33"/>
                <a:gd name="T51" fmla="*/ 20 h 34"/>
                <a:gd name="T52" fmla="*/ 32 w 33"/>
                <a:gd name="T53" fmla="*/ 23 h 34"/>
                <a:gd name="T54" fmla="*/ 29 w 33"/>
                <a:gd name="T55" fmla="*/ 26 h 34"/>
                <a:gd name="T56" fmla="*/ 28 w 33"/>
                <a:gd name="T57" fmla="*/ 28 h 34"/>
                <a:gd name="T58" fmla="*/ 26 w 33"/>
                <a:gd name="T59" fmla="*/ 31 h 34"/>
                <a:gd name="T60" fmla="*/ 22 w 33"/>
                <a:gd name="T61" fmla="*/ 32 h 34"/>
                <a:gd name="T62" fmla="*/ 20 w 33"/>
                <a:gd name="T63" fmla="*/ 33 h 34"/>
                <a:gd name="T64" fmla="*/ 16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6" y="34"/>
                  </a:moveTo>
                  <a:lnTo>
                    <a:pt x="13" y="33"/>
                  </a:lnTo>
                  <a:lnTo>
                    <a:pt x="9" y="32"/>
                  </a:lnTo>
                  <a:lnTo>
                    <a:pt x="7" y="31"/>
                  </a:lnTo>
                  <a:lnTo>
                    <a:pt x="5" y="28"/>
                  </a:lnTo>
                  <a:lnTo>
                    <a:pt x="2" y="26"/>
                  </a:lnTo>
                  <a:lnTo>
                    <a:pt x="1" y="23"/>
                  </a:lnTo>
                  <a:lnTo>
                    <a:pt x="0" y="20"/>
                  </a:lnTo>
                  <a:lnTo>
                    <a:pt x="0" y="16"/>
                  </a:lnTo>
                  <a:lnTo>
                    <a:pt x="0" y="14"/>
                  </a:lnTo>
                  <a:lnTo>
                    <a:pt x="1" y="11"/>
                  </a:lnTo>
                  <a:lnTo>
                    <a:pt x="2" y="7"/>
                  </a:lnTo>
                  <a:lnTo>
                    <a:pt x="5" y="5"/>
                  </a:lnTo>
                  <a:lnTo>
                    <a:pt x="7" y="3"/>
                  </a:lnTo>
                  <a:lnTo>
                    <a:pt x="9" y="1"/>
                  </a:lnTo>
                  <a:lnTo>
                    <a:pt x="13" y="1"/>
                  </a:lnTo>
                  <a:lnTo>
                    <a:pt x="16" y="0"/>
                  </a:lnTo>
                  <a:lnTo>
                    <a:pt x="20" y="1"/>
                  </a:lnTo>
                  <a:lnTo>
                    <a:pt x="22" y="1"/>
                  </a:lnTo>
                  <a:lnTo>
                    <a:pt x="26" y="3"/>
                  </a:lnTo>
                  <a:lnTo>
                    <a:pt x="28" y="5"/>
                  </a:lnTo>
                  <a:lnTo>
                    <a:pt x="29" y="7"/>
                  </a:lnTo>
                  <a:lnTo>
                    <a:pt x="32" y="11"/>
                  </a:lnTo>
                  <a:lnTo>
                    <a:pt x="33" y="14"/>
                  </a:lnTo>
                  <a:lnTo>
                    <a:pt x="33" y="16"/>
                  </a:lnTo>
                  <a:lnTo>
                    <a:pt x="33" y="20"/>
                  </a:lnTo>
                  <a:lnTo>
                    <a:pt x="32" y="23"/>
                  </a:lnTo>
                  <a:lnTo>
                    <a:pt x="29" y="26"/>
                  </a:lnTo>
                  <a:lnTo>
                    <a:pt x="28" y="28"/>
                  </a:lnTo>
                  <a:lnTo>
                    <a:pt x="26" y="31"/>
                  </a:lnTo>
                  <a:lnTo>
                    <a:pt x="22" y="32"/>
                  </a:lnTo>
                  <a:lnTo>
                    <a:pt x="20" y="33"/>
                  </a:lnTo>
                  <a:lnTo>
                    <a:pt x="16" y="34"/>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79" name="Freeform 79"/>
            <p:cNvSpPr>
              <a:spLocks/>
            </p:cNvSpPr>
            <p:nvPr/>
          </p:nvSpPr>
          <p:spPr bwMode="auto">
            <a:xfrm>
              <a:off x="3052" y="1024"/>
              <a:ext cx="34" cy="34"/>
            </a:xfrm>
            <a:custGeom>
              <a:avLst/>
              <a:gdLst>
                <a:gd name="T0" fmla="*/ 18 w 34"/>
                <a:gd name="T1" fmla="*/ 34 h 34"/>
                <a:gd name="T2" fmla="*/ 14 w 34"/>
                <a:gd name="T3" fmla="*/ 33 h 34"/>
                <a:gd name="T4" fmla="*/ 11 w 34"/>
                <a:gd name="T5" fmla="*/ 32 h 34"/>
                <a:gd name="T6" fmla="*/ 9 w 34"/>
                <a:gd name="T7" fmla="*/ 31 h 34"/>
                <a:gd name="T8" fmla="*/ 5 w 34"/>
                <a:gd name="T9" fmla="*/ 28 h 34"/>
                <a:gd name="T10" fmla="*/ 4 w 34"/>
                <a:gd name="T11" fmla="*/ 26 h 34"/>
                <a:gd name="T12" fmla="*/ 1 w 34"/>
                <a:gd name="T13" fmla="*/ 23 h 34"/>
                <a:gd name="T14" fmla="*/ 1 w 34"/>
                <a:gd name="T15" fmla="*/ 20 h 34"/>
                <a:gd name="T16" fmla="*/ 0 w 34"/>
                <a:gd name="T17" fmla="*/ 16 h 34"/>
                <a:gd name="T18" fmla="*/ 1 w 34"/>
                <a:gd name="T19" fmla="*/ 14 h 34"/>
                <a:gd name="T20" fmla="*/ 1 w 34"/>
                <a:gd name="T21" fmla="*/ 11 h 34"/>
                <a:gd name="T22" fmla="*/ 4 w 34"/>
                <a:gd name="T23" fmla="*/ 8 h 34"/>
                <a:gd name="T24" fmla="*/ 5 w 34"/>
                <a:gd name="T25" fmla="*/ 5 h 34"/>
                <a:gd name="T26" fmla="*/ 9 w 34"/>
                <a:gd name="T27" fmla="*/ 3 h 34"/>
                <a:gd name="T28" fmla="*/ 11 w 34"/>
                <a:gd name="T29" fmla="*/ 1 h 34"/>
                <a:gd name="T30" fmla="*/ 14 w 34"/>
                <a:gd name="T31" fmla="*/ 1 h 34"/>
                <a:gd name="T32" fmla="*/ 18 w 34"/>
                <a:gd name="T33" fmla="*/ 0 h 34"/>
                <a:gd name="T34" fmla="*/ 20 w 34"/>
                <a:gd name="T35" fmla="*/ 1 h 34"/>
                <a:gd name="T36" fmla="*/ 24 w 34"/>
                <a:gd name="T37" fmla="*/ 1 h 34"/>
                <a:gd name="T38" fmla="*/ 26 w 34"/>
                <a:gd name="T39" fmla="*/ 3 h 34"/>
                <a:gd name="T40" fmla="*/ 29 w 34"/>
                <a:gd name="T41" fmla="*/ 5 h 34"/>
                <a:gd name="T42" fmla="*/ 31 w 34"/>
                <a:gd name="T43" fmla="*/ 8 h 34"/>
                <a:gd name="T44" fmla="*/ 33 w 34"/>
                <a:gd name="T45" fmla="*/ 11 h 34"/>
                <a:gd name="T46" fmla="*/ 33 w 34"/>
                <a:gd name="T47" fmla="*/ 14 h 34"/>
                <a:gd name="T48" fmla="*/ 34 w 34"/>
                <a:gd name="T49" fmla="*/ 16 h 34"/>
                <a:gd name="T50" fmla="*/ 33 w 34"/>
                <a:gd name="T51" fmla="*/ 20 h 34"/>
                <a:gd name="T52" fmla="*/ 33 w 34"/>
                <a:gd name="T53" fmla="*/ 23 h 34"/>
                <a:gd name="T54" fmla="*/ 31 w 34"/>
                <a:gd name="T55" fmla="*/ 26 h 34"/>
                <a:gd name="T56" fmla="*/ 29 w 34"/>
                <a:gd name="T57" fmla="*/ 28 h 34"/>
                <a:gd name="T58" fmla="*/ 26 w 34"/>
                <a:gd name="T59" fmla="*/ 31 h 34"/>
                <a:gd name="T60" fmla="*/ 24 w 34"/>
                <a:gd name="T61" fmla="*/ 32 h 34"/>
                <a:gd name="T62" fmla="*/ 20 w 34"/>
                <a:gd name="T63" fmla="*/ 33 h 34"/>
                <a:gd name="T64" fmla="*/ 18 w 34"/>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 h="34">
                  <a:moveTo>
                    <a:pt x="18" y="34"/>
                  </a:moveTo>
                  <a:lnTo>
                    <a:pt x="14" y="33"/>
                  </a:lnTo>
                  <a:lnTo>
                    <a:pt x="11" y="32"/>
                  </a:lnTo>
                  <a:lnTo>
                    <a:pt x="9" y="31"/>
                  </a:lnTo>
                  <a:lnTo>
                    <a:pt x="5" y="28"/>
                  </a:lnTo>
                  <a:lnTo>
                    <a:pt x="4" y="26"/>
                  </a:lnTo>
                  <a:lnTo>
                    <a:pt x="1" y="23"/>
                  </a:lnTo>
                  <a:lnTo>
                    <a:pt x="1" y="20"/>
                  </a:lnTo>
                  <a:lnTo>
                    <a:pt x="0" y="16"/>
                  </a:lnTo>
                  <a:lnTo>
                    <a:pt x="1" y="14"/>
                  </a:lnTo>
                  <a:lnTo>
                    <a:pt x="1" y="11"/>
                  </a:lnTo>
                  <a:lnTo>
                    <a:pt x="4" y="8"/>
                  </a:lnTo>
                  <a:lnTo>
                    <a:pt x="5" y="5"/>
                  </a:lnTo>
                  <a:lnTo>
                    <a:pt x="9" y="3"/>
                  </a:lnTo>
                  <a:lnTo>
                    <a:pt x="11" y="1"/>
                  </a:lnTo>
                  <a:lnTo>
                    <a:pt x="14" y="1"/>
                  </a:lnTo>
                  <a:lnTo>
                    <a:pt x="18" y="0"/>
                  </a:lnTo>
                  <a:lnTo>
                    <a:pt x="20" y="1"/>
                  </a:lnTo>
                  <a:lnTo>
                    <a:pt x="24" y="1"/>
                  </a:lnTo>
                  <a:lnTo>
                    <a:pt x="26" y="3"/>
                  </a:lnTo>
                  <a:lnTo>
                    <a:pt x="29" y="5"/>
                  </a:lnTo>
                  <a:lnTo>
                    <a:pt x="31" y="8"/>
                  </a:lnTo>
                  <a:lnTo>
                    <a:pt x="33" y="11"/>
                  </a:lnTo>
                  <a:lnTo>
                    <a:pt x="33" y="14"/>
                  </a:lnTo>
                  <a:lnTo>
                    <a:pt x="34" y="16"/>
                  </a:lnTo>
                  <a:lnTo>
                    <a:pt x="33" y="20"/>
                  </a:lnTo>
                  <a:lnTo>
                    <a:pt x="33" y="23"/>
                  </a:lnTo>
                  <a:lnTo>
                    <a:pt x="31" y="26"/>
                  </a:lnTo>
                  <a:lnTo>
                    <a:pt x="29" y="28"/>
                  </a:lnTo>
                  <a:lnTo>
                    <a:pt x="26" y="31"/>
                  </a:lnTo>
                  <a:lnTo>
                    <a:pt x="24" y="32"/>
                  </a:lnTo>
                  <a:lnTo>
                    <a:pt x="20" y="33"/>
                  </a:lnTo>
                  <a:lnTo>
                    <a:pt x="18"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80" name="Freeform 80"/>
            <p:cNvSpPr>
              <a:spLocks/>
            </p:cNvSpPr>
            <p:nvPr/>
          </p:nvSpPr>
          <p:spPr bwMode="auto">
            <a:xfrm>
              <a:off x="3052" y="1024"/>
              <a:ext cx="34" cy="34"/>
            </a:xfrm>
            <a:custGeom>
              <a:avLst/>
              <a:gdLst>
                <a:gd name="T0" fmla="*/ 18 w 34"/>
                <a:gd name="T1" fmla="*/ 34 h 34"/>
                <a:gd name="T2" fmla="*/ 14 w 34"/>
                <a:gd name="T3" fmla="*/ 33 h 34"/>
                <a:gd name="T4" fmla="*/ 11 w 34"/>
                <a:gd name="T5" fmla="*/ 32 h 34"/>
                <a:gd name="T6" fmla="*/ 9 w 34"/>
                <a:gd name="T7" fmla="*/ 31 h 34"/>
                <a:gd name="T8" fmla="*/ 5 w 34"/>
                <a:gd name="T9" fmla="*/ 28 h 34"/>
                <a:gd name="T10" fmla="*/ 4 w 34"/>
                <a:gd name="T11" fmla="*/ 26 h 34"/>
                <a:gd name="T12" fmla="*/ 1 w 34"/>
                <a:gd name="T13" fmla="*/ 23 h 34"/>
                <a:gd name="T14" fmla="*/ 1 w 34"/>
                <a:gd name="T15" fmla="*/ 20 h 34"/>
                <a:gd name="T16" fmla="*/ 0 w 34"/>
                <a:gd name="T17" fmla="*/ 16 h 34"/>
                <a:gd name="T18" fmla="*/ 1 w 34"/>
                <a:gd name="T19" fmla="*/ 14 h 34"/>
                <a:gd name="T20" fmla="*/ 1 w 34"/>
                <a:gd name="T21" fmla="*/ 11 h 34"/>
                <a:gd name="T22" fmla="*/ 4 w 34"/>
                <a:gd name="T23" fmla="*/ 8 h 34"/>
                <a:gd name="T24" fmla="*/ 5 w 34"/>
                <a:gd name="T25" fmla="*/ 5 h 34"/>
                <a:gd name="T26" fmla="*/ 9 w 34"/>
                <a:gd name="T27" fmla="*/ 3 h 34"/>
                <a:gd name="T28" fmla="*/ 11 w 34"/>
                <a:gd name="T29" fmla="*/ 1 h 34"/>
                <a:gd name="T30" fmla="*/ 14 w 34"/>
                <a:gd name="T31" fmla="*/ 1 h 34"/>
                <a:gd name="T32" fmla="*/ 18 w 34"/>
                <a:gd name="T33" fmla="*/ 0 h 34"/>
                <a:gd name="T34" fmla="*/ 20 w 34"/>
                <a:gd name="T35" fmla="*/ 1 h 34"/>
                <a:gd name="T36" fmla="*/ 24 w 34"/>
                <a:gd name="T37" fmla="*/ 1 h 34"/>
                <a:gd name="T38" fmla="*/ 26 w 34"/>
                <a:gd name="T39" fmla="*/ 3 h 34"/>
                <a:gd name="T40" fmla="*/ 29 w 34"/>
                <a:gd name="T41" fmla="*/ 5 h 34"/>
                <a:gd name="T42" fmla="*/ 31 w 34"/>
                <a:gd name="T43" fmla="*/ 8 h 34"/>
                <a:gd name="T44" fmla="*/ 33 w 34"/>
                <a:gd name="T45" fmla="*/ 11 h 34"/>
                <a:gd name="T46" fmla="*/ 33 w 34"/>
                <a:gd name="T47" fmla="*/ 14 h 34"/>
                <a:gd name="T48" fmla="*/ 34 w 34"/>
                <a:gd name="T49" fmla="*/ 16 h 34"/>
                <a:gd name="T50" fmla="*/ 33 w 34"/>
                <a:gd name="T51" fmla="*/ 20 h 34"/>
                <a:gd name="T52" fmla="*/ 33 w 34"/>
                <a:gd name="T53" fmla="*/ 23 h 34"/>
                <a:gd name="T54" fmla="*/ 31 w 34"/>
                <a:gd name="T55" fmla="*/ 26 h 34"/>
                <a:gd name="T56" fmla="*/ 29 w 34"/>
                <a:gd name="T57" fmla="*/ 28 h 34"/>
                <a:gd name="T58" fmla="*/ 26 w 34"/>
                <a:gd name="T59" fmla="*/ 31 h 34"/>
                <a:gd name="T60" fmla="*/ 24 w 34"/>
                <a:gd name="T61" fmla="*/ 32 h 34"/>
                <a:gd name="T62" fmla="*/ 20 w 34"/>
                <a:gd name="T63" fmla="*/ 33 h 34"/>
                <a:gd name="T64" fmla="*/ 18 w 34"/>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 h="34">
                  <a:moveTo>
                    <a:pt x="18" y="34"/>
                  </a:moveTo>
                  <a:lnTo>
                    <a:pt x="14" y="33"/>
                  </a:lnTo>
                  <a:lnTo>
                    <a:pt x="11" y="32"/>
                  </a:lnTo>
                  <a:lnTo>
                    <a:pt x="9" y="31"/>
                  </a:lnTo>
                  <a:lnTo>
                    <a:pt x="5" y="28"/>
                  </a:lnTo>
                  <a:lnTo>
                    <a:pt x="4" y="26"/>
                  </a:lnTo>
                  <a:lnTo>
                    <a:pt x="1" y="23"/>
                  </a:lnTo>
                  <a:lnTo>
                    <a:pt x="1" y="20"/>
                  </a:lnTo>
                  <a:lnTo>
                    <a:pt x="0" y="16"/>
                  </a:lnTo>
                  <a:lnTo>
                    <a:pt x="1" y="14"/>
                  </a:lnTo>
                  <a:lnTo>
                    <a:pt x="1" y="11"/>
                  </a:lnTo>
                  <a:lnTo>
                    <a:pt x="4" y="8"/>
                  </a:lnTo>
                  <a:lnTo>
                    <a:pt x="5" y="5"/>
                  </a:lnTo>
                  <a:lnTo>
                    <a:pt x="9" y="3"/>
                  </a:lnTo>
                  <a:lnTo>
                    <a:pt x="11" y="1"/>
                  </a:lnTo>
                  <a:lnTo>
                    <a:pt x="14" y="1"/>
                  </a:lnTo>
                  <a:lnTo>
                    <a:pt x="18" y="0"/>
                  </a:lnTo>
                  <a:lnTo>
                    <a:pt x="20" y="1"/>
                  </a:lnTo>
                  <a:lnTo>
                    <a:pt x="24" y="1"/>
                  </a:lnTo>
                  <a:lnTo>
                    <a:pt x="26" y="3"/>
                  </a:lnTo>
                  <a:lnTo>
                    <a:pt x="29" y="5"/>
                  </a:lnTo>
                  <a:lnTo>
                    <a:pt x="31" y="8"/>
                  </a:lnTo>
                  <a:lnTo>
                    <a:pt x="33" y="11"/>
                  </a:lnTo>
                  <a:lnTo>
                    <a:pt x="33" y="14"/>
                  </a:lnTo>
                  <a:lnTo>
                    <a:pt x="34" y="16"/>
                  </a:lnTo>
                  <a:lnTo>
                    <a:pt x="33" y="20"/>
                  </a:lnTo>
                  <a:lnTo>
                    <a:pt x="33" y="23"/>
                  </a:lnTo>
                  <a:lnTo>
                    <a:pt x="31" y="26"/>
                  </a:lnTo>
                  <a:lnTo>
                    <a:pt x="29" y="28"/>
                  </a:lnTo>
                  <a:lnTo>
                    <a:pt x="26" y="31"/>
                  </a:lnTo>
                  <a:lnTo>
                    <a:pt x="24" y="32"/>
                  </a:lnTo>
                  <a:lnTo>
                    <a:pt x="20" y="33"/>
                  </a:lnTo>
                  <a:lnTo>
                    <a:pt x="18" y="34"/>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81" name="Line 81"/>
            <p:cNvSpPr>
              <a:spLocks noChangeShapeType="1"/>
            </p:cNvSpPr>
            <p:nvPr/>
          </p:nvSpPr>
          <p:spPr bwMode="auto">
            <a:xfrm flipV="1">
              <a:off x="3343" y="1547"/>
              <a:ext cx="1" cy="47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682" name="Rectangle 82"/>
            <p:cNvSpPr>
              <a:spLocks noChangeArrowheads="1"/>
            </p:cNvSpPr>
            <p:nvPr/>
          </p:nvSpPr>
          <p:spPr bwMode="auto">
            <a:xfrm>
              <a:off x="3311" y="1680"/>
              <a:ext cx="61" cy="166"/>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9683" name="Rectangle 83"/>
            <p:cNvSpPr>
              <a:spLocks noChangeArrowheads="1"/>
            </p:cNvSpPr>
            <p:nvPr/>
          </p:nvSpPr>
          <p:spPr bwMode="auto">
            <a:xfrm>
              <a:off x="3311" y="1680"/>
              <a:ext cx="61" cy="166"/>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84" name="Freeform 84"/>
            <p:cNvSpPr>
              <a:spLocks noEditPoints="1"/>
            </p:cNvSpPr>
            <p:nvPr/>
          </p:nvSpPr>
          <p:spPr bwMode="auto">
            <a:xfrm>
              <a:off x="1036" y="561"/>
              <a:ext cx="8" cy="904"/>
            </a:xfrm>
            <a:custGeom>
              <a:avLst/>
              <a:gdLst>
                <a:gd name="T0" fmla="*/ 3 w 8"/>
                <a:gd name="T1" fmla="*/ 875 h 904"/>
                <a:gd name="T2" fmla="*/ 7 w 8"/>
                <a:gd name="T3" fmla="*/ 902 h 904"/>
                <a:gd name="T4" fmla="*/ 0 w 8"/>
                <a:gd name="T5" fmla="*/ 902 h 904"/>
                <a:gd name="T6" fmla="*/ 1 w 8"/>
                <a:gd name="T7" fmla="*/ 824 h 904"/>
                <a:gd name="T8" fmla="*/ 7 w 8"/>
                <a:gd name="T9" fmla="*/ 826 h 904"/>
                <a:gd name="T10" fmla="*/ 2 w 8"/>
                <a:gd name="T11" fmla="*/ 852 h 904"/>
                <a:gd name="T12" fmla="*/ 0 w 8"/>
                <a:gd name="T13" fmla="*/ 776 h 904"/>
                <a:gd name="T14" fmla="*/ 7 w 8"/>
                <a:gd name="T15" fmla="*/ 772 h 904"/>
                <a:gd name="T16" fmla="*/ 6 w 8"/>
                <a:gd name="T17" fmla="*/ 801 h 904"/>
                <a:gd name="T18" fmla="*/ 0 w 8"/>
                <a:gd name="T19" fmla="*/ 797 h 904"/>
                <a:gd name="T20" fmla="*/ 3 w 8"/>
                <a:gd name="T21" fmla="*/ 721 h 904"/>
                <a:gd name="T22" fmla="*/ 7 w 8"/>
                <a:gd name="T23" fmla="*/ 748 h 904"/>
                <a:gd name="T24" fmla="*/ 1 w 8"/>
                <a:gd name="T25" fmla="*/ 748 h 904"/>
                <a:gd name="T26" fmla="*/ 1 w 8"/>
                <a:gd name="T27" fmla="*/ 670 h 904"/>
                <a:gd name="T28" fmla="*/ 8 w 8"/>
                <a:gd name="T29" fmla="*/ 672 h 904"/>
                <a:gd name="T30" fmla="*/ 2 w 8"/>
                <a:gd name="T31" fmla="*/ 698 h 904"/>
                <a:gd name="T32" fmla="*/ 0 w 8"/>
                <a:gd name="T33" fmla="*/ 621 h 904"/>
                <a:gd name="T34" fmla="*/ 7 w 8"/>
                <a:gd name="T35" fmla="*/ 618 h 904"/>
                <a:gd name="T36" fmla="*/ 6 w 8"/>
                <a:gd name="T37" fmla="*/ 646 h 904"/>
                <a:gd name="T38" fmla="*/ 0 w 8"/>
                <a:gd name="T39" fmla="*/ 643 h 904"/>
                <a:gd name="T40" fmla="*/ 3 w 8"/>
                <a:gd name="T41" fmla="*/ 566 h 904"/>
                <a:gd name="T42" fmla="*/ 7 w 8"/>
                <a:gd name="T43" fmla="*/ 594 h 904"/>
                <a:gd name="T44" fmla="*/ 1 w 8"/>
                <a:gd name="T45" fmla="*/ 594 h 904"/>
                <a:gd name="T46" fmla="*/ 1 w 8"/>
                <a:gd name="T47" fmla="*/ 516 h 904"/>
                <a:gd name="T48" fmla="*/ 8 w 8"/>
                <a:gd name="T49" fmla="*/ 518 h 904"/>
                <a:gd name="T50" fmla="*/ 2 w 8"/>
                <a:gd name="T51" fmla="*/ 544 h 904"/>
                <a:gd name="T52" fmla="*/ 0 w 8"/>
                <a:gd name="T53" fmla="*/ 466 h 904"/>
                <a:gd name="T54" fmla="*/ 7 w 8"/>
                <a:gd name="T55" fmla="*/ 464 h 904"/>
                <a:gd name="T56" fmla="*/ 6 w 8"/>
                <a:gd name="T57" fmla="*/ 492 h 904"/>
                <a:gd name="T58" fmla="*/ 0 w 8"/>
                <a:gd name="T59" fmla="*/ 489 h 904"/>
                <a:gd name="T60" fmla="*/ 5 w 8"/>
                <a:gd name="T61" fmla="*/ 411 h 904"/>
                <a:gd name="T62" fmla="*/ 7 w 8"/>
                <a:gd name="T63" fmla="*/ 438 h 904"/>
                <a:gd name="T64" fmla="*/ 1 w 8"/>
                <a:gd name="T65" fmla="*/ 438 h 904"/>
                <a:gd name="T66" fmla="*/ 1 w 8"/>
                <a:gd name="T67" fmla="*/ 361 h 904"/>
                <a:gd name="T68" fmla="*/ 8 w 8"/>
                <a:gd name="T69" fmla="*/ 364 h 904"/>
                <a:gd name="T70" fmla="*/ 2 w 8"/>
                <a:gd name="T71" fmla="*/ 389 h 904"/>
                <a:gd name="T72" fmla="*/ 0 w 8"/>
                <a:gd name="T73" fmla="*/ 312 h 904"/>
                <a:gd name="T74" fmla="*/ 7 w 8"/>
                <a:gd name="T75" fmla="*/ 310 h 904"/>
                <a:gd name="T76" fmla="*/ 6 w 8"/>
                <a:gd name="T77" fmla="*/ 338 h 904"/>
                <a:gd name="T78" fmla="*/ 0 w 8"/>
                <a:gd name="T79" fmla="*/ 335 h 904"/>
                <a:gd name="T80" fmla="*/ 5 w 8"/>
                <a:gd name="T81" fmla="*/ 257 h 904"/>
                <a:gd name="T82" fmla="*/ 7 w 8"/>
                <a:gd name="T83" fmla="*/ 284 h 904"/>
                <a:gd name="T84" fmla="*/ 1 w 8"/>
                <a:gd name="T85" fmla="*/ 284 h 904"/>
                <a:gd name="T86" fmla="*/ 1 w 8"/>
                <a:gd name="T87" fmla="*/ 207 h 904"/>
                <a:gd name="T88" fmla="*/ 8 w 8"/>
                <a:gd name="T89" fmla="*/ 209 h 904"/>
                <a:gd name="T90" fmla="*/ 2 w 8"/>
                <a:gd name="T91" fmla="*/ 235 h 904"/>
                <a:gd name="T92" fmla="*/ 1 w 8"/>
                <a:gd name="T93" fmla="*/ 158 h 904"/>
                <a:gd name="T94" fmla="*/ 7 w 8"/>
                <a:gd name="T95" fmla="*/ 155 h 904"/>
                <a:gd name="T96" fmla="*/ 6 w 8"/>
                <a:gd name="T97" fmla="*/ 183 h 904"/>
                <a:gd name="T98" fmla="*/ 1 w 8"/>
                <a:gd name="T99" fmla="*/ 179 h 904"/>
                <a:gd name="T100" fmla="*/ 5 w 8"/>
                <a:gd name="T101" fmla="*/ 103 h 904"/>
                <a:gd name="T102" fmla="*/ 8 w 8"/>
                <a:gd name="T103" fmla="*/ 130 h 904"/>
                <a:gd name="T104" fmla="*/ 1 w 8"/>
                <a:gd name="T105" fmla="*/ 130 h 904"/>
                <a:gd name="T106" fmla="*/ 2 w 8"/>
                <a:gd name="T107" fmla="*/ 52 h 904"/>
                <a:gd name="T108" fmla="*/ 8 w 8"/>
                <a:gd name="T109" fmla="*/ 55 h 904"/>
                <a:gd name="T110" fmla="*/ 2 w 8"/>
                <a:gd name="T111" fmla="*/ 81 h 904"/>
                <a:gd name="T112" fmla="*/ 1 w 8"/>
                <a:gd name="T113" fmla="*/ 3 h 904"/>
                <a:gd name="T114" fmla="*/ 7 w 8"/>
                <a:gd name="T115" fmla="*/ 1 h 904"/>
                <a:gd name="T116" fmla="*/ 6 w 8"/>
                <a:gd name="T117" fmla="*/ 29 h 904"/>
                <a:gd name="T118" fmla="*/ 1 w 8"/>
                <a:gd name="T119" fmla="*/ 25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 h="904">
                  <a:moveTo>
                    <a:pt x="0" y="900"/>
                  </a:moveTo>
                  <a:lnTo>
                    <a:pt x="0" y="878"/>
                  </a:lnTo>
                  <a:lnTo>
                    <a:pt x="0" y="877"/>
                  </a:lnTo>
                  <a:lnTo>
                    <a:pt x="1" y="876"/>
                  </a:lnTo>
                  <a:lnTo>
                    <a:pt x="2" y="875"/>
                  </a:lnTo>
                  <a:lnTo>
                    <a:pt x="3" y="875"/>
                  </a:lnTo>
                  <a:lnTo>
                    <a:pt x="6" y="875"/>
                  </a:lnTo>
                  <a:lnTo>
                    <a:pt x="7" y="876"/>
                  </a:lnTo>
                  <a:lnTo>
                    <a:pt x="7" y="877"/>
                  </a:lnTo>
                  <a:lnTo>
                    <a:pt x="7" y="878"/>
                  </a:lnTo>
                  <a:lnTo>
                    <a:pt x="7" y="900"/>
                  </a:lnTo>
                  <a:lnTo>
                    <a:pt x="7" y="902"/>
                  </a:lnTo>
                  <a:lnTo>
                    <a:pt x="6" y="903"/>
                  </a:lnTo>
                  <a:lnTo>
                    <a:pt x="5" y="904"/>
                  </a:lnTo>
                  <a:lnTo>
                    <a:pt x="3" y="904"/>
                  </a:lnTo>
                  <a:lnTo>
                    <a:pt x="2" y="904"/>
                  </a:lnTo>
                  <a:lnTo>
                    <a:pt x="1" y="903"/>
                  </a:lnTo>
                  <a:lnTo>
                    <a:pt x="0" y="902"/>
                  </a:lnTo>
                  <a:lnTo>
                    <a:pt x="0" y="900"/>
                  </a:lnTo>
                  <a:lnTo>
                    <a:pt x="0" y="900"/>
                  </a:lnTo>
                  <a:close/>
                  <a:moveTo>
                    <a:pt x="0" y="849"/>
                  </a:moveTo>
                  <a:lnTo>
                    <a:pt x="0" y="826"/>
                  </a:lnTo>
                  <a:lnTo>
                    <a:pt x="0" y="825"/>
                  </a:lnTo>
                  <a:lnTo>
                    <a:pt x="1" y="824"/>
                  </a:lnTo>
                  <a:lnTo>
                    <a:pt x="2" y="824"/>
                  </a:lnTo>
                  <a:lnTo>
                    <a:pt x="3" y="823"/>
                  </a:lnTo>
                  <a:lnTo>
                    <a:pt x="6" y="824"/>
                  </a:lnTo>
                  <a:lnTo>
                    <a:pt x="7" y="824"/>
                  </a:lnTo>
                  <a:lnTo>
                    <a:pt x="7" y="825"/>
                  </a:lnTo>
                  <a:lnTo>
                    <a:pt x="7" y="826"/>
                  </a:lnTo>
                  <a:lnTo>
                    <a:pt x="7" y="849"/>
                  </a:lnTo>
                  <a:lnTo>
                    <a:pt x="7" y="850"/>
                  </a:lnTo>
                  <a:lnTo>
                    <a:pt x="7" y="851"/>
                  </a:lnTo>
                  <a:lnTo>
                    <a:pt x="6" y="852"/>
                  </a:lnTo>
                  <a:lnTo>
                    <a:pt x="3" y="852"/>
                  </a:lnTo>
                  <a:lnTo>
                    <a:pt x="2" y="852"/>
                  </a:lnTo>
                  <a:lnTo>
                    <a:pt x="1" y="851"/>
                  </a:lnTo>
                  <a:lnTo>
                    <a:pt x="0" y="850"/>
                  </a:lnTo>
                  <a:lnTo>
                    <a:pt x="0" y="849"/>
                  </a:lnTo>
                  <a:lnTo>
                    <a:pt x="0" y="849"/>
                  </a:lnTo>
                  <a:close/>
                  <a:moveTo>
                    <a:pt x="0" y="797"/>
                  </a:moveTo>
                  <a:lnTo>
                    <a:pt x="0" y="776"/>
                  </a:lnTo>
                  <a:lnTo>
                    <a:pt x="0" y="773"/>
                  </a:lnTo>
                  <a:lnTo>
                    <a:pt x="1" y="772"/>
                  </a:lnTo>
                  <a:lnTo>
                    <a:pt x="2" y="772"/>
                  </a:lnTo>
                  <a:lnTo>
                    <a:pt x="3" y="772"/>
                  </a:lnTo>
                  <a:lnTo>
                    <a:pt x="6" y="772"/>
                  </a:lnTo>
                  <a:lnTo>
                    <a:pt x="7" y="772"/>
                  </a:lnTo>
                  <a:lnTo>
                    <a:pt x="7" y="773"/>
                  </a:lnTo>
                  <a:lnTo>
                    <a:pt x="7" y="776"/>
                  </a:lnTo>
                  <a:lnTo>
                    <a:pt x="7" y="797"/>
                  </a:lnTo>
                  <a:lnTo>
                    <a:pt x="7" y="799"/>
                  </a:lnTo>
                  <a:lnTo>
                    <a:pt x="7" y="801"/>
                  </a:lnTo>
                  <a:lnTo>
                    <a:pt x="6" y="801"/>
                  </a:lnTo>
                  <a:lnTo>
                    <a:pt x="3" y="802"/>
                  </a:lnTo>
                  <a:lnTo>
                    <a:pt x="2" y="801"/>
                  </a:lnTo>
                  <a:lnTo>
                    <a:pt x="1" y="801"/>
                  </a:lnTo>
                  <a:lnTo>
                    <a:pt x="0" y="799"/>
                  </a:lnTo>
                  <a:lnTo>
                    <a:pt x="0" y="797"/>
                  </a:lnTo>
                  <a:lnTo>
                    <a:pt x="0" y="797"/>
                  </a:lnTo>
                  <a:close/>
                  <a:moveTo>
                    <a:pt x="0" y="746"/>
                  </a:moveTo>
                  <a:lnTo>
                    <a:pt x="0" y="724"/>
                  </a:lnTo>
                  <a:lnTo>
                    <a:pt x="1" y="723"/>
                  </a:lnTo>
                  <a:lnTo>
                    <a:pt x="1" y="722"/>
                  </a:lnTo>
                  <a:lnTo>
                    <a:pt x="2" y="721"/>
                  </a:lnTo>
                  <a:lnTo>
                    <a:pt x="3" y="721"/>
                  </a:lnTo>
                  <a:lnTo>
                    <a:pt x="6" y="721"/>
                  </a:lnTo>
                  <a:lnTo>
                    <a:pt x="7" y="722"/>
                  </a:lnTo>
                  <a:lnTo>
                    <a:pt x="7" y="723"/>
                  </a:lnTo>
                  <a:lnTo>
                    <a:pt x="8" y="724"/>
                  </a:lnTo>
                  <a:lnTo>
                    <a:pt x="8" y="746"/>
                  </a:lnTo>
                  <a:lnTo>
                    <a:pt x="7" y="748"/>
                  </a:lnTo>
                  <a:lnTo>
                    <a:pt x="7" y="749"/>
                  </a:lnTo>
                  <a:lnTo>
                    <a:pt x="6" y="750"/>
                  </a:lnTo>
                  <a:lnTo>
                    <a:pt x="3" y="750"/>
                  </a:lnTo>
                  <a:lnTo>
                    <a:pt x="2" y="750"/>
                  </a:lnTo>
                  <a:lnTo>
                    <a:pt x="1" y="749"/>
                  </a:lnTo>
                  <a:lnTo>
                    <a:pt x="1" y="748"/>
                  </a:lnTo>
                  <a:lnTo>
                    <a:pt x="0" y="746"/>
                  </a:lnTo>
                  <a:lnTo>
                    <a:pt x="0" y="746"/>
                  </a:lnTo>
                  <a:close/>
                  <a:moveTo>
                    <a:pt x="0" y="695"/>
                  </a:moveTo>
                  <a:lnTo>
                    <a:pt x="0" y="672"/>
                  </a:lnTo>
                  <a:lnTo>
                    <a:pt x="1" y="671"/>
                  </a:lnTo>
                  <a:lnTo>
                    <a:pt x="1" y="670"/>
                  </a:lnTo>
                  <a:lnTo>
                    <a:pt x="2" y="669"/>
                  </a:lnTo>
                  <a:lnTo>
                    <a:pt x="3" y="669"/>
                  </a:lnTo>
                  <a:lnTo>
                    <a:pt x="6" y="669"/>
                  </a:lnTo>
                  <a:lnTo>
                    <a:pt x="7" y="670"/>
                  </a:lnTo>
                  <a:lnTo>
                    <a:pt x="7" y="671"/>
                  </a:lnTo>
                  <a:lnTo>
                    <a:pt x="8" y="672"/>
                  </a:lnTo>
                  <a:lnTo>
                    <a:pt x="8" y="695"/>
                  </a:lnTo>
                  <a:lnTo>
                    <a:pt x="7" y="696"/>
                  </a:lnTo>
                  <a:lnTo>
                    <a:pt x="7" y="697"/>
                  </a:lnTo>
                  <a:lnTo>
                    <a:pt x="6" y="698"/>
                  </a:lnTo>
                  <a:lnTo>
                    <a:pt x="3" y="698"/>
                  </a:lnTo>
                  <a:lnTo>
                    <a:pt x="2" y="698"/>
                  </a:lnTo>
                  <a:lnTo>
                    <a:pt x="1" y="697"/>
                  </a:lnTo>
                  <a:lnTo>
                    <a:pt x="1" y="696"/>
                  </a:lnTo>
                  <a:lnTo>
                    <a:pt x="0" y="695"/>
                  </a:lnTo>
                  <a:lnTo>
                    <a:pt x="0" y="695"/>
                  </a:lnTo>
                  <a:close/>
                  <a:moveTo>
                    <a:pt x="0" y="643"/>
                  </a:moveTo>
                  <a:lnTo>
                    <a:pt x="0" y="621"/>
                  </a:lnTo>
                  <a:lnTo>
                    <a:pt x="1" y="619"/>
                  </a:lnTo>
                  <a:lnTo>
                    <a:pt x="1" y="618"/>
                  </a:lnTo>
                  <a:lnTo>
                    <a:pt x="2" y="618"/>
                  </a:lnTo>
                  <a:lnTo>
                    <a:pt x="3" y="617"/>
                  </a:lnTo>
                  <a:lnTo>
                    <a:pt x="6" y="618"/>
                  </a:lnTo>
                  <a:lnTo>
                    <a:pt x="7" y="618"/>
                  </a:lnTo>
                  <a:lnTo>
                    <a:pt x="7" y="619"/>
                  </a:lnTo>
                  <a:lnTo>
                    <a:pt x="8" y="621"/>
                  </a:lnTo>
                  <a:lnTo>
                    <a:pt x="8" y="643"/>
                  </a:lnTo>
                  <a:lnTo>
                    <a:pt x="7" y="644"/>
                  </a:lnTo>
                  <a:lnTo>
                    <a:pt x="7" y="645"/>
                  </a:lnTo>
                  <a:lnTo>
                    <a:pt x="6" y="646"/>
                  </a:lnTo>
                  <a:lnTo>
                    <a:pt x="3" y="646"/>
                  </a:lnTo>
                  <a:lnTo>
                    <a:pt x="2" y="646"/>
                  </a:lnTo>
                  <a:lnTo>
                    <a:pt x="1" y="645"/>
                  </a:lnTo>
                  <a:lnTo>
                    <a:pt x="1" y="644"/>
                  </a:lnTo>
                  <a:lnTo>
                    <a:pt x="0" y="643"/>
                  </a:lnTo>
                  <a:lnTo>
                    <a:pt x="0" y="643"/>
                  </a:lnTo>
                  <a:close/>
                  <a:moveTo>
                    <a:pt x="0" y="591"/>
                  </a:moveTo>
                  <a:lnTo>
                    <a:pt x="0" y="570"/>
                  </a:lnTo>
                  <a:lnTo>
                    <a:pt x="1" y="568"/>
                  </a:lnTo>
                  <a:lnTo>
                    <a:pt x="1" y="566"/>
                  </a:lnTo>
                  <a:lnTo>
                    <a:pt x="2" y="566"/>
                  </a:lnTo>
                  <a:lnTo>
                    <a:pt x="3" y="566"/>
                  </a:lnTo>
                  <a:lnTo>
                    <a:pt x="6" y="566"/>
                  </a:lnTo>
                  <a:lnTo>
                    <a:pt x="7" y="566"/>
                  </a:lnTo>
                  <a:lnTo>
                    <a:pt x="7" y="568"/>
                  </a:lnTo>
                  <a:lnTo>
                    <a:pt x="8" y="570"/>
                  </a:lnTo>
                  <a:lnTo>
                    <a:pt x="8" y="591"/>
                  </a:lnTo>
                  <a:lnTo>
                    <a:pt x="7" y="594"/>
                  </a:lnTo>
                  <a:lnTo>
                    <a:pt x="7" y="595"/>
                  </a:lnTo>
                  <a:lnTo>
                    <a:pt x="6" y="595"/>
                  </a:lnTo>
                  <a:lnTo>
                    <a:pt x="3" y="596"/>
                  </a:lnTo>
                  <a:lnTo>
                    <a:pt x="2" y="595"/>
                  </a:lnTo>
                  <a:lnTo>
                    <a:pt x="1" y="595"/>
                  </a:lnTo>
                  <a:lnTo>
                    <a:pt x="1" y="594"/>
                  </a:lnTo>
                  <a:lnTo>
                    <a:pt x="0" y="591"/>
                  </a:lnTo>
                  <a:lnTo>
                    <a:pt x="0" y="591"/>
                  </a:lnTo>
                  <a:close/>
                  <a:moveTo>
                    <a:pt x="0" y="541"/>
                  </a:moveTo>
                  <a:lnTo>
                    <a:pt x="0" y="518"/>
                  </a:lnTo>
                  <a:lnTo>
                    <a:pt x="1" y="517"/>
                  </a:lnTo>
                  <a:lnTo>
                    <a:pt x="1" y="516"/>
                  </a:lnTo>
                  <a:lnTo>
                    <a:pt x="2" y="515"/>
                  </a:lnTo>
                  <a:lnTo>
                    <a:pt x="3" y="515"/>
                  </a:lnTo>
                  <a:lnTo>
                    <a:pt x="6" y="515"/>
                  </a:lnTo>
                  <a:lnTo>
                    <a:pt x="7" y="516"/>
                  </a:lnTo>
                  <a:lnTo>
                    <a:pt x="7" y="517"/>
                  </a:lnTo>
                  <a:lnTo>
                    <a:pt x="8" y="518"/>
                  </a:lnTo>
                  <a:lnTo>
                    <a:pt x="8" y="541"/>
                  </a:lnTo>
                  <a:lnTo>
                    <a:pt x="7" y="542"/>
                  </a:lnTo>
                  <a:lnTo>
                    <a:pt x="7" y="543"/>
                  </a:lnTo>
                  <a:lnTo>
                    <a:pt x="6" y="544"/>
                  </a:lnTo>
                  <a:lnTo>
                    <a:pt x="3" y="544"/>
                  </a:lnTo>
                  <a:lnTo>
                    <a:pt x="2" y="544"/>
                  </a:lnTo>
                  <a:lnTo>
                    <a:pt x="1" y="543"/>
                  </a:lnTo>
                  <a:lnTo>
                    <a:pt x="1" y="542"/>
                  </a:lnTo>
                  <a:lnTo>
                    <a:pt x="0" y="541"/>
                  </a:lnTo>
                  <a:lnTo>
                    <a:pt x="0" y="541"/>
                  </a:lnTo>
                  <a:close/>
                  <a:moveTo>
                    <a:pt x="0" y="489"/>
                  </a:moveTo>
                  <a:lnTo>
                    <a:pt x="0" y="466"/>
                  </a:lnTo>
                  <a:lnTo>
                    <a:pt x="1" y="465"/>
                  </a:lnTo>
                  <a:lnTo>
                    <a:pt x="1" y="464"/>
                  </a:lnTo>
                  <a:lnTo>
                    <a:pt x="2" y="463"/>
                  </a:lnTo>
                  <a:lnTo>
                    <a:pt x="5" y="463"/>
                  </a:lnTo>
                  <a:lnTo>
                    <a:pt x="6" y="463"/>
                  </a:lnTo>
                  <a:lnTo>
                    <a:pt x="7" y="464"/>
                  </a:lnTo>
                  <a:lnTo>
                    <a:pt x="7" y="465"/>
                  </a:lnTo>
                  <a:lnTo>
                    <a:pt x="8" y="466"/>
                  </a:lnTo>
                  <a:lnTo>
                    <a:pt x="8" y="489"/>
                  </a:lnTo>
                  <a:lnTo>
                    <a:pt x="7" y="490"/>
                  </a:lnTo>
                  <a:lnTo>
                    <a:pt x="7" y="491"/>
                  </a:lnTo>
                  <a:lnTo>
                    <a:pt x="6" y="492"/>
                  </a:lnTo>
                  <a:lnTo>
                    <a:pt x="3" y="492"/>
                  </a:lnTo>
                  <a:lnTo>
                    <a:pt x="2" y="492"/>
                  </a:lnTo>
                  <a:lnTo>
                    <a:pt x="1" y="491"/>
                  </a:lnTo>
                  <a:lnTo>
                    <a:pt x="1" y="490"/>
                  </a:lnTo>
                  <a:lnTo>
                    <a:pt x="0" y="489"/>
                  </a:lnTo>
                  <a:lnTo>
                    <a:pt x="0" y="489"/>
                  </a:lnTo>
                  <a:close/>
                  <a:moveTo>
                    <a:pt x="0" y="437"/>
                  </a:moveTo>
                  <a:lnTo>
                    <a:pt x="0" y="415"/>
                  </a:lnTo>
                  <a:lnTo>
                    <a:pt x="1" y="414"/>
                  </a:lnTo>
                  <a:lnTo>
                    <a:pt x="1" y="412"/>
                  </a:lnTo>
                  <a:lnTo>
                    <a:pt x="2" y="412"/>
                  </a:lnTo>
                  <a:lnTo>
                    <a:pt x="5" y="411"/>
                  </a:lnTo>
                  <a:lnTo>
                    <a:pt x="6" y="412"/>
                  </a:lnTo>
                  <a:lnTo>
                    <a:pt x="7" y="412"/>
                  </a:lnTo>
                  <a:lnTo>
                    <a:pt x="7" y="414"/>
                  </a:lnTo>
                  <a:lnTo>
                    <a:pt x="8" y="415"/>
                  </a:lnTo>
                  <a:lnTo>
                    <a:pt x="8" y="437"/>
                  </a:lnTo>
                  <a:lnTo>
                    <a:pt x="7" y="438"/>
                  </a:lnTo>
                  <a:lnTo>
                    <a:pt x="7" y="439"/>
                  </a:lnTo>
                  <a:lnTo>
                    <a:pt x="6" y="441"/>
                  </a:lnTo>
                  <a:lnTo>
                    <a:pt x="5" y="441"/>
                  </a:lnTo>
                  <a:lnTo>
                    <a:pt x="2" y="441"/>
                  </a:lnTo>
                  <a:lnTo>
                    <a:pt x="1" y="439"/>
                  </a:lnTo>
                  <a:lnTo>
                    <a:pt x="1" y="438"/>
                  </a:lnTo>
                  <a:lnTo>
                    <a:pt x="0" y="437"/>
                  </a:lnTo>
                  <a:lnTo>
                    <a:pt x="0" y="437"/>
                  </a:lnTo>
                  <a:close/>
                  <a:moveTo>
                    <a:pt x="0" y="385"/>
                  </a:moveTo>
                  <a:lnTo>
                    <a:pt x="0" y="364"/>
                  </a:lnTo>
                  <a:lnTo>
                    <a:pt x="1" y="362"/>
                  </a:lnTo>
                  <a:lnTo>
                    <a:pt x="1" y="361"/>
                  </a:lnTo>
                  <a:lnTo>
                    <a:pt x="2" y="361"/>
                  </a:lnTo>
                  <a:lnTo>
                    <a:pt x="5" y="361"/>
                  </a:lnTo>
                  <a:lnTo>
                    <a:pt x="6" y="361"/>
                  </a:lnTo>
                  <a:lnTo>
                    <a:pt x="7" y="361"/>
                  </a:lnTo>
                  <a:lnTo>
                    <a:pt x="7" y="362"/>
                  </a:lnTo>
                  <a:lnTo>
                    <a:pt x="8" y="364"/>
                  </a:lnTo>
                  <a:lnTo>
                    <a:pt x="8" y="385"/>
                  </a:lnTo>
                  <a:lnTo>
                    <a:pt x="7" y="388"/>
                  </a:lnTo>
                  <a:lnTo>
                    <a:pt x="7" y="389"/>
                  </a:lnTo>
                  <a:lnTo>
                    <a:pt x="6" y="389"/>
                  </a:lnTo>
                  <a:lnTo>
                    <a:pt x="5" y="390"/>
                  </a:lnTo>
                  <a:lnTo>
                    <a:pt x="2" y="389"/>
                  </a:lnTo>
                  <a:lnTo>
                    <a:pt x="1" y="389"/>
                  </a:lnTo>
                  <a:lnTo>
                    <a:pt x="1" y="388"/>
                  </a:lnTo>
                  <a:lnTo>
                    <a:pt x="0" y="385"/>
                  </a:lnTo>
                  <a:lnTo>
                    <a:pt x="0" y="385"/>
                  </a:lnTo>
                  <a:close/>
                  <a:moveTo>
                    <a:pt x="0" y="335"/>
                  </a:moveTo>
                  <a:lnTo>
                    <a:pt x="0" y="312"/>
                  </a:lnTo>
                  <a:lnTo>
                    <a:pt x="1" y="311"/>
                  </a:lnTo>
                  <a:lnTo>
                    <a:pt x="1" y="310"/>
                  </a:lnTo>
                  <a:lnTo>
                    <a:pt x="2" y="309"/>
                  </a:lnTo>
                  <a:lnTo>
                    <a:pt x="5" y="309"/>
                  </a:lnTo>
                  <a:lnTo>
                    <a:pt x="6" y="309"/>
                  </a:lnTo>
                  <a:lnTo>
                    <a:pt x="7" y="310"/>
                  </a:lnTo>
                  <a:lnTo>
                    <a:pt x="7" y="311"/>
                  </a:lnTo>
                  <a:lnTo>
                    <a:pt x="8" y="312"/>
                  </a:lnTo>
                  <a:lnTo>
                    <a:pt x="8" y="335"/>
                  </a:lnTo>
                  <a:lnTo>
                    <a:pt x="7" y="336"/>
                  </a:lnTo>
                  <a:lnTo>
                    <a:pt x="7" y="337"/>
                  </a:lnTo>
                  <a:lnTo>
                    <a:pt x="6" y="338"/>
                  </a:lnTo>
                  <a:lnTo>
                    <a:pt x="5" y="338"/>
                  </a:lnTo>
                  <a:lnTo>
                    <a:pt x="2" y="338"/>
                  </a:lnTo>
                  <a:lnTo>
                    <a:pt x="1" y="337"/>
                  </a:lnTo>
                  <a:lnTo>
                    <a:pt x="1" y="336"/>
                  </a:lnTo>
                  <a:lnTo>
                    <a:pt x="0" y="335"/>
                  </a:lnTo>
                  <a:lnTo>
                    <a:pt x="0" y="335"/>
                  </a:lnTo>
                  <a:close/>
                  <a:moveTo>
                    <a:pt x="0" y="283"/>
                  </a:moveTo>
                  <a:lnTo>
                    <a:pt x="0" y="261"/>
                  </a:lnTo>
                  <a:lnTo>
                    <a:pt x="1" y="259"/>
                  </a:lnTo>
                  <a:lnTo>
                    <a:pt x="1" y="258"/>
                  </a:lnTo>
                  <a:lnTo>
                    <a:pt x="2" y="257"/>
                  </a:lnTo>
                  <a:lnTo>
                    <a:pt x="5" y="257"/>
                  </a:lnTo>
                  <a:lnTo>
                    <a:pt x="6" y="257"/>
                  </a:lnTo>
                  <a:lnTo>
                    <a:pt x="7" y="258"/>
                  </a:lnTo>
                  <a:lnTo>
                    <a:pt x="7" y="259"/>
                  </a:lnTo>
                  <a:lnTo>
                    <a:pt x="8" y="261"/>
                  </a:lnTo>
                  <a:lnTo>
                    <a:pt x="8" y="283"/>
                  </a:lnTo>
                  <a:lnTo>
                    <a:pt x="7" y="284"/>
                  </a:lnTo>
                  <a:lnTo>
                    <a:pt x="7" y="285"/>
                  </a:lnTo>
                  <a:lnTo>
                    <a:pt x="6" y="287"/>
                  </a:lnTo>
                  <a:lnTo>
                    <a:pt x="5" y="287"/>
                  </a:lnTo>
                  <a:lnTo>
                    <a:pt x="2" y="287"/>
                  </a:lnTo>
                  <a:lnTo>
                    <a:pt x="1" y="285"/>
                  </a:lnTo>
                  <a:lnTo>
                    <a:pt x="1" y="284"/>
                  </a:lnTo>
                  <a:lnTo>
                    <a:pt x="0" y="283"/>
                  </a:lnTo>
                  <a:lnTo>
                    <a:pt x="0" y="283"/>
                  </a:lnTo>
                  <a:close/>
                  <a:moveTo>
                    <a:pt x="0" y="231"/>
                  </a:moveTo>
                  <a:lnTo>
                    <a:pt x="1" y="209"/>
                  </a:lnTo>
                  <a:lnTo>
                    <a:pt x="1" y="208"/>
                  </a:lnTo>
                  <a:lnTo>
                    <a:pt x="1" y="207"/>
                  </a:lnTo>
                  <a:lnTo>
                    <a:pt x="2" y="207"/>
                  </a:lnTo>
                  <a:lnTo>
                    <a:pt x="5" y="205"/>
                  </a:lnTo>
                  <a:lnTo>
                    <a:pt x="6" y="207"/>
                  </a:lnTo>
                  <a:lnTo>
                    <a:pt x="7" y="207"/>
                  </a:lnTo>
                  <a:lnTo>
                    <a:pt x="8" y="208"/>
                  </a:lnTo>
                  <a:lnTo>
                    <a:pt x="8" y="209"/>
                  </a:lnTo>
                  <a:lnTo>
                    <a:pt x="8" y="231"/>
                  </a:lnTo>
                  <a:lnTo>
                    <a:pt x="7" y="232"/>
                  </a:lnTo>
                  <a:lnTo>
                    <a:pt x="7" y="234"/>
                  </a:lnTo>
                  <a:lnTo>
                    <a:pt x="6" y="235"/>
                  </a:lnTo>
                  <a:lnTo>
                    <a:pt x="5" y="235"/>
                  </a:lnTo>
                  <a:lnTo>
                    <a:pt x="2" y="235"/>
                  </a:lnTo>
                  <a:lnTo>
                    <a:pt x="1" y="234"/>
                  </a:lnTo>
                  <a:lnTo>
                    <a:pt x="1" y="232"/>
                  </a:lnTo>
                  <a:lnTo>
                    <a:pt x="0" y="231"/>
                  </a:lnTo>
                  <a:lnTo>
                    <a:pt x="0" y="231"/>
                  </a:lnTo>
                  <a:close/>
                  <a:moveTo>
                    <a:pt x="1" y="179"/>
                  </a:moveTo>
                  <a:lnTo>
                    <a:pt x="1" y="158"/>
                  </a:lnTo>
                  <a:lnTo>
                    <a:pt x="1" y="156"/>
                  </a:lnTo>
                  <a:lnTo>
                    <a:pt x="1" y="155"/>
                  </a:lnTo>
                  <a:lnTo>
                    <a:pt x="2" y="155"/>
                  </a:lnTo>
                  <a:lnTo>
                    <a:pt x="5" y="155"/>
                  </a:lnTo>
                  <a:lnTo>
                    <a:pt x="6" y="155"/>
                  </a:lnTo>
                  <a:lnTo>
                    <a:pt x="7" y="155"/>
                  </a:lnTo>
                  <a:lnTo>
                    <a:pt x="8" y="156"/>
                  </a:lnTo>
                  <a:lnTo>
                    <a:pt x="8" y="158"/>
                  </a:lnTo>
                  <a:lnTo>
                    <a:pt x="8" y="179"/>
                  </a:lnTo>
                  <a:lnTo>
                    <a:pt x="8" y="182"/>
                  </a:lnTo>
                  <a:lnTo>
                    <a:pt x="7" y="183"/>
                  </a:lnTo>
                  <a:lnTo>
                    <a:pt x="6" y="183"/>
                  </a:lnTo>
                  <a:lnTo>
                    <a:pt x="5" y="184"/>
                  </a:lnTo>
                  <a:lnTo>
                    <a:pt x="2" y="183"/>
                  </a:lnTo>
                  <a:lnTo>
                    <a:pt x="1" y="183"/>
                  </a:lnTo>
                  <a:lnTo>
                    <a:pt x="1" y="182"/>
                  </a:lnTo>
                  <a:lnTo>
                    <a:pt x="1" y="179"/>
                  </a:lnTo>
                  <a:lnTo>
                    <a:pt x="1" y="179"/>
                  </a:lnTo>
                  <a:close/>
                  <a:moveTo>
                    <a:pt x="1" y="129"/>
                  </a:moveTo>
                  <a:lnTo>
                    <a:pt x="1" y="107"/>
                  </a:lnTo>
                  <a:lnTo>
                    <a:pt x="1" y="105"/>
                  </a:lnTo>
                  <a:lnTo>
                    <a:pt x="1" y="104"/>
                  </a:lnTo>
                  <a:lnTo>
                    <a:pt x="2" y="103"/>
                  </a:lnTo>
                  <a:lnTo>
                    <a:pt x="5" y="103"/>
                  </a:lnTo>
                  <a:lnTo>
                    <a:pt x="6" y="103"/>
                  </a:lnTo>
                  <a:lnTo>
                    <a:pt x="7" y="104"/>
                  </a:lnTo>
                  <a:lnTo>
                    <a:pt x="8" y="105"/>
                  </a:lnTo>
                  <a:lnTo>
                    <a:pt x="8" y="107"/>
                  </a:lnTo>
                  <a:lnTo>
                    <a:pt x="8" y="129"/>
                  </a:lnTo>
                  <a:lnTo>
                    <a:pt x="8" y="130"/>
                  </a:lnTo>
                  <a:lnTo>
                    <a:pt x="7" y="131"/>
                  </a:lnTo>
                  <a:lnTo>
                    <a:pt x="6" y="132"/>
                  </a:lnTo>
                  <a:lnTo>
                    <a:pt x="5" y="132"/>
                  </a:lnTo>
                  <a:lnTo>
                    <a:pt x="2" y="132"/>
                  </a:lnTo>
                  <a:lnTo>
                    <a:pt x="1" y="131"/>
                  </a:lnTo>
                  <a:lnTo>
                    <a:pt x="1" y="130"/>
                  </a:lnTo>
                  <a:lnTo>
                    <a:pt x="1" y="129"/>
                  </a:lnTo>
                  <a:lnTo>
                    <a:pt x="1" y="129"/>
                  </a:lnTo>
                  <a:close/>
                  <a:moveTo>
                    <a:pt x="1" y="77"/>
                  </a:moveTo>
                  <a:lnTo>
                    <a:pt x="1" y="55"/>
                  </a:lnTo>
                  <a:lnTo>
                    <a:pt x="1" y="54"/>
                  </a:lnTo>
                  <a:lnTo>
                    <a:pt x="2" y="52"/>
                  </a:lnTo>
                  <a:lnTo>
                    <a:pt x="3" y="51"/>
                  </a:lnTo>
                  <a:lnTo>
                    <a:pt x="5" y="51"/>
                  </a:lnTo>
                  <a:lnTo>
                    <a:pt x="6" y="51"/>
                  </a:lnTo>
                  <a:lnTo>
                    <a:pt x="7" y="52"/>
                  </a:lnTo>
                  <a:lnTo>
                    <a:pt x="8" y="54"/>
                  </a:lnTo>
                  <a:lnTo>
                    <a:pt x="8" y="55"/>
                  </a:lnTo>
                  <a:lnTo>
                    <a:pt x="8" y="77"/>
                  </a:lnTo>
                  <a:lnTo>
                    <a:pt x="8" y="78"/>
                  </a:lnTo>
                  <a:lnTo>
                    <a:pt x="7" y="80"/>
                  </a:lnTo>
                  <a:lnTo>
                    <a:pt x="6" y="81"/>
                  </a:lnTo>
                  <a:lnTo>
                    <a:pt x="5" y="81"/>
                  </a:lnTo>
                  <a:lnTo>
                    <a:pt x="2" y="81"/>
                  </a:lnTo>
                  <a:lnTo>
                    <a:pt x="1" y="80"/>
                  </a:lnTo>
                  <a:lnTo>
                    <a:pt x="1" y="78"/>
                  </a:lnTo>
                  <a:lnTo>
                    <a:pt x="1" y="77"/>
                  </a:lnTo>
                  <a:lnTo>
                    <a:pt x="1" y="77"/>
                  </a:lnTo>
                  <a:close/>
                  <a:moveTo>
                    <a:pt x="1" y="25"/>
                  </a:moveTo>
                  <a:lnTo>
                    <a:pt x="1" y="3"/>
                  </a:lnTo>
                  <a:lnTo>
                    <a:pt x="1" y="2"/>
                  </a:lnTo>
                  <a:lnTo>
                    <a:pt x="2" y="1"/>
                  </a:lnTo>
                  <a:lnTo>
                    <a:pt x="3" y="1"/>
                  </a:lnTo>
                  <a:lnTo>
                    <a:pt x="5" y="0"/>
                  </a:lnTo>
                  <a:lnTo>
                    <a:pt x="6" y="1"/>
                  </a:lnTo>
                  <a:lnTo>
                    <a:pt x="7" y="1"/>
                  </a:lnTo>
                  <a:lnTo>
                    <a:pt x="8" y="2"/>
                  </a:lnTo>
                  <a:lnTo>
                    <a:pt x="8" y="3"/>
                  </a:lnTo>
                  <a:lnTo>
                    <a:pt x="8" y="25"/>
                  </a:lnTo>
                  <a:lnTo>
                    <a:pt x="8" y="27"/>
                  </a:lnTo>
                  <a:lnTo>
                    <a:pt x="7" y="28"/>
                  </a:lnTo>
                  <a:lnTo>
                    <a:pt x="6" y="29"/>
                  </a:lnTo>
                  <a:lnTo>
                    <a:pt x="5" y="29"/>
                  </a:lnTo>
                  <a:lnTo>
                    <a:pt x="3" y="29"/>
                  </a:lnTo>
                  <a:lnTo>
                    <a:pt x="2" y="28"/>
                  </a:lnTo>
                  <a:lnTo>
                    <a:pt x="1" y="27"/>
                  </a:lnTo>
                  <a:lnTo>
                    <a:pt x="1" y="25"/>
                  </a:lnTo>
                  <a:lnTo>
                    <a:pt x="1" y="25"/>
                  </a:lnTo>
                  <a:close/>
                </a:path>
              </a:pathLst>
            </a:custGeom>
            <a:solidFill>
              <a:srgbClr val="000000"/>
            </a:solidFill>
            <a:ln w="1588">
              <a:solidFill>
                <a:srgbClr val="000000"/>
              </a:solidFill>
              <a:prstDash val="solid"/>
              <a:round/>
              <a:headEnd/>
              <a:tailEnd/>
            </a:ln>
          </p:spPr>
          <p:txBody>
            <a:bodyPr/>
            <a:lstStyle/>
            <a:p>
              <a:endParaRPr lang="zh-CN" altLang="en-US"/>
            </a:p>
          </p:txBody>
        </p:sp>
        <p:sp>
          <p:nvSpPr>
            <p:cNvPr id="409685" name="Freeform 85"/>
            <p:cNvSpPr>
              <a:spLocks noEditPoints="1"/>
            </p:cNvSpPr>
            <p:nvPr/>
          </p:nvSpPr>
          <p:spPr bwMode="auto">
            <a:xfrm>
              <a:off x="1389" y="558"/>
              <a:ext cx="8" cy="905"/>
            </a:xfrm>
            <a:custGeom>
              <a:avLst/>
              <a:gdLst>
                <a:gd name="T0" fmla="*/ 4 w 8"/>
                <a:gd name="T1" fmla="*/ 875 h 905"/>
                <a:gd name="T2" fmla="*/ 7 w 8"/>
                <a:gd name="T3" fmla="*/ 902 h 905"/>
                <a:gd name="T4" fmla="*/ 0 w 8"/>
                <a:gd name="T5" fmla="*/ 902 h 905"/>
                <a:gd name="T6" fmla="*/ 1 w 8"/>
                <a:gd name="T7" fmla="*/ 825 h 905"/>
                <a:gd name="T8" fmla="*/ 7 w 8"/>
                <a:gd name="T9" fmla="*/ 827 h 905"/>
                <a:gd name="T10" fmla="*/ 2 w 8"/>
                <a:gd name="T11" fmla="*/ 853 h 905"/>
                <a:gd name="T12" fmla="*/ 0 w 8"/>
                <a:gd name="T13" fmla="*/ 775 h 905"/>
                <a:gd name="T14" fmla="*/ 7 w 8"/>
                <a:gd name="T15" fmla="*/ 773 h 905"/>
                <a:gd name="T16" fmla="*/ 6 w 8"/>
                <a:gd name="T17" fmla="*/ 801 h 905"/>
                <a:gd name="T18" fmla="*/ 0 w 8"/>
                <a:gd name="T19" fmla="*/ 798 h 905"/>
                <a:gd name="T20" fmla="*/ 4 w 8"/>
                <a:gd name="T21" fmla="*/ 720 h 905"/>
                <a:gd name="T22" fmla="*/ 7 w 8"/>
                <a:gd name="T23" fmla="*/ 747 h 905"/>
                <a:gd name="T24" fmla="*/ 1 w 8"/>
                <a:gd name="T25" fmla="*/ 747 h 905"/>
                <a:gd name="T26" fmla="*/ 1 w 8"/>
                <a:gd name="T27" fmla="*/ 669 h 905"/>
                <a:gd name="T28" fmla="*/ 8 w 8"/>
                <a:gd name="T29" fmla="*/ 673 h 905"/>
                <a:gd name="T30" fmla="*/ 2 w 8"/>
                <a:gd name="T31" fmla="*/ 698 h 905"/>
                <a:gd name="T32" fmla="*/ 0 w 8"/>
                <a:gd name="T33" fmla="*/ 621 h 905"/>
                <a:gd name="T34" fmla="*/ 7 w 8"/>
                <a:gd name="T35" fmla="*/ 619 h 905"/>
                <a:gd name="T36" fmla="*/ 6 w 8"/>
                <a:gd name="T37" fmla="*/ 647 h 905"/>
                <a:gd name="T38" fmla="*/ 0 w 8"/>
                <a:gd name="T39" fmla="*/ 644 h 905"/>
                <a:gd name="T40" fmla="*/ 4 w 8"/>
                <a:gd name="T41" fmla="*/ 566 h 905"/>
                <a:gd name="T42" fmla="*/ 7 w 8"/>
                <a:gd name="T43" fmla="*/ 593 h 905"/>
                <a:gd name="T44" fmla="*/ 1 w 8"/>
                <a:gd name="T45" fmla="*/ 593 h 905"/>
                <a:gd name="T46" fmla="*/ 1 w 8"/>
                <a:gd name="T47" fmla="*/ 515 h 905"/>
                <a:gd name="T48" fmla="*/ 8 w 8"/>
                <a:gd name="T49" fmla="*/ 518 h 905"/>
                <a:gd name="T50" fmla="*/ 2 w 8"/>
                <a:gd name="T51" fmla="*/ 544 h 905"/>
                <a:gd name="T52" fmla="*/ 0 w 8"/>
                <a:gd name="T53" fmla="*/ 467 h 905"/>
                <a:gd name="T54" fmla="*/ 7 w 8"/>
                <a:gd name="T55" fmla="*/ 464 h 905"/>
                <a:gd name="T56" fmla="*/ 6 w 8"/>
                <a:gd name="T57" fmla="*/ 492 h 905"/>
                <a:gd name="T58" fmla="*/ 0 w 8"/>
                <a:gd name="T59" fmla="*/ 488 h 905"/>
                <a:gd name="T60" fmla="*/ 5 w 8"/>
                <a:gd name="T61" fmla="*/ 412 h 905"/>
                <a:gd name="T62" fmla="*/ 7 w 8"/>
                <a:gd name="T63" fmla="*/ 439 h 905"/>
                <a:gd name="T64" fmla="*/ 1 w 8"/>
                <a:gd name="T65" fmla="*/ 439 h 905"/>
                <a:gd name="T66" fmla="*/ 1 w 8"/>
                <a:gd name="T67" fmla="*/ 361 h 905"/>
                <a:gd name="T68" fmla="*/ 8 w 8"/>
                <a:gd name="T69" fmla="*/ 364 h 905"/>
                <a:gd name="T70" fmla="*/ 2 w 8"/>
                <a:gd name="T71" fmla="*/ 389 h 905"/>
                <a:gd name="T72" fmla="*/ 0 w 8"/>
                <a:gd name="T73" fmla="*/ 312 h 905"/>
                <a:gd name="T74" fmla="*/ 7 w 8"/>
                <a:gd name="T75" fmla="*/ 310 h 905"/>
                <a:gd name="T76" fmla="*/ 6 w 8"/>
                <a:gd name="T77" fmla="*/ 338 h 905"/>
                <a:gd name="T78" fmla="*/ 0 w 8"/>
                <a:gd name="T79" fmla="*/ 334 h 905"/>
                <a:gd name="T80" fmla="*/ 5 w 8"/>
                <a:gd name="T81" fmla="*/ 258 h 905"/>
                <a:gd name="T82" fmla="*/ 7 w 8"/>
                <a:gd name="T83" fmla="*/ 285 h 905"/>
                <a:gd name="T84" fmla="*/ 1 w 8"/>
                <a:gd name="T85" fmla="*/ 285 h 905"/>
                <a:gd name="T86" fmla="*/ 1 w 8"/>
                <a:gd name="T87" fmla="*/ 207 h 905"/>
                <a:gd name="T88" fmla="*/ 8 w 8"/>
                <a:gd name="T89" fmla="*/ 210 h 905"/>
                <a:gd name="T90" fmla="*/ 2 w 8"/>
                <a:gd name="T91" fmla="*/ 235 h 905"/>
                <a:gd name="T92" fmla="*/ 1 w 8"/>
                <a:gd name="T93" fmla="*/ 158 h 905"/>
                <a:gd name="T94" fmla="*/ 7 w 8"/>
                <a:gd name="T95" fmla="*/ 155 h 905"/>
                <a:gd name="T96" fmla="*/ 6 w 8"/>
                <a:gd name="T97" fmla="*/ 184 h 905"/>
                <a:gd name="T98" fmla="*/ 1 w 8"/>
                <a:gd name="T99" fmla="*/ 180 h 905"/>
                <a:gd name="T100" fmla="*/ 5 w 8"/>
                <a:gd name="T101" fmla="*/ 103 h 905"/>
                <a:gd name="T102" fmla="*/ 8 w 8"/>
                <a:gd name="T103" fmla="*/ 130 h 905"/>
                <a:gd name="T104" fmla="*/ 1 w 8"/>
                <a:gd name="T105" fmla="*/ 130 h 905"/>
                <a:gd name="T106" fmla="*/ 2 w 8"/>
                <a:gd name="T107" fmla="*/ 52 h 905"/>
                <a:gd name="T108" fmla="*/ 8 w 8"/>
                <a:gd name="T109" fmla="*/ 55 h 905"/>
                <a:gd name="T110" fmla="*/ 4 w 8"/>
                <a:gd name="T111" fmla="*/ 80 h 905"/>
                <a:gd name="T112" fmla="*/ 1 w 8"/>
                <a:gd name="T113" fmla="*/ 4 h 905"/>
                <a:gd name="T114" fmla="*/ 7 w 8"/>
                <a:gd name="T115" fmla="*/ 1 h 905"/>
                <a:gd name="T116" fmla="*/ 6 w 8"/>
                <a:gd name="T117" fmla="*/ 30 h 905"/>
                <a:gd name="T118" fmla="*/ 1 w 8"/>
                <a:gd name="T119" fmla="*/ 26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 h="905">
                  <a:moveTo>
                    <a:pt x="0" y="900"/>
                  </a:moveTo>
                  <a:lnTo>
                    <a:pt x="0" y="879"/>
                  </a:lnTo>
                  <a:lnTo>
                    <a:pt x="0" y="876"/>
                  </a:lnTo>
                  <a:lnTo>
                    <a:pt x="1" y="875"/>
                  </a:lnTo>
                  <a:lnTo>
                    <a:pt x="2" y="875"/>
                  </a:lnTo>
                  <a:lnTo>
                    <a:pt x="4" y="875"/>
                  </a:lnTo>
                  <a:lnTo>
                    <a:pt x="6" y="875"/>
                  </a:lnTo>
                  <a:lnTo>
                    <a:pt x="7" y="875"/>
                  </a:lnTo>
                  <a:lnTo>
                    <a:pt x="7" y="876"/>
                  </a:lnTo>
                  <a:lnTo>
                    <a:pt x="7" y="879"/>
                  </a:lnTo>
                  <a:lnTo>
                    <a:pt x="7" y="900"/>
                  </a:lnTo>
                  <a:lnTo>
                    <a:pt x="7" y="902"/>
                  </a:lnTo>
                  <a:lnTo>
                    <a:pt x="6" y="903"/>
                  </a:lnTo>
                  <a:lnTo>
                    <a:pt x="5" y="903"/>
                  </a:lnTo>
                  <a:lnTo>
                    <a:pt x="4" y="905"/>
                  </a:lnTo>
                  <a:lnTo>
                    <a:pt x="2" y="903"/>
                  </a:lnTo>
                  <a:lnTo>
                    <a:pt x="1" y="903"/>
                  </a:lnTo>
                  <a:lnTo>
                    <a:pt x="0" y="902"/>
                  </a:lnTo>
                  <a:lnTo>
                    <a:pt x="0" y="900"/>
                  </a:lnTo>
                  <a:lnTo>
                    <a:pt x="0" y="900"/>
                  </a:lnTo>
                  <a:close/>
                  <a:moveTo>
                    <a:pt x="0" y="849"/>
                  </a:moveTo>
                  <a:lnTo>
                    <a:pt x="0" y="827"/>
                  </a:lnTo>
                  <a:lnTo>
                    <a:pt x="0" y="826"/>
                  </a:lnTo>
                  <a:lnTo>
                    <a:pt x="1" y="825"/>
                  </a:lnTo>
                  <a:lnTo>
                    <a:pt x="2" y="824"/>
                  </a:lnTo>
                  <a:lnTo>
                    <a:pt x="4" y="824"/>
                  </a:lnTo>
                  <a:lnTo>
                    <a:pt x="6" y="824"/>
                  </a:lnTo>
                  <a:lnTo>
                    <a:pt x="7" y="825"/>
                  </a:lnTo>
                  <a:lnTo>
                    <a:pt x="7" y="826"/>
                  </a:lnTo>
                  <a:lnTo>
                    <a:pt x="7" y="827"/>
                  </a:lnTo>
                  <a:lnTo>
                    <a:pt x="7" y="849"/>
                  </a:lnTo>
                  <a:lnTo>
                    <a:pt x="7" y="851"/>
                  </a:lnTo>
                  <a:lnTo>
                    <a:pt x="7" y="852"/>
                  </a:lnTo>
                  <a:lnTo>
                    <a:pt x="6" y="853"/>
                  </a:lnTo>
                  <a:lnTo>
                    <a:pt x="4" y="853"/>
                  </a:lnTo>
                  <a:lnTo>
                    <a:pt x="2" y="853"/>
                  </a:lnTo>
                  <a:lnTo>
                    <a:pt x="1" y="852"/>
                  </a:lnTo>
                  <a:lnTo>
                    <a:pt x="0" y="851"/>
                  </a:lnTo>
                  <a:lnTo>
                    <a:pt x="0" y="849"/>
                  </a:lnTo>
                  <a:lnTo>
                    <a:pt x="0" y="849"/>
                  </a:lnTo>
                  <a:close/>
                  <a:moveTo>
                    <a:pt x="0" y="798"/>
                  </a:moveTo>
                  <a:lnTo>
                    <a:pt x="0" y="775"/>
                  </a:lnTo>
                  <a:lnTo>
                    <a:pt x="0" y="774"/>
                  </a:lnTo>
                  <a:lnTo>
                    <a:pt x="1" y="773"/>
                  </a:lnTo>
                  <a:lnTo>
                    <a:pt x="2" y="772"/>
                  </a:lnTo>
                  <a:lnTo>
                    <a:pt x="4" y="772"/>
                  </a:lnTo>
                  <a:lnTo>
                    <a:pt x="6" y="772"/>
                  </a:lnTo>
                  <a:lnTo>
                    <a:pt x="7" y="773"/>
                  </a:lnTo>
                  <a:lnTo>
                    <a:pt x="7" y="774"/>
                  </a:lnTo>
                  <a:lnTo>
                    <a:pt x="7" y="775"/>
                  </a:lnTo>
                  <a:lnTo>
                    <a:pt x="7" y="798"/>
                  </a:lnTo>
                  <a:lnTo>
                    <a:pt x="7" y="799"/>
                  </a:lnTo>
                  <a:lnTo>
                    <a:pt x="7" y="800"/>
                  </a:lnTo>
                  <a:lnTo>
                    <a:pt x="6" y="801"/>
                  </a:lnTo>
                  <a:lnTo>
                    <a:pt x="4" y="801"/>
                  </a:lnTo>
                  <a:lnTo>
                    <a:pt x="2" y="801"/>
                  </a:lnTo>
                  <a:lnTo>
                    <a:pt x="1" y="800"/>
                  </a:lnTo>
                  <a:lnTo>
                    <a:pt x="0" y="799"/>
                  </a:lnTo>
                  <a:lnTo>
                    <a:pt x="0" y="798"/>
                  </a:lnTo>
                  <a:lnTo>
                    <a:pt x="0" y="798"/>
                  </a:lnTo>
                  <a:close/>
                  <a:moveTo>
                    <a:pt x="0" y="746"/>
                  </a:moveTo>
                  <a:lnTo>
                    <a:pt x="0" y="724"/>
                  </a:lnTo>
                  <a:lnTo>
                    <a:pt x="1" y="722"/>
                  </a:lnTo>
                  <a:lnTo>
                    <a:pt x="1" y="721"/>
                  </a:lnTo>
                  <a:lnTo>
                    <a:pt x="2" y="721"/>
                  </a:lnTo>
                  <a:lnTo>
                    <a:pt x="4" y="720"/>
                  </a:lnTo>
                  <a:lnTo>
                    <a:pt x="6" y="721"/>
                  </a:lnTo>
                  <a:lnTo>
                    <a:pt x="7" y="721"/>
                  </a:lnTo>
                  <a:lnTo>
                    <a:pt x="7" y="722"/>
                  </a:lnTo>
                  <a:lnTo>
                    <a:pt x="8" y="724"/>
                  </a:lnTo>
                  <a:lnTo>
                    <a:pt x="8" y="746"/>
                  </a:lnTo>
                  <a:lnTo>
                    <a:pt x="7" y="747"/>
                  </a:lnTo>
                  <a:lnTo>
                    <a:pt x="7" y="748"/>
                  </a:lnTo>
                  <a:lnTo>
                    <a:pt x="6" y="749"/>
                  </a:lnTo>
                  <a:lnTo>
                    <a:pt x="4" y="749"/>
                  </a:lnTo>
                  <a:lnTo>
                    <a:pt x="2" y="749"/>
                  </a:lnTo>
                  <a:lnTo>
                    <a:pt x="1" y="748"/>
                  </a:lnTo>
                  <a:lnTo>
                    <a:pt x="1" y="747"/>
                  </a:lnTo>
                  <a:lnTo>
                    <a:pt x="0" y="746"/>
                  </a:lnTo>
                  <a:lnTo>
                    <a:pt x="0" y="746"/>
                  </a:lnTo>
                  <a:close/>
                  <a:moveTo>
                    <a:pt x="0" y="694"/>
                  </a:moveTo>
                  <a:lnTo>
                    <a:pt x="0" y="673"/>
                  </a:lnTo>
                  <a:lnTo>
                    <a:pt x="1" y="671"/>
                  </a:lnTo>
                  <a:lnTo>
                    <a:pt x="1" y="669"/>
                  </a:lnTo>
                  <a:lnTo>
                    <a:pt x="2" y="669"/>
                  </a:lnTo>
                  <a:lnTo>
                    <a:pt x="4" y="669"/>
                  </a:lnTo>
                  <a:lnTo>
                    <a:pt x="6" y="669"/>
                  </a:lnTo>
                  <a:lnTo>
                    <a:pt x="7" y="669"/>
                  </a:lnTo>
                  <a:lnTo>
                    <a:pt x="7" y="671"/>
                  </a:lnTo>
                  <a:lnTo>
                    <a:pt x="8" y="673"/>
                  </a:lnTo>
                  <a:lnTo>
                    <a:pt x="8" y="694"/>
                  </a:lnTo>
                  <a:lnTo>
                    <a:pt x="7" y="696"/>
                  </a:lnTo>
                  <a:lnTo>
                    <a:pt x="7" y="698"/>
                  </a:lnTo>
                  <a:lnTo>
                    <a:pt x="6" y="698"/>
                  </a:lnTo>
                  <a:lnTo>
                    <a:pt x="4" y="699"/>
                  </a:lnTo>
                  <a:lnTo>
                    <a:pt x="2" y="698"/>
                  </a:lnTo>
                  <a:lnTo>
                    <a:pt x="1" y="698"/>
                  </a:lnTo>
                  <a:lnTo>
                    <a:pt x="1" y="696"/>
                  </a:lnTo>
                  <a:lnTo>
                    <a:pt x="0" y="694"/>
                  </a:lnTo>
                  <a:lnTo>
                    <a:pt x="0" y="694"/>
                  </a:lnTo>
                  <a:close/>
                  <a:moveTo>
                    <a:pt x="0" y="644"/>
                  </a:moveTo>
                  <a:lnTo>
                    <a:pt x="0" y="621"/>
                  </a:lnTo>
                  <a:lnTo>
                    <a:pt x="1" y="620"/>
                  </a:lnTo>
                  <a:lnTo>
                    <a:pt x="1" y="619"/>
                  </a:lnTo>
                  <a:lnTo>
                    <a:pt x="2" y="618"/>
                  </a:lnTo>
                  <a:lnTo>
                    <a:pt x="4" y="618"/>
                  </a:lnTo>
                  <a:lnTo>
                    <a:pt x="6" y="618"/>
                  </a:lnTo>
                  <a:lnTo>
                    <a:pt x="7" y="619"/>
                  </a:lnTo>
                  <a:lnTo>
                    <a:pt x="7" y="620"/>
                  </a:lnTo>
                  <a:lnTo>
                    <a:pt x="8" y="621"/>
                  </a:lnTo>
                  <a:lnTo>
                    <a:pt x="8" y="644"/>
                  </a:lnTo>
                  <a:lnTo>
                    <a:pt x="7" y="645"/>
                  </a:lnTo>
                  <a:lnTo>
                    <a:pt x="7" y="646"/>
                  </a:lnTo>
                  <a:lnTo>
                    <a:pt x="6" y="647"/>
                  </a:lnTo>
                  <a:lnTo>
                    <a:pt x="4" y="647"/>
                  </a:lnTo>
                  <a:lnTo>
                    <a:pt x="2" y="647"/>
                  </a:lnTo>
                  <a:lnTo>
                    <a:pt x="1" y="646"/>
                  </a:lnTo>
                  <a:lnTo>
                    <a:pt x="1" y="645"/>
                  </a:lnTo>
                  <a:lnTo>
                    <a:pt x="0" y="644"/>
                  </a:lnTo>
                  <a:lnTo>
                    <a:pt x="0" y="644"/>
                  </a:lnTo>
                  <a:close/>
                  <a:moveTo>
                    <a:pt x="0" y="592"/>
                  </a:moveTo>
                  <a:lnTo>
                    <a:pt x="0" y="569"/>
                  </a:lnTo>
                  <a:lnTo>
                    <a:pt x="1" y="568"/>
                  </a:lnTo>
                  <a:lnTo>
                    <a:pt x="1" y="567"/>
                  </a:lnTo>
                  <a:lnTo>
                    <a:pt x="2" y="566"/>
                  </a:lnTo>
                  <a:lnTo>
                    <a:pt x="4" y="566"/>
                  </a:lnTo>
                  <a:lnTo>
                    <a:pt x="6" y="566"/>
                  </a:lnTo>
                  <a:lnTo>
                    <a:pt x="7" y="567"/>
                  </a:lnTo>
                  <a:lnTo>
                    <a:pt x="7" y="568"/>
                  </a:lnTo>
                  <a:lnTo>
                    <a:pt x="8" y="569"/>
                  </a:lnTo>
                  <a:lnTo>
                    <a:pt x="8" y="592"/>
                  </a:lnTo>
                  <a:lnTo>
                    <a:pt x="7" y="593"/>
                  </a:lnTo>
                  <a:lnTo>
                    <a:pt x="7" y="594"/>
                  </a:lnTo>
                  <a:lnTo>
                    <a:pt x="6" y="595"/>
                  </a:lnTo>
                  <a:lnTo>
                    <a:pt x="4" y="595"/>
                  </a:lnTo>
                  <a:lnTo>
                    <a:pt x="2" y="595"/>
                  </a:lnTo>
                  <a:lnTo>
                    <a:pt x="1" y="594"/>
                  </a:lnTo>
                  <a:lnTo>
                    <a:pt x="1" y="593"/>
                  </a:lnTo>
                  <a:lnTo>
                    <a:pt x="0" y="592"/>
                  </a:lnTo>
                  <a:lnTo>
                    <a:pt x="0" y="592"/>
                  </a:lnTo>
                  <a:close/>
                  <a:moveTo>
                    <a:pt x="0" y="540"/>
                  </a:moveTo>
                  <a:lnTo>
                    <a:pt x="0" y="518"/>
                  </a:lnTo>
                  <a:lnTo>
                    <a:pt x="1" y="517"/>
                  </a:lnTo>
                  <a:lnTo>
                    <a:pt x="1" y="515"/>
                  </a:lnTo>
                  <a:lnTo>
                    <a:pt x="2" y="515"/>
                  </a:lnTo>
                  <a:lnTo>
                    <a:pt x="4" y="514"/>
                  </a:lnTo>
                  <a:lnTo>
                    <a:pt x="6" y="515"/>
                  </a:lnTo>
                  <a:lnTo>
                    <a:pt x="7" y="515"/>
                  </a:lnTo>
                  <a:lnTo>
                    <a:pt x="7" y="517"/>
                  </a:lnTo>
                  <a:lnTo>
                    <a:pt x="8" y="518"/>
                  </a:lnTo>
                  <a:lnTo>
                    <a:pt x="8" y="540"/>
                  </a:lnTo>
                  <a:lnTo>
                    <a:pt x="7" y="541"/>
                  </a:lnTo>
                  <a:lnTo>
                    <a:pt x="7" y="542"/>
                  </a:lnTo>
                  <a:lnTo>
                    <a:pt x="6" y="544"/>
                  </a:lnTo>
                  <a:lnTo>
                    <a:pt x="4" y="544"/>
                  </a:lnTo>
                  <a:lnTo>
                    <a:pt x="2" y="544"/>
                  </a:lnTo>
                  <a:lnTo>
                    <a:pt x="1" y="542"/>
                  </a:lnTo>
                  <a:lnTo>
                    <a:pt x="1" y="541"/>
                  </a:lnTo>
                  <a:lnTo>
                    <a:pt x="0" y="540"/>
                  </a:lnTo>
                  <a:lnTo>
                    <a:pt x="0" y="540"/>
                  </a:lnTo>
                  <a:close/>
                  <a:moveTo>
                    <a:pt x="0" y="488"/>
                  </a:moveTo>
                  <a:lnTo>
                    <a:pt x="0" y="467"/>
                  </a:lnTo>
                  <a:lnTo>
                    <a:pt x="1" y="465"/>
                  </a:lnTo>
                  <a:lnTo>
                    <a:pt x="1" y="464"/>
                  </a:lnTo>
                  <a:lnTo>
                    <a:pt x="2" y="464"/>
                  </a:lnTo>
                  <a:lnTo>
                    <a:pt x="5" y="464"/>
                  </a:lnTo>
                  <a:lnTo>
                    <a:pt x="6" y="464"/>
                  </a:lnTo>
                  <a:lnTo>
                    <a:pt x="7" y="464"/>
                  </a:lnTo>
                  <a:lnTo>
                    <a:pt x="7" y="465"/>
                  </a:lnTo>
                  <a:lnTo>
                    <a:pt x="8" y="467"/>
                  </a:lnTo>
                  <a:lnTo>
                    <a:pt x="8" y="488"/>
                  </a:lnTo>
                  <a:lnTo>
                    <a:pt x="7" y="491"/>
                  </a:lnTo>
                  <a:lnTo>
                    <a:pt x="7" y="492"/>
                  </a:lnTo>
                  <a:lnTo>
                    <a:pt x="6" y="492"/>
                  </a:lnTo>
                  <a:lnTo>
                    <a:pt x="4" y="493"/>
                  </a:lnTo>
                  <a:lnTo>
                    <a:pt x="2" y="492"/>
                  </a:lnTo>
                  <a:lnTo>
                    <a:pt x="1" y="492"/>
                  </a:lnTo>
                  <a:lnTo>
                    <a:pt x="1" y="491"/>
                  </a:lnTo>
                  <a:lnTo>
                    <a:pt x="0" y="488"/>
                  </a:lnTo>
                  <a:lnTo>
                    <a:pt x="0" y="488"/>
                  </a:lnTo>
                  <a:close/>
                  <a:moveTo>
                    <a:pt x="0" y="438"/>
                  </a:moveTo>
                  <a:lnTo>
                    <a:pt x="0" y="415"/>
                  </a:lnTo>
                  <a:lnTo>
                    <a:pt x="1" y="414"/>
                  </a:lnTo>
                  <a:lnTo>
                    <a:pt x="1" y="413"/>
                  </a:lnTo>
                  <a:lnTo>
                    <a:pt x="2" y="412"/>
                  </a:lnTo>
                  <a:lnTo>
                    <a:pt x="5" y="412"/>
                  </a:lnTo>
                  <a:lnTo>
                    <a:pt x="6" y="412"/>
                  </a:lnTo>
                  <a:lnTo>
                    <a:pt x="7" y="413"/>
                  </a:lnTo>
                  <a:lnTo>
                    <a:pt x="7" y="414"/>
                  </a:lnTo>
                  <a:lnTo>
                    <a:pt x="8" y="415"/>
                  </a:lnTo>
                  <a:lnTo>
                    <a:pt x="8" y="438"/>
                  </a:lnTo>
                  <a:lnTo>
                    <a:pt x="7" y="439"/>
                  </a:lnTo>
                  <a:lnTo>
                    <a:pt x="7" y="440"/>
                  </a:lnTo>
                  <a:lnTo>
                    <a:pt x="6" y="441"/>
                  </a:lnTo>
                  <a:lnTo>
                    <a:pt x="5" y="441"/>
                  </a:lnTo>
                  <a:lnTo>
                    <a:pt x="2" y="441"/>
                  </a:lnTo>
                  <a:lnTo>
                    <a:pt x="1" y="440"/>
                  </a:lnTo>
                  <a:lnTo>
                    <a:pt x="1" y="439"/>
                  </a:lnTo>
                  <a:lnTo>
                    <a:pt x="0" y="438"/>
                  </a:lnTo>
                  <a:lnTo>
                    <a:pt x="0" y="438"/>
                  </a:lnTo>
                  <a:close/>
                  <a:moveTo>
                    <a:pt x="0" y="386"/>
                  </a:moveTo>
                  <a:lnTo>
                    <a:pt x="0" y="364"/>
                  </a:lnTo>
                  <a:lnTo>
                    <a:pt x="1" y="362"/>
                  </a:lnTo>
                  <a:lnTo>
                    <a:pt x="1" y="361"/>
                  </a:lnTo>
                  <a:lnTo>
                    <a:pt x="2" y="360"/>
                  </a:lnTo>
                  <a:lnTo>
                    <a:pt x="5" y="360"/>
                  </a:lnTo>
                  <a:lnTo>
                    <a:pt x="6" y="360"/>
                  </a:lnTo>
                  <a:lnTo>
                    <a:pt x="7" y="361"/>
                  </a:lnTo>
                  <a:lnTo>
                    <a:pt x="7" y="362"/>
                  </a:lnTo>
                  <a:lnTo>
                    <a:pt x="8" y="364"/>
                  </a:lnTo>
                  <a:lnTo>
                    <a:pt x="8" y="386"/>
                  </a:lnTo>
                  <a:lnTo>
                    <a:pt x="7" y="387"/>
                  </a:lnTo>
                  <a:lnTo>
                    <a:pt x="7" y="388"/>
                  </a:lnTo>
                  <a:lnTo>
                    <a:pt x="6" y="389"/>
                  </a:lnTo>
                  <a:lnTo>
                    <a:pt x="5" y="389"/>
                  </a:lnTo>
                  <a:lnTo>
                    <a:pt x="2" y="389"/>
                  </a:lnTo>
                  <a:lnTo>
                    <a:pt x="1" y="388"/>
                  </a:lnTo>
                  <a:lnTo>
                    <a:pt x="1" y="387"/>
                  </a:lnTo>
                  <a:lnTo>
                    <a:pt x="0" y="386"/>
                  </a:lnTo>
                  <a:lnTo>
                    <a:pt x="0" y="386"/>
                  </a:lnTo>
                  <a:close/>
                  <a:moveTo>
                    <a:pt x="0" y="334"/>
                  </a:moveTo>
                  <a:lnTo>
                    <a:pt x="0" y="312"/>
                  </a:lnTo>
                  <a:lnTo>
                    <a:pt x="1" y="311"/>
                  </a:lnTo>
                  <a:lnTo>
                    <a:pt x="1" y="310"/>
                  </a:lnTo>
                  <a:lnTo>
                    <a:pt x="2" y="310"/>
                  </a:lnTo>
                  <a:lnTo>
                    <a:pt x="5" y="308"/>
                  </a:lnTo>
                  <a:lnTo>
                    <a:pt x="6" y="310"/>
                  </a:lnTo>
                  <a:lnTo>
                    <a:pt x="7" y="310"/>
                  </a:lnTo>
                  <a:lnTo>
                    <a:pt x="7" y="311"/>
                  </a:lnTo>
                  <a:lnTo>
                    <a:pt x="8" y="312"/>
                  </a:lnTo>
                  <a:lnTo>
                    <a:pt x="8" y="334"/>
                  </a:lnTo>
                  <a:lnTo>
                    <a:pt x="7" y="335"/>
                  </a:lnTo>
                  <a:lnTo>
                    <a:pt x="7" y="337"/>
                  </a:lnTo>
                  <a:lnTo>
                    <a:pt x="6" y="338"/>
                  </a:lnTo>
                  <a:lnTo>
                    <a:pt x="5" y="338"/>
                  </a:lnTo>
                  <a:lnTo>
                    <a:pt x="2" y="338"/>
                  </a:lnTo>
                  <a:lnTo>
                    <a:pt x="1" y="337"/>
                  </a:lnTo>
                  <a:lnTo>
                    <a:pt x="1" y="335"/>
                  </a:lnTo>
                  <a:lnTo>
                    <a:pt x="0" y="334"/>
                  </a:lnTo>
                  <a:lnTo>
                    <a:pt x="0" y="334"/>
                  </a:lnTo>
                  <a:close/>
                  <a:moveTo>
                    <a:pt x="0" y="282"/>
                  </a:moveTo>
                  <a:lnTo>
                    <a:pt x="0" y="261"/>
                  </a:lnTo>
                  <a:lnTo>
                    <a:pt x="1" y="259"/>
                  </a:lnTo>
                  <a:lnTo>
                    <a:pt x="1" y="258"/>
                  </a:lnTo>
                  <a:lnTo>
                    <a:pt x="2" y="258"/>
                  </a:lnTo>
                  <a:lnTo>
                    <a:pt x="5" y="258"/>
                  </a:lnTo>
                  <a:lnTo>
                    <a:pt x="6" y="258"/>
                  </a:lnTo>
                  <a:lnTo>
                    <a:pt x="7" y="258"/>
                  </a:lnTo>
                  <a:lnTo>
                    <a:pt x="7" y="259"/>
                  </a:lnTo>
                  <a:lnTo>
                    <a:pt x="8" y="261"/>
                  </a:lnTo>
                  <a:lnTo>
                    <a:pt x="8" y="282"/>
                  </a:lnTo>
                  <a:lnTo>
                    <a:pt x="7" y="285"/>
                  </a:lnTo>
                  <a:lnTo>
                    <a:pt x="7" y="286"/>
                  </a:lnTo>
                  <a:lnTo>
                    <a:pt x="6" y="286"/>
                  </a:lnTo>
                  <a:lnTo>
                    <a:pt x="5" y="287"/>
                  </a:lnTo>
                  <a:lnTo>
                    <a:pt x="2" y="286"/>
                  </a:lnTo>
                  <a:lnTo>
                    <a:pt x="1" y="286"/>
                  </a:lnTo>
                  <a:lnTo>
                    <a:pt x="1" y="285"/>
                  </a:lnTo>
                  <a:lnTo>
                    <a:pt x="0" y="282"/>
                  </a:lnTo>
                  <a:lnTo>
                    <a:pt x="0" y="282"/>
                  </a:lnTo>
                  <a:close/>
                  <a:moveTo>
                    <a:pt x="0" y="232"/>
                  </a:moveTo>
                  <a:lnTo>
                    <a:pt x="1" y="210"/>
                  </a:lnTo>
                  <a:lnTo>
                    <a:pt x="1" y="208"/>
                  </a:lnTo>
                  <a:lnTo>
                    <a:pt x="1" y="207"/>
                  </a:lnTo>
                  <a:lnTo>
                    <a:pt x="2" y="206"/>
                  </a:lnTo>
                  <a:lnTo>
                    <a:pt x="5" y="206"/>
                  </a:lnTo>
                  <a:lnTo>
                    <a:pt x="6" y="206"/>
                  </a:lnTo>
                  <a:lnTo>
                    <a:pt x="7" y="207"/>
                  </a:lnTo>
                  <a:lnTo>
                    <a:pt x="8" y="208"/>
                  </a:lnTo>
                  <a:lnTo>
                    <a:pt x="8" y="210"/>
                  </a:lnTo>
                  <a:lnTo>
                    <a:pt x="8" y="232"/>
                  </a:lnTo>
                  <a:lnTo>
                    <a:pt x="7" y="233"/>
                  </a:lnTo>
                  <a:lnTo>
                    <a:pt x="7" y="234"/>
                  </a:lnTo>
                  <a:lnTo>
                    <a:pt x="6" y="235"/>
                  </a:lnTo>
                  <a:lnTo>
                    <a:pt x="5" y="235"/>
                  </a:lnTo>
                  <a:lnTo>
                    <a:pt x="2" y="235"/>
                  </a:lnTo>
                  <a:lnTo>
                    <a:pt x="1" y="234"/>
                  </a:lnTo>
                  <a:lnTo>
                    <a:pt x="1" y="233"/>
                  </a:lnTo>
                  <a:lnTo>
                    <a:pt x="0" y="232"/>
                  </a:lnTo>
                  <a:lnTo>
                    <a:pt x="0" y="232"/>
                  </a:lnTo>
                  <a:close/>
                  <a:moveTo>
                    <a:pt x="1" y="180"/>
                  </a:moveTo>
                  <a:lnTo>
                    <a:pt x="1" y="158"/>
                  </a:lnTo>
                  <a:lnTo>
                    <a:pt x="1" y="157"/>
                  </a:lnTo>
                  <a:lnTo>
                    <a:pt x="1" y="155"/>
                  </a:lnTo>
                  <a:lnTo>
                    <a:pt x="2" y="154"/>
                  </a:lnTo>
                  <a:lnTo>
                    <a:pt x="5" y="154"/>
                  </a:lnTo>
                  <a:lnTo>
                    <a:pt x="6" y="154"/>
                  </a:lnTo>
                  <a:lnTo>
                    <a:pt x="7" y="155"/>
                  </a:lnTo>
                  <a:lnTo>
                    <a:pt x="8" y="157"/>
                  </a:lnTo>
                  <a:lnTo>
                    <a:pt x="8" y="158"/>
                  </a:lnTo>
                  <a:lnTo>
                    <a:pt x="8" y="180"/>
                  </a:lnTo>
                  <a:lnTo>
                    <a:pt x="8" y="181"/>
                  </a:lnTo>
                  <a:lnTo>
                    <a:pt x="7" y="182"/>
                  </a:lnTo>
                  <a:lnTo>
                    <a:pt x="6" y="184"/>
                  </a:lnTo>
                  <a:lnTo>
                    <a:pt x="5" y="184"/>
                  </a:lnTo>
                  <a:lnTo>
                    <a:pt x="2" y="184"/>
                  </a:lnTo>
                  <a:lnTo>
                    <a:pt x="1" y="182"/>
                  </a:lnTo>
                  <a:lnTo>
                    <a:pt x="1" y="181"/>
                  </a:lnTo>
                  <a:lnTo>
                    <a:pt x="1" y="180"/>
                  </a:lnTo>
                  <a:lnTo>
                    <a:pt x="1" y="180"/>
                  </a:lnTo>
                  <a:close/>
                  <a:moveTo>
                    <a:pt x="1" y="128"/>
                  </a:moveTo>
                  <a:lnTo>
                    <a:pt x="1" y="106"/>
                  </a:lnTo>
                  <a:lnTo>
                    <a:pt x="1" y="105"/>
                  </a:lnTo>
                  <a:lnTo>
                    <a:pt x="1" y="104"/>
                  </a:lnTo>
                  <a:lnTo>
                    <a:pt x="2" y="104"/>
                  </a:lnTo>
                  <a:lnTo>
                    <a:pt x="5" y="103"/>
                  </a:lnTo>
                  <a:lnTo>
                    <a:pt x="6" y="104"/>
                  </a:lnTo>
                  <a:lnTo>
                    <a:pt x="7" y="104"/>
                  </a:lnTo>
                  <a:lnTo>
                    <a:pt x="8" y="105"/>
                  </a:lnTo>
                  <a:lnTo>
                    <a:pt x="8" y="106"/>
                  </a:lnTo>
                  <a:lnTo>
                    <a:pt x="8" y="128"/>
                  </a:lnTo>
                  <a:lnTo>
                    <a:pt x="8" y="130"/>
                  </a:lnTo>
                  <a:lnTo>
                    <a:pt x="7" y="131"/>
                  </a:lnTo>
                  <a:lnTo>
                    <a:pt x="6" y="132"/>
                  </a:lnTo>
                  <a:lnTo>
                    <a:pt x="5" y="132"/>
                  </a:lnTo>
                  <a:lnTo>
                    <a:pt x="2" y="132"/>
                  </a:lnTo>
                  <a:lnTo>
                    <a:pt x="1" y="131"/>
                  </a:lnTo>
                  <a:lnTo>
                    <a:pt x="1" y="130"/>
                  </a:lnTo>
                  <a:lnTo>
                    <a:pt x="1" y="128"/>
                  </a:lnTo>
                  <a:lnTo>
                    <a:pt x="1" y="128"/>
                  </a:lnTo>
                  <a:close/>
                  <a:moveTo>
                    <a:pt x="1" y="77"/>
                  </a:moveTo>
                  <a:lnTo>
                    <a:pt x="1" y="55"/>
                  </a:lnTo>
                  <a:lnTo>
                    <a:pt x="1" y="53"/>
                  </a:lnTo>
                  <a:lnTo>
                    <a:pt x="2" y="52"/>
                  </a:lnTo>
                  <a:lnTo>
                    <a:pt x="4" y="52"/>
                  </a:lnTo>
                  <a:lnTo>
                    <a:pt x="5" y="52"/>
                  </a:lnTo>
                  <a:lnTo>
                    <a:pt x="6" y="52"/>
                  </a:lnTo>
                  <a:lnTo>
                    <a:pt x="7" y="52"/>
                  </a:lnTo>
                  <a:lnTo>
                    <a:pt x="8" y="53"/>
                  </a:lnTo>
                  <a:lnTo>
                    <a:pt x="8" y="55"/>
                  </a:lnTo>
                  <a:lnTo>
                    <a:pt x="8" y="77"/>
                  </a:lnTo>
                  <a:lnTo>
                    <a:pt x="8" y="79"/>
                  </a:lnTo>
                  <a:lnTo>
                    <a:pt x="7" y="80"/>
                  </a:lnTo>
                  <a:lnTo>
                    <a:pt x="6" y="80"/>
                  </a:lnTo>
                  <a:lnTo>
                    <a:pt x="5" y="81"/>
                  </a:lnTo>
                  <a:lnTo>
                    <a:pt x="4" y="80"/>
                  </a:lnTo>
                  <a:lnTo>
                    <a:pt x="2" y="80"/>
                  </a:lnTo>
                  <a:lnTo>
                    <a:pt x="1" y="79"/>
                  </a:lnTo>
                  <a:lnTo>
                    <a:pt x="1" y="77"/>
                  </a:lnTo>
                  <a:lnTo>
                    <a:pt x="1" y="77"/>
                  </a:lnTo>
                  <a:close/>
                  <a:moveTo>
                    <a:pt x="1" y="26"/>
                  </a:moveTo>
                  <a:lnTo>
                    <a:pt x="1" y="4"/>
                  </a:lnTo>
                  <a:lnTo>
                    <a:pt x="1" y="3"/>
                  </a:lnTo>
                  <a:lnTo>
                    <a:pt x="2" y="1"/>
                  </a:lnTo>
                  <a:lnTo>
                    <a:pt x="4" y="0"/>
                  </a:lnTo>
                  <a:lnTo>
                    <a:pt x="5" y="0"/>
                  </a:lnTo>
                  <a:lnTo>
                    <a:pt x="6" y="0"/>
                  </a:lnTo>
                  <a:lnTo>
                    <a:pt x="7" y="1"/>
                  </a:lnTo>
                  <a:lnTo>
                    <a:pt x="8" y="3"/>
                  </a:lnTo>
                  <a:lnTo>
                    <a:pt x="8" y="4"/>
                  </a:lnTo>
                  <a:lnTo>
                    <a:pt x="8" y="26"/>
                  </a:lnTo>
                  <a:lnTo>
                    <a:pt x="8" y="27"/>
                  </a:lnTo>
                  <a:lnTo>
                    <a:pt x="7" y="28"/>
                  </a:lnTo>
                  <a:lnTo>
                    <a:pt x="6" y="30"/>
                  </a:lnTo>
                  <a:lnTo>
                    <a:pt x="5" y="30"/>
                  </a:lnTo>
                  <a:lnTo>
                    <a:pt x="4" y="30"/>
                  </a:lnTo>
                  <a:lnTo>
                    <a:pt x="2" y="28"/>
                  </a:lnTo>
                  <a:lnTo>
                    <a:pt x="1" y="27"/>
                  </a:lnTo>
                  <a:lnTo>
                    <a:pt x="1" y="26"/>
                  </a:lnTo>
                  <a:lnTo>
                    <a:pt x="1" y="26"/>
                  </a:lnTo>
                  <a:close/>
                </a:path>
              </a:pathLst>
            </a:custGeom>
            <a:solidFill>
              <a:srgbClr val="000000"/>
            </a:solidFill>
            <a:ln w="1588">
              <a:solidFill>
                <a:srgbClr val="000000"/>
              </a:solidFill>
              <a:prstDash val="solid"/>
              <a:round/>
              <a:headEnd/>
              <a:tailEnd/>
            </a:ln>
          </p:spPr>
          <p:txBody>
            <a:bodyPr/>
            <a:lstStyle/>
            <a:p>
              <a:endParaRPr lang="zh-CN" altLang="en-US"/>
            </a:p>
          </p:txBody>
        </p:sp>
        <p:sp>
          <p:nvSpPr>
            <p:cNvPr id="409686" name="Freeform 86"/>
            <p:cNvSpPr>
              <a:spLocks noEditPoints="1"/>
            </p:cNvSpPr>
            <p:nvPr/>
          </p:nvSpPr>
          <p:spPr bwMode="auto">
            <a:xfrm>
              <a:off x="1765" y="557"/>
              <a:ext cx="8" cy="903"/>
            </a:xfrm>
            <a:custGeom>
              <a:avLst/>
              <a:gdLst>
                <a:gd name="T0" fmla="*/ 3 w 8"/>
                <a:gd name="T1" fmla="*/ 874 h 903"/>
                <a:gd name="T2" fmla="*/ 7 w 8"/>
                <a:gd name="T3" fmla="*/ 901 h 903"/>
                <a:gd name="T4" fmla="*/ 0 w 8"/>
                <a:gd name="T5" fmla="*/ 901 h 903"/>
                <a:gd name="T6" fmla="*/ 1 w 8"/>
                <a:gd name="T7" fmla="*/ 823 h 903"/>
                <a:gd name="T8" fmla="*/ 7 w 8"/>
                <a:gd name="T9" fmla="*/ 827 h 903"/>
                <a:gd name="T10" fmla="*/ 2 w 8"/>
                <a:gd name="T11" fmla="*/ 852 h 903"/>
                <a:gd name="T12" fmla="*/ 0 w 8"/>
                <a:gd name="T13" fmla="*/ 775 h 903"/>
                <a:gd name="T14" fmla="*/ 5 w 8"/>
                <a:gd name="T15" fmla="*/ 773 h 903"/>
                <a:gd name="T16" fmla="*/ 4 w 8"/>
                <a:gd name="T17" fmla="*/ 801 h 903"/>
                <a:gd name="T18" fmla="*/ 0 w 8"/>
                <a:gd name="T19" fmla="*/ 797 h 903"/>
                <a:gd name="T20" fmla="*/ 3 w 8"/>
                <a:gd name="T21" fmla="*/ 720 h 903"/>
                <a:gd name="T22" fmla="*/ 7 w 8"/>
                <a:gd name="T23" fmla="*/ 747 h 903"/>
                <a:gd name="T24" fmla="*/ 0 w 8"/>
                <a:gd name="T25" fmla="*/ 747 h 903"/>
                <a:gd name="T26" fmla="*/ 1 w 8"/>
                <a:gd name="T27" fmla="*/ 669 h 903"/>
                <a:gd name="T28" fmla="*/ 7 w 8"/>
                <a:gd name="T29" fmla="*/ 672 h 903"/>
                <a:gd name="T30" fmla="*/ 2 w 8"/>
                <a:gd name="T31" fmla="*/ 697 h 903"/>
                <a:gd name="T32" fmla="*/ 0 w 8"/>
                <a:gd name="T33" fmla="*/ 621 h 903"/>
                <a:gd name="T34" fmla="*/ 5 w 8"/>
                <a:gd name="T35" fmla="*/ 617 h 903"/>
                <a:gd name="T36" fmla="*/ 4 w 8"/>
                <a:gd name="T37" fmla="*/ 646 h 903"/>
                <a:gd name="T38" fmla="*/ 0 w 8"/>
                <a:gd name="T39" fmla="*/ 642 h 903"/>
                <a:gd name="T40" fmla="*/ 3 w 8"/>
                <a:gd name="T41" fmla="*/ 566 h 903"/>
                <a:gd name="T42" fmla="*/ 7 w 8"/>
                <a:gd name="T43" fmla="*/ 593 h 903"/>
                <a:gd name="T44" fmla="*/ 0 w 8"/>
                <a:gd name="T45" fmla="*/ 593 h 903"/>
                <a:gd name="T46" fmla="*/ 1 w 8"/>
                <a:gd name="T47" fmla="*/ 515 h 903"/>
                <a:gd name="T48" fmla="*/ 7 w 8"/>
                <a:gd name="T49" fmla="*/ 518 h 903"/>
                <a:gd name="T50" fmla="*/ 2 w 8"/>
                <a:gd name="T51" fmla="*/ 543 h 903"/>
                <a:gd name="T52" fmla="*/ 0 w 8"/>
                <a:gd name="T53" fmla="*/ 466 h 903"/>
                <a:gd name="T54" fmla="*/ 5 w 8"/>
                <a:gd name="T55" fmla="*/ 463 h 903"/>
                <a:gd name="T56" fmla="*/ 4 w 8"/>
                <a:gd name="T57" fmla="*/ 492 h 903"/>
                <a:gd name="T58" fmla="*/ 0 w 8"/>
                <a:gd name="T59" fmla="*/ 488 h 903"/>
                <a:gd name="T60" fmla="*/ 3 w 8"/>
                <a:gd name="T61" fmla="*/ 412 h 903"/>
                <a:gd name="T62" fmla="*/ 7 w 8"/>
                <a:gd name="T63" fmla="*/ 439 h 903"/>
                <a:gd name="T64" fmla="*/ 0 w 8"/>
                <a:gd name="T65" fmla="*/ 439 h 903"/>
                <a:gd name="T66" fmla="*/ 1 w 8"/>
                <a:gd name="T67" fmla="*/ 361 h 903"/>
                <a:gd name="T68" fmla="*/ 7 w 8"/>
                <a:gd name="T69" fmla="*/ 363 h 903"/>
                <a:gd name="T70" fmla="*/ 2 w 8"/>
                <a:gd name="T71" fmla="*/ 389 h 903"/>
                <a:gd name="T72" fmla="*/ 0 w 8"/>
                <a:gd name="T73" fmla="*/ 312 h 903"/>
                <a:gd name="T74" fmla="*/ 7 w 8"/>
                <a:gd name="T75" fmla="*/ 309 h 903"/>
                <a:gd name="T76" fmla="*/ 5 w 8"/>
                <a:gd name="T77" fmla="*/ 338 h 903"/>
                <a:gd name="T78" fmla="*/ 0 w 8"/>
                <a:gd name="T79" fmla="*/ 334 h 903"/>
                <a:gd name="T80" fmla="*/ 3 w 8"/>
                <a:gd name="T81" fmla="*/ 256 h 903"/>
                <a:gd name="T82" fmla="*/ 7 w 8"/>
                <a:gd name="T83" fmla="*/ 283 h 903"/>
                <a:gd name="T84" fmla="*/ 0 w 8"/>
                <a:gd name="T85" fmla="*/ 283 h 903"/>
                <a:gd name="T86" fmla="*/ 1 w 8"/>
                <a:gd name="T87" fmla="*/ 206 h 903"/>
                <a:gd name="T88" fmla="*/ 8 w 8"/>
                <a:gd name="T89" fmla="*/ 209 h 903"/>
                <a:gd name="T90" fmla="*/ 2 w 8"/>
                <a:gd name="T91" fmla="*/ 234 h 903"/>
                <a:gd name="T92" fmla="*/ 0 w 8"/>
                <a:gd name="T93" fmla="*/ 158 h 903"/>
                <a:gd name="T94" fmla="*/ 7 w 8"/>
                <a:gd name="T95" fmla="*/ 155 h 903"/>
                <a:gd name="T96" fmla="*/ 5 w 8"/>
                <a:gd name="T97" fmla="*/ 183 h 903"/>
                <a:gd name="T98" fmla="*/ 0 w 8"/>
                <a:gd name="T99" fmla="*/ 180 h 903"/>
                <a:gd name="T100" fmla="*/ 3 w 8"/>
                <a:gd name="T101" fmla="*/ 102 h 903"/>
                <a:gd name="T102" fmla="*/ 7 w 8"/>
                <a:gd name="T103" fmla="*/ 129 h 903"/>
                <a:gd name="T104" fmla="*/ 1 w 8"/>
                <a:gd name="T105" fmla="*/ 129 h 903"/>
                <a:gd name="T106" fmla="*/ 1 w 8"/>
                <a:gd name="T107" fmla="*/ 52 h 903"/>
                <a:gd name="T108" fmla="*/ 8 w 8"/>
                <a:gd name="T109" fmla="*/ 54 h 903"/>
                <a:gd name="T110" fmla="*/ 2 w 8"/>
                <a:gd name="T111" fmla="*/ 80 h 903"/>
                <a:gd name="T112" fmla="*/ 0 w 8"/>
                <a:gd name="T113" fmla="*/ 4 h 903"/>
                <a:gd name="T114" fmla="*/ 7 w 8"/>
                <a:gd name="T115" fmla="*/ 0 h 903"/>
                <a:gd name="T116" fmla="*/ 5 w 8"/>
                <a:gd name="T117" fmla="*/ 28 h 903"/>
                <a:gd name="T118" fmla="*/ 0 w 8"/>
                <a:gd name="T119" fmla="*/ 2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 h="903">
                  <a:moveTo>
                    <a:pt x="0" y="900"/>
                  </a:moveTo>
                  <a:lnTo>
                    <a:pt x="0" y="877"/>
                  </a:lnTo>
                  <a:lnTo>
                    <a:pt x="0" y="876"/>
                  </a:lnTo>
                  <a:lnTo>
                    <a:pt x="1" y="875"/>
                  </a:lnTo>
                  <a:lnTo>
                    <a:pt x="2" y="875"/>
                  </a:lnTo>
                  <a:lnTo>
                    <a:pt x="3" y="874"/>
                  </a:lnTo>
                  <a:lnTo>
                    <a:pt x="4" y="875"/>
                  </a:lnTo>
                  <a:lnTo>
                    <a:pt x="5" y="875"/>
                  </a:lnTo>
                  <a:lnTo>
                    <a:pt x="7" y="876"/>
                  </a:lnTo>
                  <a:lnTo>
                    <a:pt x="7" y="877"/>
                  </a:lnTo>
                  <a:lnTo>
                    <a:pt x="7" y="900"/>
                  </a:lnTo>
                  <a:lnTo>
                    <a:pt x="7" y="901"/>
                  </a:lnTo>
                  <a:lnTo>
                    <a:pt x="5" y="902"/>
                  </a:lnTo>
                  <a:lnTo>
                    <a:pt x="4" y="903"/>
                  </a:lnTo>
                  <a:lnTo>
                    <a:pt x="3" y="903"/>
                  </a:lnTo>
                  <a:lnTo>
                    <a:pt x="2" y="903"/>
                  </a:lnTo>
                  <a:lnTo>
                    <a:pt x="1" y="902"/>
                  </a:lnTo>
                  <a:lnTo>
                    <a:pt x="0" y="901"/>
                  </a:lnTo>
                  <a:lnTo>
                    <a:pt x="0" y="900"/>
                  </a:lnTo>
                  <a:lnTo>
                    <a:pt x="0" y="900"/>
                  </a:lnTo>
                  <a:close/>
                  <a:moveTo>
                    <a:pt x="0" y="848"/>
                  </a:moveTo>
                  <a:lnTo>
                    <a:pt x="0" y="827"/>
                  </a:lnTo>
                  <a:lnTo>
                    <a:pt x="0" y="825"/>
                  </a:lnTo>
                  <a:lnTo>
                    <a:pt x="1" y="823"/>
                  </a:lnTo>
                  <a:lnTo>
                    <a:pt x="2" y="823"/>
                  </a:lnTo>
                  <a:lnTo>
                    <a:pt x="3" y="823"/>
                  </a:lnTo>
                  <a:lnTo>
                    <a:pt x="4" y="823"/>
                  </a:lnTo>
                  <a:lnTo>
                    <a:pt x="5" y="823"/>
                  </a:lnTo>
                  <a:lnTo>
                    <a:pt x="7" y="825"/>
                  </a:lnTo>
                  <a:lnTo>
                    <a:pt x="7" y="827"/>
                  </a:lnTo>
                  <a:lnTo>
                    <a:pt x="7" y="848"/>
                  </a:lnTo>
                  <a:lnTo>
                    <a:pt x="7" y="850"/>
                  </a:lnTo>
                  <a:lnTo>
                    <a:pt x="5" y="852"/>
                  </a:lnTo>
                  <a:lnTo>
                    <a:pt x="4" y="852"/>
                  </a:lnTo>
                  <a:lnTo>
                    <a:pt x="3" y="853"/>
                  </a:lnTo>
                  <a:lnTo>
                    <a:pt x="2" y="852"/>
                  </a:lnTo>
                  <a:lnTo>
                    <a:pt x="1" y="852"/>
                  </a:lnTo>
                  <a:lnTo>
                    <a:pt x="0" y="850"/>
                  </a:lnTo>
                  <a:lnTo>
                    <a:pt x="0" y="848"/>
                  </a:lnTo>
                  <a:lnTo>
                    <a:pt x="0" y="848"/>
                  </a:lnTo>
                  <a:close/>
                  <a:moveTo>
                    <a:pt x="0" y="797"/>
                  </a:moveTo>
                  <a:lnTo>
                    <a:pt x="0" y="775"/>
                  </a:lnTo>
                  <a:lnTo>
                    <a:pt x="0" y="774"/>
                  </a:lnTo>
                  <a:lnTo>
                    <a:pt x="1" y="773"/>
                  </a:lnTo>
                  <a:lnTo>
                    <a:pt x="2" y="772"/>
                  </a:lnTo>
                  <a:lnTo>
                    <a:pt x="3" y="772"/>
                  </a:lnTo>
                  <a:lnTo>
                    <a:pt x="4" y="772"/>
                  </a:lnTo>
                  <a:lnTo>
                    <a:pt x="5" y="773"/>
                  </a:lnTo>
                  <a:lnTo>
                    <a:pt x="7" y="774"/>
                  </a:lnTo>
                  <a:lnTo>
                    <a:pt x="7" y="775"/>
                  </a:lnTo>
                  <a:lnTo>
                    <a:pt x="7" y="797"/>
                  </a:lnTo>
                  <a:lnTo>
                    <a:pt x="7" y="799"/>
                  </a:lnTo>
                  <a:lnTo>
                    <a:pt x="5" y="800"/>
                  </a:lnTo>
                  <a:lnTo>
                    <a:pt x="4" y="801"/>
                  </a:lnTo>
                  <a:lnTo>
                    <a:pt x="3" y="801"/>
                  </a:lnTo>
                  <a:lnTo>
                    <a:pt x="2" y="801"/>
                  </a:lnTo>
                  <a:lnTo>
                    <a:pt x="1" y="800"/>
                  </a:lnTo>
                  <a:lnTo>
                    <a:pt x="0" y="799"/>
                  </a:lnTo>
                  <a:lnTo>
                    <a:pt x="0" y="797"/>
                  </a:lnTo>
                  <a:lnTo>
                    <a:pt x="0" y="797"/>
                  </a:lnTo>
                  <a:close/>
                  <a:moveTo>
                    <a:pt x="0" y="746"/>
                  </a:moveTo>
                  <a:lnTo>
                    <a:pt x="0" y="723"/>
                  </a:lnTo>
                  <a:lnTo>
                    <a:pt x="0" y="722"/>
                  </a:lnTo>
                  <a:lnTo>
                    <a:pt x="1" y="721"/>
                  </a:lnTo>
                  <a:lnTo>
                    <a:pt x="2" y="720"/>
                  </a:lnTo>
                  <a:lnTo>
                    <a:pt x="3" y="720"/>
                  </a:lnTo>
                  <a:lnTo>
                    <a:pt x="4" y="720"/>
                  </a:lnTo>
                  <a:lnTo>
                    <a:pt x="5" y="721"/>
                  </a:lnTo>
                  <a:lnTo>
                    <a:pt x="7" y="722"/>
                  </a:lnTo>
                  <a:lnTo>
                    <a:pt x="7" y="723"/>
                  </a:lnTo>
                  <a:lnTo>
                    <a:pt x="7" y="746"/>
                  </a:lnTo>
                  <a:lnTo>
                    <a:pt x="7" y="747"/>
                  </a:lnTo>
                  <a:lnTo>
                    <a:pt x="5" y="748"/>
                  </a:lnTo>
                  <a:lnTo>
                    <a:pt x="4" y="749"/>
                  </a:lnTo>
                  <a:lnTo>
                    <a:pt x="3" y="749"/>
                  </a:lnTo>
                  <a:lnTo>
                    <a:pt x="2" y="749"/>
                  </a:lnTo>
                  <a:lnTo>
                    <a:pt x="1" y="748"/>
                  </a:lnTo>
                  <a:lnTo>
                    <a:pt x="0" y="747"/>
                  </a:lnTo>
                  <a:lnTo>
                    <a:pt x="0" y="746"/>
                  </a:lnTo>
                  <a:lnTo>
                    <a:pt x="0" y="746"/>
                  </a:lnTo>
                  <a:close/>
                  <a:moveTo>
                    <a:pt x="0" y="694"/>
                  </a:moveTo>
                  <a:lnTo>
                    <a:pt x="0" y="672"/>
                  </a:lnTo>
                  <a:lnTo>
                    <a:pt x="0" y="670"/>
                  </a:lnTo>
                  <a:lnTo>
                    <a:pt x="1" y="669"/>
                  </a:lnTo>
                  <a:lnTo>
                    <a:pt x="2" y="669"/>
                  </a:lnTo>
                  <a:lnTo>
                    <a:pt x="3" y="668"/>
                  </a:lnTo>
                  <a:lnTo>
                    <a:pt x="4" y="669"/>
                  </a:lnTo>
                  <a:lnTo>
                    <a:pt x="5" y="669"/>
                  </a:lnTo>
                  <a:lnTo>
                    <a:pt x="7" y="670"/>
                  </a:lnTo>
                  <a:lnTo>
                    <a:pt x="7" y="672"/>
                  </a:lnTo>
                  <a:lnTo>
                    <a:pt x="7" y="694"/>
                  </a:lnTo>
                  <a:lnTo>
                    <a:pt x="7" y="695"/>
                  </a:lnTo>
                  <a:lnTo>
                    <a:pt x="5" y="696"/>
                  </a:lnTo>
                  <a:lnTo>
                    <a:pt x="4" y="697"/>
                  </a:lnTo>
                  <a:lnTo>
                    <a:pt x="3" y="697"/>
                  </a:lnTo>
                  <a:lnTo>
                    <a:pt x="2" y="697"/>
                  </a:lnTo>
                  <a:lnTo>
                    <a:pt x="1" y="696"/>
                  </a:lnTo>
                  <a:lnTo>
                    <a:pt x="0" y="695"/>
                  </a:lnTo>
                  <a:lnTo>
                    <a:pt x="0" y="694"/>
                  </a:lnTo>
                  <a:lnTo>
                    <a:pt x="0" y="694"/>
                  </a:lnTo>
                  <a:close/>
                  <a:moveTo>
                    <a:pt x="0" y="642"/>
                  </a:moveTo>
                  <a:lnTo>
                    <a:pt x="0" y="621"/>
                  </a:lnTo>
                  <a:lnTo>
                    <a:pt x="0" y="619"/>
                  </a:lnTo>
                  <a:lnTo>
                    <a:pt x="1" y="617"/>
                  </a:lnTo>
                  <a:lnTo>
                    <a:pt x="2" y="617"/>
                  </a:lnTo>
                  <a:lnTo>
                    <a:pt x="3" y="617"/>
                  </a:lnTo>
                  <a:lnTo>
                    <a:pt x="4" y="617"/>
                  </a:lnTo>
                  <a:lnTo>
                    <a:pt x="5" y="617"/>
                  </a:lnTo>
                  <a:lnTo>
                    <a:pt x="7" y="619"/>
                  </a:lnTo>
                  <a:lnTo>
                    <a:pt x="7" y="621"/>
                  </a:lnTo>
                  <a:lnTo>
                    <a:pt x="7" y="642"/>
                  </a:lnTo>
                  <a:lnTo>
                    <a:pt x="7" y="645"/>
                  </a:lnTo>
                  <a:lnTo>
                    <a:pt x="5" y="646"/>
                  </a:lnTo>
                  <a:lnTo>
                    <a:pt x="4" y="646"/>
                  </a:lnTo>
                  <a:lnTo>
                    <a:pt x="3" y="647"/>
                  </a:lnTo>
                  <a:lnTo>
                    <a:pt x="2" y="646"/>
                  </a:lnTo>
                  <a:lnTo>
                    <a:pt x="1" y="646"/>
                  </a:lnTo>
                  <a:lnTo>
                    <a:pt x="0" y="645"/>
                  </a:lnTo>
                  <a:lnTo>
                    <a:pt x="0" y="642"/>
                  </a:lnTo>
                  <a:lnTo>
                    <a:pt x="0" y="642"/>
                  </a:lnTo>
                  <a:close/>
                  <a:moveTo>
                    <a:pt x="0" y="592"/>
                  </a:moveTo>
                  <a:lnTo>
                    <a:pt x="0" y="569"/>
                  </a:lnTo>
                  <a:lnTo>
                    <a:pt x="0" y="568"/>
                  </a:lnTo>
                  <a:lnTo>
                    <a:pt x="1" y="567"/>
                  </a:lnTo>
                  <a:lnTo>
                    <a:pt x="2" y="566"/>
                  </a:lnTo>
                  <a:lnTo>
                    <a:pt x="3" y="566"/>
                  </a:lnTo>
                  <a:lnTo>
                    <a:pt x="4" y="566"/>
                  </a:lnTo>
                  <a:lnTo>
                    <a:pt x="5" y="567"/>
                  </a:lnTo>
                  <a:lnTo>
                    <a:pt x="7" y="568"/>
                  </a:lnTo>
                  <a:lnTo>
                    <a:pt x="7" y="569"/>
                  </a:lnTo>
                  <a:lnTo>
                    <a:pt x="7" y="592"/>
                  </a:lnTo>
                  <a:lnTo>
                    <a:pt x="7" y="593"/>
                  </a:lnTo>
                  <a:lnTo>
                    <a:pt x="5" y="594"/>
                  </a:lnTo>
                  <a:lnTo>
                    <a:pt x="4" y="595"/>
                  </a:lnTo>
                  <a:lnTo>
                    <a:pt x="3" y="595"/>
                  </a:lnTo>
                  <a:lnTo>
                    <a:pt x="2" y="595"/>
                  </a:lnTo>
                  <a:lnTo>
                    <a:pt x="1" y="594"/>
                  </a:lnTo>
                  <a:lnTo>
                    <a:pt x="0" y="593"/>
                  </a:lnTo>
                  <a:lnTo>
                    <a:pt x="0" y="592"/>
                  </a:lnTo>
                  <a:lnTo>
                    <a:pt x="0" y="592"/>
                  </a:lnTo>
                  <a:close/>
                  <a:moveTo>
                    <a:pt x="0" y="540"/>
                  </a:moveTo>
                  <a:lnTo>
                    <a:pt x="0" y="518"/>
                  </a:lnTo>
                  <a:lnTo>
                    <a:pt x="0" y="516"/>
                  </a:lnTo>
                  <a:lnTo>
                    <a:pt x="1" y="515"/>
                  </a:lnTo>
                  <a:lnTo>
                    <a:pt x="2" y="514"/>
                  </a:lnTo>
                  <a:lnTo>
                    <a:pt x="3" y="514"/>
                  </a:lnTo>
                  <a:lnTo>
                    <a:pt x="4" y="514"/>
                  </a:lnTo>
                  <a:lnTo>
                    <a:pt x="5" y="515"/>
                  </a:lnTo>
                  <a:lnTo>
                    <a:pt x="7" y="516"/>
                  </a:lnTo>
                  <a:lnTo>
                    <a:pt x="7" y="518"/>
                  </a:lnTo>
                  <a:lnTo>
                    <a:pt x="7" y="540"/>
                  </a:lnTo>
                  <a:lnTo>
                    <a:pt x="7" y="541"/>
                  </a:lnTo>
                  <a:lnTo>
                    <a:pt x="5" y="542"/>
                  </a:lnTo>
                  <a:lnTo>
                    <a:pt x="4" y="543"/>
                  </a:lnTo>
                  <a:lnTo>
                    <a:pt x="3" y="543"/>
                  </a:lnTo>
                  <a:lnTo>
                    <a:pt x="2" y="543"/>
                  </a:lnTo>
                  <a:lnTo>
                    <a:pt x="1" y="542"/>
                  </a:lnTo>
                  <a:lnTo>
                    <a:pt x="0" y="541"/>
                  </a:lnTo>
                  <a:lnTo>
                    <a:pt x="0" y="540"/>
                  </a:lnTo>
                  <a:lnTo>
                    <a:pt x="0" y="540"/>
                  </a:lnTo>
                  <a:close/>
                  <a:moveTo>
                    <a:pt x="0" y="488"/>
                  </a:moveTo>
                  <a:lnTo>
                    <a:pt x="0" y="466"/>
                  </a:lnTo>
                  <a:lnTo>
                    <a:pt x="0" y="465"/>
                  </a:lnTo>
                  <a:lnTo>
                    <a:pt x="1" y="463"/>
                  </a:lnTo>
                  <a:lnTo>
                    <a:pt x="2" y="463"/>
                  </a:lnTo>
                  <a:lnTo>
                    <a:pt x="3" y="462"/>
                  </a:lnTo>
                  <a:lnTo>
                    <a:pt x="4" y="463"/>
                  </a:lnTo>
                  <a:lnTo>
                    <a:pt x="5" y="463"/>
                  </a:lnTo>
                  <a:lnTo>
                    <a:pt x="7" y="465"/>
                  </a:lnTo>
                  <a:lnTo>
                    <a:pt x="7" y="466"/>
                  </a:lnTo>
                  <a:lnTo>
                    <a:pt x="7" y="488"/>
                  </a:lnTo>
                  <a:lnTo>
                    <a:pt x="7" y="489"/>
                  </a:lnTo>
                  <a:lnTo>
                    <a:pt x="5" y="490"/>
                  </a:lnTo>
                  <a:lnTo>
                    <a:pt x="4" y="492"/>
                  </a:lnTo>
                  <a:lnTo>
                    <a:pt x="3" y="492"/>
                  </a:lnTo>
                  <a:lnTo>
                    <a:pt x="2" y="492"/>
                  </a:lnTo>
                  <a:lnTo>
                    <a:pt x="1" y="490"/>
                  </a:lnTo>
                  <a:lnTo>
                    <a:pt x="0" y="489"/>
                  </a:lnTo>
                  <a:lnTo>
                    <a:pt x="0" y="488"/>
                  </a:lnTo>
                  <a:lnTo>
                    <a:pt x="0" y="488"/>
                  </a:lnTo>
                  <a:close/>
                  <a:moveTo>
                    <a:pt x="0" y="436"/>
                  </a:moveTo>
                  <a:lnTo>
                    <a:pt x="0" y="415"/>
                  </a:lnTo>
                  <a:lnTo>
                    <a:pt x="0" y="413"/>
                  </a:lnTo>
                  <a:lnTo>
                    <a:pt x="1" y="412"/>
                  </a:lnTo>
                  <a:lnTo>
                    <a:pt x="2" y="412"/>
                  </a:lnTo>
                  <a:lnTo>
                    <a:pt x="3" y="412"/>
                  </a:lnTo>
                  <a:lnTo>
                    <a:pt x="4" y="412"/>
                  </a:lnTo>
                  <a:lnTo>
                    <a:pt x="5" y="412"/>
                  </a:lnTo>
                  <a:lnTo>
                    <a:pt x="7" y="413"/>
                  </a:lnTo>
                  <a:lnTo>
                    <a:pt x="7" y="415"/>
                  </a:lnTo>
                  <a:lnTo>
                    <a:pt x="7" y="436"/>
                  </a:lnTo>
                  <a:lnTo>
                    <a:pt x="7" y="439"/>
                  </a:lnTo>
                  <a:lnTo>
                    <a:pt x="5" y="440"/>
                  </a:lnTo>
                  <a:lnTo>
                    <a:pt x="4" y="440"/>
                  </a:lnTo>
                  <a:lnTo>
                    <a:pt x="3" y="441"/>
                  </a:lnTo>
                  <a:lnTo>
                    <a:pt x="2" y="440"/>
                  </a:lnTo>
                  <a:lnTo>
                    <a:pt x="1" y="440"/>
                  </a:lnTo>
                  <a:lnTo>
                    <a:pt x="0" y="439"/>
                  </a:lnTo>
                  <a:lnTo>
                    <a:pt x="0" y="436"/>
                  </a:lnTo>
                  <a:lnTo>
                    <a:pt x="0" y="436"/>
                  </a:lnTo>
                  <a:close/>
                  <a:moveTo>
                    <a:pt x="0" y="386"/>
                  </a:moveTo>
                  <a:lnTo>
                    <a:pt x="0" y="363"/>
                  </a:lnTo>
                  <a:lnTo>
                    <a:pt x="0" y="362"/>
                  </a:lnTo>
                  <a:lnTo>
                    <a:pt x="1" y="361"/>
                  </a:lnTo>
                  <a:lnTo>
                    <a:pt x="2" y="360"/>
                  </a:lnTo>
                  <a:lnTo>
                    <a:pt x="3" y="360"/>
                  </a:lnTo>
                  <a:lnTo>
                    <a:pt x="4" y="360"/>
                  </a:lnTo>
                  <a:lnTo>
                    <a:pt x="5" y="361"/>
                  </a:lnTo>
                  <a:lnTo>
                    <a:pt x="7" y="362"/>
                  </a:lnTo>
                  <a:lnTo>
                    <a:pt x="7" y="363"/>
                  </a:lnTo>
                  <a:lnTo>
                    <a:pt x="7" y="386"/>
                  </a:lnTo>
                  <a:lnTo>
                    <a:pt x="7" y="387"/>
                  </a:lnTo>
                  <a:lnTo>
                    <a:pt x="5" y="388"/>
                  </a:lnTo>
                  <a:lnTo>
                    <a:pt x="4" y="389"/>
                  </a:lnTo>
                  <a:lnTo>
                    <a:pt x="3" y="389"/>
                  </a:lnTo>
                  <a:lnTo>
                    <a:pt x="2" y="389"/>
                  </a:lnTo>
                  <a:lnTo>
                    <a:pt x="1" y="388"/>
                  </a:lnTo>
                  <a:lnTo>
                    <a:pt x="0" y="387"/>
                  </a:lnTo>
                  <a:lnTo>
                    <a:pt x="0" y="386"/>
                  </a:lnTo>
                  <a:lnTo>
                    <a:pt x="0" y="386"/>
                  </a:lnTo>
                  <a:close/>
                  <a:moveTo>
                    <a:pt x="0" y="334"/>
                  </a:moveTo>
                  <a:lnTo>
                    <a:pt x="0" y="312"/>
                  </a:lnTo>
                  <a:lnTo>
                    <a:pt x="0" y="311"/>
                  </a:lnTo>
                  <a:lnTo>
                    <a:pt x="1" y="309"/>
                  </a:lnTo>
                  <a:lnTo>
                    <a:pt x="2" y="308"/>
                  </a:lnTo>
                  <a:lnTo>
                    <a:pt x="3" y="308"/>
                  </a:lnTo>
                  <a:lnTo>
                    <a:pt x="5" y="308"/>
                  </a:lnTo>
                  <a:lnTo>
                    <a:pt x="7" y="309"/>
                  </a:lnTo>
                  <a:lnTo>
                    <a:pt x="7" y="311"/>
                  </a:lnTo>
                  <a:lnTo>
                    <a:pt x="7" y="312"/>
                  </a:lnTo>
                  <a:lnTo>
                    <a:pt x="7" y="334"/>
                  </a:lnTo>
                  <a:lnTo>
                    <a:pt x="7" y="335"/>
                  </a:lnTo>
                  <a:lnTo>
                    <a:pt x="7" y="336"/>
                  </a:lnTo>
                  <a:lnTo>
                    <a:pt x="5" y="338"/>
                  </a:lnTo>
                  <a:lnTo>
                    <a:pt x="3" y="338"/>
                  </a:lnTo>
                  <a:lnTo>
                    <a:pt x="2" y="338"/>
                  </a:lnTo>
                  <a:lnTo>
                    <a:pt x="1" y="336"/>
                  </a:lnTo>
                  <a:lnTo>
                    <a:pt x="0" y="335"/>
                  </a:lnTo>
                  <a:lnTo>
                    <a:pt x="0" y="334"/>
                  </a:lnTo>
                  <a:lnTo>
                    <a:pt x="0" y="334"/>
                  </a:lnTo>
                  <a:close/>
                  <a:moveTo>
                    <a:pt x="0" y="282"/>
                  </a:moveTo>
                  <a:lnTo>
                    <a:pt x="0" y="260"/>
                  </a:lnTo>
                  <a:lnTo>
                    <a:pt x="0" y="259"/>
                  </a:lnTo>
                  <a:lnTo>
                    <a:pt x="1" y="258"/>
                  </a:lnTo>
                  <a:lnTo>
                    <a:pt x="2" y="258"/>
                  </a:lnTo>
                  <a:lnTo>
                    <a:pt x="3" y="256"/>
                  </a:lnTo>
                  <a:lnTo>
                    <a:pt x="5" y="258"/>
                  </a:lnTo>
                  <a:lnTo>
                    <a:pt x="7" y="258"/>
                  </a:lnTo>
                  <a:lnTo>
                    <a:pt x="7" y="259"/>
                  </a:lnTo>
                  <a:lnTo>
                    <a:pt x="7" y="260"/>
                  </a:lnTo>
                  <a:lnTo>
                    <a:pt x="7" y="282"/>
                  </a:lnTo>
                  <a:lnTo>
                    <a:pt x="7" y="283"/>
                  </a:lnTo>
                  <a:lnTo>
                    <a:pt x="7" y="285"/>
                  </a:lnTo>
                  <a:lnTo>
                    <a:pt x="5" y="286"/>
                  </a:lnTo>
                  <a:lnTo>
                    <a:pt x="3" y="286"/>
                  </a:lnTo>
                  <a:lnTo>
                    <a:pt x="2" y="286"/>
                  </a:lnTo>
                  <a:lnTo>
                    <a:pt x="1" y="285"/>
                  </a:lnTo>
                  <a:lnTo>
                    <a:pt x="0" y="283"/>
                  </a:lnTo>
                  <a:lnTo>
                    <a:pt x="0" y="282"/>
                  </a:lnTo>
                  <a:lnTo>
                    <a:pt x="0" y="282"/>
                  </a:lnTo>
                  <a:close/>
                  <a:moveTo>
                    <a:pt x="0" y="231"/>
                  </a:moveTo>
                  <a:lnTo>
                    <a:pt x="0" y="209"/>
                  </a:lnTo>
                  <a:lnTo>
                    <a:pt x="1" y="207"/>
                  </a:lnTo>
                  <a:lnTo>
                    <a:pt x="1" y="206"/>
                  </a:lnTo>
                  <a:lnTo>
                    <a:pt x="2" y="206"/>
                  </a:lnTo>
                  <a:lnTo>
                    <a:pt x="3" y="206"/>
                  </a:lnTo>
                  <a:lnTo>
                    <a:pt x="5" y="206"/>
                  </a:lnTo>
                  <a:lnTo>
                    <a:pt x="7" y="206"/>
                  </a:lnTo>
                  <a:lnTo>
                    <a:pt x="7" y="207"/>
                  </a:lnTo>
                  <a:lnTo>
                    <a:pt x="8" y="209"/>
                  </a:lnTo>
                  <a:lnTo>
                    <a:pt x="7" y="231"/>
                  </a:lnTo>
                  <a:lnTo>
                    <a:pt x="7" y="233"/>
                  </a:lnTo>
                  <a:lnTo>
                    <a:pt x="7" y="234"/>
                  </a:lnTo>
                  <a:lnTo>
                    <a:pt x="5" y="234"/>
                  </a:lnTo>
                  <a:lnTo>
                    <a:pt x="3" y="235"/>
                  </a:lnTo>
                  <a:lnTo>
                    <a:pt x="2" y="234"/>
                  </a:lnTo>
                  <a:lnTo>
                    <a:pt x="1" y="234"/>
                  </a:lnTo>
                  <a:lnTo>
                    <a:pt x="0" y="233"/>
                  </a:lnTo>
                  <a:lnTo>
                    <a:pt x="0" y="231"/>
                  </a:lnTo>
                  <a:lnTo>
                    <a:pt x="0" y="231"/>
                  </a:lnTo>
                  <a:close/>
                  <a:moveTo>
                    <a:pt x="0" y="180"/>
                  </a:moveTo>
                  <a:lnTo>
                    <a:pt x="0" y="158"/>
                  </a:lnTo>
                  <a:lnTo>
                    <a:pt x="1" y="156"/>
                  </a:lnTo>
                  <a:lnTo>
                    <a:pt x="1" y="155"/>
                  </a:lnTo>
                  <a:lnTo>
                    <a:pt x="2" y="154"/>
                  </a:lnTo>
                  <a:lnTo>
                    <a:pt x="3" y="154"/>
                  </a:lnTo>
                  <a:lnTo>
                    <a:pt x="5" y="154"/>
                  </a:lnTo>
                  <a:lnTo>
                    <a:pt x="7" y="155"/>
                  </a:lnTo>
                  <a:lnTo>
                    <a:pt x="7" y="156"/>
                  </a:lnTo>
                  <a:lnTo>
                    <a:pt x="8" y="158"/>
                  </a:lnTo>
                  <a:lnTo>
                    <a:pt x="8" y="180"/>
                  </a:lnTo>
                  <a:lnTo>
                    <a:pt x="7" y="181"/>
                  </a:lnTo>
                  <a:lnTo>
                    <a:pt x="7" y="182"/>
                  </a:lnTo>
                  <a:lnTo>
                    <a:pt x="5" y="183"/>
                  </a:lnTo>
                  <a:lnTo>
                    <a:pt x="3" y="183"/>
                  </a:lnTo>
                  <a:lnTo>
                    <a:pt x="2" y="183"/>
                  </a:lnTo>
                  <a:lnTo>
                    <a:pt x="1" y="182"/>
                  </a:lnTo>
                  <a:lnTo>
                    <a:pt x="1" y="181"/>
                  </a:lnTo>
                  <a:lnTo>
                    <a:pt x="0" y="180"/>
                  </a:lnTo>
                  <a:lnTo>
                    <a:pt x="0" y="180"/>
                  </a:lnTo>
                  <a:close/>
                  <a:moveTo>
                    <a:pt x="0" y="128"/>
                  </a:moveTo>
                  <a:lnTo>
                    <a:pt x="0" y="106"/>
                  </a:lnTo>
                  <a:lnTo>
                    <a:pt x="1" y="105"/>
                  </a:lnTo>
                  <a:lnTo>
                    <a:pt x="1" y="104"/>
                  </a:lnTo>
                  <a:lnTo>
                    <a:pt x="2" y="102"/>
                  </a:lnTo>
                  <a:lnTo>
                    <a:pt x="3" y="102"/>
                  </a:lnTo>
                  <a:lnTo>
                    <a:pt x="5" y="102"/>
                  </a:lnTo>
                  <a:lnTo>
                    <a:pt x="7" y="104"/>
                  </a:lnTo>
                  <a:lnTo>
                    <a:pt x="7" y="105"/>
                  </a:lnTo>
                  <a:lnTo>
                    <a:pt x="8" y="106"/>
                  </a:lnTo>
                  <a:lnTo>
                    <a:pt x="8" y="128"/>
                  </a:lnTo>
                  <a:lnTo>
                    <a:pt x="7" y="129"/>
                  </a:lnTo>
                  <a:lnTo>
                    <a:pt x="7" y="131"/>
                  </a:lnTo>
                  <a:lnTo>
                    <a:pt x="5" y="132"/>
                  </a:lnTo>
                  <a:lnTo>
                    <a:pt x="3" y="132"/>
                  </a:lnTo>
                  <a:lnTo>
                    <a:pt x="2" y="132"/>
                  </a:lnTo>
                  <a:lnTo>
                    <a:pt x="1" y="131"/>
                  </a:lnTo>
                  <a:lnTo>
                    <a:pt x="1" y="129"/>
                  </a:lnTo>
                  <a:lnTo>
                    <a:pt x="0" y="128"/>
                  </a:lnTo>
                  <a:lnTo>
                    <a:pt x="0" y="128"/>
                  </a:lnTo>
                  <a:close/>
                  <a:moveTo>
                    <a:pt x="0" y="76"/>
                  </a:moveTo>
                  <a:lnTo>
                    <a:pt x="0" y="54"/>
                  </a:lnTo>
                  <a:lnTo>
                    <a:pt x="1" y="53"/>
                  </a:lnTo>
                  <a:lnTo>
                    <a:pt x="1" y="52"/>
                  </a:lnTo>
                  <a:lnTo>
                    <a:pt x="2" y="52"/>
                  </a:lnTo>
                  <a:lnTo>
                    <a:pt x="3" y="51"/>
                  </a:lnTo>
                  <a:lnTo>
                    <a:pt x="5" y="52"/>
                  </a:lnTo>
                  <a:lnTo>
                    <a:pt x="7" y="52"/>
                  </a:lnTo>
                  <a:lnTo>
                    <a:pt x="7" y="53"/>
                  </a:lnTo>
                  <a:lnTo>
                    <a:pt x="8" y="54"/>
                  </a:lnTo>
                  <a:lnTo>
                    <a:pt x="8" y="76"/>
                  </a:lnTo>
                  <a:lnTo>
                    <a:pt x="7" y="78"/>
                  </a:lnTo>
                  <a:lnTo>
                    <a:pt x="7" y="79"/>
                  </a:lnTo>
                  <a:lnTo>
                    <a:pt x="5" y="80"/>
                  </a:lnTo>
                  <a:lnTo>
                    <a:pt x="3" y="80"/>
                  </a:lnTo>
                  <a:lnTo>
                    <a:pt x="2" y="80"/>
                  </a:lnTo>
                  <a:lnTo>
                    <a:pt x="1" y="79"/>
                  </a:lnTo>
                  <a:lnTo>
                    <a:pt x="1" y="78"/>
                  </a:lnTo>
                  <a:lnTo>
                    <a:pt x="0" y="76"/>
                  </a:lnTo>
                  <a:lnTo>
                    <a:pt x="0" y="76"/>
                  </a:lnTo>
                  <a:close/>
                  <a:moveTo>
                    <a:pt x="0" y="25"/>
                  </a:moveTo>
                  <a:lnTo>
                    <a:pt x="0" y="4"/>
                  </a:lnTo>
                  <a:lnTo>
                    <a:pt x="1" y="1"/>
                  </a:lnTo>
                  <a:lnTo>
                    <a:pt x="1" y="0"/>
                  </a:lnTo>
                  <a:lnTo>
                    <a:pt x="2" y="0"/>
                  </a:lnTo>
                  <a:lnTo>
                    <a:pt x="3" y="0"/>
                  </a:lnTo>
                  <a:lnTo>
                    <a:pt x="5" y="0"/>
                  </a:lnTo>
                  <a:lnTo>
                    <a:pt x="7" y="0"/>
                  </a:lnTo>
                  <a:lnTo>
                    <a:pt x="7" y="1"/>
                  </a:lnTo>
                  <a:lnTo>
                    <a:pt x="8" y="4"/>
                  </a:lnTo>
                  <a:lnTo>
                    <a:pt x="8" y="25"/>
                  </a:lnTo>
                  <a:lnTo>
                    <a:pt x="7" y="27"/>
                  </a:lnTo>
                  <a:lnTo>
                    <a:pt x="7" y="28"/>
                  </a:lnTo>
                  <a:lnTo>
                    <a:pt x="5" y="28"/>
                  </a:lnTo>
                  <a:lnTo>
                    <a:pt x="3" y="29"/>
                  </a:lnTo>
                  <a:lnTo>
                    <a:pt x="2" y="28"/>
                  </a:lnTo>
                  <a:lnTo>
                    <a:pt x="1" y="28"/>
                  </a:lnTo>
                  <a:lnTo>
                    <a:pt x="1" y="27"/>
                  </a:lnTo>
                  <a:lnTo>
                    <a:pt x="0" y="25"/>
                  </a:lnTo>
                  <a:lnTo>
                    <a:pt x="0" y="25"/>
                  </a:lnTo>
                  <a:close/>
                </a:path>
              </a:pathLst>
            </a:custGeom>
            <a:solidFill>
              <a:srgbClr val="000000"/>
            </a:solidFill>
            <a:ln w="1588">
              <a:solidFill>
                <a:srgbClr val="000000"/>
              </a:solidFill>
              <a:prstDash val="solid"/>
              <a:round/>
              <a:headEnd/>
              <a:tailEnd/>
            </a:ln>
          </p:spPr>
          <p:txBody>
            <a:bodyPr/>
            <a:lstStyle/>
            <a:p>
              <a:endParaRPr lang="zh-CN" altLang="en-US"/>
            </a:p>
          </p:txBody>
        </p:sp>
        <p:sp>
          <p:nvSpPr>
            <p:cNvPr id="409687" name="Freeform 87"/>
            <p:cNvSpPr>
              <a:spLocks noEditPoints="1"/>
            </p:cNvSpPr>
            <p:nvPr/>
          </p:nvSpPr>
          <p:spPr bwMode="auto">
            <a:xfrm>
              <a:off x="2618" y="555"/>
              <a:ext cx="8" cy="904"/>
            </a:xfrm>
            <a:custGeom>
              <a:avLst/>
              <a:gdLst>
                <a:gd name="T0" fmla="*/ 3 w 8"/>
                <a:gd name="T1" fmla="*/ 875 h 904"/>
                <a:gd name="T2" fmla="*/ 7 w 8"/>
                <a:gd name="T3" fmla="*/ 902 h 904"/>
                <a:gd name="T4" fmla="*/ 0 w 8"/>
                <a:gd name="T5" fmla="*/ 902 h 904"/>
                <a:gd name="T6" fmla="*/ 1 w 8"/>
                <a:gd name="T7" fmla="*/ 824 h 904"/>
                <a:gd name="T8" fmla="*/ 7 w 8"/>
                <a:gd name="T9" fmla="*/ 827 h 904"/>
                <a:gd name="T10" fmla="*/ 2 w 8"/>
                <a:gd name="T11" fmla="*/ 852 h 904"/>
                <a:gd name="T12" fmla="*/ 0 w 8"/>
                <a:gd name="T13" fmla="*/ 776 h 904"/>
                <a:gd name="T14" fmla="*/ 6 w 8"/>
                <a:gd name="T15" fmla="*/ 772 h 904"/>
                <a:gd name="T16" fmla="*/ 5 w 8"/>
                <a:gd name="T17" fmla="*/ 801 h 904"/>
                <a:gd name="T18" fmla="*/ 0 w 8"/>
                <a:gd name="T19" fmla="*/ 797 h 904"/>
                <a:gd name="T20" fmla="*/ 3 w 8"/>
                <a:gd name="T21" fmla="*/ 721 h 904"/>
                <a:gd name="T22" fmla="*/ 7 w 8"/>
                <a:gd name="T23" fmla="*/ 748 h 904"/>
                <a:gd name="T24" fmla="*/ 0 w 8"/>
                <a:gd name="T25" fmla="*/ 748 h 904"/>
                <a:gd name="T26" fmla="*/ 1 w 8"/>
                <a:gd name="T27" fmla="*/ 670 h 904"/>
                <a:gd name="T28" fmla="*/ 7 w 8"/>
                <a:gd name="T29" fmla="*/ 672 h 904"/>
                <a:gd name="T30" fmla="*/ 2 w 8"/>
                <a:gd name="T31" fmla="*/ 698 h 904"/>
                <a:gd name="T32" fmla="*/ 0 w 8"/>
                <a:gd name="T33" fmla="*/ 621 h 904"/>
                <a:gd name="T34" fmla="*/ 6 w 8"/>
                <a:gd name="T35" fmla="*/ 618 h 904"/>
                <a:gd name="T36" fmla="*/ 5 w 8"/>
                <a:gd name="T37" fmla="*/ 647 h 904"/>
                <a:gd name="T38" fmla="*/ 0 w 8"/>
                <a:gd name="T39" fmla="*/ 643 h 904"/>
                <a:gd name="T40" fmla="*/ 3 w 8"/>
                <a:gd name="T41" fmla="*/ 567 h 904"/>
                <a:gd name="T42" fmla="*/ 7 w 8"/>
                <a:gd name="T43" fmla="*/ 594 h 904"/>
                <a:gd name="T44" fmla="*/ 0 w 8"/>
                <a:gd name="T45" fmla="*/ 594 h 904"/>
                <a:gd name="T46" fmla="*/ 1 w 8"/>
                <a:gd name="T47" fmla="*/ 516 h 904"/>
                <a:gd name="T48" fmla="*/ 7 w 8"/>
                <a:gd name="T49" fmla="*/ 518 h 904"/>
                <a:gd name="T50" fmla="*/ 2 w 8"/>
                <a:gd name="T51" fmla="*/ 544 h 904"/>
                <a:gd name="T52" fmla="*/ 0 w 8"/>
                <a:gd name="T53" fmla="*/ 467 h 904"/>
                <a:gd name="T54" fmla="*/ 6 w 8"/>
                <a:gd name="T55" fmla="*/ 464 h 904"/>
                <a:gd name="T56" fmla="*/ 5 w 8"/>
                <a:gd name="T57" fmla="*/ 492 h 904"/>
                <a:gd name="T58" fmla="*/ 0 w 8"/>
                <a:gd name="T59" fmla="*/ 489 h 904"/>
                <a:gd name="T60" fmla="*/ 3 w 8"/>
                <a:gd name="T61" fmla="*/ 411 h 904"/>
                <a:gd name="T62" fmla="*/ 7 w 8"/>
                <a:gd name="T63" fmla="*/ 438 h 904"/>
                <a:gd name="T64" fmla="*/ 0 w 8"/>
                <a:gd name="T65" fmla="*/ 438 h 904"/>
                <a:gd name="T66" fmla="*/ 1 w 8"/>
                <a:gd name="T67" fmla="*/ 361 h 904"/>
                <a:gd name="T68" fmla="*/ 7 w 8"/>
                <a:gd name="T69" fmla="*/ 364 h 904"/>
                <a:gd name="T70" fmla="*/ 2 w 8"/>
                <a:gd name="T71" fmla="*/ 389 h 904"/>
                <a:gd name="T72" fmla="*/ 0 w 8"/>
                <a:gd name="T73" fmla="*/ 313 h 904"/>
                <a:gd name="T74" fmla="*/ 7 w 8"/>
                <a:gd name="T75" fmla="*/ 310 h 904"/>
                <a:gd name="T76" fmla="*/ 6 w 8"/>
                <a:gd name="T77" fmla="*/ 338 h 904"/>
                <a:gd name="T78" fmla="*/ 0 w 8"/>
                <a:gd name="T79" fmla="*/ 335 h 904"/>
                <a:gd name="T80" fmla="*/ 3 w 8"/>
                <a:gd name="T81" fmla="*/ 257 h 904"/>
                <a:gd name="T82" fmla="*/ 7 w 8"/>
                <a:gd name="T83" fmla="*/ 284 h 904"/>
                <a:gd name="T84" fmla="*/ 0 w 8"/>
                <a:gd name="T85" fmla="*/ 284 h 904"/>
                <a:gd name="T86" fmla="*/ 1 w 8"/>
                <a:gd name="T87" fmla="*/ 207 h 904"/>
                <a:gd name="T88" fmla="*/ 8 w 8"/>
                <a:gd name="T89" fmla="*/ 209 h 904"/>
                <a:gd name="T90" fmla="*/ 2 w 8"/>
                <a:gd name="T91" fmla="*/ 235 h 904"/>
                <a:gd name="T92" fmla="*/ 0 w 8"/>
                <a:gd name="T93" fmla="*/ 158 h 904"/>
                <a:gd name="T94" fmla="*/ 7 w 8"/>
                <a:gd name="T95" fmla="*/ 155 h 904"/>
                <a:gd name="T96" fmla="*/ 6 w 8"/>
                <a:gd name="T97" fmla="*/ 183 h 904"/>
                <a:gd name="T98" fmla="*/ 0 w 8"/>
                <a:gd name="T99" fmla="*/ 180 h 904"/>
                <a:gd name="T100" fmla="*/ 3 w 8"/>
                <a:gd name="T101" fmla="*/ 103 h 904"/>
                <a:gd name="T102" fmla="*/ 7 w 8"/>
                <a:gd name="T103" fmla="*/ 130 h 904"/>
                <a:gd name="T104" fmla="*/ 1 w 8"/>
                <a:gd name="T105" fmla="*/ 130 h 904"/>
                <a:gd name="T106" fmla="*/ 1 w 8"/>
                <a:gd name="T107" fmla="*/ 53 h 904"/>
                <a:gd name="T108" fmla="*/ 8 w 8"/>
                <a:gd name="T109" fmla="*/ 55 h 904"/>
                <a:gd name="T110" fmla="*/ 2 w 8"/>
                <a:gd name="T111" fmla="*/ 81 h 904"/>
                <a:gd name="T112" fmla="*/ 0 w 8"/>
                <a:gd name="T113" fmla="*/ 3 h 904"/>
                <a:gd name="T114" fmla="*/ 7 w 8"/>
                <a:gd name="T115" fmla="*/ 1 h 904"/>
                <a:gd name="T116" fmla="*/ 6 w 8"/>
                <a:gd name="T117" fmla="*/ 29 h 904"/>
                <a:gd name="T118" fmla="*/ 0 w 8"/>
                <a:gd name="T119" fmla="*/ 26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 h="904">
                  <a:moveTo>
                    <a:pt x="0" y="901"/>
                  </a:moveTo>
                  <a:lnTo>
                    <a:pt x="0" y="878"/>
                  </a:lnTo>
                  <a:lnTo>
                    <a:pt x="0" y="877"/>
                  </a:lnTo>
                  <a:lnTo>
                    <a:pt x="1" y="876"/>
                  </a:lnTo>
                  <a:lnTo>
                    <a:pt x="2" y="875"/>
                  </a:lnTo>
                  <a:lnTo>
                    <a:pt x="3" y="875"/>
                  </a:lnTo>
                  <a:lnTo>
                    <a:pt x="5" y="875"/>
                  </a:lnTo>
                  <a:lnTo>
                    <a:pt x="6" y="876"/>
                  </a:lnTo>
                  <a:lnTo>
                    <a:pt x="7" y="877"/>
                  </a:lnTo>
                  <a:lnTo>
                    <a:pt x="7" y="878"/>
                  </a:lnTo>
                  <a:lnTo>
                    <a:pt x="7" y="901"/>
                  </a:lnTo>
                  <a:lnTo>
                    <a:pt x="7" y="902"/>
                  </a:lnTo>
                  <a:lnTo>
                    <a:pt x="6" y="903"/>
                  </a:lnTo>
                  <a:lnTo>
                    <a:pt x="5" y="904"/>
                  </a:lnTo>
                  <a:lnTo>
                    <a:pt x="3" y="904"/>
                  </a:lnTo>
                  <a:lnTo>
                    <a:pt x="2" y="904"/>
                  </a:lnTo>
                  <a:lnTo>
                    <a:pt x="1" y="903"/>
                  </a:lnTo>
                  <a:lnTo>
                    <a:pt x="0" y="902"/>
                  </a:lnTo>
                  <a:lnTo>
                    <a:pt x="0" y="901"/>
                  </a:lnTo>
                  <a:lnTo>
                    <a:pt x="0" y="901"/>
                  </a:lnTo>
                  <a:close/>
                  <a:moveTo>
                    <a:pt x="0" y="849"/>
                  </a:moveTo>
                  <a:lnTo>
                    <a:pt x="0" y="827"/>
                  </a:lnTo>
                  <a:lnTo>
                    <a:pt x="0" y="825"/>
                  </a:lnTo>
                  <a:lnTo>
                    <a:pt x="1" y="824"/>
                  </a:lnTo>
                  <a:lnTo>
                    <a:pt x="2" y="824"/>
                  </a:lnTo>
                  <a:lnTo>
                    <a:pt x="3" y="823"/>
                  </a:lnTo>
                  <a:lnTo>
                    <a:pt x="5" y="824"/>
                  </a:lnTo>
                  <a:lnTo>
                    <a:pt x="6" y="824"/>
                  </a:lnTo>
                  <a:lnTo>
                    <a:pt x="7" y="825"/>
                  </a:lnTo>
                  <a:lnTo>
                    <a:pt x="7" y="827"/>
                  </a:lnTo>
                  <a:lnTo>
                    <a:pt x="7" y="849"/>
                  </a:lnTo>
                  <a:lnTo>
                    <a:pt x="7" y="850"/>
                  </a:lnTo>
                  <a:lnTo>
                    <a:pt x="6" y="851"/>
                  </a:lnTo>
                  <a:lnTo>
                    <a:pt x="5" y="852"/>
                  </a:lnTo>
                  <a:lnTo>
                    <a:pt x="3" y="852"/>
                  </a:lnTo>
                  <a:lnTo>
                    <a:pt x="2" y="852"/>
                  </a:lnTo>
                  <a:lnTo>
                    <a:pt x="1" y="851"/>
                  </a:lnTo>
                  <a:lnTo>
                    <a:pt x="0" y="850"/>
                  </a:lnTo>
                  <a:lnTo>
                    <a:pt x="0" y="849"/>
                  </a:lnTo>
                  <a:lnTo>
                    <a:pt x="0" y="849"/>
                  </a:lnTo>
                  <a:close/>
                  <a:moveTo>
                    <a:pt x="0" y="797"/>
                  </a:moveTo>
                  <a:lnTo>
                    <a:pt x="0" y="776"/>
                  </a:lnTo>
                  <a:lnTo>
                    <a:pt x="0" y="774"/>
                  </a:lnTo>
                  <a:lnTo>
                    <a:pt x="1" y="772"/>
                  </a:lnTo>
                  <a:lnTo>
                    <a:pt x="2" y="772"/>
                  </a:lnTo>
                  <a:lnTo>
                    <a:pt x="3" y="772"/>
                  </a:lnTo>
                  <a:lnTo>
                    <a:pt x="5" y="772"/>
                  </a:lnTo>
                  <a:lnTo>
                    <a:pt x="6" y="772"/>
                  </a:lnTo>
                  <a:lnTo>
                    <a:pt x="7" y="774"/>
                  </a:lnTo>
                  <a:lnTo>
                    <a:pt x="7" y="776"/>
                  </a:lnTo>
                  <a:lnTo>
                    <a:pt x="7" y="797"/>
                  </a:lnTo>
                  <a:lnTo>
                    <a:pt x="7" y="799"/>
                  </a:lnTo>
                  <a:lnTo>
                    <a:pt x="6" y="801"/>
                  </a:lnTo>
                  <a:lnTo>
                    <a:pt x="5" y="801"/>
                  </a:lnTo>
                  <a:lnTo>
                    <a:pt x="3" y="802"/>
                  </a:lnTo>
                  <a:lnTo>
                    <a:pt x="2" y="801"/>
                  </a:lnTo>
                  <a:lnTo>
                    <a:pt x="1" y="801"/>
                  </a:lnTo>
                  <a:lnTo>
                    <a:pt x="0" y="799"/>
                  </a:lnTo>
                  <a:lnTo>
                    <a:pt x="0" y="797"/>
                  </a:lnTo>
                  <a:lnTo>
                    <a:pt x="0" y="797"/>
                  </a:lnTo>
                  <a:close/>
                  <a:moveTo>
                    <a:pt x="0" y="747"/>
                  </a:moveTo>
                  <a:lnTo>
                    <a:pt x="0" y="724"/>
                  </a:lnTo>
                  <a:lnTo>
                    <a:pt x="0" y="723"/>
                  </a:lnTo>
                  <a:lnTo>
                    <a:pt x="1" y="722"/>
                  </a:lnTo>
                  <a:lnTo>
                    <a:pt x="2" y="721"/>
                  </a:lnTo>
                  <a:lnTo>
                    <a:pt x="3" y="721"/>
                  </a:lnTo>
                  <a:lnTo>
                    <a:pt x="5" y="721"/>
                  </a:lnTo>
                  <a:lnTo>
                    <a:pt x="6" y="722"/>
                  </a:lnTo>
                  <a:lnTo>
                    <a:pt x="7" y="723"/>
                  </a:lnTo>
                  <a:lnTo>
                    <a:pt x="7" y="724"/>
                  </a:lnTo>
                  <a:lnTo>
                    <a:pt x="7" y="747"/>
                  </a:lnTo>
                  <a:lnTo>
                    <a:pt x="7" y="748"/>
                  </a:lnTo>
                  <a:lnTo>
                    <a:pt x="6" y="749"/>
                  </a:lnTo>
                  <a:lnTo>
                    <a:pt x="5" y="750"/>
                  </a:lnTo>
                  <a:lnTo>
                    <a:pt x="3" y="750"/>
                  </a:lnTo>
                  <a:lnTo>
                    <a:pt x="2" y="750"/>
                  </a:lnTo>
                  <a:lnTo>
                    <a:pt x="1" y="749"/>
                  </a:lnTo>
                  <a:lnTo>
                    <a:pt x="0" y="748"/>
                  </a:lnTo>
                  <a:lnTo>
                    <a:pt x="0" y="747"/>
                  </a:lnTo>
                  <a:lnTo>
                    <a:pt x="0" y="747"/>
                  </a:lnTo>
                  <a:close/>
                  <a:moveTo>
                    <a:pt x="0" y="695"/>
                  </a:moveTo>
                  <a:lnTo>
                    <a:pt x="0" y="672"/>
                  </a:lnTo>
                  <a:lnTo>
                    <a:pt x="0" y="671"/>
                  </a:lnTo>
                  <a:lnTo>
                    <a:pt x="1" y="670"/>
                  </a:lnTo>
                  <a:lnTo>
                    <a:pt x="2" y="669"/>
                  </a:lnTo>
                  <a:lnTo>
                    <a:pt x="3" y="669"/>
                  </a:lnTo>
                  <a:lnTo>
                    <a:pt x="5" y="669"/>
                  </a:lnTo>
                  <a:lnTo>
                    <a:pt x="6" y="670"/>
                  </a:lnTo>
                  <a:lnTo>
                    <a:pt x="7" y="671"/>
                  </a:lnTo>
                  <a:lnTo>
                    <a:pt x="7" y="672"/>
                  </a:lnTo>
                  <a:lnTo>
                    <a:pt x="7" y="695"/>
                  </a:lnTo>
                  <a:lnTo>
                    <a:pt x="7" y="696"/>
                  </a:lnTo>
                  <a:lnTo>
                    <a:pt x="6" y="697"/>
                  </a:lnTo>
                  <a:lnTo>
                    <a:pt x="5" y="698"/>
                  </a:lnTo>
                  <a:lnTo>
                    <a:pt x="3" y="698"/>
                  </a:lnTo>
                  <a:lnTo>
                    <a:pt x="2" y="698"/>
                  </a:lnTo>
                  <a:lnTo>
                    <a:pt x="1" y="697"/>
                  </a:lnTo>
                  <a:lnTo>
                    <a:pt x="0" y="696"/>
                  </a:lnTo>
                  <a:lnTo>
                    <a:pt x="0" y="695"/>
                  </a:lnTo>
                  <a:lnTo>
                    <a:pt x="0" y="695"/>
                  </a:lnTo>
                  <a:close/>
                  <a:moveTo>
                    <a:pt x="0" y="643"/>
                  </a:moveTo>
                  <a:lnTo>
                    <a:pt x="0" y="621"/>
                  </a:lnTo>
                  <a:lnTo>
                    <a:pt x="0" y="619"/>
                  </a:lnTo>
                  <a:lnTo>
                    <a:pt x="1" y="618"/>
                  </a:lnTo>
                  <a:lnTo>
                    <a:pt x="2" y="618"/>
                  </a:lnTo>
                  <a:lnTo>
                    <a:pt x="3" y="617"/>
                  </a:lnTo>
                  <a:lnTo>
                    <a:pt x="5" y="618"/>
                  </a:lnTo>
                  <a:lnTo>
                    <a:pt x="6" y="618"/>
                  </a:lnTo>
                  <a:lnTo>
                    <a:pt x="7" y="619"/>
                  </a:lnTo>
                  <a:lnTo>
                    <a:pt x="7" y="621"/>
                  </a:lnTo>
                  <a:lnTo>
                    <a:pt x="7" y="643"/>
                  </a:lnTo>
                  <a:lnTo>
                    <a:pt x="7" y="644"/>
                  </a:lnTo>
                  <a:lnTo>
                    <a:pt x="6" y="645"/>
                  </a:lnTo>
                  <a:lnTo>
                    <a:pt x="5" y="647"/>
                  </a:lnTo>
                  <a:lnTo>
                    <a:pt x="3" y="647"/>
                  </a:lnTo>
                  <a:lnTo>
                    <a:pt x="2" y="647"/>
                  </a:lnTo>
                  <a:lnTo>
                    <a:pt x="1" y="645"/>
                  </a:lnTo>
                  <a:lnTo>
                    <a:pt x="0" y="644"/>
                  </a:lnTo>
                  <a:lnTo>
                    <a:pt x="0" y="643"/>
                  </a:lnTo>
                  <a:lnTo>
                    <a:pt x="0" y="643"/>
                  </a:lnTo>
                  <a:close/>
                  <a:moveTo>
                    <a:pt x="0" y="591"/>
                  </a:moveTo>
                  <a:lnTo>
                    <a:pt x="0" y="570"/>
                  </a:lnTo>
                  <a:lnTo>
                    <a:pt x="0" y="568"/>
                  </a:lnTo>
                  <a:lnTo>
                    <a:pt x="1" y="567"/>
                  </a:lnTo>
                  <a:lnTo>
                    <a:pt x="2" y="567"/>
                  </a:lnTo>
                  <a:lnTo>
                    <a:pt x="3" y="567"/>
                  </a:lnTo>
                  <a:lnTo>
                    <a:pt x="5" y="567"/>
                  </a:lnTo>
                  <a:lnTo>
                    <a:pt x="6" y="567"/>
                  </a:lnTo>
                  <a:lnTo>
                    <a:pt x="7" y="568"/>
                  </a:lnTo>
                  <a:lnTo>
                    <a:pt x="7" y="570"/>
                  </a:lnTo>
                  <a:lnTo>
                    <a:pt x="7" y="591"/>
                  </a:lnTo>
                  <a:lnTo>
                    <a:pt x="7" y="594"/>
                  </a:lnTo>
                  <a:lnTo>
                    <a:pt x="6" y="595"/>
                  </a:lnTo>
                  <a:lnTo>
                    <a:pt x="5" y="595"/>
                  </a:lnTo>
                  <a:lnTo>
                    <a:pt x="3" y="596"/>
                  </a:lnTo>
                  <a:lnTo>
                    <a:pt x="2" y="595"/>
                  </a:lnTo>
                  <a:lnTo>
                    <a:pt x="1" y="595"/>
                  </a:lnTo>
                  <a:lnTo>
                    <a:pt x="0" y="594"/>
                  </a:lnTo>
                  <a:lnTo>
                    <a:pt x="0" y="591"/>
                  </a:lnTo>
                  <a:lnTo>
                    <a:pt x="0" y="591"/>
                  </a:lnTo>
                  <a:close/>
                  <a:moveTo>
                    <a:pt x="0" y="541"/>
                  </a:moveTo>
                  <a:lnTo>
                    <a:pt x="0" y="518"/>
                  </a:lnTo>
                  <a:lnTo>
                    <a:pt x="0" y="517"/>
                  </a:lnTo>
                  <a:lnTo>
                    <a:pt x="1" y="516"/>
                  </a:lnTo>
                  <a:lnTo>
                    <a:pt x="2" y="515"/>
                  </a:lnTo>
                  <a:lnTo>
                    <a:pt x="3" y="515"/>
                  </a:lnTo>
                  <a:lnTo>
                    <a:pt x="5" y="515"/>
                  </a:lnTo>
                  <a:lnTo>
                    <a:pt x="6" y="516"/>
                  </a:lnTo>
                  <a:lnTo>
                    <a:pt x="7" y="517"/>
                  </a:lnTo>
                  <a:lnTo>
                    <a:pt x="7" y="518"/>
                  </a:lnTo>
                  <a:lnTo>
                    <a:pt x="7" y="541"/>
                  </a:lnTo>
                  <a:lnTo>
                    <a:pt x="7" y="542"/>
                  </a:lnTo>
                  <a:lnTo>
                    <a:pt x="6" y="543"/>
                  </a:lnTo>
                  <a:lnTo>
                    <a:pt x="5" y="544"/>
                  </a:lnTo>
                  <a:lnTo>
                    <a:pt x="3" y="544"/>
                  </a:lnTo>
                  <a:lnTo>
                    <a:pt x="2" y="544"/>
                  </a:lnTo>
                  <a:lnTo>
                    <a:pt x="1" y="543"/>
                  </a:lnTo>
                  <a:lnTo>
                    <a:pt x="0" y="542"/>
                  </a:lnTo>
                  <a:lnTo>
                    <a:pt x="0" y="541"/>
                  </a:lnTo>
                  <a:lnTo>
                    <a:pt x="0" y="541"/>
                  </a:lnTo>
                  <a:close/>
                  <a:moveTo>
                    <a:pt x="0" y="489"/>
                  </a:moveTo>
                  <a:lnTo>
                    <a:pt x="0" y="467"/>
                  </a:lnTo>
                  <a:lnTo>
                    <a:pt x="0" y="465"/>
                  </a:lnTo>
                  <a:lnTo>
                    <a:pt x="1" y="464"/>
                  </a:lnTo>
                  <a:lnTo>
                    <a:pt x="2" y="463"/>
                  </a:lnTo>
                  <a:lnTo>
                    <a:pt x="3" y="463"/>
                  </a:lnTo>
                  <a:lnTo>
                    <a:pt x="5" y="463"/>
                  </a:lnTo>
                  <a:lnTo>
                    <a:pt x="6" y="464"/>
                  </a:lnTo>
                  <a:lnTo>
                    <a:pt x="7" y="465"/>
                  </a:lnTo>
                  <a:lnTo>
                    <a:pt x="7" y="467"/>
                  </a:lnTo>
                  <a:lnTo>
                    <a:pt x="7" y="489"/>
                  </a:lnTo>
                  <a:lnTo>
                    <a:pt x="7" y="490"/>
                  </a:lnTo>
                  <a:lnTo>
                    <a:pt x="6" y="491"/>
                  </a:lnTo>
                  <a:lnTo>
                    <a:pt x="5" y="492"/>
                  </a:lnTo>
                  <a:lnTo>
                    <a:pt x="3" y="492"/>
                  </a:lnTo>
                  <a:lnTo>
                    <a:pt x="2" y="492"/>
                  </a:lnTo>
                  <a:lnTo>
                    <a:pt x="1" y="491"/>
                  </a:lnTo>
                  <a:lnTo>
                    <a:pt x="0" y="490"/>
                  </a:lnTo>
                  <a:lnTo>
                    <a:pt x="0" y="489"/>
                  </a:lnTo>
                  <a:lnTo>
                    <a:pt x="0" y="489"/>
                  </a:lnTo>
                  <a:close/>
                  <a:moveTo>
                    <a:pt x="0" y="437"/>
                  </a:moveTo>
                  <a:lnTo>
                    <a:pt x="0" y="415"/>
                  </a:lnTo>
                  <a:lnTo>
                    <a:pt x="0" y="414"/>
                  </a:lnTo>
                  <a:lnTo>
                    <a:pt x="1" y="412"/>
                  </a:lnTo>
                  <a:lnTo>
                    <a:pt x="2" y="412"/>
                  </a:lnTo>
                  <a:lnTo>
                    <a:pt x="3" y="411"/>
                  </a:lnTo>
                  <a:lnTo>
                    <a:pt x="5" y="412"/>
                  </a:lnTo>
                  <a:lnTo>
                    <a:pt x="6" y="412"/>
                  </a:lnTo>
                  <a:lnTo>
                    <a:pt x="7" y="414"/>
                  </a:lnTo>
                  <a:lnTo>
                    <a:pt x="7" y="415"/>
                  </a:lnTo>
                  <a:lnTo>
                    <a:pt x="7" y="437"/>
                  </a:lnTo>
                  <a:lnTo>
                    <a:pt x="7" y="438"/>
                  </a:lnTo>
                  <a:lnTo>
                    <a:pt x="6" y="440"/>
                  </a:lnTo>
                  <a:lnTo>
                    <a:pt x="5" y="441"/>
                  </a:lnTo>
                  <a:lnTo>
                    <a:pt x="3" y="441"/>
                  </a:lnTo>
                  <a:lnTo>
                    <a:pt x="2" y="441"/>
                  </a:lnTo>
                  <a:lnTo>
                    <a:pt x="1" y="440"/>
                  </a:lnTo>
                  <a:lnTo>
                    <a:pt x="0" y="438"/>
                  </a:lnTo>
                  <a:lnTo>
                    <a:pt x="0" y="437"/>
                  </a:lnTo>
                  <a:lnTo>
                    <a:pt x="0" y="437"/>
                  </a:lnTo>
                  <a:close/>
                  <a:moveTo>
                    <a:pt x="0" y="385"/>
                  </a:moveTo>
                  <a:lnTo>
                    <a:pt x="0" y="364"/>
                  </a:lnTo>
                  <a:lnTo>
                    <a:pt x="0" y="362"/>
                  </a:lnTo>
                  <a:lnTo>
                    <a:pt x="1" y="361"/>
                  </a:lnTo>
                  <a:lnTo>
                    <a:pt x="2" y="361"/>
                  </a:lnTo>
                  <a:lnTo>
                    <a:pt x="3" y="361"/>
                  </a:lnTo>
                  <a:lnTo>
                    <a:pt x="5" y="361"/>
                  </a:lnTo>
                  <a:lnTo>
                    <a:pt x="6" y="361"/>
                  </a:lnTo>
                  <a:lnTo>
                    <a:pt x="7" y="362"/>
                  </a:lnTo>
                  <a:lnTo>
                    <a:pt x="7" y="364"/>
                  </a:lnTo>
                  <a:lnTo>
                    <a:pt x="7" y="385"/>
                  </a:lnTo>
                  <a:lnTo>
                    <a:pt x="7" y="388"/>
                  </a:lnTo>
                  <a:lnTo>
                    <a:pt x="6" y="389"/>
                  </a:lnTo>
                  <a:lnTo>
                    <a:pt x="5" y="389"/>
                  </a:lnTo>
                  <a:lnTo>
                    <a:pt x="3" y="390"/>
                  </a:lnTo>
                  <a:lnTo>
                    <a:pt x="2" y="389"/>
                  </a:lnTo>
                  <a:lnTo>
                    <a:pt x="1" y="389"/>
                  </a:lnTo>
                  <a:lnTo>
                    <a:pt x="0" y="388"/>
                  </a:lnTo>
                  <a:lnTo>
                    <a:pt x="0" y="385"/>
                  </a:lnTo>
                  <a:lnTo>
                    <a:pt x="0" y="385"/>
                  </a:lnTo>
                  <a:close/>
                  <a:moveTo>
                    <a:pt x="0" y="335"/>
                  </a:moveTo>
                  <a:lnTo>
                    <a:pt x="0" y="313"/>
                  </a:lnTo>
                  <a:lnTo>
                    <a:pt x="0" y="311"/>
                  </a:lnTo>
                  <a:lnTo>
                    <a:pt x="1" y="310"/>
                  </a:lnTo>
                  <a:lnTo>
                    <a:pt x="2" y="309"/>
                  </a:lnTo>
                  <a:lnTo>
                    <a:pt x="3" y="309"/>
                  </a:lnTo>
                  <a:lnTo>
                    <a:pt x="6" y="309"/>
                  </a:lnTo>
                  <a:lnTo>
                    <a:pt x="7" y="310"/>
                  </a:lnTo>
                  <a:lnTo>
                    <a:pt x="7" y="311"/>
                  </a:lnTo>
                  <a:lnTo>
                    <a:pt x="7" y="313"/>
                  </a:lnTo>
                  <a:lnTo>
                    <a:pt x="7" y="335"/>
                  </a:lnTo>
                  <a:lnTo>
                    <a:pt x="7" y="336"/>
                  </a:lnTo>
                  <a:lnTo>
                    <a:pt x="7" y="337"/>
                  </a:lnTo>
                  <a:lnTo>
                    <a:pt x="6" y="338"/>
                  </a:lnTo>
                  <a:lnTo>
                    <a:pt x="3" y="338"/>
                  </a:lnTo>
                  <a:lnTo>
                    <a:pt x="2" y="338"/>
                  </a:lnTo>
                  <a:lnTo>
                    <a:pt x="1" y="337"/>
                  </a:lnTo>
                  <a:lnTo>
                    <a:pt x="0" y="336"/>
                  </a:lnTo>
                  <a:lnTo>
                    <a:pt x="0" y="335"/>
                  </a:lnTo>
                  <a:lnTo>
                    <a:pt x="0" y="335"/>
                  </a:lnTo>
                  <a:close/>
                  <a:moveTo>
                    <a:pt x="0" y="283"/>
                  </a:moveTo>
                  <a:lnTo>
                    <a:pt x="0" y="261"/>
                  </a:lnTo>
                  <a:lnTo>
                    <a:pt x="0" y="260"/>
                  </a:lnTo>
                  <a:lnTo>
                    <a:pt x="1" y="258"/>
                  </a:lnTo>
                  <a:lnTo>
                    <a:pt x="2" y="257"/>
                  </a:lnTo>
                  <a:lnTo>
                    <a:pt x="3" y="257"/>
                  </a:lnTo>
                  <a:lnTo>
                    <a:pt x="6" y="257"/>
                  </a:lnTo>
                  <a:lnTo>
                    <a:pt x="7" y="258"/>
                  </a:lnTo>
                  <a:lnTo>
                    <a:pt x="7" y="260"/>
                  </a:lnTo>
                  <a:lnTo>
                    <a:pt x="7" y="261"/>
                  </a:lnTo>
                  <a:lnTo>
                    <a:pt x="7" y="283"/>
                  </a:lnTo>
                  <a:lnTo>
                    <a:pt x="7" y="284"/>
                  </a:lnTo>
                  <a:lnTo>
                    <a:pt x="7" y="285"/>
                  </a:lnTo>
                  <a:lnTo>
                    <a:pt x="6" y="287"/>
                  </a:lnTo>
                  <a:lnTo>
                    <a:pt x="3" y="287"/>
                  </a:lnTo>
                  <a:lnTo>
                    <a:pt x="2" y="287"/>
                  </a:lnTo>
                  <a:lnTo>
                    <a:pt x="1" y="285"/>
                  </a:lnTo>
                  <a:lnTo>
                    <a:pt x="0" y="284"/>
                  </a:lnTo>
                  <a:lnTo>
                    <a:pt x="0" y="283"/>
                  </a:lnTo>
                  <a:lnTo>
                    <a:pt x="0" y="283"/>
                  </a:lnTo>
                  <a:close/>
                  <a:moveTo>
                    <a:pt x="0" y="231"/>
                  </a:moveTo>
                  <a:lnTo>
                    <a:pt x="0" y="209"/>
                  </a:lnTo>
                  <a:lnTo>
                    <a:pt x="1" y="208"/>
                  </a:lnTo>
                  <a:lnTo>
                    <a:pt x="1" y="207"/>
                  </a:lnTo>
                  <a:lnTo>
                    <a:pt x="2" y="207"/>
                  </a:lnTo>
                  <a:lnTo>
                    <a:pt x="3" y="205"/>
                  </a:lnTo>
                  <a:lnTo>
                    <a:pt x="6" y="207"/>
                  </a:lnTo>
                  <a:lnTo>
                    <a:pt x="7" y="207"/>
                  </a:lnTo>
                  <a:lnTo>
                    <a:pt x="7" y="208"/>
                  </a:lnTo>
                  <a:lnTo>
                    <a:pt x="8" y="209"/>
                  </a:lnTo>
                  <a:lnTo>
                    <a:pt x="7" y="231"/>
                  </a:lnTo>
                  <a:lnTo>
                    <a:pt x="7" y="233"/>
                  </a:lnTo>
                  <a:lnTo>
                    <a:pt x="7" y="234"/>
                  </a:lnTo>
                  <a:lnTo>
                    <a:pt x="6" y="235"/>
                  </a:lnTo>
                  <a:lnTo>
                    <a:pt x="3" y="235"/>
                  </a:lnTo>
                  <a:lnTo>
                    <a:pt x="2" y="235"/>
                  </a:lnTo>
                  <a:lnTo>
                    <a:pt x="1" y="234"/>
                  </a:lnTo>
                  <a:lnTo>
                    <a:pt x="0" y="233"/>
                  </a:lnTo>
                  <a:lnTo>
                    <a:pt x="0" y="231"/>
                  </a:lnTo>
                  <a:lnTo>
                    <a:pt x="0" y="231"/>
                  </a:lnTo>
                  <a:close/>
                  <a:moveTo>
                    <a:pt x="0" y="180"/>
                  </a:moveTo>
                  <a:lnTo>
                    <a:pt x="0" y="158"/>
                  </a:lnTo>
                  <a:lnTo>
                    <a:pt x="1" y="156"/>
                  </a:lnTo>
                  <a:lnTo>
                    <a:pt x="1" y="155"/>
                  </a:lnTo>
                  <a:lnTo>
                    <a:pt x="2" y="155"/>
                  </a:lnTo>
                  <a:lnTo>
                    <a:pt x="3" y="155"/>
                  </a:lnTo>
                  <a:lnTo>
                    <a:pt x="6" y="155"/>
                  </a:lnTo>
                  <a:lnTo>
                    <a:pt x="7" y="155"/>
                  </a:lnTo>
                  <a:lnTo>
                    <a:pt x="7" y="156"/>
                  </a:lnTo>
                  <a:lnTo>
                    <a:pt x="8" y="158"/>
                  </a:lnTo>
                  <a:lnTo>
                    <a:pt x="8" y="180"/>
                  </a:lnTo>
                  <a:lnTo>
                    <a:pt x="7" y="182"/>
                  </a:lnTo>
                  <a:lnTo>
                    <a:pt x="7" y="183"/>
                  </a:lnTo>
                  <a:lnTo>
                    <a:pt x="6" y="183"/>
                  </a:lnTo>
                  <a:lnTo>
                    <a:pt x="3" y="184"/>
                  </a:lnTo>
                  <a:lnTo>
                    <a:pt x="2" y="183"/>
                  </a:lnTo>
                  <a:lnTo>
                    <a:pt x="1" y="183"/>
                  </a:lnTo>
                  <a:lnTo>
                    <a:pt x="1" y="182"/>
                  </a:lnTo>
                  <a:lnTo>
                    <a:pt x="0" y="180"/>
                  </a:lnTo>
                  <a:lnTo>
                    <a:pt x="0" y="180"/>
                  </a:lnTo>
                  <a:close/>
                  <a:moveTo>
                    <a:pt x="0" y="129"/>
                  </a:moveTo>
                  <a:lnTo>
                    <a:pt x="0" y="107"/>
                  </a:lnTo>
                  <a:lnTo>
                    <a:pt x="1" y="106"/>
                  </a:lnTo>
                  <a:lnTo>
                    <a:pt x="1" y="104"/>
                  </a:lnTo>
                  <a:lnTo>
                    <a:pt x="2" y="103"/>
                  </a:lnTo>
                  <a:lnTo>
                    <a:pt x="3" y="103"/>
                  </a:lnTo>
                  <a:lnTo>
                    <a:pt x="6" y="103"/>
                  </a:lnTo>
                  <a:lnTo>
                    <a:pt x="7" y="104"/>
                  </a:lnTo>
                  <a:lnTo>
                    <a:pt x="7" y="106"/>
                  </a:lnTo>
                  <a:lnTo>
                    <a:pt x="8" y="107"/>
                  </a:lnTo>
                  <a:lnTo>
                    <a:pt x="8" y="129"/>
                  </a:lnTo>
                  <a:lnTo>
                    <a:pt x="7" y="130"/>
                  </a:lnTo>
                  <a:lnTo>
                    <a:pt x="7" y="131"/>
                  </a:lnTo>
                  <a:lnTo>
                    <a:pt x="6" y="133"/>
                  </a:lnTo>
                  <a:lnTo>
                    <a:pt x="3" y="133"/>
                  </a:lnTo>
                  <a:lnTo>
                    <a:pt x="2" y="133"/>
                  </a:lnTo>
                  <a:lnTo>
                    <a:pt x="1" y="131"/>
                  </a:lnTo>
                  <a:lnTo>
                    <a:pt x="1" y="130"/>
                  </a:lnTo>
                  <a:lnTo>
                    <a:pt x="0" y="129"/>
                  </a:lnTo>
                  <a:lnTo>
                    <a:pt x="0" y="129"/>
                  </a:lnTo>
                  <a:close/>
                  <a:moveTo>
                    <a:pt x="0" y="77"/>
                  </a:moveTo>
                  <a:lnTo>
                    <a:pt x="0" y="55"/>
                  </a:lnTo>
                  <a:lnTo>
                    <a:pt x="1" y="54"/>
                  </a:lnTo>
                  <a:lnTo>
                    <a:pt x="1" y="53"/>
                  </a:lnTo>
                  <a:lnTo>
                    <a:pt x="2" y="51"/>
                  </a:lnTo>
                  <a:lnTo>
                    <a:pt x="3" y="51"/>
                  </a:lnTo>
                  <a:lnTo>
                    <a:pt x="6" y="51"/>
                  </a:lnTo>
                  <a:lnTo>
                    <a:pt x="7" y="53"/>
                  </a:lnTo>
                  <a:lnTo>
                    <a:pt x="7" y="54"/>
                  </a:lnTo>
                  <a:lnTo>
                    <a:pt x="8" y="55"/>
                  </a:lnTo>
                  <a:lnTo>
                    <a:pt x="8" y="77"/>
                  </a:lnTo>
                  <a:lnTo>
                    <a:pt x="7" y="78"/>
                  </a:lnTo>
                  <a:lnTo>
                    <a:pt x="7" y="80"/>
                  </a:lnTo>
                  <a:lnTo>
                    <a:pt x="6" y="81"/>
                  </a:lnTo>
                  <a:lnTo>
                    <a:pt x="3" y="81"/>
                  </a:lnTo>
                  <a:lnTo>
                    <a:pt x="2" y="81"/>
                  </a:lnTo>
                  <a:lnTo>
                    <a:pt x="1" y="80"/>
                  </a:lnTo>
                  <a:lnTo>
                    <a:pt x="1" y="78"/>
                  </a:lnTo>
                  <a:lnTo>
                    <a:pt x="0" y="77"/>
                  </a:lnTo>
                  <a:lnTo>
                    <a:pt x="0" y="77"/>
                  </a:lnTo>
                  <a:close/>
                  <a:moveTo>
                    <a:pt x="0" y="26"/>
                  </a:moveTo>
                  <a:lnTo>
                    <a:pt x="0" y="3"/>
                  </a:lnTo>
                  <a:lnTo>
                    <a:pt x="1" y="2"/>
                  </a:lnTo>
                  <a:lnTo>
                    <a:pt x="1" y="1"/>
                  </a:lnTo>
                  <a:lnTo>
                    <a:pt x="2" y="1"/>
                  </a:lnTo>
                  <a:lnTo>
                    <a:pt x="3" y="0"/>
                  </a:lnTo>
                  <a:lnTo>
                    <a:pt x="6" y="1"/>
                  </a:lnTo>
                  <a:lnTo>
                    <a:pt x="7" y="1"/>
                  </a:lnTo>
                  <a:lnTo>
                    <a:pt x="7" y="2"/>
                  </a:lnTo>
                  <a:lnTo>
                    <a:pt x="8" y="3"/>
                  </a:lnTo>
                  <a:lnTo>
                    <a:pt x="8" y="26"/>
                  </a:lnTo>
                  <a:lnTo>
                    <a:pt x="7" y="27"/>
                  </a:lnTo>
                  <a:lnTo>
                    <a:pt x="7" y="28"/>
                  </a:lnTo>
                  <a:lnTo>
                    <a:pt x="6" y="29"/>
                  </a:lnTo>
                  <a:lnTo>
                    <a:pt x="3" y="29"/>
                  </a:lnTo>
                  <a:lnTo>
                    <a:pt x="2" y="29"/>
                  </a:lnTo>
                  <a:lnTo>
                    <a:pt x="1" y="28"/>
                  </a:lnTo>
                  <a:lnTo>
                    <a:pt x="1" y="27"/>
                  </a:lnTo>
                  <a:lnTo>
                    <a:pt x="0" y="26"/>
                  </a:lnTo>
                  <a:lnTo>
                    <a:pt x="0" y="26"/>
                  </a:lnTo>
                  <a:close/>
                </a:path>
              </a:pathLst>
            </a:custGeom>
            <a:solidFill>
              <a:srgbClr val="000000"/>
            </a:solidFill>
            <a:ln w="1588">
              <a:solidFill>
                <a:srgbClr val="000000"/>
              </a:solidFill>
              <a:prstDash val="solid"/>
              <a:round/>
              <a:headEnd/>
              <a:tailEnd/>
            </a:ln>
          </p:spPr>
          <p:txBody>
            <a:bodyPr/>
            <a:lstStyle/>
            <a:p>
              <a:endParaRPr lang="zh-CN" altLang="en-US"/>
            </a:p>
          </p:txBody>
        </p:sp>
        <p:sp>
          <p:nvSpPr>
            <p:cNvPr id="409688" name="Freeform 88"/>
            <p:cNvSpPr>
              <a:spLocks noEditPoints="1"/>
            </p:cNvSpPr>
            <p:nvPr/>
          </p:nvSpPr>
          <p:spPr bwMode="auto">
            <a:xfrm>
              <a:off x="2993" y="561"/>
              <a:ext cx="8" cy="904"/>
            </a:xfrm>
            <a:custGeom>
              <a:avLst/>
              <a:gdLst>
                <a:gd name="T0" fmla="*/ 4 w 8"/>
                <a:gd name="T1" fmla="*/ 875 h 904"/>
                <a:gd name="T2" fmla="*/ 8 w 8"/>
                <a:gd name="T3" fmla="*/ 902 h 904"/>
                <a:gd name="T4" fmla="*/ 0 w 8"/>
                <a:gd name="T5" fmla="*/ 902 h 904"/>
                <a:gd name="T6" fmla="*/ 2 w 8"/>
                <a:gd name="T7" fmla="*/ 824 h 904"/>
                <a:gd name="T8" fmla="*/ 8 w 8"/>
                <a:gd name="T9" fmla="*/ 826 h 904"/>
                <a:gd name="T10" fmla="*/ 3 w 8"/>
                <a:gd name="T11" fmla="*/ 852 h 904"/>
                <a:gd name="T12" fmla="*/ 0 w 8"/>
                <a:gd name="T13" fmla="*/ 776 h 904"/>
                <a:gd name="T14" fmla="*/ 6 w 8"/>
                <a:gd name="T15" fmla="*/ 772 h 904"/>
                <a:gd name="T16" fmla="*/ 5 w 8"/>
                <a:gd name="T17" fmla="*/ 801 h 904"/>
                <a:gd name="T18" fmla="*/ 0 w 8"/>
                <a:gd name="T19" fmla="*/ 797 h 904"/>
                <a:gd name="T20" fmla="*/ 4 w 8"/>
                <a:gd name="T21" fmla="*/ 721 h 904"/>
                <a:gd name="T22" fmla="*/ 8 w 8"/>
                <a:gd name="T23" fmla="*/ 748 h 904"/>
                <a:gd name="T24" fmla="*/ 0 w 8"/>
                <a:gd name="T25" fmla="*/ 748 h 904"/>
                <a:gd name="T26" fmla="*/ 2 w 8"/>
                <a:gd name="T27" fmla="*/ 670 h 904"/>
                <a:gd name="T28" fmla="*/ 8 w 8"/>
                <a:gd name="T29" fmla="*/ 672 h 904"/>
                <a:gd name="T30" fmla="*/ 3 w 8"/>
                <a:gd name="T31" fmla="*/ 698 h 904"/>
                <a:gd name="T32" fmla="*/ 0 w 8"/>
                <a:gd name="T33" fmla="*/ 621 h 904"/>
                <a:gd name="T34" fmla="*/ 6 w 8"/>
                <a:gd name="T35" fmla="*/ 618 h 904"/>
                <a:gd name="T36" fmla="*/ 5 w 8"/>
                <a:gd name="T37" fmla="*/ 646 h 904"/>
                <a:gd name="T38" fmla="*/ 0 w 8"/>
                <a:gd name="T39" fmla="*/ 643 h 904"/>
                <a:gd name="T40" fmla="*/ 4 w 8"/>
                <a:gd name="T41" fmla="*/ 566 h 904"/>
                <a:gd name="T42" fmla="*/ 8 w 8"/>
                <a:gd name="T43" fmla="*/ 594 h 904"/>
                <a:gd name="T44" fmla="*/ 0 w 8"/>
                <a:gd name="T45" fmla="*/ 594 h 904"/>
                <a:gd name="T46" fmla="*/ 2 w 8"/>
                <a:gd name="T47" fmla="*/ 516 h 904"/>
                <a:gd name="T48" fmla="*/ 8 w 8"/>
                <a:gd name="T49" fmla="*/ 518 h 904"/>
                <a:gd name="T50" fmla="*/ 3 w 8"/>
                <a:gd name="T51" fmla="*/ 544 h 904"/>
                <a:gd name="T52" fmla="*/ 0 w 8"/>
                <a:gd name="T53" fmla="*/ 466 h 904"/>
                <a:gd name="T54" fmla="*/ 6 w 8"/>
                <a:gd name="T55" fmla="*/ 464 h 904"/>
                <a:gd name="T56" fmla="*/ 5 w 8"/>
                <a:gd name="T57" fmla="*/ 492 h 904"/>
                <a:gd name="T58" fmla="*/ 0 w 8"/>
                <a:gd name="T59" fmla="*/ 489 h 904"/>
                <a:gd name="T60" fmla="*/ 4 w 8"/>
                <a:gd name="T61" fmla="*/ 411 h 904"/>
                <a:gd name="T62" fmla="*/ 8 w 8"/>
                <a:gd name="T63" fmla="*/ 438 h 904"/>
                <a:gd name="T64" fmla="*/ 0 w 8"/>
                <a:gd name="T65" fmla="*/ 438 h 904"/>
                <a:gd name="T66" fmla="*/ 2 w 8"/>
                <a:gd name="T67" fmla="*/ 361 h 904"/>
                <a:gd name="T68" fmla="*/ 8 w 8"/>
                <a:gd name="T69" fmla="*/ 364 h 904"/>
                <a:gd name="T70" fmla="*/ 3 w 8"/>
                <a:gd name="T71" fmla="*/ 389 h 904"/>
                <a:gd name="T72" fmla="*/ 0 w 8"/>
                <a:gd name="T73" fmla="*/ 312 h 904"/>
                <a:gd name="T74" fmla="*/ 6 w 8"/>
                <a:gd name="T75" fmla="*/ 310 h 904"/>
                <a:gd name="T76" fmla="*/ 5 w 8"/>
                <a:gd name="T77" fmla="*/ 338 h 904"/>
                <a:gd name="T78" fmla="*/ 0 w 8"/>
                <a:gd name="T79" fmla="*/ 335 h 904"/>
                <a:gd name="T80" fmla="*/ 4 w 8"/>
                <a:gd name="T81" fmla="*/ 257 h 904"/>
                <a:gd name="T82" fmla="*/ 8 w 8"/>
                <a:gd name="T83" fmla="*/ 284 h 904"/>
                <a:gd name="T84" fmla="*/ 0 w 8"/>
                <a:gd name="T85" fmla="*/ 284 h 904"/>
                <a:gd name="T86" fmla="*/ 2 w 8"/>
                <a:gd name="T87" fmla="*/ 207 h 904"/>
                <a:gd name="T88" fmla="*/ 8 w 8"/>
                <a:gd name="T89" fmla="*/ 209 h 904"/>
                <a:gd name="T90" fmla="*/ 3 w 8"/>
                <a:gd name="T91" fmla="*/ 235 h 904"/>
                <a:gd name="T92" fmla="*/ 0 w 8"/>
                <a:gd name="T93" fmla="*/ 158 h 904"/>
                <a:gd name="T94" fmla="*/ 6 w 8"/>
                <a:gd name="T95" fmla="*/ 155 h 904"/>
                <a:gd name="T96" fmla="*/ 5 w 8"/>
                <a:gd name="T97" fmla="*/ 183 h 904"/>
                <a:gd name="T98" fmla="*/ 0 w 8"/>
                <a:gd name="T99" fmla="*/ 179 h 904"/>
                <a:gd name="T100" fmla="*/ 4 w 8"/>
                <a:gd name="T101" fmla="*/ 103 h 904"/>
                <a:gd name="T102" fmla="*/ 8 w 8"/>
                <a:gd name="T103" fmla="*/ 130 h 904"/>
                <a:gd name="T104" fmla="*/ 0 w 8"/>
                <a:gd name="T105" fmla="*/ 130 h 904"/>
                <a:gd name="T106" fmla="*/ 2 w 8"/>
                <a:gd name="T107" fmla="*/ 52 h 904"/>
                <a:gd name="T108" fmla="*/ 8 w 8"/>
                <a:gd name="T109" fmla="*/ 55 h 904"/>
                <a:gd name="T110" fmla="*/ 3 w 8"/>
                <a:gd name="T111" fmla="*/ 81 h 904"/>
                <a:gd name="T112" fmla="*/ 0 w 8"/>
                <a:gd name="T113" fmla="*/ 3 h 904"/>
                <a:gd name="T114" fmla="*/ 6 w 8"/>
                <a:gd name="T115" fmla="*/ 1 h 904"/>
                <a:gd name="T116" fmla="*/ 5 w 8"/>
                <a:gd name="T117" fmla="*/ 29 h 904"/>
                <a:gd name="T118" fmla="*/ 0 w 8"/>
                <a:gd name="T119" fmla="*/ 25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 h="904">
                  <a:moveTo>
                    <a:pt x="0" y="900"/>
                  </a:moveTo>
                  <a:lnTo>
                    <a:pt x="0" y="878"/>
                  </a:lnTo>
                  <a:lnTo>
                    <a:pt x="0" y="877"/>
                  </a:lnTo>
                  <a:lnTo>
                    <a:pt x="2" y="876"/>
                  </a:lnTo>
                  <a:lnTo>
                    <a:pt x="3" y="875"/>
                  </a:lnTo>
                  <a:lnTo>
                    <a:pt x="4" y="875"/>
                  </a:lnTo>
                  <a:lnTo>
                    <a:pt x="5" y="875"/>
                  </a:lnTo>
                  <a:lnTo>
                    <a:pt x="6" y="876"/>
                  </a:lnTo>
                  <a:lnTo>
                    <a:pt x="8" y="877"/>
                  </a:lnTo>
                  <a:lnTo>
                    <a:pt x="8" y="878"/>
                  </a:lnTo>
                  <a:lnTo>
                    <a:pt x="8" y="900"/>
                  </a:lnTo>
                  <a:lnTo>
                    <a:pt x="8" y="902"/>
                  </a:lnTo>
                  <a:lnTo>
                    <a:pt x="6" y="903"/>
                  </a:lnTo>
                  <a:lnTo>
                    <a:pt x="5" y="904"/>
                  </a:lnTo>
                  <a:lnTo>
                    <a:pt x="4" y="904"/>
                  </a:lnTo>
                  <a:lnTo>
                    <a:pt x="3" y="904"/>
                  </a:lnTo>
                  <a:lnTo>
                    <a:pt x="2" y="903"/>
                  </a:lnTo>
                  <a:lnTo>
                    <a:pt x="0" y="902"/>
                  </a:lnTo>
                  <a:lnTo>
                    <a:pt x="0" y="900"/>
                  </a:lnTo>
                  <a:lnTo>
                    <a:pt x="0" y="900"/>
                  </a:lnTo>
                  <a:close/>
                  <a:moveTo>
                    <a:pt x="0" y="849"/>
                  </a:moveTo>
                  <a:lnTo>
                    <a:pt x="0" y="826"/>
                  </a:lnTo>
                  <a:lnTo>
                    <a:pt x="0" y="825"/>
                  </a:lnTo>
                  <a:lnTo>
                    <a:pt x="2" y="824"/>
                  </a:lnTo>
                  <a:lnTo>
                    <a:pt x="3" y="824"/>
                  </a:lnTo>
                  <a:lnTo>
                    <a:pt x="4" y="823"/>
                  </a:lnTo>
                  <a:lnTo>
                    <a:pt x="5" y="824"/>
                  </a:lnTo>
                  <a:lnTo>
                    <a:pt x="6" y="824"/>
                  </a:lnTo>
                  <a:lnTo>
                    <a:pt x="8" y="825"/>
                  </a:lnTo>
                  <a:lnTo>
                    <a:pt x="8" y="826"/>
                  </a:lnTo>
                  <a:lnTo>
                    <a:pt x="8" y="849"/>
                  </a:lnTo>
                  <a:lnTo>
                    <a:pt x="8" y="850"/>
                  </a:lnTo>
                  <a:lnTo>
                    <a:pt x="6" y="851"/>
                  </a:lnTo>
                  <a:lnTo>
                    <a:pt x="5" y="852"/>
                  </a:lnTo>
                  <a:lnTo>
                    <a:pt x="4" y="852"/>
                  </a:lnTo>
                  <a:lnTo>
                    <a:pt x="3" y="852"/>
                  </a:lnTo>
                  <a:lnTo>
                    <a:pt x="2" y="851"/>
                  </a:lnTo>
                  <a:lnTo>
                    <a:pt x="0" y="850"/>
                  </a:lnTo>
                  <a:lnTo>
                    <a:pt x="0" y="849"/>
                  </a:lnTo>
                  <a:lnTo>
                    <a:pt x="0" y="849"/>
                  </a:lnTo>
                  <a:close/>
                  <a:moveTo>
                    <a:pt x="0" y="797"/>
                  </a:moveTo>
                  <a:lnTo>
                    <a:pt x="0" y="776"/>
                  </a:lnTo>
                  <a:lnTo>
                    <a:pt x="0" y="773"/>
                  </a:lnTo>
                  <a:lnTo>
                    <a:pt x="2" y="772"/>
                  </a:lnTo>
                  <a:lnTo>
                    <a:pt x="3" y="772"/>
                  </a:lnTo>
                  <a:lnTo>
                    <a:pt x="4" y="772"/>
                  </a:lnTo>
                  <a:lnTo>
                    <a:pt x="5" y="772"/>
                  </a:lnTo>
                  <a:lnTo>
                    <a:pt x="6" y="772"/>
                  </a:lnTo>
                  <a:lnTo>
                    <a:pt x="8" y="773"/>
                  </a:lnTo>
                  <a:lnTo>
                    <a:pt x="8" y="776"/>
                  </a:lnTo>
                  <a:lnTo>
                    <a:pt x="8" y="797"/>
                  </a:lnTo>
                  <a:lnTo>
                    <a:pt x="8" y="799"/>
                  </a:lnTo>
                  <a:lnTo>
                    <a:pt x="6" y="801"/>
                  </a:lnTo>
                  <a:lnTo>
                    <a:pt x="5" y="801"/>
                  </a:lnTo>
                  <a:lnTo>
                    <a:pt x="4" y="802"/>
                  </a:lnTo>
                  <a:lnTo>
                    <a:pt x="3" y="801"/>
                  </a:lnTo>
                  <a:lnTo>
                    <a:pt x="2" y="801"/>
                  </a:lnTo>
                  <a:lnTo>
                    <a:pt x="0" y="799"/>
                  </a:lnTo>
                  <a:lnTo>
                    <a:pt x="0" y="797"/>
                  </a:lnTo>
                  <a:lnTo>
                    <a:pt x="0" y="797"/>
                  </a:lnTo>
                  <a:close/>
                  <a:moveTo>
                    <a:pt x="0" y="746"/>
                  </a:moveTo>
                  <a:lnTo>
                    <a:pt x="0" y="724"/>
                  </a:lnTo>
                  <a:lnTo>
                    <a:pt x="0" y="723"/>
                  </a:lnTo>
                  <a:lnTo>
                    <a:pt x="2" y="722"/>
                  </a:lnTo>
                  <a:lnTo>
                    <a:pt x="3" y="721"/>
                  </a:lnTo>
                  <a:lnTo>
                    <a:pt x="4" y="721"/>
                  </a:lnTo>
                  <a:lnTo>
                    <a:pt x="5" y="721"/>
                  </a:lnTo>
                  <a:lnTo>
                    <a:pt x="6" y="722"/>
                  </a:lnTo>
                  <a:lnTo>
                    <a:pt x="8" y="723"/>
                  </a:lnTo>
                  <a:lnTo>
                    <a:pt x="8" y="724"/>
                  </a:lnTo>
                  <a:lnTo>
                    <a:pt x="8" y="746"/>
                  </a:lnTo>
                  <a:lnTo>
                    <a:pt x="8" y="748"/>
                  </a:lnTo>
                  <a:lnTo>
                    <a:pt x="6" y="749"/>
                  </a:lnTo>
                  <a:lnTo>
                    <a:pt x="5" y="750"/>
                  </a:lnTo>
                  <a:lnTo>
                    <a:pt x="4" y="750"/>
                  </a:lnTo>
                  <a:lnTo>
                    <a:pt x="3" y="750"/>
                  </a:lnTo>
                  <a:lnTo>
                    <a:pt x="2" y="749"/>
                  </a:lnTo>
                  <a:lnTo>
                    <a:pt x="0" y="748"/>
                  </a:lnTo>
                  <a:lnTo>
                    <a:pt x="0" y="746"/>
                  </a:lnTo>
                  <a:lnTo>
                    <a:pt x="0" y="746"/>
                  </a:lnTo>
                  <a:close/>
                  <a:moveTo>
                    <a:pt x="0" y="695"/>
                  </a:moveTo>
                  <a:lnTo>
                    <a:pt x="0" y="672"/>
                  </a:lnTo>
                  <a:lnTo>
                    <a:pt x="0" y="671"/>
                  </a:lnTo>
                  <a:lnTo>
                    <a:pt x="2" y="670"/>
                  </a:lnTo>
                  <a:lnTo>
                    <a:pt x="3" y="669"/>
                  </a:lnTo>
                  <a:lnTo>
                    <a:pt x="4" y="669"/>
                  </a:lnTo>
                  <a:lnTo>
                    <a:pt x="5" y="669"/>
                  </a:lnTo>
                  <a:lnTo>
                    <a:pt x="6" y="670"/>
                  </a:lnTo>
                  <a:lnTo>
                    <a:pt x="8" y="671"/>
                  </a:lnTo>
                  <a:lnTo>
                    <a:pt x="8" y="672"/>
                  </a:lnTo>
                  <a:lnTo>
                    <a:pt x="8" y="695"/>
                  </a:lnTo>
                  <a:lnTo>
                    <a:pt x="8" y="696"/>
                  </a:lnTo>
                  <a:lnTo>
                    <a:pt x="6" y="697"/>
                  </a:lnTo>
                  <a:lnTo>
                    <a:pt x="5" y="698"/>
                  </a:lnTo>
                  <a:lnTo>
                    <a:pt x="4" y="698"/>
                  </a:lnTo>
                  <a:lnTo>
                    <a:pt x="3" y="698"/>
                  </a:lnTo>
                  <a:lnTo>
                    <a:pt x="2" y="697"/>
                  </a:lnTo>
                  <a:lnTo>
                    <a:pt x="0" y="696"/>
                  </a:lnTo>
                  <a:lnTo>
                    <a:pt x="0" y="695"/>
                  </a:lnTo>
                  <a:lnTo>
                    <a:pt x="0" y="695"/>
                  </a:lnTo>
                  <a:close/>
                  <a:moveTo>
                    <a:pt x="0" y="643"/>
                  </a:moveTo>
                  <a:lnTo>
                    <a:pt x="0" y="621"/>
                  </a:lnTo>
                  <a:lnTo>
                    <a:pt x="0" y="619"/>
                  </a:lnTo>
                  <a:lnTo>
                    <a:pt x="2" y="618"/>
                  </a:lnTo>
                  <a:lnTo>
                    <a:pt x="3" y="618"/>
                  </a:lnTo>
                  <a:lnTo>
                    <a:pt x="4" y="617"/>
                  </a:lnTo>
                  <a:lnTo>
                    <a:pt x="5" y="618"/>
                  </a:lnTo>
                  <a:lnTo>
                    <a:pt x="6" y="618"/>
                  </a:lnTo>
                  <a:lnTo>
                    <a:pt x="8" y="619"/>
                  </a:lnTo>
                  <a:lnTo>
                    <a:pt x="8" y="621"/>
                  </a:lnTo>
                  <a:lnTo>
                    <a:pt x="8" y="643"/>
                  </a:lnTo>
                  <a:lnTo>
                    <a:pt x="8" y="644"/>
                  </a:lnTo>
                  <a:lnTo>
                    <a:pt x="6" y="645"/>
                  </a:lnTo>
                  <a:lnTo>
                    <a:pt x="5" y="646"/>
                  </a:lnTo>
                  <a:lnTo>
                    <a:pt x="4" y="646"/>
                  </a:lnTo>
                  <a:lnTo>
                    <a:pt x="3" y="646"/>
                  </a:lnTo>
                  <a:lnTo>
                    <a:pt x="2" y="645"/>
                  </a:lnTo>
                  <a:lnTo>
                    <a:pt x="0" y="644"/>
                  </a:lnTo>
                  <a:lnTo>
                    <a:pt x="0" y="643"/>
                  </a:lnTo>
                  <a:lnTo>
                    <a:pt x="0" y="643"/>
                  </a:lnTo>
                  <a:close/>
                  <a:moveTo>
                    <a:pt x="0" y="591"/>
                  </a:moveTo>
                  <a:lnTo>
                    <a:pt x="0" y="570"/>
                  </a:lnTo>
                  <a:lnTo>
                    <a:pt x="0" y="568"/>
                  </a:lnTo>
                  <a:lnTo>
                    <a:pt x="2" y="566"/>
                  </a:lnTo>
                  <a:lnTo>
                    <a:pt x="3" y="566"/>
                  </a:lnTo>
                  <a:lnTo>
                    <a:pt x="4" y="566"/>
                  </a:lnTo>
                  <a:lnTo>
                    <a:pt x="5" y="566"/>
                  </a:lnTo>
                  <a:lnTo>
                    <a:pt x="6" y="566"/>
                  </a:lnTo>
                  <a:lnTo>
                    <a:pt x="8" y="568"/>
                  </a:lnTo>
                  <a:lnTo>
                    <a:pt x="8" y="570"/>
                  </a:lnTo>
                  <a:lnTo>
                    <a:pt x="8" y="591"/>
                  </a:lnTo>
                  <a:lnTo>
                    <a:pt x="8" y="594"/>
                  </a:lnTo>
                  <a:lnTo>
                    <a:pt x="6" y="595"/>
                  </a:lnTo>
                  <a:lnTo>
                    <a:pt x="5" y="595"/>
                  </a:lnTo>
                  <a:lnTo>
                    <a:pt x="4" y="596"/>
                  </a:lnTo>
                  <a:lnTo>
                    <a:pt x="3" y="595"/>
                  </a:lnTo>
                  <a:lnTo>
                    <a:pt x="2" y="595"/>
                  </a:lnTo>
                  <a:lnTo>
                    <a:pt x="0" y="594"/>
                  </a:lnTo>
                  <a:lnTo>
                    <a:pt x="0" y="591"/>
                  </a:lnTo>
                  <a:lnTo>
                    <a:pt x="0" y="591"/>
                  </a:lnTo>
                  <a:close/>
                  <a:moveTo>
                    <a:pt x="0" y="541"/>
                  </a:moveTo>
                  <a:lnTo>
                    <a:pt x="0" y="518"/>
                  </a:lnTo>
                  <a:lnTo>
                    <a:pt x="0" y="517"/>
                  </a:lnTo>
                  <a:lnTo>
                    <a:pt x="2" y="516"/>
                  </a:lnTo>
                  <a:lnTo>
                    <a:pt x="3" y="515"/>
                  </a:lnTo>
                  <a:lnTo>
                    <a:pt x="4" y="515"/>
                  </a:lnTo>
                  <a:lnTo>
                    <a:pt x="5" y="515"/>
                  </a:lnTo>
                  <a:lnTo>
                    <a:pt x="6" y="516"/>
                  </a:lnTo>
                  <a:lnTo>
                    <a:pt x="8" y="517"/>
                  </a:lnTo>
                  <a:lnTo>
                    <a:pt x="8" y="518"/>
                  </a:lnTo>
                  <a:lnTo>
                    <a:pt x="8" y="541"/>
                  </a:lnTo>
                  <a:lnTo>
                    <a:pt x="8" y="542"/>
                  </a:lnTo>
                  <a:lnTo>
                    <a:pt x="6" y="543"/>
                  </a:lnTo>
                  <a:lnTo>
                    <a:pt x="5" y="544"/>
                  </a:lnTo>
                  <a:lnTo>
                    <a:pt x="4" y="544"/>
                  </a:lnTo>
                  <a:lnTo>
                    <a:pt x="3" y="544"/>
                  </a:lnTo>
                  <a:lnTo>
                    <a:pt x="2" y="543"/>
                  </a:lnTo>
                  <a:lnTo>
                    <a:pt x="0" y="542"/>
                  </a:lnTo>
                  <a:lnTo>
                    <a:pt x="0" y="541"/>
                  </a:lnTo>
                  <a:lnTo>
                    <a:pt x="0" y="541"/>
                  </a:lnTo>
                  <a:close/>
                  <a:moveTo>
                    <a:pt x="0" y="489"/>
                  </a:moveTo>
                  <a:lnTo>
                    <a:pt x="0" y="466"/>
                  </a:lnTo>
                  <a:lnTo>
                    <a:pt x="0" y="465"/>
                  </a:lnTo>
                  <a:lnTo>
                    <a:pt x="2" y="464"/>
                  </a:lnTo>
                  <a:lnTo>
                    <a:pt x="3" y="463"/>
                  </a:lnTo>
                  <a:lnTo>
                    <a:pt x="4" y="463"/>
                  </a:lnTo>
                  <a:lnTo>
                    <a:pt x="5" y="463"/>
                  </a:lnTo>
                  <a:lnTo>
                    <a:pt x="6" y="464"/>
                  </a:lnTo>
                  <a:lnTo>
                    <a:pt x="8" y="465"/>
                  </a:lnTo>
                  <a:lnTo>
                    <a:pt x="8" y="466"/>
                  </a:lnTo>
                  <a:lnTo>
                    <a:pt x="8" y="489"/>
                  </a:lnTo>
                  <a:lnTo>
                    <a:pt x="8" y="490"/>
                  </a:lnTo>
                  <a:lnTo>
                    <a:pt x="6" y="491"/>
                  </a:lnTo>
                  <a:lnTo>
                    <a:pt x="5" y="492"/>
                  </a:lnTo>
                  <a:lnTo>
                    <a:pt x="4" y="492"/>
                  </a:lnTo>
                  <a:lnTo>
                    <a:pt x="3" y="492"/>
                  </a:lnTo>
                  <a:lnTo>
                    <a:pt x="2" y="491"/>
                  </a:lnTo>
                  <a:lnTo>
                    <a:pt x="0" y="490"/>
                  </a:lnTo>
                  <a:lnTo>
                    <a:pt x="0" y="489"/>
                  </a:lnTo>
                  <a:lnTo>
                    <a:pt x="0" y="489"/>
                  </a:lnTo>
                  <a:close/>
                  <a:moveTo>
                    <a:pt x="0" y="437"/>
                  </a:moveTo>
                  <a:lnTo>
                    <a:pt x="0" y="415"/>
                  </a:lnTo>
                  <a:lnTo>
                    <a:pt x="0" y="414"/>
                  </a:lnTo>
                  <a:lnTo>
                    <a:pt x="2" y="412"/>
                  </a:lnTo>
                  <a:lnTo>
                    <a:pt x="3" y="412"/>
                  </a:lnTo>
                  <a:lnTo>
                    <a:pt x="4" y="411"/>
                  </a:lnTo>
                  <a:lnTo>
                    <a:pt x="5" y="412"/>
                  </a:lnTo>
                  <a:lnTo>
                    <a:pt x="6" y="412"/>
                  </a:lnTo>
                  <a:lnTo>
                    <a:pt x="8" y="414"/>
                  </a:lnTo>
                  <a:lnTo>
                    <a:pt x="8" y="415"/>
                  </a:lnTo>
                  <a:lnTo>
                    <a:pt x="8" y="437"/>
                  </a:lnTo>
                  <a:lnTo>
                    <a:pt x="8" y="438"/>
                  </a:lnTo>
                  <a:lnTo>
                    <a:pt x="6" y="439"/>
                  </a:lnTo>
                  <a:lnTo>
                    <a:pt x="5" y="441"/>
                  </a:lnTo>
                  <a:lnTo>
                    <a:pt x="4" y="441"/>
                  </a:lnTo>
                  <a:lnTo>
                    <a:pt x="3" y="441"/>
                  </a:lnTo>
                  <a:lnTo>
                    <a:pt x="2" y="439"/>
                  </a:lnTo>
                  <a:lnTo>
                    <a:pt x="0" y="438"/>
                  </a:lnTo>
                  <a:lnTo>
                    <a:pt x="0" y="437"/>
                  </a:lnTo>
                  <a:lnTo>
                    <a:pt x="0" y="437"/>
                  </a:lnTo>
                  <a:close/>
                  <a:moveTo>
                    <a:pt x="0" y="385"/>
                  </a:moveTo>
                  <a:lnTo>
                    <a:pt x="0" y="364"/>
                  </a:lnTo>
                  <a:lnTo>
                    <a:pt x="0" y="362"/>
                  </a:lnTo>
                  <a:lnTo>
                    <a:pt x="2" y="361"/>
                  </a:lnTo>
                  <a:lnTo>
                    <a:pt x="3" y="361"/>
                  </a:lnTo>
                  <a:lnTo>
                    <a:pt x="4" y="361"/>
                  </a:lnTo>
                  <a:lnTo>
                    <a:pt x="5" y="361"/>
                  </a:lnTo>
                  <a:lnTo>
                    <a:pt x="6" y="361"/>
                  </a:lnTo>
                  <a:lnTo>
                    <a:pt x="8" y="362"/>
                  </a:lnTo>
                  <a:lnTo>
                    <a:pt x="8" y="364"/>
                  </a:lnTo>
                  <a:lnTo>
                    <a:pt x="8" y="385"/>
                  </a:lnTo>
                  <a:lnTo>
                    <a:pt x="8" y="388"/>
                  </a:lnTo>
                  <a:lnTo>
                    <a:pt x="6" y="389"/>
                  </a:lnTo>
                  <a:lnTo>
                    <a:pt x="5" y="389"/>
                  </a:lnTo>
                  <a:lnTo>
                    <a:pt x="4" y="390"/>
                  </a:lnTo>
                  <a:lnTo>
                    <a:pt x="3" y="389"/>
                  </a:lnTo>
                  <a:lnTo>
                    <a:pt x="2" y="389"/>
                  </a:lnTo>
                  <a:lnTo>
                    <a:pt x="0" y="388"/>
                  </a:lnTo>
                  <a:lnTo>
                    <a:pt x="0" y="385"/>
                  </a:lnTo>
                  <a:lnTo>
                    <a:pt x="0" y="385"/>
                  </a:lnTo>
                  <a:close/>
                  <a:moveTo>
                    <a:pt x="0" y="335"/>
                  </a:moveTo>
                  <a:lnTo>
                    <a:pt x="0" y="312"/>
                  </a:lnTo>
                  <a:lnTo>
                    <a:pt x="0" y="311"/>
                  </a:lnTo>
                  <a:lnTo>
                    <a:pt x="2" y="310"/>
                  </a:lnTo>
                  <a:lnTo>
                    <a:pt x="3" y="309"/>
                  </a:lnTo>
                  <a:lnTo>
                    <a:pt x="4" y="309"/>
                  </a:lnTo>
                  <a:lnTo>
                    <a:pt x="5" y="309"/>
                  </a:lnTo>
                  <a:lnTo>
                    <a:pt x="6" y="310"/>
                  </a:lnTo>
                  <a:lnTo>
                    <a:pt x="8" y="311"/>
                  </a:lnTo>
                  <a:lnTo>
                    <a:pt x="8" y="312"/>
                  </a:lnTo>
                  <a:lnTo>
                    <a:pt x="8" y="335"/>
                  </a:lnTo>
                  <a:lnTo>
                    <a:pt x="8" y="336"/>
                  </a:lnTo>
                  <a:lnTo>
                    <a:pt x="6" y="337"/>
                  </a:lnTo>
                  <a:lnTo>
                    <a:pt x="5" y="338"/>
                  </a:lnTo>
                  <a:lnTo>
                    <a:pt x="4" y="338"/>
                  </a:lnTo>
                  <a:lnTo>
                    <a:pt x="3" y="338"/>
                  </a:lnTo>
                  <a:lnTo>
                    <a:pt x="2" y="337"/>
                  </a:lnTo>
                  <a:lnTo>
                    <a:pt x="0" y="336"/>
                  </a:lnTo>
                  <a:lnTo>
                    <a:pt x="0" y="335"/>
                  </a:lnTo>
                  <a:lnTo>
                    <a:pt x="0" y="335"/>
                  </a:lnTo>
                  <a:close/>
                  <a:moveTo>
                    <a:pt x="0" y="283"/>
                  </a:moveTo>
                  <a:lnTo>
                    <a:pt x="0" y="261"/>
                  </a:lnTo>
                  <a:lnTo>
                    <a:pt x="0" y="259"/>
                  </a:lnTo>
                  <a:lnTo>
                    <a:pt x="2" y="258"/>
                  </a:lnTo>
                  <a:lnTo>
                    <a:pt x="3" y="257"/>
                  </a:lnTo>
                  <a:lnTo>
                    <a:pt x="4" y="257"/>
                  </a:lnTo>
                  <a:lnTo>
                    <a:pt x="5" y="257"/>
                  </a:lnTo>
                  <a:lnTo>
                    <a:pt x="6" y="258"/>
                  </a:lnTo>
                  <a:lnTo>
                    <a:pt x="8" y="259"/>
                  </a:lnTo>
                  <a:lnTo>
                    <a:pt x="8" y="261"/>
                  </a:lnTo>
                  <a:lnTo>
                    <a:pt x="8" y="283"/>
                  </a:lnTo>
                  <a:lnTo>
                    <a:pt x="8" y="284"/>
                  </a:lnTo>
                  <a:lnTo>
                    <a:pt x="6" y="285"/>
                  </a:lnTo>
                  <a:lnTo>
                    <a:pt x="5" y="287"/>
                  </a:lnTo>
                  <a:lnTo>
                    <a:pt x="4" y="287"/>
                  </a:lnTo>
                  <a:lnTo>
                    <a:pt x="3" y="287"/>
                  </a:lnTo>
                  <a:lnTo>
                    <a:pt x="2" y="285"/>
                  </a:lnTo>
                  <a:lnTo>
                    <a:pt x="0" y="284"/>
                  </a:lnTo>
                  <a:lnTo>
                    <a:pt x="0" y="283"/>
                  </a:lnTo>
                  <a:lnTo>
                    <a:pt x="0" y="283"/>
                  </a:lnTo>
                  <a:close/>
                  <a:moveTo>
                    <a:pt x="0" y="231"/>
                  </a:moveTo>
                  <a:lnTo>
                    <a:pt x="0" y="209"/>
                  </a:lnTo>
                  <a:lnTo>
                    <a:pt x="0" y="208"/>
                  </a:lnTo>
                  <a:lnTo>
                    <a:pt x="2" y="207"/>
                  </a:lnTo>
                  <a:lnTo>
                    <a:pt x="3" y="207"/>
                  </a:lnTo>
                  <a:lnTo>
                    <a:pt x="4" y="205"/>
                  </a:lnTo>
                  <a:lnTo>
                    <a:pt x="5" y="207"/>
                  </a:lnTo>
                  <a:lnTo>
                    <a:pt x="6" y="207"/>
                  </a:lnTo>
                  <a:lnTo>
                    <a:pt x="8" y="208"/>
                  </a:lnTo>
                  <a:lnTo>
                    <a:pt x="8" y="209"/>
                  </a:lnTo>
                  <a:lnTo>
                    <a:pt x="8" y="231"/>
                  </a:lnTo>
                  <a:lnTo>
                    <a:pt x="8" y="232"/>
                  </a:lnTo>
                  <a:lnTo>
                    <a:pt x="6" y="234"/>
                  </a:lnTo>
                  <a:lnTo>
                    <a:pt x="5" y="235"/>
                  </a:lnTo>
                  <a:lnTo>
                    <a:pt x="4" y="235"/>
                  </a:lnTo>
                  <a:lnTo>
                    <a:pt x="3" y="235"/>
                  </a:lnTo>
                  <a:lnTo>
                    <a:pt x="2" y="234"/>
                  </a:lnTo>
                  <a:lnTo>
                    <a:pt x="0" y="232"/>
                  </a:lnTo>
                  <a:lnTo>
                    <a:pt x="0" y="231"/>
                  </a:lnTo>
                  <a:lnTo>
                    <a:pt x="0" y="231"/>
                  </a:lnTo>
                  <a:close/>
                  <a:moveTo>
                    <a:pt x="0" y="179"/>
                  </a:moveTo>
                  <a:lnTo>
                    <a:pt x="0" y="158"/>
                  </a:lnTo>
                  <a:lnTo>
                    <a:pt x="0" y="156"/>
                  </a:lnTo>
                  <a:lnTo>
                    <a:pt x="2" y="155"/>
                  </a:lnTo>
                  <a:lnTo>
                    <a:pt x="3" y="155"/>
                  </a:lnTo>
                  <a:lnTo>
                    <a:pt x="4" y="155"/>
                  </a:lnTo>
                  <a:lnTo>
                    <a:pt x="5" y="155"/>
                  </a:lnTo>
                  <a:lnTo>
                    <a:pt x="6" y="155"/>
                  </a:lnTo>
                  <a:lnTo>
                    <a:pt x="8" y="156"/>
                  </a:lnTo>
                  <a:lnTo>
                    <a:pt x="8" y="158"/>
                  </a:lnTo>
                  <a:lnTo>
                    <a:pt x="8" y="179"/>
                  </a:lnTo>
                  <a:lnTo>
                    <a:pt x="8" y="182"/>
                  </a:lnTo>
                  <a:lnTo>
                    <a:pt x="6" y="183"/>
                  </a:lnTo>
                  <a:lnTo>
                    <a:pt x="5" y="183"/>
                  </a:lnTo>
                  <a:lnTo>
                    <a:pt x="4" y="184"/>
                  </a:lnTo>
                  <a:lnTo>
                    <a:pt x="3" y="183"/>
                  </a:lnTo>
                  <a:lnTo>
                    <a:pt x="2" y="183"/>
                  </a:lnTo>
                  <a:lnTo>
                    <a:pt x="0" y="182"/>
                  </a:lnTo>
                  <a:lnTo>
                    <a:pt x="0" y="179"/>
                  </a:lnTo>
                  <a:lnTo>
                    <a:pt x="0" y="179"/>
                  </a:lnTo>
                  <a:close/>
                  <a:moveTo>
                    <a:pt x="0" y="129"/>
                  </a:moveTo>
                  <a:lnTo>
                    <a:pt x="0" y="107"/>
                  </a:lnTo>
                  <a:lnTo>
                    <a:pt x="0" y="105"/>
                  </a:lnTo>
                  <a:lnTo>
                    <a:pt x="2" y="104"/>
                  </a:lnTo>
                  <a:lnTo>
                    <a:pt x="3" y="103"/>
                  </a:lnTo>
                  <a:lnTo>
                    <a:pt x="4" y="103"/>
                  </a:lnTo>
                  <a:lnTo>
                    <a:pt x="5" y="103"/>
                  </a:lnTo>
                  <a:lnTo>
                    <a:pt x="6" y="104"/>
                  </a:lnTo>
                  <a:lnTo>
                    <a:pt x="8" y="105"/>
                  </a:lnTo>
                  <a:lnTo>
                    <a:pt x="8" y="107"/>
                  </a:lnTo>
                  <a:lnTo>
                    <a:pt x="8" y="129"/>
                  </a:lnTo>
                  <a:lnTo>
                    <a:pt x="8" y="130"/>
                  </a:lnTo>
                  <a:lnTo>
                    <a:pt x="6" y="131"/>
                  </a:lnTo>
                  <a:lnTo>
                    <a:pt x="5" y="132"/>
                  </a:lnTo>
                  <a:lnTo>
                    <a:pt x="4" y="132"/>
                  </a:lnTo>
                  <a:lnTo>
                    <a:pt x="3" y="132"/>
                  </a:lnTo>
                  <a:lnTo>
                    <a:pt x="2" y="131"/>
                  </a:lnTo>
                  <a:lnTo>
                    <a:pt x="0" y="130"/>
                  </a:lnTo>
                  <a:lnTo>
                    <a:pt x="0" y="129"/>
                  </a:lnTo>
                  <a:lnTo>
                    <a:pt x="0" y="129"/>
                  </a:lnTo>
                  <a:close/>
                  <a:moveTo>
                    <a:pt x="0" y="77"/>
                  </a:moveTo>
                  <a:lnTo>
                    <a:pt x="0" y="55"/>
                  </a:lnTo>
                  <a:lnTo>
                    <a:pt x="0" y="54"/>
                  </a:lnTo>
                  <a:lnTo>
                    <a:pt x="2" y="52"/>
                  </a:lnTo>
                  <a:lnTo>
                    <a:pt x="3" y="51"/>
                  </a:lnTo>
                  <a:lnTo>
                    <a:pt x="4" y="51"/>
                  </a:lnTo>
                  <a:lnTo>
                    <a:pt x="5" y="51"/>
                  </a:lnTo>
                  <a:lnTo>
                    <a:pt x="6" y="52"/>
                  </a:lnTo>
                  <a:lnTo>
                    <a:pt x="8" y="54"/>
                  </a:lnTo>
                  <a:lnTo>
                    <a:pt x="8" y="55"/>
                  </a:lnTo>
                  <a:lnTo>
                    <a:pt x="8" y="77"/>
                  </a:lnTo>
                  <a:lnTo>
                    <a:pt x="8" y="78"/>
                  </a:lnTo>
                  <a:lnTo>
                    <a:pt x="6" y="80"/>
                  </a:lnTo>
                  <a:lnTo>
                    <a:pt x="5" y="81"/>
                  </a:lnTo>
                  <a:lnTo>
                    <a:pt x="4" y="81"/>
                  </a:lnTo>
                  <a:lnTo>
                    <a:pt x="3" y="81"/>
                  </a:lnTo>
                  <a:lnTo>
                    <a:pt x="2" y="80"/>
                  </a:lnTo>
                  <a:lnTo>
                    <a:pt x="0" y="78"/>
                  </a:lnTo>
                  <a:lnTo>
                    <a:pt x="0" y="77"/>
                  </a:lnTo>
                  <a:lnTo>
                    <a:pt x="0" y="77"/>
                  </a:lnTo>
                  <a:close/>
                  <a:moveTo>
                    <a:pt x="0" y="25"/>
                  </a:moveTo>
                  <a:lnTo>
                    <a:pt x="0" y="3"/>
                  </a:lnTo>
                  <a:lnTo>
                    <a:pt x="0" y="2"/>
                  </a:lnTo>
                  <a:lnTo>
                    <a:pt x="2" y="1"/>
                  </a:lnTo>
                  <a:lnTo>
                    <a:pt x="3" y="1"/>
                  </a:lnTo>
                  <a:lnTo>
                    <a:pt x="4" y="0"/>
                  </a:lnTo>
                  <a:lnTo>
                    <a:pt x="5" y="1"/>
                  </a:lnTo>
                  <a:lnTo>
                    <a:pt x="6" y="1"/>
                  </a:lnTo>
                  <a:lnTo>
                    <a:pt x="8" y="2"/>
                  </a:lnTo>
                  <a:lnTo>
                    <a:pt x="8" y="3"/>
                  </a:lnTo>
                  <a:lnTo>
                    <a:pt x="8" y="25"/>
                  </a:lnTo>
                  <a:lnTo>
                    <a:pt x="8" y="27"/>
                  </a:lnTo>
                  <a:lnTo>
                    <a:pt x="6" y="28"/>
                  </a:lnTo>
                  <a:lnTo>
                    <a:pt x="5" y="29"/>
                  </a:lnTo>
                  <a:lnTo>
                    <a:pt x="4" y="29"/>
                  </a:lnTo>
                  <a:lnTo>
                    <a:pt x="3" y="29"/>
                  </a:lnTo>
                  <a:lnTo>
                    <a:pt x="2" y="28"/>
                  </a:lnTo>
                  <a:lnTo>
                    <a:pt x="0" y="27"/>
                  </a:lnTo>
                  <a:lnTo>
                    <a:pt x="0" y="25"/>
                  </a:lnTo>
                  <a:lnTo>
                    <a:pt x="0" y="25"/>
                  </a:lnTo>
                  <a:close/>
                </a:path>
              </a:pathLst>
            </a:custGeom>
            <a:solidFill>
              <a:srgbClr val="000000"/>
            </a:solidFill>
            <a:ln w="1588">
              <a:solidFill>
                <a:srgbClr val="000000"/>
              </a:solidFill>
              <a:prstDash val="solid"/>
              <a:round/>
              <a:headEnd/>
              <a:tailEnd/>
            </a:ln>
          </p:spPr>
          <p:txBody>
            <a:bodyPr/>
            <a:lstStyle/>
            <a:p>
              <a:endParaRPr lang="zh-CN" altLang="en-US"/>
            </a:p>
          </p:txBody>
        </p:sp>
        <p:sp>
          <p:nvSpPr>
            <p:cNvPr id="409689" name="Freeform 89"/>
            <p:cNvSpPr>
              <a:spLocks noEditPoints="1"/>
            </p:cNvSpPr>
            <p:nvPr/>
          </p:nvSpPr>
          <p:spPr bwMode="auto">
            <a:xfrm>
              <a:off x="3383" y="557"/>
              <a:ext cx="8" cy="903"/>
            </a:xfrm>
            <a:custGeom>
              <a:avLst/>
              <a:gdLst>
                <a:gd name="T0" fmla="*/ 4 w 8"/>
                <a:gd name="T1" fmla="*/ 874 h 903"/>
                <a:gd name="T2" fmla="*/ 7 w 8"/>
                <a:gd name="T3" fmla="*/ 901 h 903"/>
                <a:gd name="T4" fmla="*/ 0 w 8"/>
                <a:gd name="T5" fmla="*/ 901 h 903"/>
                <a:gd name="T6" fmla="*/ 1 w 8"/>
                <a:gd name="T7" fmla="*/ 823 h 903"/>
                <a:gd name="T8" fmla="*/ 7 w 8"/>
                <a:gd name="T9" fmla="*/ 827 h 903"/>
                <a:gd name="T10" fmla="*/ 2 w 8"/>
                <a:gd name="T11" fmla="*/ 852 h 903"/>
                <a:gd name="T12" fmla="*/ 0 w 8"/>
                <a:gd name="T13" fmla="*/ 775 h 903"/>
                <a:gd name="T14" fmla="*/ 6 w 8"/>
                <a:gd name="T15" fmla="*/ 773 h 903"/>
                <a:gd name="T16" fmla="*/ 5 w 8"/>
                <a:gd name="T17" fmla="*/ 801 h 903"/>
                <a:gd name="T18" fmla="*/ 0 w 8"/>
                <a:gd name="T19" fmla="*/ 797 h 903"/>
                <a:gd name="T20" fmla="*/ 4 w 8"/>
                <a:gd name="T21" fmla="*/ 720 h 903"/>
                <a:gd name="T22" fmla="*/ 7 w 8"/>
                <a:gd name="T23" fmla="*/ 747 h 903"/>
                <a:gd name="T24" fmla="*/ 0 w 8"/>
                <a:gd name="T25" fmla="*/ 747 h 903"/>
                <a:gd name="T26" fmla="*/ 1 w 8"/>
                <a:gd name="T27" fmla="*/ 669 h 903"/>
                <a:gd name="T28" fmla="*/ 7 w 8"/>
                <a:gd name="T29" fmla="*/ 672 h 903"/>
                <a:gd name="T30" fmla="*/ 2 w 8"/>
                <a:gd name="T31" fmla="*/ 697 h 903"/>
                <a:gd name="T32" fmla="*/ 0 w 8"/>
                <a:gd name="T33" fmla="*/ 621 h 903"/>
                <a:gd name="T34" fmla="*/ 6 w 8"/>
                <a:gd name="T35" fmla="*/ 617 h 903"/>
                <a:gd name="T36" fmla="*/ 5 w 8"/>
                <a:gd name="T37" fmla="*/ 646 h 903"/>
                <a:gd name="T38" fmla="*/ 0 w 8"/>
                <a:gd name="T39" fmla="*/ 642 h 903"/>
                <a:gd name="T40" fmla="*/ 4 w 8"/>
                <a:gd name="T41" fmla="*/ 566 h 903"/>
                <a:gd name="T42" fmla="*/ 7 w 8"/>
                <a:gd name="T43" fmla="*/ 593 h 903"/>
                <a:gd name="T44" fmla="*/ 0 w 8"/>
                <a:gd name="T45" fmla="*/ 593 h 903"/>
                <a:gd name="T46" fmla="*/ 1 w 8"/>
                <a:gd name="T47" fmla="*/ 515 h 903"/>
                <a:gd name="T48" fmla="*/ 7 w 8"/>
                <a:gd name="T49" fmla="*/ 518 h 903"/>
                <a:gd name="T50" fmla="*/ 2 w 8"/>
                <a:gd name="T51" fmla="*/ 543 h 903"/>
                <a:gd name="T52" fmla="*/ 0 w 8"/>
                <a:gd name="T53" fmla="*/ 466 h 903"/>
                <a:gd name="T54" fmla="*/ 6 w 8"/>
                <a:gd name="T55" fmla="*/ 463 h 903"/>
                <a:gd name="T56" fmla="*/ 5 w 8"/>
                <a:gd name="T57" fmla="*/ 492 h 903"/>
                <a:gd name="T58" fmla="*/ 0 w 8"/>
                <a:gd name="T59" fmla="*/ 488 h 903"/>
                <a:gd name="T60" fmla="*/ 4 w 8"/>
                <a:gd name="T61" fmla="*/ 412 h 903"/>
                <a:gd name="T62" fmla="*/ 7 w 8"/>
                <a:gd name="T63" fmla="*/ 439 h 903"/>
                <a:gd name="T64" fmla="*/ 0 w 8"/>
                <a:gd name="T65" fmla="*/ 439 h 903"/>
                <a:gd name="T66" fmla="*/ 1 w 8"/>
                <a:gd name="T67" fmla="*/ 361 h 903"/>
                <a:gd name="T68" fmla="*/ 7 w 8"/>
                <a:gd name="T69" fmla="*/ 363 h 903"/>
                <a:gd name="T70" fmla="*/ 2 w 8"/>
                <a:gd name="T71" fmla="*/ 389 h 903"/>
                <a:gd name="T72" fmla="*/ 0 w 8"/>
                <a:gd name="T73" fmla="*/ 312 h 903"/>
                <a:gd name="T74" fmla="*/ 7 w 8"/>
                <a:gd name="T75" fmla="*/ 309 h 903"/>
                <a:gd name="T76" fmla="*/ 6 w 8"/>
                <a:gd name="T77" fmla="*/ 338 h 903"/>
                <a:gd name="T78" fmla="*/ 0 w 8"/>
                <a:gd name="T79" fmla="*/ 334 h 903"/>
                <a:gd name="T80" fmla="*/ 4 w 8"/>
                <a:gd name="T81" fmla="*/ 256 h 903"/>
                <a:gd name="T82" fmla="*/ 7 w 8"/>
                <a:gd name="T83" fmla="*/ 283 h 903"/>
                <a:gd name="T84" fmla="*/ 1 w 8"/>
                <a:gd name="T85" fmla="*/ 283 h 903"/>
                <a:gd name="T86" fmla="*/ 1 w 8"/>
                <a:gd name="T87" fmla="*/ 206 h 903"/>
                <a:gd name="T88" fmla="*/ 8 w 8"/>
                <a:gd name="T89" fmla="*/ 209 h 903"/>
                <a:gd name="T90" fmla="*/ 2 w 8"/>
                <a:gd name="T91" fmla="*/ 234 h 903"/>
                <a:gd name="T92" fmla="*/ 0 w 8"/>
                <a:gd name="T93" fmla="*/ 158 h 903"/>
                <a:gd name="T94" fmla="*/ 7 w 8"/>
                <a:gd name="T95" fmla="*/ 155 h 903"/>
                <a:gd name="T96" fmla="*/ 6 w 8"/>
                <a:gd name="T97" fmla="*/ 183 h 903"/>
                <a:gd name="T98" fmla="*/ 0 w 8"/>
                <a:gd name="T99" fmla="*/ 180 h 903"/>
                <a:gd name="T100" fmla="*/ 4 w 8"/>
                <a:gd name="T101" fmla="*/ 102 h 903"/>
                <a:gd name="T102" fmla="*/ 7 w 8"/>
                <a:gd name="T103" fmla="*/ 129 h 903"/>
                <a:gd name="T104" fmla="*/ 1 w 8"/>
                <a:gd name="T105" fmla="*/ 129 h 903"/>
                <a:gd name="T106" fmla="*/ 1 w 8"/>
                <a:gd name="T107" fmla="*/ 52 h 903"/>
                <a:gd name="T108" fmla="*/ 8 w 8"/>
                <a:gd name="T109" fmla="*/ 54 h 903"/>
                <a:gd name="T110" fmla="*/ 2 w 8"/>
                <a:gd name="T111" fmla="*/ 80 h 903"/>
                <a:gd name="T112" fmla="*/ 0 w 8"/>
                <a:gd name="T113" fmla="*/ 4 h 903"/>
                <a:gd name="T114" fmla="*/ 7 w 8"/>
                <a:gd name="T115" fmla="*/ 0 h 903"/>
                <a:gd name="T116" fmla="*/ 6 w 8"/>
                <a:gd name="T117" fmla="*/ 28 h 903"/>
                <a:gd name="T118" fmla="*/ 0 w 8"/>
                <a:gd name="T119" fmla="*/ 2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 h="903">
                  <a:moveTo>
                    <a:pt x="0" y="900"/>
                  </a:moveTo>
                  <a:lnTo>
                    <a:pt x="0" y="877"/>
                  </a:lnTo>
                  <a:lnTo>
                    <a:pt x="0" y="876"/>
                  </a:lnTo>
                  <a:lnTo>
                    <a:pt x="1" y="875"/>
                  </a:lnTo>
                  <a:lnTo>
                    <a:pt x="2" y="875"/>
                  </a:lnTo>
                  <a:lnTo>
                    <a:pt x="4" y="874"/>
                  </a:lnTo>
                  <a:lnTo>
                    <a:pt x="5" y="875"/>
                  </a:lnTo>
                  <a:lnTo>
                    <a:pt x="6" y="875"/>
                  </a:lnTo>
                  <a:lnTo>
                    <a:pt x="7" y="876"/>
                  </a:lnTo>
                  <a:lnTo>
                    <a:pt x="7" y="877"/>
                  </a:lnTo>
                  <a:lnTo>
                    <a:pt x="7" y="900"/>
                  </a:lnTo>
                  <a:lnTo>
                    <a:pt x="7" y="901"/>
                  </a:lnTo>
                  <a:lnTo>
                    <a:pt x="6" y="902"/>
                  </a:lnTo>
                  <a:lnTo>
                    <a:pt x="5" y="903"/>
                  </a:lnTo>
                  <a:lnTo>
                    <a:pt x="4" y="903"/>
                  </a:lnTo>
                  <a:lnTo>
                    <a:pt x="2" y="903"/>
                  </a:lnTo>
                  <a:lnTo>
                    <a:pt x="1" y="902"/>
                  </a:lnTo>
                  <a:lnTo>
                    <a:pt x="0" y="901"/>
                  </a:lnTo>
                  <a:lnTo>
                    <a:pt x="0" y="900"/>
                  </a:lnTo>
                  <a:lnTo>
                    <a:pt x="0" y="900"/>
                  </a:lnTo>
                  <a:close/>
                  <a:moveTo>
                    <a:pt x="0" y="848"/>
                  </a:moveTo>
                  <a:lnTo>
                    <a:pt x="0" y="827"/>
                  </a:lnTo>
                  <a:lnTo>
                    <a:pt x="0" y="825"/>
                  </a:lnTo>
                  <a:lnTo>
                    <a:pt x="1" y="823"/>
                  </a:lnTo>
                  <a:lnTo>
                    <a:pt x="2" y="823"/>
                  </a:lnTo>
                  <a:lnTo>
                    <a:pt x="4" y="823"/>
                  </a:lnTo>
                  <a:lnTo>
                    <a:pt x="5" y="823"/>
                  </a:lnTo>
                  <a:lnTo>
                    <a:pt x="6" y="823"/>
                  </a:lnTo>
                  <a:lnTo>
                    <a:pt x="7" y="825"/>
                  </a:lnTo>
                  <a:lnTo>
                    <a:pt x="7" y="827"/>
                  </a:lnTo>
                  <a:lnTo>
                    <a:pt x="7" y="848"/>
                  </a:lnTo>
                  <a:lnTo>
                    <a:pt x="7" y="850"/>
                  </a:lnTo>
                  <a:lnTo>
                    <a:pt x="6" y="852"/>
                  </a:lnTo>
                  <a:lnTo>
                    <a:pt x="5" y="852"/>
                  </a:lnTo>
                  <a:lnTo>
                    <a:pt x="4" y="853"/>
                  </a:lnTo>
                  <a:lnTo>
                    <a:pt x="2" y="852"/>
                  </a:lnTo>
                  <a:lnTo>
                    <a:pt x="1" y="852"/>
                  </a:lnTo>
                  <a:lnTo>
                    <a:pt x="0" y="850"/>
                  </a:lnTo>
                  <a:lnTo>
                    <a:pt x="0" y="848"/>
                  </a:lnTo>
                  <a:lnTo>
                    <a:pt x="0" y="848"/>
                  </a:lnTo>
                  <a:close/>
                  <a:moveTo>
                    <a:pt x="0" y="797"/>
                  </a:moveTo>
                  <a:lnTo>
                    <a:pt x="0" y="775"/>
                  </a:lnTo>
                  <a:lnTo>
                    <a:pt x="0" y="774"/>
                  </a:lnTo>
                  <a:lnTo>
                    <a:pt x="1" y="773"/>
                  </a:lnTo>
                  <a:lnTo>
                    <a:pt x="2" y="772"/>
                  </a:lnTo>
                  <a:lnTo>
                    <a:pt x="4" y="772"/>
                  </a:lnTo>
                  <a:lnTo>
                    <a:pt x="5" y="772"/>
                  </a:lnTo>
                  <a:lnTo>
                    <a:pt x="6" y="773"/>
                  </a:lnTo>
                  <a:lnTo>
                    <a:pt x="7" y="774"/>
                  </a:lnTo>
                  <a:lnTo>
                    <a:pt x="7" y="775"/>
                  </a:lnTo>
                  <a:lnTo>
                    <a:pt x="7" y="797"/>
                  </a:lnTo>
                  <a:lnTo>
                    <a:pt x="7" y="799"/>
                  </a:lnTo>
                  <a:lnTo>
                    <a:pt x="6" y="800"/>
                  </a:lnTo>
                  <a:lnTo>
                    <a:pt x="5" y="801"/>
                  </a:lnTo>
                  <a:lnTo>
                    <a:pt x="4" y="801"/>
                  </a:lnTo>
                  <a:lnTo>
                    <a:pt x="2" y="801"/>
                  </a:lnTo>
                  <a:lnTo>
                    <a:pt x="1" y="800"/>
                  </a:lnTo>
                  <a:lnTo>
                    <a:pt x="0" y="799"/>
                  </a:lnTo>
                  <a:lnTo>
                    <a:pt x="0" y="797"/>
                  </a:lnTo>
                  <a:lnTo>
                    <a:pt x="0" y="797"/>
                  </a:lnTo>
                  <a:close/>
                  <a:moveTo>
                    <a:pt x="0" y="746"/>
                  </a:moveTo>
                  <a:lnTo>
                    <a:pt x="0" y="723"/>
                  </a:lnTo>
                  <a:lnTo>
                    <a:pt x="0" y="722"/>
                  </a:lnTo>
                  <a:lnTo>
                    <a:pt x="1" y="721"/>
                  </a:lnTo>
                  <a:lnTo>
                    <a:pt x="2" y="720"/>
                  </a:lnTo>
                  <a:lnTo>
                    <a:pt x="4" y="720"/>
                  </a:lnTo>
                  <a:lnTo>
                    <a:pt x="5" y="720"/>
                  </a:lnTo>
                  <a:lnTo>
                    <a:pt x="6" y="721"/>
                  </a:lnTo>
                  <a:lnTo>
                    <a:pt x="7" y="722"/>
                  </a:lnTo>
                  <a:lnTo>
                    <a:pt x="7" y="723"/>
                  </a:lnTo>
                  <a:lnTo>
                    <a:pt x="7" y="746"/>
                  </a:lnTo>
                  <a:lnTo>
                    <a:pt x="7" y="747"/>
                  </a:lnTo>
                  <a:lnTo>
                    <a:pt x="6" y="748"/>
                  </a:lnTo>
                  <a:lnTo>
                    <a:pt x="5" y="749"/>
                  </a:lnTo>
                  <a:lnTo>
                    <a:pt x="4" y="749"/>
                  </a:lnTo>
                  <a:lnTo>
                    <a:pt x="2" y="749"/>
                  </a:lnTo>
                  <a:lnTo>
                    <a:pt x="1" y="748"/>
                  </a:lnTo>
                  <a:lnTo>
                    <a:pt x="0" y="747"/>
                  </a:lnTo>
                  <a:lnTo>
                    <a:pt x="0" y="746"/>
                  </a:lnTo>
                  <a:lnTo>
                    <a:pt x="0" y="746"/>
                  </a:lnTo>
                  <a:close/>
                  <a:moveTo>
                    <a:pt x="0" y="694"/>
                  </a:moveTo>
                  <a:lnTo>
                    <a:pt x="0" y="672"/>
                  </a:lnTo>
                  <a:lnTo>
                    <a:pt x="0" y="670"/>
                  </a:lnTo>
                  <a:lnTo>
                    <a:pt x="1" y="669"/>
                  </a:lnTo>
                  <a:lnTo>
                    <a:pt x="2" y="669"/>
                  </a:lnTo>
                  <a:lnTo>
                    <a:pt x="4" y="668"/>
                  </a:lnTo>
                  <a:lnTo>
                    <a:pt x="5" y="669"/>
                  </a:lnTo>
                  <a:lnTo>
                    <a:pt x="6" y="669"/>
                  </a:lnTo>
                  <a:lnTo>
                    <a:pt x="7" y="670"/>
                  </a:lnTo>
                  <a:lnTo>
                    <a:pt x="7" y="672"/>
                  </a:lnTo>
                  <a:lnTo>
                    <a:pt x="7" y="694"/>
                  </a:lnTo>
                  <a:lnTo>
                    <a:pt x="7" y="695"/>
                  </a:lnTo>
                  <a:lnTo>
                    <a:pt x="6" y="696"/>
                  </a:lnTo>
                  <a:lnTo>
                    <a:pt x="5" y="697"/>
                  </a:lnTo>
                  <a:lnTo>
                    <a:pt x="4" y="697"/>
                  </a:lnTo>
                  <a:lnTo>
                    <a:pt x="2" y="697"/>
                  </a:lnTo>
                  <a:lnTo>
                    <a:pt x="1" y="696"/>
                  </a:lnTo>
                  <a:lnTo>
                    <a:pt x="0" y="695"/>
                  </a:lnTo>
                  <a:lnTo>
                    <a:pt x="0" y="694"/>
                  </a:lnTo>
                  <a:lnTo>
                    <a:pt x="0" y="694"/>
                  </a:lnTo>
                  <a:close/>
                  <a:moveTo>
                    <a:pt x="0" y="642"/>
                  </a:moveTo>
                  <a:lnTo>
                    <a:pt x="0" y="621"/>
                  </a:lnTo>
                  <a:lnTo>
                    <a:pt x="0" y="619"/>
                  </a:lnTo>
                  <a:lnTo>
                    <a:pt x="1" y="617"/>
                  </a:lnTo>
                  <a:lnTo>
                    <a:pt x="2" y="617"/>
                  </a:lnTo>
                  <a:lnTo>
                    <a:pt x="4" y="617"/>
                  </a:lnTo>
                  <a:lnTo>
                    <a:pt x="5" y="617"/>
                  </a:lnTo>
                  <a:lnTo>
                    <a:pt x="6" y="617"/>
                  </a:lnTo>
                  <a:lnTo>
                    <a:pt x="7" y="619"/>
                  </a:lnTo>
                  <a:lnTo>
                    <a:pt x="7" y="621"/>
                  </a:lnTo>
                  <a:lnTo>
                    <a:pt x="7" y="642"/>
                  </a:lnTo>
                  <a:lnTo>
                    <a:pt x="7" y="645"/>
                  </a:lnTo>
                  <a:lnTo>
                    <a:pt x="6" y="646"/>
                  </a:lnTo>
                  <a:lnTo>
                    <a:pt x="5" y="646"/>
                  </a:lnTo>
                  <a:lnTo>
                    <a:pt x="4" y="647"/>
                  </a:lnTo>
                  <a:lnTo>
                    <a:pt x="2" y="646"/>
                  </a:lnTo>
                  <a:lnTo>
                    <a:pt x="1" y="646"/>
                  </a:lnTo>
                  <a:lnTo>
                    <a:pt x="0" y="645"/>
                  </a:lnTo>
                  <a:lnTo>
                    <a:pt x="0" y="642"/>
                  </a:lnTo>
                  <a:lnTo>
                    <a:pt x="0" y="642"/>
                  </a:lnTo>
                  <a:close/>
                  <a:moveTo>
                    <a:pt x="0" y="592"/>
                  </a:moveTo>
                  <a:lnTo>
                    <a:pt x="0" y="569"/>
                  </a:lnTo>
                  <a:lnTo>
                    <a:pt x="0" y="568"/>
                  </a:lnTo>
                  <a:lnTo>
                    <a:pt x="1" y="567"/>
                  </a:lnTo>
                  <a:lnTo>
                    <a:pt x="2" y="566"/>
                  </a:lnTo>
                  <a:lnTo>
                    <a:pt x="4" y="566"/>
                  </a:lnTo>
                  <a:lnTo>
                    <a:pt x="5" y="566"/>
                  </a:lnTo>
                  <a:lnTo>
                    <a:pt x="6" y="567"/>
                  </a:lnTo>
                  <a:lnTo>
                    <a:pt x="7" y="568"/>
                  </a:lnTo>
                  <a:lnTo>
                    <a:pt x="7" y="569"/>
                  </a:lnTo>
                  <a:lnTo>
                    <a:pt x="7" y="592"/>
                  </a:lnTo>
                  <a:lnTo>
                    <a:pt x="7" y="593"/>
                  </a:lnTo>
                  <a:lnTo>
                    <a:pt x="6" y="594"/>
                  </a:lnTo>
                  <a:lnTo>
                    <a:pt x="5" y="595"/>
                  </a:lnTo>
                  <a:lnTo>
                    <a:pt x="4" y="595"/>
                  </a:lnTo>
                  <a:lnTo>
                    <a:pt x="2" y="595"/>
                  </a:lnTo>
                  <a:lnTo>
                    <a:pt x="1" y="594"/>
                  </a:lnTo>
                  <a:lnTo>
                    <a:pt x="0" y="593"/>
                  </a:lnTo>
                  <a:lnTo>
                    <a:pt x="0" y="592"/>
                  </a:lnTo>
                  <a:lnTo>
                    <a:pt x="0" y="592"/>
                  </a:lnTo>
                  <a:close/>
                  <a:moveTo>
                    <a:pt x="0" y="540"/>
                  </a:moveTo>
                  <a:lnTo>
                    <a:pt x="0" y="518"/>
                  </a:lnTo>
                  <a:lnTo>
                    <a:pt x="0" y="516"/>
                  </a:lnTo>
                  <a:lnTo>
                    <a:pt x="1" y="515"/>
                  </a:lnTo>
                  <a:lnTo>
                    <a:pt x="2" y="514"/>
                  </a:lnTo>
                  <a:lnTo>
                    <a:pt x="4" y="514"/>
                  </a:lnTo>
                  <a:lnTo>
                    <a:pt x="5" y="514"/>
                  </a:lnTo>
                  <a:lnTo>
                    <a:pt x="6" y="515"/>
                  </a:lnTo>
                  <a:lnTo>
                    <a:pt x="7" y="516"/>
                  </a:lnTo>
                  <a:lnTo>
                    <a:pt x="7" y="518"/>
                  </a:lnTo>
                  <a:lnTo>
                    <a:pt x="7" y="540"/>
                  </a:lnTo>
                  <a:lnTo>
                    <a:pt x="7" y="541"/>
                  </a:lnTo>
                  <a:lnTo>
                    <a:pt x="6" y="542"/>
                  </a:lnTo>
                  <a:lnTo>
                    <a:pt x="5" y="543"/>
                  </a:lnTo>
                  <a:lnTo>
                    <a:pt x="4" y="543"/>
                  </a:lnTo>
                  <a:lnTo>
                    <a:pt x="2" y="543"/>
                  </a:lnTo>
                  <a:lnTo>
                    <a:pt x="1" y="542"/>
                  </a:lnTo>
                  <a:lnTo>
                    <a:pt x="0" y="541"/>
                  </a:lnTo>
                  <a:lnTo>
                    <a:pt x="0" y="540"/>
                  </a:lnTo>
                  <a:lnTo>
                    <a:pt x="0" y="540"/>
                  </a:lnTo>
                  <a:close/>
                  <a:moveTo>
                    <a:pt x="0" y="488"/>
                  </a:moveTo>
                  <a:lnTo>
                    <a:pt x="0" y="466"/>
                  </a:lnTo>
                  <a:lnTo>
                    <a:pt x="0" y="465"/>
                  </a:lnTo>
                  <a:lnTo>
                    <a:pt x="1" y="463"/>
                  </a:lnTo>
                  <a:lnTo>
                    <a:pt x="2" y="463"/>
                  </a:lnTo>
                  <a:lnTo>
                    <a:pt x="4" y="462"/>
                  </a:lnTo>
                  <a:lnTo>
                    <a:pt x="5" y="463"/>
                  </a:lnTo>
                  <a:lnTo>
                    <a:pt x="6" y="463"/>
                  </a:lnTo>
                  <a:lnTo>
                    <a:pt x="7" y="465"/>
                  </a:lnTo>
                  <a:lnTo>
                    <a:pt x="7" y="466"/>
                  </a:lnTo>
                  <a:lnTo>
                    <a:pt x="7" y="488"/>
                  </a:lnTo>
                  <a:lnTo>
                    <a:pt x="7" y="489"/>
                  </a:lnTo>
                  <a:lnTo>
                    <a:pt x="6" y="490"/>
                  </a:lnTo>
                  <a:lnTo>
                    <a:pt x="5" y="492"/>
                  </a:lnTo>
                  <a:lnTo>
                    <a:pt x="4" y="492"/>
                  </a:lnTo>
                  <a:lnTo>
                    <a:pt x="2" y="492"/>
                  </a:lnTo>
                  <a:lnTo>
                    <a:pt x="1" y="490"/>
                  </a:lnTo>
                  <a:lnTo>
                    <a:pt x="0" y="489"/>
                  </a:lnTo>
                  <a:lnTo>
                    <a:pt x="0" y="488"/>
                  </a:lnTo>
                  <a:lnTo>
                    <a:pt x="0" y="488"/>
                  </a:lnTo>
                  <a:close/>
                  <a:moveTo>
                    <a:pt x="0" y="436"/>
                  </a:moveTo>
                  <a:lnTo>
                    <a:pt x="0" y="415"/>
                  </a:lnTo>
                  <a:lnTo>
                    <a:pt x="0" y="413"/>
                  </a:lnTo>
                  <a:lnTo>
                    <a:pt x="1" y="412"/>
                  </a:lnTo>
                  <a:lnTo>
                    <a:pt x="2" y="412"/>
                  </a:lnTo>
                  <a:lnTo>
                    <a:pt x="4" y="412"/>
                  </a:lnTo>
                  <a:lnTo>
                    <a:pt x="5" y="412"/>
                  </a:lnTo>
                  <a:lnTo>
                    <a:pt x="6" y="412"/>
                  </a:lnTo>
                  <a:lnTo>
                    <a:pt x="7" y="413"/>
                  </a:lnTo>
                  <a:lnTo>
                    <a:pt x="7" y="415"/>
                  </a:lnTo>
                  <a:lnTo>
                    <a:pt x="7" y="436"/>
                  </a:lnTo>
                  <a:lnTo>
                    <a:pt x="7" y="439"/>
                  </a:lnTo>
                  <a:lnTo>
                    <a:pt x="6" y="440"/>
                  </a:lnTo>
                  <a:lnTo>
                    <a:pt x="5" y="440"/>
                  </a:lnTo>
                  <a:lnTo>
                    <a:pt x="4" y="441"/>
                  </a:lnTo>
                  <a:lnTo>
                    <a:pt x="2" y="440"/>
                  </a:lnTo>
                  <a:lnTo>
                    <a:pt x="1" y="440"/>
                  </a:lnTo>
                  <a:lnTo>
                    <a:pt x="0" y="439"/>
                  </a:lnTo>
                  <a:lnTo>
                    <a:pt x="0" y="436"/>
                  </a:lnTo>
                  <a:lnTo>
                    <a:pt x="0" y="436"/>
                  </a:lnTo>
                  <a:close/>
                  <a:moveTo>
                    <a:pt x="0" y="386"/>
                  </a:moveTo>
                  <a:lnTo>
                    <a:pt x="0" y="363"/>
                  </a:lnTo>
                  <a:lnTo>
                    <a:pt x="0" y="362"/>
                  </a:lnTo>
                  <a:lnTo>
                    <a:pt x="1" y="361"/>
                  </a:lnTo>
                  <a:lnTo>
                    <a:pt x="2" y="360"/>
                  </a:lnTo>
                  <a:lnTo>
                    <a:pt x="4" y="360"/>
                  </a:lnTo>
                  <a:lnTo>
                    <a:pt x="5" y="360"/>
                  </a:lnTo>
                  <a:lnTo>
                    <a:pt x="6" y="361"/>
                  </a:lnTo>
                  <a:lnTo>
                    <a:pt x="7" y="362"/>
                  </a:lnTo>
                  <a:lnTo>
                    <a:pt x="7" y="363"/>
                  </a:lnTo>
                  <a:lnTo>
                    <a:pt x="7" y="386"/>
                  </a:lnTo>
                  <a:lnTo>
                    <a:pt x="7" y="387"/>
                  </a:lnTo>
                  <a:lnTo>
                    <a:pt x="6" y="388"/>
                  </a:lnTo>
                  <a:lnTo>
                    <a:pt x="5" y="389"/>
                  </a:lnTo>
                  <a:lnTo>
                    <a:pt x="4" y="389"/>
                  </a:lnTo>
                  <a:lnTo>
                    <a:pt x="2" y="389"/>
                  </a:lnTo>
                  <a:lnTo>
                    <a:pt x="1" y="388"/>
                  </a:lnTo>
                  <a:lnTo>
                    <a:pt x="0" y="387"/>
                  </a:lnTo>
                  <a:lnTo>
                    <a:pt x="0" y="386"/>
                  </a:lnTo>
                  <a:lnTo>
                    <a:pt x="0" y="386"/>
                  </a:lnTo>
                  <a:close/>
                  <a:moveTo>
                    <a:pt x="0" y="334"/>
                  </a:moveTo>
                  <a:lnTo>
                    <a:pt x="0" y="312"/>
                  </a:lnTo>
                  <a:lnTo>
                    <a:pt x="1" y="311"/>
                  </a:lnTo>
                  <a:lnTo>
                    <a:pt x="1" y="309"/>
                  </a:lnTo>
                  <a:lnTo>
                    <a:pt x="2" y="308"/>
                  </a:lnTo>
                  <a:lnTo>
                    <a:pt x="4" y="308"/>
                  </a:lnTo>
                  <a:lnTo>
                    <a:pt x="6" y="308"/>
                  </a:lnTo>
                  <a:lnTo>
                    <a:pt x="7" y="309"/>
                  </a:lnTo>
                  <a:lnTo>
                    <a:pt x="7" y="311"/>
                  </a:lnTo>
                  <a:lnTo>
                    <a:pt x="8" y="312"/>
                  </a:lnTo>
                  <a:lnTo>
                    <a:pt x="8" y="334"/>
                  </a:lnTo>
                  <a:lnTo>
                    <a:pt x="7" y="335"/>
                  </a:lnTo>
                  <a:lnTo>
                    <a:pt x="7" y="336"/>
                  </a:lnTo>
                  <a:lnTo>
                    <a:pt x="6" y="338"/>
                  </a:lnTo>
                  <a:lnTo>
                    <a:pt x="4" y="338"/>
                  </a:lnTo>
                  <a:lnTo>
                    <a:pt x="2" y="338"/>
                  </a:lnTo>
                  <a:lnTo>
                    <a:pt x="1" y="336"/>
                  </a:lnTo>
                  <a:lnTo>
                    <a:pt x="1" y="335"/>
                  </a:lnTo>
                  <a:lnTo>
                    <a:pt x="0" y="334"/>
                  </a:lnTo>
                  <a:lnTo>
                    <a:pt x="0" y="334"/>
                  </a:lnTo>
                  <a:close/>
                  <a:moveTo>
                    <a:pt x="0" y="282"/>
                  </a:moveTo>
                  <a:lnTo>
                    <a:pt x="0" y="260"/>
                  </a:lnTo>
                  <a:lnTo>
                    <a:pt x="1" y="259"/>
                  </a:lnTo>
                  <a:lnTo>
                    <a:pt x="1" y="258"/>
                  </a:lnTo>
                  <a:lnTo>
                    <a:pt x="2" y="258"/>
                  </a:lnTo>
                  <a:lnTo>
                    <a:pt x="4" y="256"/>
                  </a:lnTo>
                  <a:lnTo>
                    <a:pt x="6" y="258"/>
                  </a:lnTo>
                  <a:lnTo>
                    <a:pt x="7" y="258"/>
                  </a:lnTo>
                  <a:lnTo>
                    <a:pt x="7" y="259"/>
                  </a:lnTo>
                  <a:lnTo>
                    <a:pt x="8" y="260"/>
                  </a:lnTo>
                  <a:lnTo>
                    <a:pt x="8" y="282"/>
                  </a:lnTo>
                  <a:lnTo>
                    <a:pt x="7" y="283"/>
                  </a:lnTo>
                  <a:lnTo>
                    <a:pt x="7" y="285"/>
                  </a:lnTo>
                  <a:lnTo>
                    <a:pt x="6" y="286"/>
                  </a:lnTo>
                  <a:lnTo>
                    <a:pt x="4" y="286"/>
                  </a:lnTo>
                  <a:lnTo>
                    <a:pt x="2" y="286"/>
                  </a:lnTo>
                  <a:lnTo>
                    <a:pt x="1" y="285"/>
                  </a:lnTo>
                  <a:lnTo>
                    <a:pt x="1" y="283"/>
                  </a:lnTo>
                  <a:lnTo>
                    <a:pt x="0" y="282"/>
                  </a:lnTo>
                  <a:lnTo>
                    <a:pt x="0" y="282"/>
                  </a:lnTo>
                  <a:close/>
                  <a:moveTo>
                    <a:pt x="0" y="231"/>
                  </a:moveTo>
                  <a:lnTo>
                    <a:pt x="0" y="209"/>
                  </a:lnTo>
                  <a:lnTo>
                    <a:pt x="1" y="207"/>
                  </a:lnTo>
                  <a:lnTo>
                    <a:pt x="1" y="206"/>
                  </a:lnTo>
                  <a:lnTo>
                    <a:pt x="2" y="206"/>
                  </a:lnTo>
                  <a:lnTo>
                    <a:pt x="4" y="206"/>
                  </a:lnTo>
                  <a:lnTo>
                    <a:pt x="6" y="206"/>
                  </a:lnTo>
                  <a:lnTo>
                    <a:pt x="7" y="206"/>
                  </a:lnTo>
                  <a:lnTo>
                    <a:pt x="7" y="207"/>
                  </a:lnTo>
                  <a:lnTo>
                    <a:pt x="8" y="209"/>
                  </a:lnTo>
                  <a:lnTo>
                    <a:pt x="8" y="231"/>
                  </a:lnTo>
                  <a:lnTo>
                    <a:pt x="7" y="233"/>
                  </a:lnTo>
                  <a:lnTo>
                    <a:pt x="7" y="234"/>
                  </a:lnTo>
                  <a:lnTo>
                    <a:pt x="6" y="234"/>
                  </a:lnTo>
                  <a:lnTo>
                    <a:pt x="4" y="235"/>
                  </a:lnTo>
                  <a:lnTo>
                    <a:pt x="2" y="234"/>
                  </a:lnTo>
                  <a:lnTo>
                    <a:pt x="1" y="234"/>
                  </a:lnTo>
                  <a:lnTo>
                    <a:pt x="1" y="233"/>
                  </a:lnTo>
                  <a:lnTo>
                    <a:pt x="0" y="231"/>
                  </a:lnTo>
                  <a:lnTo>
                    <a:pt x="0" y="231"/>
                  </a:lnTo>
                  <a:close/>
                  <a:moveTo>
                    <a:pt x="0" y="180"/>
                  </a:moveTo>
                  <a:lnTo>
                    <a:pt x="0" y="158"/>
                  </a:lnTo>
                  <a:lnTo>
                    <a:pt x="1" y="156"/>
                  </a:lnTo>
                  <a:lnTo>
                    <a:pt x="1" y="155"/>
                  </a:lnTo>
                  <a:lnTo>
                    <a:pt x="2" y="154"/>
                  </a:lnTo>
                  <a:lnTo>
                    <a:pt x="4" y="154"/>
                  </a:lnTo>
                  <a:lnTo>
                    <a:pt x="6" y="154"/>
                  </a:lnTo>
                  <a:lnTo>
                    <a:pt x="7" y="155"/>
                  </a:lnTo>
                  <a:lnTo>
                    <a:pt x="7" y="156"/>
                  </a:lnTo>
                  <a:lnTo>
                    <a:pt x="8" y="158"/>
                  </a:lnTo>
                  <a:lnTo>
                    <a:pt x="8" y="180"/>
                  </a:lnTo>
                  <a:lnTo>
                    <a:pt x="7" y="181"/>
                  </a:lnTo>
                  <a:lnTo>
                    <a:pt x="7" y="182"/>
                  </a:lnTo>
                  <a:lnTo>
                    <a:pt x="6" y="183"/>
                  </a:lnTo>
                  <a:lnTo>
                    <a:pt x="4" y="183"/>
                  </a:lnTo>
                  <a:lnTo>
                    <a:pt x="2" y="183"/>
                  </a:lnTo>
                  <a:lnTo>
                    <a:pt x="1" y="182"/>
                  </a:lnTo>
                  <a:lnTo>
                    <a:pt x="1" y="181"/>
                  </a:lnTo>
                  <a:lnTo>
                    <a:pt x="0" y="180"/>
                  </a:lnTo>
                  <a:lnTo>
                    <a:pt x="0" y="180"/>
                  </a:lnTo>
                  <a:close/>
                  <a:moveTo>
                    <a:pt x="0" y="128"/>
                  </a:moveTo>
                  <a:lnTo>
                    <a:pt x="0" y="106"/>
                  </a:lnTo>
                  <a:lnTo>
                    <a:pt x="1" y="105"/>
                  </a:lnTo>
                  <a:lnTo>
                    <a:pt x="1" y="104"/>
                  </a:lnTo>
                  <a:lnTo>
                    <a:pt x="2" y="102"/>
                  </a:lnTo>
                  <a:lnTo>
                    <a:pt x="4" y="102"/>
                  </a:lnTo>
                  <a:lnTo>
                    <a:pt x="6" y="102"/>
                  </a:lnTo>
                  <a:lnTo>
                    <a:pt x="7" y="104"/>
                  </a:lnTo>
                  <a:lnTo>
                    <a:pt x="7" y="105"/>
                  </a:lnTo>
                  <a:lnTo>
                    <a:pt x="8" y="106"/>
                  </a:lnTo>
                  <a:lnTo>
                    <a:pt x="8" y="128"/>
                  </a:lnTo>
                  <a:lnTo>
                    <a:pt x="7" y="129"/>
                  </a:lnTo>
                  <a:lnTo>
                    <a:pt x="7" y="131"/>
                  </a:lnTo>
                  <a:lnTo>
                    <a:pt x="6" y="132"/>
                  </a:lnTo>
                  <a:lnTo>
                    <a:pt x="4" y="132"/>
                  </a:lnTo>
                  <a:lnTo>
                    <a:pt x="2" y="132"/>
                  </a:lnTo>
                  <a:lnTo>
                    <a:pt x="1" y="131"/>
                  </a:lnTo>
                  <a:lnTo>
                    <a:pt x="1" y="129"/>
                  </a:lnTo>
                  <a:lnTo>
                    <a:pt x="0" y="128"/>
                  </a:lnTo>
                  <a:lnTo>
                    <a:pt x="0" y="128"/>
                  </a:lnTo>
                  <a:close/>
                  <a:moveTo>
                    <a:pt x="0" y="76"/>
                  </a:moveTo>
                  <a:lnTo>
                    <a:pt x="0" y="54"/>
                  </a:lnTo>
                  <a:lnTo>
                    <a:pt x="1" y="53"/>
                  </a:lnTo>
                  <a:lnTo>
                    <a:pt x="1" y="52"/>
                  </a:lnTo>
                  <a:lnTo>
                    <a:pt x="2" y="52"/>
                  </a:lnTo>
                  <a:lnTo>
                    <a:pt x="5" y="51"/>
                  </a:lnTo>
                  <a:lnTo>
                    <a:pt x="6" y="52"/>
                  </a:lnTo>
                  <a:lnTo>
                    <a:pt x="7" y="52"/>
                  </a:lnTo>
                  <a:lnTo>
                    <a:pt x="7" y="53"/>
                  </a:lnTo>
                  <a:lnTo>
                    <a:pt x="8" y="54"/>
                  </a:lnTo>
                  <a:lnTo>
                    <a:pt x="8" y="76"/>
                  </a:lnTo>
                  <a:lnTo>
                    <a:pt x="7" y="78"/>
                  </a:lnTo>
                  <a:lnTo>
                    <a:pt x="7" y="79"/>
                  </a:lnTo>
                  <a:lnTo>
                    <a:pt x="6" y="80"/>
                  </a:lnTo>
                  <a:lnTo>
                    <a:pt x="4" y="80"/>
                  </a:lnTo>
                  <a:lnTo>
                    <a:pt x="2" y="80"/>
                  </a:lnTo>
                  <a:lnTo>
                    <a:pt x="1" y="79"/>
                  </a:lnTo>
                  <a:lnTo>
                    <a:pt x="1" y="78"/>
                  </a:lnTo>
                  <a:lnTo>
                    <a:pt x="0" y="76"/>
                  </a:lnTo>
                  <a:lnTo>
                    <a:pt x="0" y="76"/>
                  </a:lnTo>
                  <a:close/>
                  <a:moveTo>
                    <a:pt x="0" y="25"/>
                  </a:moveTo>
                  <a:lnTo>
                    <a:pt x="0" y="4"/>
                  </a:lnTo>
                  <a:lnTo>
                    <a:pt x="1" y="1"/>
                  </a:lnTo>
                  <a:lnTo>
                    <a:pt x="1" y="0"/>
                  </a:lnTo>
                  <a:lnTo>
                    <a:pt x="2" y="0"/>
                  </a:lnTo>
                  <a:lnTo>
                    <a:pt x="5" y="0"/>
                  </a:lnTo>
                  <a:lnTo>
                    <a:pt x="6" y="0"/>
                  </a:lnTo>
                  <a:lnTo>
                    <a:pt x="7" y="0"/>
                  </a:lnTo>
                  <a:lnTo>
                    <a:pt x="7" y="1"/>
                  </a:lnTo>
                  <a:lnTo>
                    <a:pt x="8" y="4"/>
                  </a:lnTo>
                  <a:lnTo>
                    <a:pt x="8" y="25"/>
                  </a:lnTo>
                  <a:lnTo>
                    <a:pt x="7" y="27"/>
                  </a:lnTo>
                  <a:lnTo>
                    <a:pt x="7" y="28"/>
                  </a:lnTo>
                  <a:lnTo>
                    <a:pt x="6" y="28"/>
                  </a:lnTo>
                  <a:lnTo>
                    <a:pt x="5" y="29"/>
                  </a:lnTo>
                  <a:lnTo>
                    <a:pt x="2" y="28"/>
                  </a:lnTo>
                  <a:lnTo>
                    <a:pt x="1" y="28"/>
                  </a:lnTo>
                  <a:lnTo>
                    <a:pt x="1" y="27"/>
                  </a:lnTo>
                  <a:lnTo>
                    <a:pt x="0" y="25"/>
                  </a:lnTo>
                  <a:lnTo>
                    <a:pt x="0" y="25"/>
                  </a:lnTo>
                  <a:close/>
                </a:path>
              </a:pathLst>
            </a:custGeom>
            <a:solidFill>
              <a:srgbClr val="000000"/>
            </a:solidFill>
            <a:ln w="1588">
              <a:solidFill>
                <a:srgbClr val="000000"/>
              </a:solidFill>
              <a:prstDash val="solid"/>
              <a:round/>
              <a:headEnd/>
              <a:tailEnd/>
            </a:ln>
          </p:spPr>
          <p:txBody>
            <a:bodyPr/>
            <a:lstStyle/>
            <a:p>
              <a:endParaRPr lang="zh-CN" altLang="en-US"/>
            </a:p>
          </p:txBody>
        </p:sp>
        <p:sp>
          <p:nvSpPr>
            <p:cNvPr id="409690" name="Freeform 90"/>
            <p:cNvSpPr>
              <a:spLocks/>
            </p:cNvSpPr>
            <p:nvPr/>
          </p:nvSpPr>
          <p:spPr bwMode="auto">
            <a:xfrm>
              <a:off x="3320" y="1503"/>
              <a:ext cx="50" cy="49"/>
            </a:xfrm>
            <a:custGeom>
              <a:avLst/>
              <a:gdLst>
                <a:gd name="T0" fmla="*/ 24 w 50"/>
                <a:gd name="T1" fmla="*/ 49 h 49"/>
                <a:gd name="T2" fmla="*/ 20 w 50"/>
                <a:gd name="T3" fmla="*/ 49 h 49"/>
                <a:gd name="T4" fmla="*/ 15 w 50"/>
                <a:gd name="T5" fmla="*/ 48 h 49"/>
                <a:gd name="T6" fmla="*/ 10 w 50"/>
                <a:gd name="T7" fmla="*/ 46 h 49"/>
                <a:gd name="T8" fmla="*/ 7 w 50"/>
                <a:gd name="T9" fmla="*/ 42 h 49"/>
                <a:gd name="T10" fmla="*/ 4 w 50"/>
                <a:gd name="T11" fmla="*/ 38 h 49"/>
                <a:gd name="T12" fmla="*/ 2 w 50"/>
                <a:gd name="T13" fmla="*/ 34 h 49"/>
                <a:gd name="T14" fmla="*/ 0 w 50"/>
                <a:gd name="T15" fmla="*/ 29 h 49"/>
                <a:gd name="T16" fmla="*/ 0 w 50"/>
                <a:gd name="T17" fmla="*/ 24 h 49"/>
                <a:gd name="T18" fmla="*/ 0 w 50"/>
                <a:gd name="T19" fmla="*/ 20 h 49"/>
                <a:gd name="T20" fmla="*/ 2 w 50"/>
                <a:gd name="T21" fmla="*/ 15 h 49"/>
                <a:gd name="T22" fmla="*/ 4 w 50"/>
                <a:gd name="T23" fmla="*/ 10 h 49"/>
                <a:gd name="T24" fmla="*/ 7 w 50"/>
                <a:gd name="T25" fmla="*/ 7 h 49"/>
                <a:gd name="T26" fmla="*/ 10 w 50"/>
                <a:gd name="T27" fmla="*/ 4 h 49"/>
                <a:gd name="T28" fmla="*/ 15 w 50"/>
                <a:gd name="T29" fmla="*/ 2 h 49"/>
                <a:gd name="T30" fmla="*/ 20 w 50"/>
                <a:gd name="T31" fmla="*/ 0 h 49"/>
                <a:gd name="T32" fmla="*/ 24 w 50"/>
                <a:gd name="T33" fmla="*/ 0 h 49"/>
                <a:gd name="T34" fmla="*/ 30 w 50"/>
                <a:gd name="T35" fmla="*/ 0 h 49"/>
                <a:gd name="T36" fmla="*/ 35 w 50"/>
                <a:gd name="T37" fmla="*/ 2 h 49"/>
                <a:gd name="T38" fmla="*/ 38 w 50"/>
                <a:gd name="T39" fmla="*/ 4 h 49"/>
                <a:gd name="T40" fmla="*/ 42 w 50"/>
                <a:gd name="T41" fmla="*/ 7 h 49"/>
                <a:gd name="T42" fmla="*/ 45 w 50"/>
                <a:gd name="T43" fmla="*/ 10 h 49"/>
                <a:gd name="T44" fmla="*/ 48 w 50"/>
                <a:gd name="T45" fmla="*/ 15 h 49"/>
                <a:gd name="T46" fmla="*/ 49 w 50"/>
                <a:gd name="T47" fmla="*/ 20 h 49"/>
                <a:gd name="T48" fmla="*/ 50 w 50"/>
                <a:gd name="T49" fmla="*/ 24 h 49"/>
                <a:gd name="T50" fmla="*/ 49 w 50"/>
                <a:gd name="T51" fmla="*/ 29 h 49"/>
                <a:gd name="T52" fmla="*/ 48 w 50"/>
                <a:gd name="T53" fmla="*/ 34 h 49"/>
                <a:gd name="T54" fmla="*/ 45 w 50"/>
                <a:gd name="T55" fmla="*/ 38 h 49"/>
                <a:gd name="T56" fmla="*/ 42 w 50"/>
                <a:gd name="T57" fmla="*/ 42 h 49"/>
                <a:gd name="T58" fmla="*/ 38 w 50"/>
                <a:gd name="T59" fmla="*/ 46 h 49"/>
                <a:gd name="T60" fmla="*/ 35 w 50"/>
                <a:gd name="T61" fmla="*/ 48 h 49"/>
                <a:gd name="T62" fmla="*/ 30 w 50"/>
                <a:gd name="T63" fmla="*/ 49 h 49"/>
                <a:gd name="T64" fmla="*/ 24 w 50"/>
                <a:gd name="T6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 h="49">
                  <a:moveTo>
                    <a:pt x="24" y="49"/>
                  </a:moveTo>
                  <a:lnTo>
                    <a:pt x="20" y="49"/>
                  </a:lnTo>
                  <a:lnTo>
                    <a:pt x="15" y="48"/>
                  </a:lnTo>
                  <a:lnTo>
                    <a:pt x="10" y="46"/>
                  </a:lnTo>
                  <a:lnTo>
                    <a:pt x="7" y="42"/>
                  </a:lnTo>
                  <a:lnTo>
                    <a:pt x="4" y="38"/>
                  </a:lnTo>
                  <a:lnTo>
                    <a:pt x="2" y="34"/>
                  </a:lnTo>
                  <a:lnTo>
                    <a:pt x="0" y="29"/>
                  </a:lnTo>
                  <a:lnTo>
                    <a:pt x="0" y="24"/>
                  </a:lnTo>
                  <a:lnTo>
                    <a:pt x="0" y="20"/>
                  </a:lnTo>
                  <a:lnTo>
                    <a:pt x="2" y="15"/>
                  </a:lnTo>
                  <a:lnTo>
                    <a:pt x="4" y="10"/>
                  </a:lnTo>
                  <a:lnTo>
                    <a:pt x="7" y="7"/>
                  </a:lnTo>
                  <a:lnTo>
                    <a:pt x="10" y="4"/>
                  </a:lnTo>
                  <a:lnTo>
                    <a:pt x="15" y="2"/>
                  </a:lnTo>
                  <a:lnTo>
                    <a:pt x="20" y="0"/>
                  </a:lnTo>
                  <a:lnTo>
                    <a:pt x="24" y="0"/>
                  </a:lnTo>
                  <a:lnTo>
                    <a:pt x="30" y="0"/>
                  </a:lnTo>
                  <a:lnTo>
                    <a:pt x="35" y="2"/>
                  </a:lnTo>
                  <a:lnTo>
                    <a:pt x="38" y="4"/>
                  </a:lnTo>
                  <a:lnTo>
                    <a:pt x="42" y="7"/>
                  </a:lnTo>
                  <a:lnTo>
                    <a:pt x="45" y="10"/>
                  </a:lnTo>
                  <a:lnTo>
                    <a:pt x="48" y="15"/>
                  </a:lnTo>
                  <a:lnTo>
                    <a:pt x="49" y="20"/>
                  </a:lnTo>
                  <a:lnTo>
                    <a:pt x="50" y="24"/>
                  </a:lnTo>
                  <a:lnTo>
                    <a:pt x="49" y="29"/>
                  </a:lnTo>
                  <a:lnTo>
                    <a:pt x="48" y="34"/>
                  </a:lnTo>
                  <a:lnTo>
                    <a:pt x="45" y="38"/>
                  </a:lnTo>
                  <a:lnTo>
                    <a:pt x="42" y="42"/>
                  </a:lnTo>
                  <a:lnTo>
                    <a:pt x="38" y="46"/>
                  </a:lnTo>
                  <a:lnTo>
                    <a:pt x="35" y="48"/>
                  </a:lnTo>
                  <a:lnTo>
                    <a:pt x="30" y="49"/>
                  </a:lnTo>
                  <a:lnTo>
                    <a:pt x="24" y="4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691" name="Freeform 91"/>
            <p:cNvSpPr>
              <a:spLocks/>
            </p:cNvSpPr>
            <p:nvPr/>
          </p:nvSpPr>
          <p:spPr bwMode="auto">
            <a:xfrm>
              <a:off x="3320" y="1503"/>
              <a:ext cx="50" cy="49"/>
            </a:xfrm>
            <a:custGeom>
              <a:avLst/>
              <a:gdLst>
                <a:gd name="T0" fmla="*/ 24 w 50"/>
                <a:gd name="T1" fmla="*/ 49 h 49"/>
                <a:gd name="T2" fmla="*/ 20 w 50"/>
                <a:gd name="T3" fmla="*/ 49 h 49"/>
                <a:gd name="T4" fmla="*/ 15 w 50"/>
                <a:gd name="T5" fmla="*/ 48 h 49"/>
                <a:gd name="T6" fmla="*/ 10 w 50"/>
                <a:gd name="T7" fmla="*/ 46 h 49"/>
                <a:gd name="T8" fmla="*/ 7 w 50"/>
                <a:gd name="T9" fmla="*/ 42 h 49"/>
                <a:gd name="T10" fmla="*/ 4 w 50"/>
                <a:gd name="T11" fmla="*/ 38 h 49"/>
                <a:gd name="T12" fmla="*/ 2 w 50"/>
                <a:gd name="T13" fmla="*/ 34 h 49"/>
                <a:gd name="T14" fmla="*/ 0 w 50"/>
                <a:gd name="T15" fmla="*/ 29 h 49"/>
                <a:gd name="T16" fmla="*/ 0 w 50"/>
                <a:gd name="T17" fmla="*/ 24 h 49"/>
                <a:gd name="T18" fmla="*/ 0 w 50"/>
                <a:gd name="T19" fmla="*/ 20 h 49"/>
                <a:gd name="T20" fmla="*/ 2 w 50"/>
                <a:gd name="T21" fmla="*/ 15 h 49"/>
                <a:gd name="T22" fmla="*/ 4 w 50"/>
                <a:gd name="T23" fmla="*/ 10 h 49"/>
                <a:gd name="T24" fmla="*/ 7 w 50"/>
                <a:gd name="T25" fmla="*/ 7 h 49"/>
                <a:gd name="T26" fmla="*/ 10 w 50"/>
                <a:gd name="T27" fmla="*/ 4 h 49"/>
                <a:gd name="T28" fmla="*/ 15 w 50"/>
                <a:gd name="T29" fmla="*/ 2 h 49"/>
                <a:gd name="T30" fmla="*/ 20 w 50"/>
                <a:gd name="T31" fmla="*/ 0 h 49"/>
                <a:gd name="T32" fmla="*/ 24 w 50"/>
                <a:gd name="T33" fmla="*/ 0 h 49"/>
                <a:gd name="T34" fmla="*/ 30 w 50"/>
                <a:gd name="T35" fmla="*/ 0 h 49"/>
                <a:gd name="T36" fmla="*/ 35 w 50"/>
                <a:gd name="T37" fmla="*/ 2 h 49"/>
                <a:gd name="T38" fmla="*/ 38 w 50"/>
                <a:gd name="T39" fmla="*/ 4 h 49"/>
                <a:gd name="T40" fmla="*/ 42 w 50"/>
                <a:gd name="T41" fmla="*/ 7 h 49"/>
                <a:gd name="T42" fmla="*/ 45 w 50"/>
                <a:gd name="T43" fmla="*/ 10 h 49"/>
                <a:gd name="T44" fmla="*/ 48 w 50"/>
                <a:gd name="T45" fmla="*/ 15 h 49"/>
                <a:gd name="T46" fmla="*/ 49 w 50"/>
                <a:gd name="T47" fmla="*/ 20 h 49"/>
                <a:gd name="T48" fmla="*/ 50 w 50"/>
                <a:gd name="T49" fmla="*/ 24 h 49"/>
                <a:gd name="T50" fmla="*/ 49 w 50"/>
                <a:gd name="T51" fmla="*/ 29 h 49"/>
                <a:gd name="T52" fmla="*/ 48 w 50"/>
                <a:gd name="T53" fmla="*/ 34 h 49"/>
                <a:gd name="T54" fmla="*/ 45 w 50"/>
                <a:gd name="T55" fmla="*/ 38 h 49"/>
                <a:gd name="T56" fmla="*/ 42 w 50"/>
                <a:gd name="T57" fmla="*/ 42 h 49"/>
                <a:gd name="T58" fmla="*/ 38 w 50"/>
                <a:gd name="T59" fmla="*/ 46 h 49"/>
                <a:gd name="T60" fmla="*/ 35 w 50"/>
                <a:gd name="T61" fmla="*/ 48 h 49"/>
                <a:gd name="T62" fmla="*/ 30 w 50"/>
                <a:gd name="T63" fmla="*/ 49 h 49"/>
                <a:gd name="T64" fmla="*/ 24 w 50"/>
                <a:gd name="T6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 h="49">
                  <a:moveTo>
                    <a:pt x="24" y="49"/>
                  </a:moveTo>
                  <a:lnTo>
                    <a:pt x="20" y="49"/>
                  </a:lnTo>
                  <a:lnTo>
                    <a:pt x="15" y="48"/>
                  </a:lnTo>
                  <a:lnTo>
                    <a:pt x="10" y="46"/>
                  </a:lnTo>
                  <a:lnTo>
                    <a:pt x="7" y="42"/>
                  </a:lnTo>
                  <a:lnTo>
                    <a:pt x="4" y="38"/>
                  </a:lnTo>
                  <a:lnTo>
                    <a:pt x="2" y="34"/>
                  </a:lnTo>
                  <a:lnTo>
                    <a:pt x="0" y="29"/>
                  </a:lnTo>
                  <a:lnTo>
                    <a:pt x="0" y="24"/>
                  </a:lnTo>
                  <a:lnTo>
                    <a:pt x="0" y="20"/>
                  </a:lnTo>
                  <a:lnTo>
                    <a:pt x="2" y="15"/>
                  </a:lnTo>
                  <a:lnTo>
                    <a:pt x="4" y="10"/>
                  </a:lnTo>
                  <a:lnTo>
                    <a:pt x="7" y="7"/>
                  </a:lnTo>
                  <a:lnTo>
                    <a:pt x="10" y="4"/>
                  </a:lnTo>
                  <a:lnTo>
                    <a:pt x="15" y="2"/>
                  </a:lnTo>
                  <a:lnTo>
                    <a:pt x="20" y="0"/>
                  </a:lnTo>
                  <a:lnTo>
                    <a:pt x="24" y="0"/>
                  </a:lnTo>
                  <a:lnTo>
                    <a:pt x="30" y="0"/>
                  </a:lnTo>
                  <a:lnTo>
                    <a:pt x="35" y="2"/>
                  </a:lnTo>
                  <a:lnTo>
                    <a:pt x="38" y="4"/>
                  </a:lnTo>
                  <a:lnTo>
                    <a:pt x="42" y="7"/>
                  </a:lnTo>
                  <a:lnTo>
                    <a:pt x="45" y="10"/>
                  </a:lnTo>
                  <a:lnTo>
                    <a:pt x="48" y="15"/>
                  </a:lnTo>
                  <a:lnTo>
                    <a:pt x="49" y="20"/>
                  </a:lnTo>
                  <a:lnTo>
                    <a:pt x="50" y="24"/>
                  </a:lnTo>
                  <a:lnTo>
                    <a:pt x="49" y="29"/>
                  </a:lnTo>
                  <a:lnTo>
                    <a:pt x="48" y="34"/>
                  </a:lnTo>
                  <a:lnTo>
                    <a:pt x="45" y="38"/>
                  </a:lnTo>
                  <a:lnTo>
                    <a:pt x="42" y="42"/>
                  </a:lnTo>
                  <a:lnTo>
                    <a:pt x="38" y="46"/>
                  </a:lnTo>
                  <a:lnTo>
                    <a:pt x="35" y="48"/>
                  </a:lnTo>
                  <a:lnTo>
                    <a:pt x="30" y="49"/>
                  </a:lnTo>
                  <a:lnTo>
                    <a:pt x="24" y="49"/>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692" name="Line 92"/>
            <p:cNvSpPr>
              <a:spLocks noChangeShapeType="1"/>
            </p:cNvSpPr>
            <p:nvPr/>
          </p:nvSpPr>
          <p:spPr bwMode="auto">
            <a:xfrm flipV="1">
              <a:off x="3462" y="783"/>
              <a:ext cx="1" cy="59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693" name="Line 93"/>
            <p:cNvSpPr>
              <a:spLocks noChangeShapeType="1"/>
            </p:cNvSpPr>
            <p:nvPr/>
          </p:nvSpPr>
          <p:spPr bwMode="auto">
            <a:xfrm flipV="1">
              <a:off x="885" y="1252"/>
              <a:ext cx="1" cy="14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694" name="Line 94"/>
            <p:cNvSpPr>
              <a:spLocks noChangeShapeType="1"/>
            </p:cNvSpPr>
            <p:nvPr/>
          </p:nvSpPr>
          <p:spPr bwMode="auto">
            <a:xfrm flipH="1" flipV="1">
              <a:off x="1240" y="1252"/>
              <a:ext cx="1" cy="14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695" name="Line 95"/>
            <p:cNvSpPr>
              <a:spLocks noChangeShapeType="1"/>
            </p:cNvSpPr>
            <p:nvPr/>
          </p:nvSpPr>
          <p:spPr bwMode="auto">
            <a:xfrm flipV="1">
              <a:off x="1615" y="1254"/>
              <a:ext cx="1" cy="13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696" name="Line 96"/>
            <p:cNvSpPr>
              <a:spLocks noChangeShapeType="1"/>
            </p:cNvSpPr>
            <p:nvPr/>
          </p:nvSpPr>
          <p:spPr bwMode="auto">
            <a:xfrm flipV="1">
              <a:off x="2468" y="1254"/>
              <a:ext cx="1" cy="13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697" name="Line 97"/>
            <p:cNvSpPr>
              <a:spLocks noChangeShapeType="1"/>
            </p:cNvSpPr>
            <p:nvPr/>
          </p:nvSpPr>
          <p:spPr bwMode="auto">
            <a:xfrm flipH="1" flipV="1">
              <a:off x="2843" y="1254"/>
              <a:ext cx="1" cy="13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698" name="Line 98"/>
            <p:cNvSpPr>
              <a:spLocks noChangeShapeType="1"/>
            </p:cNvSpPr>
            <p:nvPr/>
          </p:nvSpPr>
          <p:spPr bwMode="auto">
            <a:xfrm flipH="1" flipV="1">
              <a:off x="3231" y="1254"/>
              <a:ext cx="1" cy="13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699" name="Freeform 99"/>
            <p:cNvSpPr>
              <a:spLocks/>
            </p:cNvSpPr>
            <p:nvPr/>
          </p:nvSpPr>
          <p:spPr bwMode="auto">
            <a:xfrm>
              <a:off x="3217" y="1230"/>
              <a:ext cx="33" cy="34"/>
            </a:xfrm>
            <a:custGeom>
              <a:avLst/>
              <a:gdLst>
                <a:gd name="T0" fmla="*/ 17 w 33"/>
                <a:gd name="T1" fmla="*/ 34 h 34"/>
                <a:gd name="T2" fmla="*/ 13 w 33"/>
                <a:gd name="T3" fmla="*/ 33 h 34"/>
                <a:gd name="T4" fmla="*/ 11 w 33"/>
                <a:gd name="T5" fmla="*/ 32 h 34"/>
                <a:gd name="T6" fmla="*/ 7 w 33"/>
                <a:gd name="T7" fmla="*/ 30 h 34"/>
                <a:gd name="T8" fmla="*/ 5 w 33"/>
                <a:gd name="T9" fmla="*/ 28 h 34"/>
                <a:gd name="T10" fmla="*/ 2 w 33"/>
                <a:gd name="T11" fmla="*/ 26 h 34"/>
                <a:gd name="T12" fmla="*/ 1 w 33"/>
                <a:gd name="T13" fmla="*/ 23 h 34"/>
                <a:gd name="T14" fmla="*/ 0 w 33"/>
                <a:gd name="T15" fmla="*/ 20 h 34"/>
                <a:gd name="T16" fmla="*/ 0 w 33"/>
                <a:gd name="T17" fmla="*/ 16 h 34"/>
                <a:gd name="T18" fmla="*/ 0 w 33"/>
                <a:gd name="T19" fmla="*/ 14 h 34"/>
                <a:gd name="T20" fmla="*/ 1 w 33"/>
                <a:gd name="T21" fmla="*/ 10 h 34"/>
                <a:gd name="T22" fmla="*/ 2 w 33"/>
                <a:gd name="T23" fmla="*/ 8 h 34"/>
                <a:gd name="T24" fmla="*/ 5 w 33"/>
                <a:gd name="T25" fmla="*/ 4 h 34"/>
                <a:gd name="T26" fmla="*/ 7 w 33"/>
                <a:gd name="T27" fmla="*/ 3 h 34"/>
                <a:gd name="T28" fmla="*/ 11 w 33"/>
                <a:gd name="T29" fmla="*/ 1 h 34"/>
                <a:gd name="T30" fmla="*/ 13 w 33"/>
                <a:gd name="T31" fmla="*/ 1 h 34"/>
                <a:gd name="T32" fmla="*/ 17 w 33"/>
                <a:gd name="T33" fmla="*/ 0 h 34"/>
                <a:gd name="T34" fmla="*/ 20 w 33"/>
                <a:gd name="T35" fmla="*/ 1 h 34"/>
                <a:gd name="T36" fmla="*/ 24 w 33"/>
                <a:gd name="T37" fmla="*/ 1 h 34"/>
                <a:gd name="T38" fmla="*/ 26 w 33"/>
                <a:gd name="T39" fmla="*/ 3 h 34"/>
                <a:gd name="T40" fmla="*/ 28 w 33"/>
                <a:gd name="T41" fmla="*/ 4 h 34"/>
                <a:gd name="T42" fmla="*/ 31 w 33"/>
                <a:gd name="T43" fmla="*/ 8 h 34"/>
                <a:gd name="T44" fmla="*/ 32 w 33"/>
                <a:gd name="T45" fmla="*/ 10 h 34"/>
                <a:gd name="T46" fmla="*/ 33 w 33"/>
                <a:gd name="T47" fmla="*/ 14 h 34"/>
                <a:gd name="T48" fmla="*/ 33 w 33"/>
                <a:gd name="T49" fmla="*/ 16 h 34"/>
                <a:gd name="T50" fmla="*/ 33 w 33"/>
                <a:gd name="T51" fmla="*/ 20 h 34"/>
                <a:gd name="T52" fmla="*/ 32 w 33"/>
                <a:gd name="T53" fmla="*/ 23 h 34"/>
                <a:gd name="T54" fmla="*/ 31 w 33"/>
                <a:gd name="T55" fmla="*/ 26 h 34"/>
                <a:gd name="T56" fmla="*/ 28 w 33"/>
                <a:gd name="T57" fmla="*/ 28 h 34"/>
                <a:gd name="T58" fmla="*/ 26 w 33"/>
                <a:gd name="T59" fmla="*/ 30 h 34"/>
                <a:gd name="T60" fmla="*/ 24 w 33"/>
                <a:gd name="T61" fmla="*/ 32 h 34"/>
                <a:gd name="T62" fmla="*/ 20 w 33"/>
                <a:gd name="T63" fmla="*/ 33 h 34"/>
                <a:gd name="T64" fmla="*/ 17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7" y="34"/>
                  </a:moveTo>
                  <a:lnTo>
                    <a:pt x="13" y="33"/>
                  </a:lnTo>
                  <a:lnTo>
                    <a:pt x="11" y="32"/>
                  </a:lnTo>
                  <a:lnTo>
                    <a:pt x="7" y="30"/>
                  </a:lnTo>
                  <a:lnTo>
                    <a:pt x="5" y="28"/>
                  </a:lnTo>
                  <a:lnTo>
                    <a:pt x="2" y="26"/>
                  </a:lnTo>
                  <a:lnTo>
                    <a:pt x="1" y="23"/>
                  </a:lnTo>
                  <a:lnTo>
                    <a:pt x="0" y="20"/>
                  </a:lnTo>
                  <a:lnTo>
                    <a:pt x="0" y="16"/>
                  </a:lnTo>
                  <a:lnTo>
                    <a:pt x="0" y="14"/>
                  </a:lnTo>
                  <a:lnTo>
                    <a:pt x="1" y="10"/>
                  </a:lnTo>
                  <a:lnTo>
                    <a:pt x="2" y="8"/>
                  </a:lnTo>
                  <a:lnTo>
                    <a:pt x="5" y="4"/>
                  </a:lnTo>
                  <a:lnTo>
                    <a:pt x="7" y="3"/>
                  </a:lnTo>
                  <a:lnTo>
                    <a:pt x="11" y="1"/>
                  </a:lnTo>
                  <a:lnTo>
                    <a:pt x="13" y="1"/>
                  </a:lnTo>
                  <a:lnTo>
                    <a:pt x="17" y="0"/>
                  </a:lnTo>
                  <a:lnTo>
                    <a:pt x="20" y="1"/>
                  </a:lnTo>
                  <a:lnTo>
                    <a:pt x="24" y="1"/>
                  </a:lnTo>
                  <a:lnTo>
                    <a:pt x="26" y="3"/>
                  </a:lnTo>
                  <a:lnTo>
                    <a:pt x="28" y="4"/>
                  </a:lnTo>
                  <a:lnTo>
                    <a:pt x="31" y="8"/>
                  </a:lnTo>
                  <a:lnTo>
                    <a:pt x="32" y="10"/>
                  </a:lnTo>
                  <a:lnTo>
                    <a:pt x="33" y="14"/>
                  </a:lnTo>
                  <a:lnTo>
                    <a:pt x="33" y="16"/>
                  </a:lnTo>
                  <a:lnTo>
                    <a:pt x="33" y="20"/>
                  </a:lnTo>
                  <a:lnTo>
                    <a:pt x="32" y="23"/>
                  </a:lnTo>
                  <a:lnTo>
                    <a:pt x="31" y="26"/>
                  </a:lnTo>
                  <a:lnTo>
                    <a:pt x="28" y="28"/>
                  </a:lnTo>
                  <a:lnTo>
                    <a:pt x="26" y="30"/>
                  </a:lnTo>
                  <a:lnTo>
                    <a:pt x="24" y="32"/>
                  </a:lnTo>
                  <a:lnTo>
                    <a:pt x="20" y="33"/>
                  </a:lnTo>
                  <a:lnTo>
                    <a:pt x="17"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00" name="Freeform 100"/>
            <p:cNvSpPr>
              <a:spLocks/>
            </p:cNvSpPr>
            <p:nvPr/>
          </p:nvSpPr>
          <p:spPr bwMode="auto">
            <a:xfrm>
              <a:off x="3217" y="1230"/>
              <a:ext cx="33" cy="34"/>
            </a:xfrm>
            <a:custGeom>
              <a:avLst/>
              <a:gdLst>
                <a:gd name="T0" fmla="*/ 17 w 33"/>
                <a:gd name="T1" fmla="*/ 34 h 34"/>
                <a:gd name="T2" fmla="*/ 13 w 33"/>
                <a:gd name="T3" fmla="*/ 33 h 34"/>
                <a:gd name="T4" fmla="*/ 11 w 33"/>
                <a:gd name="T5" fmla="*/ 32 h 34"/>
                <a:gd name="T6" fmla="*/ 7 w 33"/>
                <a:gd name="T7" fmla="*/ 30 h 34"/>
                <a:gd name="T8" fmla="*/ 5 w 33"/>
                <a:gd name="T9" fmla="*/ 28 h 34"/>
                <a:gd name="T10" fmla="*/ 2 w 33"/>
                <a:gd name="T11" fmla="*/ 26 h 34"/>
                <a:gd name="T12" fmla="*/ 1 w 33"/>
                <a:gd name="T13" fmla="*/ 23 h 34"/>
                <a:gd name="T14" fmla="*/ 0 w 33"/>
                <a:gd name="T15" fmla="*/ 20 h 34"/>
                <a:gd name="T16" fmla="*/ 0 w 33"/>
                <a:gd name="T17" fmla="*/ 16 h 34"/>
                <a:gd name="T18" fmla="*/ 0 w 33"/>
                <a:gd name="T19" fmla="*/ 14 h 34"/>
                <a:gd name="T20" fmla="*/ 1 w 33"/>
                <a:gd name="T21" fmla="*/ 10 h 34"/>
                <a:gd name="T22" fmla="*/ 2 w 33"/>
                <a:gd name="T23" fmla="*/ 8 h 34"/>
                <a:gd name="T24" fmla="*/ 5 w 33"/>
                <a:gd name="T25" fmla="*/ 4 h 34"/>
                <a:gd name="T26" fmla="*/ 7 w 33"/>
                <a:gd name="T27" fmla="*/ 3 h 34"/>
                <a:gd name="T28" fmla="*/ 11 w 33"/>
                <a:gd name="T29" fmla="*/ 1 h 34"/>
                <a:gd name="T30" fmla="*/ 13 w 33"/>
                <a:gd name="T31" fmla="*/ 1 h 34"/>
                <a:gd name="T32" fmla="*/ 17 w 33"/>
                <a:gd name="T33" fmla="*/ 0 h 34"/>
                <a:gd name="T34" fmla="*/ 20 w 33"/>
                <a:gd name="T35" fmla="*/ 1 h 34"/>
                <a:gd name="T36" fmla="*/ 24 w 33"/>
                <a:gd name="T37" fmla="*/ 1 h 34"/>
                <a:gd name="T38" fmla="*/ 26 w 33"/>
                <a:gd name="T39" fmla="*/ 3 h 34"/>
                <a:gd name="T40" fmla="*/ 28 w 33"/>
                <a:gd name="T41" fmla="*/ 4 h 34"/>
                <a:gd name="T42" fmla="*/ 31 w 33"/>
                <a:gd name="T43" fmla="*/ 8 h 34"/>
                <a:gd name="T44" fmla="*/ 32 w 33"/>
                <a:gd name="T45" fmla="*/ 10 h 34"/>
                <a:gd name="T46" fmla="*/ 33 w 33"/>
                <a:gd name="T47" fmla="*/ 14 h 34"/>
                <a:gd name="T48" fmla="*/ 33 w 33"/>
                <a:gd name="T49" fmla="*/ 16 h 34"/>
                <a:gd name="T50" fmla="*/ 33 w 33"/>
                <a:gd name="T51" fmla="*/ 20 h 34"/>
                <a:gd name="T52" fmla="*/ 32 w 33"/>
                <a:gd name="T53" fmla="*/ 23 h 34"/>
                <a:gd name="T54" fmla="*/ 31 w 33"/>
                <a:gd name="T55" fmla="*/ 26 h 34"/>
                <a:gd name="T56" fmla="*/ 28 w 33"/>
                <a:gd name="T57" fmla="*/ 28 h 34"/>
                <a:gd name="T58" fmla="*/ 26 w 33"/>
                <a:gd name="T59" fmla="*/ 30 h 34"/>
                <a:gd name="T60" fmla="*/ 24 w 33"/>
                <a:gd name="T61" fmla="*/ 32 h 34"/>
                <a:gd name="T62" fmla="*/ 20 w 33"/>
                <a:gd name="T63" fmla="*/ 33 h 34"/>
                <a:gd name="T64" fmla="*/ 17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7" y="34"/>
                  </a:moveTo>
                  <a:lnTo>
                    <a:pt x="13" y="33"/>
                  </a:lnTo>
                  <a:lnTo>
                    <a:pt x="11" y="32"/>
                  </a:lnTo>
                  <a:lnTo>
                    <a:pt x="7" y="30"/>
                  </a:lnTo>
                  <a:lnTo>
                    <a:pt x="5" y="28"/>
                  </a:lnTo>
                  <a:lnTo>
                    <a:pt x="2" y="26"/>
                  </a:lnTo>
                  <a:lnTo>
                    <a:pt x="1" y="23"/>
                  </a:lnTo>
                  <a:lnTo>
                    <a:pt x="0" y="20"/>
                  </a:lnTo>
                  <a:lnTo>
                    <a:pt x="0" y="16"/>
                  </a:lnTo>
                  <a:lnTo>
                    <a:pt x="0" y="14"/>
                  </a:lnTo>
                  <a:lnTo>
                    <a:pt x="1" y="10"/>
                  </a:lnTo>
                  <a:lnTo>
                    <a:pt x="2" y="8"/>
                  </a:lnTo>
                  <a:lnTo>
                    <a:pt x="5" y="4"/>
                  </a:lnTo>
                  <a:lnTo>
                    <a:pt x="7" y="3"/>
                  </a:lnTo>
                  <a:lnTo>
                    <a:pt x="11" y="1"/>
                  </a:lnTo>
                  <a:lnTo>
                    <a:pt x="13" y="1"/>
                  </a:lnTo>
                  <a:lnTo>
                    <a:pt x="17" y="0"/>
                  </a:lnTo>
                  <a:lnTo>
                    <a:pt x="20" y="1"/>
                  </a:lnTo>
                  <a:lnTo>
                    <a:pt x="24" y="1"/>
                  </a:lnTo>
                  <a:lnTo>
                    <a:pt x="26" y="3"/>
                  </a:lnTo>
                  <a:lnTo>
                    <a:pt x="28" y="4"/>
                  </a:lnTo>
                  <a:lnTo>
                    <a:pt x="31" y="8"/>
                  </a:lnTo>
                  <a:lnTo>
                    <a:pt x="32" y="10"/>
                  </a:lnTo>
                  <a:lnTo>
                    <a:pt x="33" y="14"/>
                  </a:lnTo>
                  <a:lnTo>
                    <a:pt x="33" y="16"/>
                  </a:lnTo>
                  <a:lnTo>
                    <a:pt x="33" y="20"/>
                  </a:lnTo>
                  <a:lnTo>
                    <a:pt x="32" y="23"/>
                  </a:lnTo>
                  <a:lnTo>
                    <a:pt x="31" y="26"/>
                  </a:lnTo>
                  <a:lnTo>
                    <a:pt x="28" y="28"/>
                  </a:lnTo>
                  <a:lnTo>
                    <a:pt x="26" y="30"/>
                  </a:lnTo>
                  <a:lnTo>
                    <a:pt x="24" y="32"/>
                  </a:lnTo>
                  <a:lnTo>
                    <a:pt x="20" y="33"/>
                  </a:lnTo>
                  <a:lnTo>
                    <a:pt x="17" y="34"/>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701" name="Freeform 101"/>
            <p:cNvSpPr>
              <a:spLocks/>
            </p:cNvSpPr>
            <p:nvPr/>
          </p:nvSpPr>
          <p:spPr bwMode="auto">
            <a:xfrm>
              <a:off x="3325" y="2001"/>
              <a:ext cx="33" cy="33"/>
            </a:xfrm>
            <a:custGeom>
              <a:avLst/>
              <a:gdLst>
                <a:gd name="T0" fmla="*/ 17 w 33"/>
                <a:gd name="T1" fmla="*/ 33 h 33"/>
                <a:gd name="T2" fmla="*/ 13 w 33"/>
                <a:gd name="T3" fmla="*/ 33 h 33"/>
                <a:gd name="T4" fmla="*/ 10 w 33"/>
                <a:gd name="T5" fmla="*/ 32 h 33"/>
                <a:gd name="T6" fmla="*/ 7 w 33"/>
                <a:gd name="T7" fmla="*/ 31 h 33"/>
                <a:gd name="T8" fmla="*/ 5 w 33"/>
                <a:gd name="T9" fmla="*/ 29 h 33"/>
                <a:gd name="T10" fmla="*/ 3 w 33"/>
                <a:gd name="T11" fmla="*/ 26 h 33"/>
                <a:gd name="T12" fmla="*/ 2 w 33"/>
                <a:gd name="T13" fmla="*/ 23 h 33"/>
                <a:gd name="T14" fmla="*/ 0 w 33"/>
                <a:gd name="T15" fmla="*/ 20 h 33"/>
                <a:gd name="T16" fmla="*/ 0 w 33"/>
                <a:gd name="T17" fmla="*/ 17 h 33"/>
                <a:gd name="T18" fmla="*/ 0 w 33"/>
                <a:gd name="T19" fmla="*/ 13 h 33"/>
                <a:gd name="T20" fmla="*/ 2 w 33"/>
                <a:gd name="T21" fmla="*/ 10 h 33"/>
                <a:gd name="T22" fmla="*/ 3 w 33"/>
                <a:gd name="T23" fmla="*/ 7 h 33"/>
                <a:gd name="T24" fmla="*/ 5 w 33"/>
                <a:gd name="T25" fmla="*/ 5 h 33"/>
                <a:gd name="T26" fmla="*/ 7 w 33"/>
                <a:gd name="T27" fmla="*/ 3 h 33"/>
                <a:gd name="T28" fmla="*/ 10 w 33"/>
                <a:gd name="T29" fmla="*/ 2 h 33"/>
                <a:gd name="T30" fmla="*/ 13 w 33"/>
                <a:gd name="T31" fmla="*/ 0 h 33"/>
                <a:gd name="T32" fmla="*/ 17 w 33"/>
                <a:gd name="T33" fmla="*/ 0 h 33"/>
                <a:gd name="T34" fmla="*/ 20 w 33"/>
                <a:gd name="T35" fmla="*/ 0 h 33"/>
                <a:gd name="T36" fmla="*/ 23 w 33"/>
                <a:gd name="T37" fmla="*/ 2 h 33"/>
                <a:gd name="T38" fmla="*/ 26 w 33"/>
                <a:gd name="T39" fmla="*/ 3 h 33"/>
                <a:gd name="T40" fmla="*/ 29 w 33"/>
                <a:gd name="T41" fmla="*/ 5 h 33"/>
                <a:gd name="T42" fmla="*/ 30 w 33"/>
                <a:gd name="T43" fmla="*/ 7 h 33"/>
                <a:gd name="T44" fmla="*/ 32 w 33"/>
                <a:gd name="T45" fmla="*/ 10 h 33"/>
                <a:gd name="T46" fmla="*/ 33 w 33"/>
                <a:gd name="T47" fmla="*/ 13 h 33"/>
                <a:gd name="T48" fmla="*/ 33 w 33"/>
                <a:gd name="T49" fmla="*/ 17 h 33"/>
                <a:gd name="T50" fmla="*/ 33 w 33"/>
                <a:gd name="T51" fmla="*/ 20 h 33"/>
                <a:gd name="T52" fmla="*/ 32 w 33"/>
                <a:gd name="T53" fmla="*/ 23 h 33"/>
                <a:gd name="T54" fmla="*/ 30 w 33"/>
                <a:gd name="T55" fmla="*/ 26 h 33"/>
                <a:gd name="T56" fmla="*/ 29 w 33"/>
                <a:gd name="T57" fmla="*/ 29 h 33"/>
                <a:gd name="T58" fmla="*/ 26 w 33"/>
                <a:gd name="T59" fmla="*/ 31 h 33"/>
                <a:gd name="T60" fmla="*/ 23 w 33"/>
                <a:gd name="T61" fmla="*/ 32 h 33"/>
                <a:gd name="T62" fmla="*/ 20 w 33"/>
                <a:gd name="T63" fmla="*/ 33 h 33"/>
                <a:gd name="T64" fmla="*/ 17 w 33"/>
                <a:gd name="T6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3">
                  <a:moveTo>
                    <a:pt x="17" y="33"/>
                  </a:moveTo>
                  <a:lnTo>
                    <a:pt x="13" y="33"/>
                  </a:lnTo>
                  <a:lnTo>
                    <a:pt x="10" y="32"/>
                  </a:lnTo>
                  <a:lnTo>
                    <a:pt x="7" y="31"/>
                  </a:lnTo>
                  <a:lnTo>
                    <a:pt x="5" y="29"/>
                  </a:lnTo>
                  <a:lnTo>
                    <a:pt x="3" y="26"/>
                  </a:lnTo>
                  <a:lnTo>
                    <a:pt x="2" y="23"/>
                  </a:lnTo>
                  <a:lnTo>
                    <a:pt x="0" y="20"/>
                  </a:lnTo>
                  <a:lnTo>
                    <a:pt x="0" y="17"/>
                  </a:lnTo>
                  <a:lnTo>
                    <a:pt x="0" y="13"/>
                  </a:lnTo>
                  <a:lnTo>
                    <a:pt x="2" y="10"/>
                  </a:lnTo>
                  <a:lnTo>
                    <a:pt x="3" y="7"/>
                  </a:lnTo>
                  <a:lnTo>
                    <a:pt x="5" y="5"/>
                  </a:lnTo>
                  <a:lnTo>
                    <a:pt x="7" y="3"/>
                  </a:lnTo>
                  <a:lnTo>
                    <a:pt x="10" y="2"/>
                  </a:lnTo>
                  <a:lnTo>
                    <a:pt x="13" y="0"/>
                  </a:lnTo>
                  <a:lnTo>
                    <a:pt x="17" y="0"/>
                  </a:lnTo>
                  <a:lnTo>
                    <a:pt x="20" y="0"/>
                  </a:lnTo>
                  <a:lnTo>
                    <a:pt x="23" y="2"/>
                  </a:lnTo>
                  <a:lnTo>
                    <a:pt x="26" y="3"/>
                  </a:lnTo>
                  <a:lnTo>
                    <a:pt x="29" y="5"/>
                  </a:lnTo>
                  <a:lnTo>
                    <a:pt x="30" y="7"/>
                  </a:lnTo>
                  <a:lnTo>
                    <a:pt x="32" y="10"/>
                  </a:lnTo>
                  <a:lnTo>
                    <a:pt x="33" y="13"/>
                  </a:lnTo>
                  <a:lnTo>
                    <a:pt x="33" y="17"/>
                  </a:lnTo>
                  <a:lnTo>
                    <a:pt x="33" y="20"/>
                  </a:lnTo>
                  <a:lnTo>
                    <a:pt x="32" y="23"/>
                  </a:lnTo>
                  <a:lnTo>
                    <a:pt x="30" y="26"/>
                  </a:lnTo>
                  <a:lnTo>
                    <a:pt x="29" y="29"/>
                  </a:lnTo>
                  <a:lnTo>
                    <a:pt x="26" y="31"/>
                  </a:lnTo>
                  <a:lnTo>
                    <a:pt x="23" y="32"/>
                  </a:lnTo>
                  <a:lnTo>
                    <a:pt x="20" y="33"/>
                  </a:lnTo>
                  <a:lnTo>
                    <a:pt x="17"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02" name="Freeform 102"/>
            <p:cNvSpPr>
              <a:spLocks/>
            </p:cNvSpPr>
            <p:nvPr/>
          </p:nvSpPr>
          <p:spPr bwMode="auto">
            <a:xfrm>
              <a:off x="3325" y="2001"/>
              <a:ext cx="33" cy="33"/>
            </a:xfrm>
            <a:custGeom>
              <a:avLst/>
              <a:gdLst>
                <a:gd name="T0" fmla="*/ 17 w 33"/>
                <a:gd name="T1" fmla="*/ 33 h 33"/>
                <a:gd name="T2" fmla="*/ 13 w 33"/>
                <a:gd name="T3" fmla="*/ 33 h 33"/>
                <a:gd name="T4" fmla="*/ 10 w 33"/>
                <a:gd name="T5" fmla="*/ 32 h 33"/>
                <a:gd name="T6" fmla="*/ 7 w 33"/>
                <a:gd name="T7" fmla="*/ 31 h 33"/>
                <a:gd name="T8" fmla="*/ 5 w 33"/>
                <a:gd name="T9" fmla="*/ 29 h 33"/>
                <a:gd name="T10" fmla="*/ 3 w 33"/>
                <a:gd name="T11" fmla="*/ 26 h 33"/>
                <a:gd name="T12" fmla="*/ 2 w 33"/>
                <a:gd name="T13" fmla="*/ 23 h 33"/>
                <a:gd name="T14" fmla="*/ 0 w 33"/>
                <a:gd name="T15" fmla="*/ 20 h 33"/>
                <a:gd name="T16" fmla="*/ 0 w 33"/>
                <a:gd name="T17" fmla="*/ 17 h 33"/>
                <a:gd name="T18" fmla="*/ 0 w 33"/>
                <a:gd name="T19" fmla="*/ 13 h 33"/>
                <a:gd name="T20" fmla="*/ 2 w 33"/>
                <a:gd name="T21" fmla="*/ 10 h 33"/>
                <a:gd name="T22" fmla="*/ 3 w 33"/>
                <a:gd name="T23" fmla="*/ 7 h 33"/>
                <a:gd name="T24" fmla="*/ 5 w 33"/>
                <a:gd name="T25" fmla="*/ 5 h 33"/>
                <a:gd name="T26" fmla="*/ 7 w 33"/>
                <a:gd name="T27" fmla="*/ 3 h 33"/>
                <a:gd name="T28" fmla="*/ 10 w 33"/>
                <a:gd name="T29" fmla="*/ 2 h 33"/>
                <a:gd name="T30" fmla="*/ 13 w 33"/>
                <a:gd name="T31" fmla="*/ 0 h 33"/>
                <a:gd name="T32" fmla="*/ 17 w 33"/>
                <a:gd name="T33" fmla="*/ 0 h 33"/>
                <a:gd name="T34" fmla="*/ 20 w 33"/>
                <a:gd name="T35" fmla="*/ 0 h 33"/>
                <a:gd name="T36" fmla="*/ 23 w 33"/>
                <a:gd name="T37" fmla="*/ 2 h 33"/>
                <a:gd name="T38" fmla="*/ 26 w 33"/>
                <a:gd name="T39" fmla="*/ 3 h 33"/>
                <a:gd name="T40" fmla="*/ 29 w 33"/>
                <a:gd name="T41" fmla="*/ 5 h 33"/>
                <a:gd name="T42" fmla="*/ 30 w 33"/>
                <a:gd name="T43" fmla="*/ 7 h 33"/>
                <a:gd name="T44" fmla="*/ 32 w 33"/>
                <a:gd name="T45" fmla="*/ 10 h 33"/>
                <a:gd name="T46" fmla="*/ 33 w 33"/>
                <a:gd name="T47" fmla="*/ 13 h 33"/>
                <a:gd name="T48" fmla="*/ 33 w 33"/>
                <a:gd name="T49" fmla="*/ 17 h 33"/>
                <a:gd name="T50" fmla="*/ 33 w 33"/>
                <a:gd name="T51" fmla="*/ 20 h 33"/>
                <a:gd name="T52" fmla="*/ 32 w 33"/>
                <a:gd name="T53" fmla="*/ 23 h 33"/>
                <a:gd name="T54" fmla="*/ 30 w 33"/>
                <a:gd name="T55" fmla="*/ 26 h 33"/>
                <a:gd name="T56" fmla="*/ 29 w 33"/>
                <a:gd name="T57" fmla="*/ 29 h 33"/>
                <a:gd name="T58" fmla="*/ 26 w 33"/>
                <a:gd name="T59" fmla="*/ 31 h 33"/>
                <a:gd name="T60" fmla="*/ 23 w 33"/>
                <a:gd name="T61" fmla="*/ 32 h 33"/>
                <a:gd name="T62" fmla="*/ 20 w 33"/>
                <a:gd name="T63" fmla="*/ 33 h 33"/>
                <a:gd name="T64" fmla="*/ 17 w 33"/>
                <a:gd name="T6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3">
                  <a:moveTo>
                    <a:pt x="17" y="33"/>
                  </a:moveTo>
                  <a:lnTo>
                    <a:pt x="13" y="33"/>
                  </a:lnTo>
                  <a:lnTo>
                    <a:pt x="10" y="32"/>
                  </a:lnTo>
                  <a:lnTo>
                    <a:pt x="7" y="31"/>
                  </a:lnTo>
                  <a:lnTo>
                    <a:pt x="5" y="29"/>
                  </a:lnTo>
                  <a:lnTo>
                    <a:pt x="3" y="26"/>
                  </a:lnTo>
                  <a:lnTo>
                    <a:pt x="2" y="23"/>
                  </a:lnTo>
                  <a:lnTo>
                    <a:pt x="0" y="20"/>
                  </a:lnTo>
                  <a:lnTo>
                    <a:pt x="0" y="17"/>
                  </a:lnTo>
                  <a:lnTo>
                    <a:pt x="0" y="13"/>
                  </a:lnTo>
                  <a:lnTo>
                    <a:pt x="2" y="10"/>
                  </a:lnTo>
                  <a:lnTo>
                    <a:pt x="3" y="7"/>
                  </a:lnTo>
                  <a:lnTo>
                    <a:pt x="5" y="5"/>
                  </a:lnTo>
                  <a:lnTo>
                    <a:pt x="7" y="3"/>
                  </a:lnTo>
                  <a:lnTo>
                    <a:pt x="10" y="2"/>
                  </a:lnTo>
                  <a:lnTo>
                    <a:pt x="13" y="0"/>
                  </a:lnTo>
                  <a:lnTo>
                    <a:pt x="17" y="0"/>
                  </a:lnTo>
                  <a:lnTo>
                    <a:pt x="20" y="0"/>
                  </a:lnTo>
                  <a:lnTo>
                    <a:pt x="23" y="2"/>
                  </a:lnTo>
                  <a:lnTo>
                    <a:pt x="26" y="3"/>
                  </a:lnTo>
                  <a:lnTo>
                    <a:pt x="29" y="5"/>
                  </a:lnTo>
                  <a:lnTo>
                    <a:pt x="30" y="7"/>
                  </a:lnTo>
                  <a:lnTo>
                    <a:pt x="32" y="10"/>
                  </a:lnTo>
                  <a:lnTo>
                    <a:pt x="33" y="13"/>
                  </a:lnTo>
                  <a:lnTo>
                    <a:pt x="33" y="17"/>
                  </a:lnTo>
                  <a:lnTo>
                    <a:pt x="33" y="20"/>
                  </a:lnTo>
                  <a:lnTo>
                    <a:pt x="32" y="23"/>
                  </a:lnTo>
                  <a:lnTo>
                    <a:pt x="30" y="26"/>
                  </a:lnTo>
                  <a:lnTo>
                    <a:pt x="29" y="29"/>
                  </a:lnTo>
                  <a:lnTo>
                    <a:pt x="26" y="31"/>
                  </a:lnTo>
                  <a:lnTo>
                    <a:pt x="23" y="32"/>
                  </a:lnTo>
                  <a:lnTo>
                    <a:pt x="20" y="33"/>
                  </a:lnTo>
                  <a:lnTo>
                    <a:pt x="17" y="33"/>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703" name="Freeform 103"/>
            <p:cNvSpPr>
              <a:spLocks/>
            </p:cNvSpPr>
            <p:nvPr/>
          </p:nvSpPr>
          <p:spPr bwMode="auto">
            <a:xfrm>
              <a:off x="3444" y="1023"/>
              <a:ext cx="33" cy="33"/>
            </a:xfrm>
            <a:custGeom>
              <a:avLst/>
              <a:gdLst>
                <a:gd name="T0" fmla="*/ 17 w 33"/>
                <a:gd name="T1" fmla="*/ 33 h 33"/>
                <a:gd name="T2" fmla="*/ 13 w 33"/>
                <a:gd name="T3" fmla="*/ 33 h 33"/>
                <a:gd name="T4" fmla="*/ 10 w 33"/>
                <a:gd name="T5" fmla="*/ 32 h 33"/>
                <a:gd name="T6" fmla="*/ 7 w 33"/>
                <a:gd name="T7" fmla="*/ 30 h 33"/>
                <a:gd name="T8" fmla="*/ 5 w 33"/>
                <a:gd name="T9" fmla="*/ 28 h 33"/>
                <a:gd name="T10" fmla="*/ 3 w 33"/>
                <a:gd name="T11" fmla="*/ 26 h 33"/>
                <a:gd name="T12" fmla="*/ 1 w 33"/>
                <a:gd name="T13" fmla="*/ 23 h 33"/>
                <a:gd name="T14" fmla="*/ 0 w 33"/>
                <a:gd name="T15" fmla="*/ 20 h 33"/>
                <a:gd name="T16" fmla="*/ 0 w 33"/>
                <a:gd name="T17" fmla="*/ 16 h 33"/>
                <a:gd name="T18" fmla="*/ 0 w 33"/>
                <a:gd name="T19" fmla="*/ 13 h 33"/>
                <a:gd name="T20" fmla="*/ 1 w 33"/>
                <a:gd name="T21" fmla="*/ 10 h 33"/>
                <a:gd name="T22" fmla="*/ 3 w 33"/>
                <a:gd name="T23" fmla="*/ 7 h 33"/>
                <a:gd name="T24" fmla="*/ 5 w 33"/>
                <a:gd name="T25" fmla="*/ 4 h 33"/>
                <a:gd name="T26" fmla="*/ 7 w 33"/>
                <a:gd name="T27" fmla="*/ 2 h 33"/>
                <a:gd name="T28" fmla="*/ 10 w 33"/>
                <a:gd name="T29" fmla="*/ 1 h 33"/>
                <a:gd name="T30" fmla="*/ 13 w 33"/>
                <a:gd name="T31" fmla="*/ 0 h 33"/>
                <a:gd name="T32" fmla="*/ 17 w 33"/>
                <a:gd name="T33" fmla="*/ 0 h 33"/>
                <a:gd name="T34" fmla="*/ 20 w 33"/>
                <a:gd name="T35" fmla="*/ 0 h 33"/>
                <a:gd name="T36" fmla="*/ 23 w 33"/>
                <a:gd name="T37" fmla="*/ 1 h 33"/>
                <a:gd name="T38" fmla="*/ 26 w 33"/>
                <a:gd name="T39" fmla="*/ 2 h 33"/>
                <a:gd name="T40" fmla="*/ 29 w 33"/>
                <a:gd name="T41" fmla="*/ 4 h 33"/>
                <a:gd name="T42" fmla="*/ 31 w 33"/>
                <a:gd name="T43" fmla="*/ 7 h 33"/>
                <a:gd name="T44" fmla="*/ 32 w 33"/>
                <a:gd name="T45" fmla="*/ 10 h 33"/>
                <a:gd name="T46" fmla="*/ 33 w 33"/>
                <a:gd name="T47" fmla="*/ 13 h 33"/>
                <a:gd name="T48" fmla="*/ 33 w 33"/>
                <a:gd name="T49" fmla="*/ 16 h 33"/>
                <a:gd name="T50" fmla="*/ 33 w 33"/>
                <a:gd name="T51" fmla="*/ 20 h 33"/>
                <a:gd name="T52" fmla="*/ 32 w 33"/>
                <a:gd name="T53" fmla="*/ 23 h 33"/>
                <a:gd name="T54" fmla="*/ 31 w 33"/>
                <a:gd name="T55" fmla="*/ 26 h 33"/>
                <a:gd name="T56" fmla="*/ 29 w 33"/>
                <a:gd name="T57" fmla="*/ 28 h 33"/>
                <a:gd name="T58" fmla="*/ 26 w 33"/>
                <a:gd name="T59" fmla="*/ 30 h 33"/>
                <a:gd name="T60" fmla="*/ 23 w 33"/>
                <a:gd name="T61" fmla="*/ 32 h 33"/>
                <a:gd name="T62" fmla="*/ 20 w 33"/>
                <a:gd name="T63" fmla="*/ 33 h 33"/>
                <a:gd name="T64" fmla="*/ 17 w 33"/>
                <a:gd name="T6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3">
                  <a:moveTo>
                    <a:pt x="17" y="33"/>
                  </a:moveTo>
                  <a:lnTo>
                    <a:pt x="13" y="33"/>
                  </a:lnTo>
                  <a:lnTo>
                    <a:pt x="10" y="32"/>
                  </a:lnTo>
                  <a:lnTo>
                    <a:pt x="7" y="30"/>
                  </a:lnTo>
                  <a:lnTo>
                    <a:pt x="5" y="28"/>
                  </a:lnTo>
                  <a:lnTo>
                    <a:pt x="3" y="26"/>
                  </a:lnTo>
                  <a:lnTo>
                    <a:pt x="1" y="23"/>
                  </a:lnTo>
                  <a:lnTo>
                    <a:pt x="0" y="20"/>
                  </a:lnTo>
                  <a:lnTo>
                    <a:pt x="0" y="16"/>
                  </a:lnTo>
                  <a:lnTo>
                    <a:pt x="0" y="13"/>
                  </a:lnTo>
                  <a:lnTo>
                    <a:pt x="1" y="10"/>
                  </a:lnTo>
                  <a:lnTo>
                    <a:pt x="3" y="7"/>
                  </a:lnTo>
                  <a:lnTo>
                    <a:pt x="5" y="4"/>
                  </a:lnTo>
                  <a:lnTo>
                    <a:pt x="7" y="2"/>
                  </a:lnTo>
                  <a:lnTo>
                    <a:pt x="10" y="1"/>
                  </a:lnTo>
                  <a:lnTo>
                    <a:pt x="13" y="0"/>
                  </a:lnTo>
                  <a:lnTo>
                    <a:pt x="17" y="0"/>
                  </a:lnTo>
                  <a:lnTo>
                    <a:pt x="20" y="0"/>
                  </a:lnTo>
                  <a:lnTo>
                    <a:pt x="23" y="1"/>
                  </a:lnTo>
                  <a:lnTo>
                    <a:pt x="26" y="2"/>
                  </a:lnTo>
                  <a:lnTo>
                    <a:pt x="29" y="4"/>
                  </a:lnTo>
                  <a:lnTo>
                    <a:pt x="31" y="7"/>
                  </a:lnTo>
                  <a:lnTo>
                    <a:pt x="32" y="10"/>
                  </a:lnTo>
                  <a:lnTo>
                    <a:pt x="33" y="13"/>
                  </a:lnTo>
                  <a:lnTo>
                    <a:pt x="33" y="16"/>
                  </a:lnTo>
                  <a:lnTo>
                    <a:pt x="33" y="20"/>
                  </a:lnTo>
                  <a:lnTo>
                    <a:pt x="32" y="23"/>
                  </a:lnTo>
                  <a:lnTo>
                    <a:pt x="31" y="26"/>
                  </a:lnTo>
                  <a:lnTo>
                    <a:pt x="29" y="28"/>
                  </a:lnTo>
                  <a:lnTo>
                    <a:pt x="26" y="30"/>
                  </a:lnTo>
                  <a:lnTo>
                    <a:pt x="23" y="32"/>
                  </a:lnTo>
                  <a:lnTo>
                    <a:pt x="20" y="33"/>
                  </a:lnTo>
                  <a:lnTo>
                    <a:pt x="17"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04" name="Freeform 104"/>
            <p:cNvSpPr>
              <a:spLocks/>
            </p:cNvSpPr>
            <p:nvPr/>
          </p:nvSpPr>
          <p:spPr bwMode="auto">
            <a:xfrm>
              <a:off x="3444" y="1023"/>
              <a:ext cx="33" cy="33"/>
            </a:xfrm>
            <a:custGeom>
              <a:avLst/>
              <a:gdLst>
                <a:gd name="T0" fmla="*/ 17 w 33"/>
                <a:gd name="T1" fmla="*/ 33 h 33"/>
                <a:gd name="T2" fmla="*/ 13 w 33"/>
                <a:gd name="T3" fmla="*/ 33 h 33"/>
                <a:gd name="T4" fmla="*/ 10 w 33"/>
                <a:gd name="T5" fmla="*/ 32 h 33"/>
                <a:gd name="T6" fmla="*/ 7 w 33"/>
                <a:gd name="T7" fmla="*/ 30 h 33"/>
                <a:gd name="T8" fmla="*/ 5 w 33"/>
                <a:gd name="T9" fmla="*/ 28 h 33"/>
                <a:gd name="T10" fmla="*/ 3 w 33"/>
                <a:gd name="T11" fmla="*/ 26 h 33"/>
                <a:gd name="T12" fmla="*/ 1 w 33"/>
                <a:gd name="T13" fmla="*/ 23 h 33"/>
                <a:gd name="T14" fmla="*/ 0 w 33"/>
                <a:gd name="T15" fmla="*/ 20 h 33"/>
                <a:gd name="T16" fmla="*/ 0 w 33"/>
                <a:gd name="T17" fmla="*/ 16 h 33"/>
                <a:gd name="T18" fmla="*/ 0 w 33"/>
                <a:gd name="T19" fmla="*/ 13 h 33"/>
                <a:gd name="T20" fmla="*/ 1 w 33"/>
                <a:gd name="T21" fmla="*/ 10 h 33"/>
                <a:gd name="T22" fmla="*/ 3 w 33"/>
                <a:gd name="T23" fmla="*/ 7 h 33"/>
                <a:gd name="T24" fmla="*/ 5 w 33"/>
                <a:gd name="T25" fmla="*/ 4 h 33"/>
                <a:gd name="T26" fmla="*/ 7 w 33"/>
                <a:gd name="T27" fmla="*/ 2 h 33"/>
                <a:gd name="T28" fmla="*/ 10 w 33"/>
                <a:gd name="T29" fmla="*/ 1 h 33"/>
                <a:gd name="T30" fmla="*/ 13 w 33"/>
                <a:gd name="T31" fmla="*/ 0 h 33"/>
                <a:gd name="T32" fmla="*/ 17 w 33"/>
                <a:gd name="T33" fmla="*/ 0 h 33"/>
                <a:gd name="T34" fmla="*/ 20 w 33"/>
                <a:gd name="T35" fmla="*/ 0 h 33"/>
                <a:gd name="T36" fmla="*/ 23 w 33"/>
                <a:gd name="T37" fmla="*/ 1 h 33"/>
                <a:gd name="T38" fmla="*/ 26 w 33"/>
                <a:gd name="T39" fmla="*/ 2 h 33"/>
                <a:gd name="T40" fmla="*/ 29 w 33"/>
                <a:gd name="T41" fmla="*/ 4 h 33"/>
                <a:gd name="T42" fmla="*/ 31 w 33"/>
                <a:gd name="T43" fmla="*/ 7 h 33"/>
                <a:gd name="T44" fmla="*/ 32 w 33"/>
                <a:gd name="T45" fmla="*/ 10 h 33"/>
                <a:gd name="T46" fmla="*/ 33 w 33"/>
                <a:gd name="T47" fmla="*/ 13 h 33"/>
                <a:gd name="T48" fmla="*/ 33 w 33"/>
                <a:gd name="T49" fmla="*/ 16 h 33"/>
                <a:gd name="T50" fmla="*/ 33 w 33"/>
                <a:gd name="T51" fmla="*/ 20 h 33"/>
                <a:gd name="T52" fmla="*/ 32 w 33"/>
                <a:gd name="T53" fmla="*/ 23 h 33"/>
                <a:gd name="T54" fmla="*/ 31 w 33"/>
                <a:gd name="T55" fmla="*/ 26 h 33"/>
                <a:gd name="T56" fmla="*/ 29 w 33"/>
                <a:gd name="T57" fmla="*/ 28 h 33"/>
                <a:gd name="T58" fmla="*/ 26 w 33"/>
                <a:gd name="T59" fmla="*/ 30 h 33"/>
                <a:gd name="T60" fmla="*/ 23 w 33"/>
                <a:gd name="T61" fmla="*/ 32 h 33"/>
                <a:gd name="T62" fmla="*/ 20 w 33"/>
                <a:gd name="T63" fmla="*/ 33 h 33"/>
                <a:gd name="T64" fmla="*/ 17 w 33"/>
                <a:gd name="T6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3">
                  <a:moveTo>
                    <a:pt x="17" y="33"/>
                  </a:moveTo>
                  <a:lnTo>
                    <a:pt x="13" y="33"/>
                  </a:lnTo>
                  <a:lnTo>
                    <a:pt x="10" y="32"/>
                  </a:lnTo>
                  <a:lnTo>
                    <a:pt x="7" y="30"/>
                  </a:lnTo>
                  <a:lnTo>
                    <a:pt x="5" y="28"/>
                  </a:lnTo>
                  <a:lnTo>
                    <a:pt x="3" y="26"/>
                  </a:lnTo>
                  <a:lnTo>
                    <a:pt x="1" y="23"/>
                  </a:lnTo>
                  <a:lnTo>
                    <a:pt x="0" y="20"/>
                  </a:lnTo>
                  <a:lnTo>
                    <a:pt x="0" y="16"/>
                  </a:lnTo>
                  <a:lnTo>
                    <a:pt x="0" y="13"/>
                  </a:lnTo>
                  <a:lnTo>
                    <a:pt x="1" y="10"/>
                  </a:lnTo>
                  <a:lnTo>
                    <a:pt x="3" y="7"/>
                  </a:lnTo>
                  <a:lnTo>
                    <a:pt x="5" y="4"/>
                  </a:lnTo>
                  <a:lnTo>
                    <a:pt x="7" y="2"/>
                  </a:lnTo>
                  <a:lnTo>
                    <a:pt x="10" y="1"/>
                  </a:lnTo>
                  <a:lnTo>
                    <a:pt x="13" y="0"/>
                  </a:lnTo>
                  <a:lnTo>
                    <a:pt x="17" y="0"/>
                  </a:lnTo>
                  <a:lnTo>
                    <a:pt x="20" y="0"/>
                  </a:lnTo>
                  <a:lnTo>
                    <a:pt x="23" y="1"/>
                  </a:lnTo>
                  <a:lnTo>
                    <a:pt x="26" y="2"/>
                  </a:lnTo>
                  <a:lnTo>
                    <a:pt x="29" y="4"/>
                  </a:lnTo>
                  <a:lnTo>
                    <a:pt x="31" y="7"/>
                  </a:lnTo>
                  <a:lnTo>
                    <a:pt x="32" y="10"/>
                  </a:lnTo>
                  <a:lnTo>
                    <a:pt x="33" y="13"/>
                  </a:lnTo>
                  <a:lnTo>
                    <a:pt x="33" y="16"/>
                  </a:lnTo>
                  <a:lnTo>
                    <a:pt x="33" y="20"/>
                  </a:lnTo>
                  <a:lnTo>
                    <a:pt x="32" y="23"/>
                  </a:lnTo>
                  <a:lnTo>
                    <a:pt x="31" y="26"/>
                  </a:lnTo>
                  <a:lnTo>
                    <a:pt x="29" y="28"/>
                  </a:lnTo>
                  <a:lnTo>
                    <a:pt x="26" y="30"/>
                  </a:lnTo>
                  <a:lnTo>
                    <a:pt x="23" y="32"/>
                  </a:lnTo>
                  <a:lnTo>
                    <a:pt x="20" y="33"/>
                  </a:lnTo>
                  <a:lnTo>
                    <a:pt x="17" y="33"/>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705" name="Line 105"/>
            <p:cNvSpPr>
              <a:spLocks noChangeShapeType="1"/>
            </p:cNvSpPr>
            <p:nvPr/>
          </p:nvSpPr>
          <p:spPr bwMode="auto">
            <a:xfrm flipH="1">
              <a:off x="3462" y="782"/>
              <a:ext cx="718"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706" name="Rectangle 106"/>
            <p:cNvSpPr>
              <a:spLocks noChangeArrowheads="1"/>
            </p:cNvSpPr>
            <p:nvPr/>
          </p:nvSpPr>
          <p:spPr bwMode="auto">
            <a:xfrm>
              <a:off x="3583" y="753"/>
              <a:ext cx="165" cy="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9707" name="Rectangle 107"/>
            <p:cNvSpPr>
              <a:spLocks noChangeArrowheads="1"/>
            </p:cNvSpPr>
            <p:nvPr/>
          </p:nvSpPr>
          <p:spPr bwMode="auto">
            <a:xfrm>
              <a:off x="3591" y="745"/>
              <a:ext cx="165" cy="62"/>
            </a:xfrm>
            <a:prstGeom prst="rect">
              <a:avLst/>
            </a:prstGeom>
            <a:solidFill>
              <a:schemeClr val="bg1">
                <a:alpha val="50000"/>
              </a:schemeClr>
            </a:solidFill>
            <a:ln w="23813">
              <a:solidFill>
                <a:srgbClr val="000000"/>
              </a:solidFill>
              <a:miter lim="800000"/>
              <a:headEnd/>
              <a:tailEnd/>
            </a:ln>
          </p:spPr>
          <p:txBody>
            <a:bodyPr/>
            <a:lstStyle/>
            <a:p>
              <a:endParaRPr lang="zh-CN" altLang="en-US"/>
            </a:p>
          </p:txBody>
        </p:sp>
        <p:sp>
          <p:nvSpPr>
            <p:cNvPr id="409708" name="Freeform 108"/>
            <p:cNvSpPr>
              <a:spLocks noEditPoints="1"/>
            </p:cNvSpPr>
            <p:nvPr/>
          </p:nvSpPr>
          <p:spPr bwMode="auto">
            <a:xfrm>
              <a:off x="610" y="686"/>
              <a:ext cx="3289" cy="1492"/>
            </a:xfrm>
            <a:custGeom>
              <a:avLst/>
              <a:gdLst>
                <a:gd name="T0" fmla="*/ 3183 w 3289"/>
                <a:gd name="T1" fmla="*/ 7 h 1492"/>
                <a:gd name="T2" fmla="*/ 3027 w 3289"/>
                <a:gd name="T3" fmla="*/ 7 h 1492"/>
                <a:gd name="T4" fmla="*/ 2873 w 3289"/>
                <a:gd name="T5" fmla="*/ 7 h 1492"/>
                <a:gd name="T6" fmla="*/ 2719 w 3289"/>
                <a:gd name="T7" fmla="*/ 7 h 1492"/>
                <a:gd name="T8" fmla="*/ 2565 w 3289"/>
                <a:gd name="T9" fmla="*/ 7 h 1492"/>
                <a:gd name="T10" fmla="*/ 2409 w 3289"/>
                <a:gd name="T11" fmla="*/ 7 h 1492"/>
                <a:gd name="T12" fmla="*/ 2255 w 3289"/>
                <a:gd name="T13" fmla="*/ 7 h 1492"/>
                <a:gd name="T14" fmla="*/ 2101 w 3289"/>
                <a:gd name="T15" fmla="*/ 7 h 1492"/>
                <a:gd name="T16" fmla="*/ 1947 w 3289"/>
                <a:gd name="T17" fmla="*/ 7 h 1492"/>
                <a:gd name="T18" fmla="*/ 1791 w 3289"/>
                <a:gd name="T19" fmla="*/ 7 h 1492"/>
                <a:gd name="T20" fmla="*/ 1637 w 3289"/>
                <a:gd name="T21" fmla="*/ 7 h 1492"/>
                <a:gd name="T22" fmla="*/ 1483 w 3289"/>
                <a:gd name="T23" fmla="*/ 7 h 1492"/>
                <a:gd name="T24" fmla="*/ 1329 w 3289"/>
                <a:gd name="T25" fmla="*/ 7 h 1492"/>
                <a:gd name="T26" fmla="*/ 1173 w 3289"/>
                <a:gd name="T27" fmla="*/ 7 h 1492"/>
                <a:gd name="T28" fmla="*/ 1019 w 3289"/>
                <a:gd name="T29" fmla="*/ 7 h 1492"/>
                <a:gd name="T30" fmla="*/ 865 w 3289"/>
                <a:gd name="T31" fmla="*/ 7 h 1492"/>
                <a:gd name="T32" fmla="*/ 711 w 3289"/>
                <a:gd name="T33" fmla="*/ 7 h 1492"/>
                <a:gd name="T34" fmla="*/ 555 w 3289"/>
                <a:gd name="T35" fmla="*/ 7 h 1492"/>
                <a:gd name="T36" fmla="*/ 401 w 3289"/>
                <a:gd name="T37" fmla="*/ 7 h 1492"/>
                <a:gd name="T38" fmla="*/ 247 w 3289"/>
                <a:gd name="T39" fmla="*/ 7 h 1492"/>
                <a:gd name="T40" fmla="*/ 93 w 3289"/>
                <a:gd name="T41" fmla="*/ 7 h 1492"/>
                <a:gd name="T42" fmla="*/ 8 w 3289"/>
                <a:gd name="T43" fmla="*/ 70 h 1492"/>
                <a:gd name="T44" fmla="*/ 8 w 3289"/>
                <a:gd name="T45" fmla="*/ 224 h 1492"/>
                <a:gd name="T46" fmla="*/ 8 w 3289"/>
                <a:gd name="T47" fmla="*/ 378 h 1492"/>
                <a:gd name="T48" fmla="*/ 8 w 3289"/>
                <a:gd name="T49" fmla="*/ 533 h 1492"/>
                <a:gd name="T50" fmla="*/ 8 w 3289"/>
                <a:gd name="T51" fmla="*/ 687 h 1492"/>
                <a:gd name="T52" fmla="*/ 8 w 3289"/>
                <a:gd name="T53" fmla="*/ 841 h 1492"/>
                <a:gd name="T54" fmla="*/ 8 w 3289"/>
                <a:gd name="T55" fmla="*/ 995 h 1492"/>
                <a:gd name="T56" fmla="*/ 8 w 3289"/>
                <a:gd name="T57" fmla="*/ 1151 h 1492"/>
                <a:gd name="T58" fmla="*/ 8 w 3289"/>
                <a:gd name="T59" fmla="*/ 1305 h 1492"/>
                <a:gd name="T60" fmla="*/ 8 w 3289"/>
                <a:gd name="T61" fmla="*/ 1459 h 1492"/>
                <a:gd name="T62" fmla="*/ 129 w 3289"/>
                <a:gd name="T63" fmla="*/ 1485 h 1492"/>
                <a:gd name="T64" fmla="*/ 283 w 3289"/>
                <a:gd name="T65" fmla="*/ 1485 h 1492"/>
                <a:gd name="T66" fmla="*/ 438 w 3289"/>
                <a:gd name="T67" fmla="*/ 1485 h 1492"/>
                <a:gd name="T68" fmla="*/ 593 w 3289"/>
                <a:gd name="T69" fmla="*/ 1485 h 1492"/>
                <a:gd name="T70" fmla="*/ 747 w 3289"/>
                <a:gd name="T71" fmla="*/ 1485 h 1492"/>
                <a:gd name="T72" fmla="*/ 901 w 3289"/>
                <a:gd name="T73" fmla="*/ 1485 h 1492"/>
                <a:gd name="T74" fmla="*/ 1056 w 3289"/>
                <a:gd name="T75" fmla="*/ 1485 h 1492"/>
                <a:gd name="T76" fmla="*/ 1211 w 3289"/>
                <a:gd name="T77" fmla="*/ 1485 h 1492"/>
                <a:gd name="T78" fmla="*/ 1365 w 3289"/>
                <a:gd name="T79" fmla="*/ 1485 h 1492"/>
                <a:gd name="T80" fmla="*/ 1519 w 3289"/>
                <a:gd name="T81" fmla="*/ 1485 h 1492"/>
                <a:gd name="T82" fmla="*/ 1674 w 3289"/>
                <a:gd name="T83" fmla="*/ 1485 h 1492"/>
                <a:gd name="T84" fmla="*/ 1829 w 3289"/>
                <a:gd name="T85" fmla="*/ 1485 h 1492"/>
                <a:gd name="T86" fmla="*/ 1983 w 3289"/>
                <a:gd name="T87" fmla="*/ 1485 h 1492"/>
                <a:gd name="T88" fmla="*/ 2137 w 3289"/>
                <a:gd name="T89" fmla="*/ 1485 h 1492"/>
                <a:gd name="T90" fmla="*/ 2292 w 3289"/>
                <a:gd name="T91" fmla="*/ 1485 h 1492"/>
                <a:gd name="T92" fmla="*/ 2447 w 3289"/>
                <a:gd name="T93" fmla="*/ 1485 h 1492"/>
                <a:gd name="T94" fmla="*/ 2601 w 3289"/>
                <a:gd name="T95" fmla="*/ 1485 h 1492"/>
                <a:gd name="T96" fmla="*/ 2755 w 3289"/>
                <a:gd name="T97" fmla="*/ 1485 h 1492"/>
                <a:gd name="T98" fmla="*/ 2910 w 3289"/>
                <a:gd name="T99" fmla="*/ 1485 h 1492"/>
                <a:gd name="T100" fmla="*/ 3065 w 3289"/>
                <a:gd name="T101" fmla="*/ 1485 h 1492"/>
                <a:gd name="T102" fmla="*/ 3219 w 3289"/>
                <a:gd name="T103" fmla="*/ 1485 h 1492"/>
                <a:gd name="T104" fmla="*/ 3282 w 3289"/>
                <a:gd name="T105" fmla="*/ 1371 h 1492"/>
                <a:gd name="T106" fmla="*/ 3282 w 3289"/>
                <a:gd name="T107" fmla="*/ 1217 h 1492"/>
                <a:gd name="T108" fmla="*/ 3282 w 3289"/>
                <a:gd name="T109" fmla="*/ 1062 h 1492"/>
                <a:gd name="T110" fmla="*/ 3282 w 3289"/>
                <a:gd name="T111" fmla="*/ 907 h 1492"/>
                <a:gd name="T112" fmla="*/ 3282 w 3289"/>
                <a:gd name="T113" fmla="*/ 753 h 1492"/>
                <a:gd name="T114" fmla="*/ 3282 w 3289"/>
                <a:gd name="T115" fmla="*/ 599 h 1492"/>
                <a:gd name="T116" fmla="*/ 3282 w 3289"/>
                <a:gd name="T117" fmla="*/ 445 h 1492"/>
                <a:gd name="T118" fmla="*/ 3282 w 3289"/>
                <a:gd name="T119" fmla="*/ 290 h 1492"/>
                <a:gd name="T120" fmla="*/ 3282 w 3289"/>
                <a:gd name="T121" fmla="*/ 136 h 1492"/>
                <a:gd name="T122" fmla="*/ 3282 w 3289"/>
                <a:gd name="T123" fmla="*/ 4 h 1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89" h="1492">
                  <a:moveTo>
                    <a:pt x="3285" y="7"/>
                  </a:moveTo>
                  <a:lnTo>
                    <a:pt x="3256" y="7"/>
                  </a:lnTo>
                  <a:lnTo>
                    <a:pt x="3256" y="0"/>
                  </a:lnTo>
                  <a:lnTo>
                    <a:pt x="3285" y="0"/>
                  </a:lnTo>
                  <a:lnTo>
                    <a:pt x="3285" y="7"/>
                  </a:lnTo>
                  <a:close/>
                  <a:moveTo>
                    <a:pt x="3233" y="7"/>
                  </a:moveTo>
                  <a:lnTo>
                    <a:pt x="3204" y="7"/>
                  </a:lnTo>
                  <a:lnTo>
                    <a:pt x="3204" y="0"/>
                  </a:lnTo>
                  <a:lnTo>
                    <a:pt x="3233" y="0"/>
                  </a:lnTo>
                  <a:lnTo>
                    <a:pt x="3233" y="7"/>
                  </a:lnTo>
                  <a:close/>
                  <a:moveTo>
                    <a:pt x="3183" y="7"/>
                  </a:moveTo>
                  <a:lnTo>
                    <a:pt x="3153" y="7"/>
                  </a:lnTo>
                  <a:lnTo>
                    <a:pt x="3153" y="0"/>
                  </a:lnTo>
                  <a:lnTo>
                    <a:pt x="3183" y="0"/>
                  </a:lnTo>
                  <a:lnTo>
                    <a:pt x="3183" y="7"/>
                  </a:lnTo>
                  <a:close/>
                  <a:moveTo>
                    <a:pt x="3131" y="7"/>
                  </a:moveTo>
                  <a:lnTo>
                    <a:pt x="3102" y="7"/>
                  </a:lnTo>
                  <a:lnTo>
                    <a:pt x="3102" y="0"/>
                  </a:lnTo>
                  <a:lnTo>
                    <a:pt x="3131" y="0"/>
                  </a:lnTo>
                  <a:lnTo>
                    <a:pt x="3131" y="7"/>
                  </a:lnTo>
                  <a:close/>
                  <a:moveTo>
                    <a:pt x="3079" y="7"/>
                  </a:moveTo>
                  <a:lnTo>
                    <a:pt x="3050" y="7"/>
                  </a:lnTo>
                  <a:lnTo>
                    <a:pt x="3050" y="0"/>
                  </a:lnTo>
                  <a:lnTo>
                    <a:pt x="3079" y="0"/>
                  </a:lnTo>
                  <a:lnTo>
                    <a:pt x="3079" y="7"/>
                  </a:lnTo>
                  <a:close/>
                  <a:moveTo>
                    <a:pt x="3027" y="7"/>
                  </a:moveTo>
                  <a:lnTo>
                    <a:pt x="2998" y="7"/>
                  </a:lnTo>
                  <a:lnTo>
                    <a:pt x="2998" y="0"/>
                  </a:lnTo>
                  <a:lnTo>
                    <a:pt x="3027" y="0"/>
                  </a:lnTo>
                  <a:lnTo>
                    <a:pt x="3027" y="7"/>
                  </a:lnTo>
                  <a:close/>
                  <a:moveTo>
                    <a:pt x="2977" y="7"/>
                  </a:moveTo>
                  <a:lnTo>
                    <a:pt x="2947" y="7"/>
                  </a:lnTo>
                  <a:lnTo>
                    <a:pt x="2947" y="0"/>
                  </a:lnTo>
                  <a:lnTo>
                    <a:pt x="2977" y="0"/>
                  </a:lnTo>
                  <a:lnTo>
                    <a:pt x="2977" y="7"/>
                  </a:lnTo>
                  <a:close/>
                  <a:moveTo>
                    <a:pt x="2925" y="7"/>
                  </a:moveTo>
                  <a:lnTo>
                    <a:pt x="2896" y="7"/>
                  </a:lnTo>
                  <a:lnTo>
                    <a:pt x="2896" y="0"/>
                  </a:lnTo>
                  <a:lnTo>
                    <a:pt x="2925" y="0"/>
                  </a:lnTo>
                  <a:lnTo>
                    <a:pt x="2925" y="7"/>
                  </a:lnTo>
                  <a:close/>
                  <a:moveTo>
                    <a:pt x="2873" y="7"/>
                  </a:moveTo>
                  <a:lnTo>
                    <a:pt x="2844" y="7"/>
                  </a:lnTo>
                  <a:lnTo>
                    <a:pt x="2844" y="0"/>
                  </a:lnTo>
                  <a:lnTo>
                    <a:pt x="2873" y="0"/>
                  </a:lnTo>
                  <a:lnTo>
                    <a:pt x="2873" y="7"/>
                  </a:lnTo>
                  <a:close/>
                  <a:moveTo>
                    <a:pt x="2821" y="7"/>
                  </a:moveTo>
                  <a:lnTo>
                    <a:pt x="2792" y="7"/>
                  </a:lnTo>
                  <a:lnTo>
                    <a:pt x="2792" y="0"/>
                  </a:lnTo>
                  <a:lnTo>
                    <a:pt x="2821" y="0"/>
                  </a:lnTo>
                  <a:lnTo>
                    <a:pt x="2821" y="7"/>
                  </a:lnTo>
                  <a:close/>
                  <a:moveTo>
                    <a:pt x="2771" y="7"/>
                  </a:moveTo>
                  <a:lnTo>
                    <a:pt x="2741" y="7"/>
                  </a:lnTo>
                  <a:lnTo>
                    <a:pt x="2741" y="0"/>
                  </a:lnTo>
                  <a:lnTo>
                    <a:pt x="2771" y="0"/>
                  </a:lnTo>
                  <a:lnTo>
                    <a:pt x="2771" y="7"/>
                  </a:lnTo>
                  <a:close/>
                  <a:moveTo>
                    <a:pt x="2719" y="7"/>
                  </a:moveTo>
                  <a:lnTo>
                    <a:pt x="2690" y="7"/>
                  </a:lnTo>
                  <a:lnTo>
                    <a:pt x="2690" y="0"/>
                  </a:lnTo>
                  <a:lnTo>
                    <a:pt x="2719" y="0"/>
                  </a:lnTo>
                  <a:lnTo>
                    <a:pt x="2719" y="7"/>
                  </a:lnTo>
                  <a:close/>
                  <a:moveTo>
                    <a:pt x="2667" y="7"/>
                  </a:moveTo>
                  <a:lnTo>
                    <a:pt x="2638" y="7"/>
                  </a:lnTo>
                  <a:lnTo>
                    <a:pt x="2638" y="0"/>
                  </a:lnTo>
                  <a:lnTo>
                    <a:pt x="2667" y="0"/>
                  </a:lnTo>
                  <a:lnTo>
                    <a:pt x="2667" y="7"/>
                  </a:lnTo>
                  <a:close/>
                  <a:moveTo>
                    <a:pt x="2615" y="7"/>
                  </a:moveTo>
                  <a:lnTo>
                    <a:pt x="2586" y="7"/>
                  </a:lnTo>
                  <a:lnTo>
                    <a:pt x="2586" y="0"/>
                  </a:lnTo>
                  <a:lnTo>
                    <a:pt x="2615" y="0"/>
                  </a:lnTo>
                  <a:lnTo>
                    <a:pt x="2615" y="7"/>
                  </a:lnTo>
                  <a:close/>
                  <a:moveTo>
                    <a:pt x="2565" y="7"/>
                  </a:moveTo>
                  <a:lnTo>
                    <a:pt x="2535" y="7"/>
                  </a:lnTo>
                  <a:lnTo>
                    <a:pt x="2535" y="0"/>
                  </a:lnTo>
                  <a:lnTo>
                    <a:pt x="2565" y="0"/>
                  </a:lnTo>
                  <a:lnTo>
                    <a:pt x="2565" y="7"/>
                  </a:lnTo>
                  <a:close/>
                  <a:moveTo>
                    <a:pt x="2513" y="7"/>
                  </a:moveTo>
                  <a:lnTo>
                    <a:pt x="2484" y="7"/>
                  </a:lnTo>
                  <a:lnTo>
                    <a:pt x="2484" y="0"/>
                  </a:lnTo>
                  <a:lnTo>
                    <a:pt x="2513" y="0"/>
                  </a:lnTo>
                  <a:lnTo>
                    <a:pt x="2513" y="7"/>
                  </a:lnTo>
                  <a:close/>
                  <a:moveTo>
                    <a:pt x="2461" y="7"/>
                  </a:moveTo>
                  <a:lnTo>
                    <a:pt x="2432" y="7"/>
                  </a:lnTo>
                  <a:lnTo>
                    <a:pt x="2432" y="0"/>
                  </a:lnTo>
                  <a:lnTo>
                    <a:pt x="2461" y="0"/>
                  </a:lnTo>
                  <a:lnTo>
                    <a:pt x="2461" y="7"/>
                  </a:lnTo>
                  <a:close/>
                  <a:moveTo>
                    <a:pt x="2409" y="7"/>
                  </a:moveTo>
                  <a:lnTo>
                    <a:pt x="2380" y="7"/>
                  </a:lnTo>
                  <a:lnTo>
                    <a:pt x="2380" y="0"/>
                  </a:lnTo>
                  <a:lnTo>
                    <a:pt x="2409" y="0"/>
                  </a:lnTo>
                  <a:lnTo>
                    <a:pt x="2409" y="7"/>
                  </a:lnTo>
                  <a:close/>
                  <a:moveTo>
                    <a:pt x="2359" y="7"/>
                  </a:moveTo>
                  <a:lnTo>
                    <a:pt x="2329" y="7"/>
                  </a:lnTo>
                  <a:lnTo>
                    <a:pt x="2329" y="0"/>
                  </a:lnTo>
                  <a:lnTo>
                    <a:pt x="2359" y="0"/>
                  </a:lnTo>
                  <a:lnTo>
                    <a:pt x="2359" y="7"/>
                  </a:lnTo>
                  <a:close/>
                  <a:moveTo>
                    <a:pt x="2307" y="7"/>
                  </a:moveTo>
                  <a:lnTo>
                    <a:pt x="2278" y="7"/>
                  </a:lnTo>
                  <a:lnTo>
                    <a:pt x="2278" y="0"/>
                  </a:lnTo>
                  <a:lnTo>
                    <a:pt x="2307" y="0"/>
                  </a:lnTo>
                  <a:lnTo>
                    <a:pt x="2307" y="7"/>
                  </a:lnTo>
                  <a:close/>
                  <a:moveTo>
                    <a:pt x="2255" y="7"/>
                  </a:moveTo>
                  <a:lnTo>
                    <a:pt x="2226" y="7"/>
                  </a:lnTo>
                  <a:lnTo>
                    <a:pt x="2226" y="0"/>
                  </a:lnTo>
                  <a:lnTo>
                    <a:pt x="2255" y="0"/>
                  </a:lnTo>
                  <a:lnTo>
                    <a:pt x="2255" y="7"/>
                  </a:lnTo>
                  <a:close/>
                  <a:moveTo>
                    <a:pt x="2203" y="7"/>
                  </a:moveTo>
                  <a:lnTo>
                    <a:pt x="2174" y="7"/>
                  </a:lnTo>
                  <a:lnTo>
                    <a:pt x="2174" y="0"/>
                  </a:lnTo>
                  <a:lnTo>
                    <a:pt x="2203" y="0"/>
                  </a:lnTo>
                  <a:lnTo>
                    <a:pt x="2203" y="7"/>
                  </a:lnTo>
                  <a:close/>
                  <a:moveTo>
                    <a:pt x="2153" y="7"/>
                  </a:moveTo>
                  <a:lnTo>
                    <a:pt x="2123" y="7"/>
                  </a:lnTo>
                  <a:lnTo>
                    <a:pt x="2123" y="0"/>
                  </a:lnTo>
                  <a:lnTo>
                    <a:pt x="2153" y="0"/>
                  </a:lnTo>
                  <a:lnTo>
                    <a:pt x="2153" y="7"/>
                  </a:lnTo>
                  <a:close/>
                  <a:moveTo>
                    <a:pt x="2101" y="7"/>
                  </a:moveTo>
                  <a:lnTo>
                    <a:pt x="2072" y="7"/>
                  </a:lnTo>
                  <a:lnTo>
                    <a:pt x="2072" y="0"/>
                  </a:lnTo>
                  <a:lnTo>
                    <a:pt x="2101" y="0"/>
                  </a:lnTo>
                  <a:lnTo>
                    <a:pt x="2101" y="7"/>
                  </a:lnTo>
                  <a:close/>
                  <a:moveTo>
                    <a:pt x="2049" y="7"/>
                  </a:moveTo>
                  <a:lnTo>
                    <a:pt x="2020" y="7"/>
                  </a:lnTo>
                  <a:lnTo>
                    <a:pt x="2020" y="0"/>
                  </a:lnTo>
                  <a:lnTo>
                    <a:pt x="2049" y="0"/>
                  </a:lnTo>
                  <a:lnTo>
                    <a:pt x="2049" y="7"/>
                  </a:lnTo>
                  <a:close/>
                  <a:moveTo>
                    <a:pt x="1997" y="7"/>
                  </a:moveTo>
                  <a:lnTo>
                    <a:pt x="1968" y="7"/>
                  </a:lnTo>
                  <a:lnTo>
                    <a:pt x="1968" y="0"/>
                  </a:lnTo>
                  <a:lnTo>
                    <a:pt x="1997" y="0"/>
                  </a:lnTo>
                  <a:lnTo>
                    <a:pt x="1997" y="7"/>
                  </a:lnTo>
                  <a:close/>
                  <a:moveTo>
                    <a:pt x="1947" y="7"/>
                  </a:moveTo>
                  <a:lnTo>
                    <a:pt x="1917" y="7"/>
                  </a:lnTo>
                  <a:lnTo>
                    <a:pt x="1917" y="0"/>
                  </a:lnTo>
                  <a:lnTo>
                    <a:pt x="1947" y="0"/>
                  </a:lnTo>
                  <a:lnTo>
                    <a:pt x="1947" y="7"/>
                  </a:lnTo>
                  <a:close/>
                  <a:moveTo>
                    <a:pt x="1895" y="7"/>
                  </a:moveTo>
                  <a:lnTo>
                    <a:pt x="1866" y="7"/>
                  </a:lnTo>
                  <a:lnTo>
                    <a:pt x="1866" y="0"/>
                  </a:lnTo>
                  <a:lnTo>
                    <a:pt x="1895" y="0"/>
                  </a:lnTo>
                  <a:lnTo>
                    <a:pt x="1895" y="7"/>
                  </a:lnTo>
                  <a:close/>
                  <a:moveTo>
                    <a:pt x="1843" y="7"/>
                  </a:moveTo>
                  <a:lnTo>
                    <a:pt x="1814" y="7"/>
                  </a:lnTo>
                  <a:lnTo>
                    <a:pt x="1814" y="0"/>
                  </a:lnTo>
                  <a:lnTo>
                    <a:pt x="1843" y="0"/>
                  </a:lnTo>
                  <a:lnTo>
                    <a:pt x="1843" y="7"/>
                  </a:lnTo>
                  <a:close/>
                  <a:moveTo>
                    <a:pt x="1791" y="7"/>
                  </a:moveTo>
                  <a:lnTo>
                    <a:pt x="1762" y="7"/>
                  </a:lnTo>
                  <a:lnTo>
                    <a:pt x="1762" y="0"/>
                  </a:lnTo>
                  <a:lnTo>
                    <a:pt x="1791" y="0"/>
                  </a:lnTo>
                  <a:lnTo>
                    <a:pt x="1791" y="7"/>
                  </a:lnTo>
                  <a:close/>
                  <a:moveTo>
                    <a:pt x="1741" y="7"/>
                  </a:moveTo>
                  <a:lnTo>
                    <a:pt x="1711" y="7"/>
                  </a:lnTo>
                  <a:lnTo>
                    <a:pt x="1711" y="0"/>
                  </a:lnTo>
                  <a:lnTo>
                    <a:pt x="1741" y="0"/>
                  </a:lnTo>
                  <a:lnTo>
                    <a:pt x="1741" y="7"/>
                  </a:lnTo>
                  <a:close/>
                  <a:moveTo>
                    <a:pt x="1689" y="7"/>
                  </a:moveTo>
                  <a:lnTo>
                    <a:pt x="1660" y="7"/>
                  </a:lnTo>
                  <a:lnTo>
                    <a:pt x="1660" y="0"/>
                  </a:lnTo>
                  <a:lnTo>
                    <a:pt x="1689" y="0"/>
                  </a:lnTo>
                  <a:lnTo>
                    <a:pt x="1689" y="7"/>
                  </a:lnTo>
                  <a:close/>
                  <a:moveTo>
                    <a:pt x="1637" y="7"/>
                  </a:moveTo>
                  <a:lnTo>
                    <a:pt x="1608" y="7"/>
                  </a:lnTo>
                  <a:lnTo>
                    <a:pt x="1608" y="0"/>
                  </a:lnTo>
                  <a:lnTo>
                    <a:pt x="1637" y="0"/>
                  </a:lnTo>
                  <a:lnTo>
                    <a:pt x="1637" y="7"/>
                  </a:lnTo>
                  <a:close/>
                  <a:moveTo>
                    <a:pt x="1585" y="7"/>
                  </a:moveTo>
                  <a:lnTo>
                    <a:pt x="1556" y="7"/>
                  </a:lnTo>
                  <a:lnTo>
                    <a:pt x="1556" y="0"/>
                  </a:lnTo>
                  <a:lnTo>
                    <a:pt x="1585" y="0"/>
                  </a:lnTo>
                  <a:lnTo>
                    <a:pt x="1585" y="7"/>
                  </a:lnTo>
                  <a:close/>
                  <a:moveTo>
                    <a:pt x="1535" y="7"/>
                  </a:moveTo>
                  <a:lnTo>
                    <a:pt x="1505" y="7"/>
                  </a:lnTo>
                  <a:lnTo>
                    <a:pt x="1505" y="0"/>
                  </a:lnTo>
                  <a:lnTo>
                    <a:pt x="1535" y="0"/>
                  </a:lnTo>
                  <a:lnTo>
                    <a:pt x="1535" y="7"/>
                  </a:lnTo>
                  <a:close/>
                  <a:moveTo>
                    <a:pt x="1483" y="7"/>
                  </a:moveTo>
                  <a:lnTo>
                    <a:pt x="1454" y="7"/>
                  </a:lnTo>
                  <a:lnTo>
                    <a:pt x="1454" y="0"/>
                  </a:lnTo>
                  <a:lnTo>
                    <a:pt x="1483" y="0"/>
                  </a:lnTo>
                  <a:lnTo>
                    <a:pt x="1483" y="7"/>
                  </a:lnTo>
                  <a:close/>
                  <a:moveTo>
                    <a:pt x="1431" y="7"/>
                  </a:moveTo>
                  <a:lnTo>
                    <a:pt x="1402" y="7"/>
                  </a:lnTo>
                  <a:lnTo>
                    <a:pt x="1402" y="0"/>
                  </a:lnTo>
                  <a:lnTo>
                    <a:pt x="1431" y="0"/>
                  </a:lnTo>
                  <a:lnTo>
                    <a:pt x="1431" y="7"/>
                  </a:lnTo>
                  <a:close/>
                  <a:moveTo>
                    <a:pt x="1379" y="7"/>
                  </a:moveTo>
                  <a:lnTo>
                    <a:pt x="1350" y="7"/>
                  </a:lnTo>
                  <a:lnTo>
                    <a:pt x="1350" y="0"/>
                  </a:lnTo>
                  <a:lnTo>
                    <a:pt x="1379" y="0"/>
                  </a:lnTo>
                  <a:lnTo>
                    <a:pt x="1379" y="7"/>
                  </a:lnTo>
                  <a:close/>
                  <a:moveTo>
                    <a:pt x="1329" y="7"/>
                  </a:moveTo>
                  <a:lnTo>
                    <a:pt x="1299" y="7"/>
                  </a:lnTo>
                  <a:lnTo>
                    <a:pt x="1299" y="0"/>
                  </a:lnTo>
                  <a:lnTo>
                    <a:pt x="1329" y="0"/>
                  </a:lnTo>
                  <a:lnTo>
                    <a:pt x="1329" y="7"/>
                  </a:lnTo>
                  <a:close/>
                  <a:moveTo>
                    <a:pt x="1277" y="7"/>
                  </a:moveTo>
                  <a:lnTo>
                    <a:pt x="1248" y="7"/>
                  </a:lnTo>
                  <a:lnTo>
                    <a:pt x="1248" y="0"/>
                  </a:lnTo>
                  <a:lnTo>
                    <a:pt x="1277" y="0"/>
                  </a:lnTo>
                  <a:lnTo>
                    <a:pt x="1277" y="7"/>
                  </a:lnTo>
                  <a:close/>
                  <a:moveTo>
                    <a:pt x="1225" y="7"/>
                  </a:moveTo>
                  <a:lnTo>
                    <a:pt x="1196" y="7"/>
                  </a:lnTo>
                  <a:lnTo>
                    <a:pt x="1196" y="0"/>
                  </a:lnTo>
                  <a:lnTo>
                    <a:pt x="1225" y="0"/>
                  </a:lnTo>
                  <a:lnTo>
                    <a:pt x="1225" y="7"/>
                  </a:lnTo>
                  <a:close/>
                  <a:moveTo>
                    <a:pt x="1173" y="7"/>
                  </a:moveTo>
                  <a:lnTo>
                    <a:pt x="1144" y="7"/>
                  </a:lnTo>
                  <a:lnTo>
                    <a:pt x="1144" y="0"/>
                  </a:lnTo>
                  <a:lnTo>
                    <a:pt x="1173" y="0"/>
                  </a:lnTo>
                  <a:lnTo>
                    <a:pt x="1173" y="7"/>
                  </a:lnTo>
                  <a:close/>
                  <a:moveTo>
                    <a:pt x="1123" y="7"/>
                  </a:moveTo>
                  <a:lnTo>
                    <a:pt x="1093" y="7"/>
                  </a:lnTo>
                  <a:lnTo>
                    <a:pt x="1093" y="0"/>
                  </a:lnTo>
                  <a:lnTo>
                    <a:pt x="1123" y="0"/>
                  </a:lnTo>
                  <a:lnTo>
                    <a:pt x="1123" y="7"/>
                  </a:lnTo>
                  <a:close/>
                  <a:moveTo>
                    <a:pt x="1071" y="7"/>
                  </a:moveTo>
                  <a:lnTo>
                    <a:pt x="1042" y="7"/>
                  </a:lnTo>
                  <a:lnTo>
                    <a:pt x="1042" y="0"/>
                  </a:lnTo>
                  <a:lnTo>
                    <a:pt x="1071" y="0"/>
                  </a:lnTo>
                  <a:lnTo>
                    <a:pt x="1071" y="7"/>
                  </a:lnTo>
                  <a:close/>
                  <a:moveTo>
                    <a:pt x="1019" y="7"/>
                  </a:moveTo>
                  <a:lnTo>
                    <a:pt x="990" y="7"/>
                  </a:lnTo>
                  <a:lnTo>
                    <a:pt x="990" y="0"/>
                  </a:lnTo>
                  <a:lnTo>
                    <a:pt x="1019" y="0"/>
                  </a:lnTo>
                  <a:lnTo>
                    <a:pt x="1019" y="7"/>
                  </a:lnTo>
                  <a:close/>
                  <a:moveTo>
                    <a:pt x="967" y="7"/>
                  </a:moveTo>
                  <a:lnTo>
                    <a:pt x="938" y="7"/>
                  </a:lnTo>
                  <a:lnTo>
                    <a:pt x="938" y="0"/>
                  </a:lnTo>
                  <a:lnTo>
                    <a:pt x="967" y="0"/>
                  </a:lnTo>
                  <a:lnTo>
                    <a:pt x="967" y="7"/>
                  </a:lnTo>
                  <a:close/>
                  <a:moveTo>
                    <a:pt x="917" y="7"/>
                  </a:moveTo>
                  <a:lnTo>
                    <a:pt x="887" y="7"/>
                  </a:lnTo>
                  <a:lnTo>
                    <a:pt x="887" y="0"/>
                  </a:lnTo>
                  <a:lnTo>
                    <a:pt x="917" y="0"/>
                  </a:lnTo>
                  <a:lnTo>
                    <a:pt x="917" y="7"/>
                  </a:lnTo>
                  <a:close/>
                  <a:moveTo>
                    <a:pt x="865" y="7"/>
                  </a:moveTo>
                  <a:lnTo>
                    <a:pt x="836" y="7"/>
                  </a:lnTo>
                  <a:lnTo>
                    <a:pt x="836" y="0"/>
                  </a:lnTo>
                  <a:lnTo>
                    <a:pt x="865" y="0"/>
                  </a:lnTo>
                  <a:lnTo>
                    <a:pt x="865" y="7"/>
                  </a:lnTo>
                  <a:close/>
                  <a:moveTo>
                    <a:pt x="813" y="7"/>
                  </a:moveTo>
                  <a:lnTo>
                    <a:pt x="784" y="7"/>
                  </a:lnTo>
                  <a:lnTo>
                    <a:pt x="784" y="0"/>
                  </a:lnTo>
                  <a:lnTo>
                    <a:pt x="813" y="0"/>
                  </a:lnTo>
                  <a:lnTo>
                    <a:pt x="813" y="7"/>
                  </a:lnTo>
                  <a:close/>
                  <a:moveTo>
                    <a:pt x="761" y="7"/>
                  </a:moveTo>
                  <a:lnTo>
                    <a:pt x="732" y="7"/>
                  </a:lnTo>
                  <a:lnTo>
                    <a:pt x="732" y="0"/>
                  </a:lnTo>
                  <a:lnTo>
                    <a:pt x="761" y="0"/>
                  </a:lnTo>
                  <a:lnTo>
                    <a:pt x="761" y="7"/>
                  </a:lnTo>
                  <a:close/>
                  <a:moveTo>
                    <a:pt x="711" y="7"/>
                  </a:moveTo>
                  <a:lnTo>
                    <a:pt x="681" y="7"/>
                  </a:lnTo>
                  <a:lnTo>
                    <a:pt x="681" y="0"/>
                  </a:lnTo>
                  <a:lnTo>
                    <a:pt x="711" y="0"/>
                  </a:lnTo>
                  <a:lnTo>
                    <a:pt x="711" y="7"/>
                  </a:lnTo>
                  <a:close/>
                  <a:moveTo>
                    <a:pt x="659" y="7"/>
                  </a:moveTo>
                  <a:lnTo>
                    <a:pt x="630" y="7"/>
                  </a:lnTo>
                  <a:lnTo>
                    <a:pt x="630" y="0"/>
                  </a:lnTo>
                  <a:lnTo>
                    <a:pt x="659" y="0"/>
                  </a:lnTo>
                  <a:lnTo>
                    <a:pt x="659" y="7"/>
                  </a:lnTo>
                  <a:close/>
                  <a:moveTo>
                    <a:pt x="607" y="7"/>
                  </a:moveTo>
                  <a:lnTo>
                    <a:pt x="578" y="7"/>
                  </a:lnTo>
                  <a:lnTo>
                    <a:pt x="578" y="0"/>
                  </a:lnTo>
                  <a:lnTo>
                    <a:pt x="607" y="0"/>
                  </a:lnTo>
                  <a:lnTo>
                    <a:pt x="607" y="7"/>
                  </a:lnTo>
                  <a:close/>
                  <a:moveTo>
                    <a:pt x="555" y="7"/>
                  </a:moveTo>
                  <a:lnTo>
                    <a:pt x="526" y="7"/>
                  </a:lnTo>
                  <a:lnTo>
                    <a:pt x="526" y="0"/>
                  </a:lnTo>
                  <a:lnTo>
                    <a:pt x="555" y="0"/>
                  </a:lnTo>
                  <a:lnTo>
                    <a:pt x="555" y="7"/>
                  </a:lnTo>
                  <a:close/>
                  <a:moveTo>
                    <a:pt x="505" y="7"/>
                  </a:moveTo>
                  <a:lnTo>
                    <a:pt x="475" y="7"/>
                  </a:lnTo>
                  <a:lnTo>
                    <a:pt x="475" y="0"/>
                  </a:lnTo>
                  <a:lnTo>
                    <a:pt x="505" y="0"/>
                  </a:lnTo>
                  <a:lnTo>
                    <a:pt x="505" y="7"/>
                  </a:lnTo>
                  <a:close/>
                  <a:moveTo>
                    <a:pt x="453" y="7"/>
                  </a:moveTo>
                  <a:lnTo>
                    <a:pt x="424" y="7"/>
                  </a:lnTo>
                  <a:lnTo>
                    <a:pt x="424" y="0"/>
                  </a:lnTo>
                  <a:lnTo>
                    <a:pt x="453" y="0"/>
                  </a:lnTo>
                  <a:lnTo>
                    <a:pt x="453" y="7"/>
                  </a:lnTo>
                  <a:close/>
                  <a:moveTo>
                    <a:pt x="401" y="7"/>
                  </a:moveTo>
                  <a:lnTo>
                    <a:pt x="372" y="7"/>
                  </a:lnTo>
                  <a:lnTo>
                    <a:pt x="372" y="0"/>
                  </a:lnTo>
                  <a:lnTo>
                    <a:pt x="401" y="0"/>
                  </a:lnTo>
                  <a:lnTo>
                    <a:pt x="401" y="7"/>
                  </a:lnTo>
                  <a:close/>
                  <a:moveTo>
                    <a:pt x="349" y="7"/>
                  </a:moveTo>
                  <a:lnTo>
                    <a:pt x="320" y="7"/>
                  </a:lnTo>
                  <a:lnTo>
                    <a:pt x="320" y="0"/>
                  </a:lnTo>
                  <a:lnTo>
                    <a:pt x="349" y="0"/>
                  </a:lnTo>
                  <a:lnTo>
                    <a:pt x="349" y="7"/>
                  </a:lnTo>
                  <a:close/>
                  <a:moveTo>
                    <a:pt x="299" y="7"/>
                  </a:moveTo>
                  <a:lnTo>
                    <a:pt x="269" y="7"/>
                  </a:lnTo>
                  <a:lnTo>
                    <a:pt x="269" y="0"/>
                  </a:lnTo>
                  <a:lnTo>
                    <a:pt x="299" y="0"/>
                  </a:lnTo>
                  <a:lnTo>
                    <a:pt x="299" y="7"/>
                  </a:lnTo>
                  <a:close/>
                  <a:moveTo>
                    <a:pt x="247" y="7"/>
                  </a:moveTo>
                  <a:lnTo>
                    <a:pt x="218" y="7"/>
                  </a:lnTo>
                  <a:lnTo>
                    <a:pt x="218" y="0"/>
                  </a:lnTo>
                  <a:lnTo>
                    <a:pt x="247" y="0"/>
                  </a:lnTo>
                  <a:lnTo>
                    <a:pt x="247" y="7"/>
                  </a:lnTo>
                  <a:close/>
                  <a:moveTo>
                    <a:pt x="195" y="7"/>
                  </a:moveTo>
                  <a:lnTo>
                    <a:pt x="166" y="7"/>
                  </a:lnTo>
                  <a:lnTo>
                    <a:pt x="166" y="0"/>
                  </a:lnTo>
                  <a:lnTo>
                    <a:pt x="195" y="0"/>
                  </a:lnTo>
                  <a:lnTo>
                    <a:pt x="195" y="7"/>
                  </a:lnTo>
                  <a:close/>
                  <a:moveTo>
                    <a:pt x="143" y="7"/>
                  </a:moveTo>
                  <a:lnTo>
                    <a:pt x="114" y="7"/>
                  </a:lnTo>
                  <a:lnTo>
                    <a:pt x="114" y="0"/>
                  </a:lnTo>
                  <a:lnTo>
                    <a:pt x="143" y="0"/>
                  </a:lnTo>
                  <a:lnTo>
                    <a:pt x="143" y="7"/>
                  </a:lnTo>
                  <a:close/>
                  <a:moveTo>
                    <a:pt x="93" y="7"/>
                  </a:moveTo>
                  <a:lnTo>
                    <a:pt x="63" y="7"/>
                  </a:lnTo>
                  <a:lnTo>
                    <a:pt x="63" y="0"/>
                  </a:lnTo>
                  <a:lnTo>
                    <a:pt x="93" y="0"/>
                  </a:lnTo>
                  <a:lnTo>
                    <a:pt x="93" y="7"/>
                  </a:lnTo>
                  <a:close/>
                  <a:moveTo>
                    <a:pt x="41" y="7"/>
                  </a:moveTo>
                  <a:lnTo>
                    <a:pt x="12" y="7"/>
                  </a:lnTo>
                  <a:lnTo>
                    <a:pt x="12" y="0"/>
                  </a:lnTo>
                  <a:lnTo>
                    <a:pt x="41" y="0"/>
                  </a:lnTo>
                  <a:lnTo>
                    <a:pt x="41" y="7"/>
                  </a:lnTo>
                  <a:close/>
                  <a:moveTo>
                    <a:pt x="8" y="18"/>
                  </a:moveTo>
                  <a:lnTo>
                    <a:pt x="8" y="47"/>
                  </a:lnTo>
                  <a:lnTo>
                    <a:pt x="0" y="47"/>
                  </a:lnTo>
                  <a:lnTo>
                    <a:pt x="0" y="18"/>
                  </a:lnTo>
                  <a:lnTo>
                    <a:pt x="8" y="18"/>
                  </a:lnTo>
                  <a:close/>
                  <a:moveTo>
                    <a:pt x="8" y="70"/>
                  </a:moveTo>
                  <a:lnTo>
                    <a:pt x="8" y="99"/>
                  </a:lnTo>
                  <a:lnTo>
                    <a:pt x="0" y="99"/>
                  </a:lnTo>
                  <a:lnTo>
                    <a:pt x="0" y="70"/>
                  </a:lnTo>
                  <a:lnTo>
                    <a:pt x="8" y="70"/>
                  </a:lnTo>
                  <a:close/>
                  <a:moveTo>
                    <a:pt x="8" y="122"/>
                  </a:moveTo>
                  <a:lnTo>
                    <a:pt x="8" y="151"/>
                  </a:lnTo>
                  <a:lnTo>
                    <a:pt x="0" y="151"/>
                  </a:lnTo>
                  <a:lnTo>
                    <a:pt x="0" y="122"/>
                  </a:lnTo>
                  <a:lnTo>
                    <a:pt x="8" y="122"/>
                  </a:lnTo>
                  <a:close/>
                  <a:moveTo>
                    <a:pt x="8" y="172"/>
                  </a:moveTo>
                  <a:lnTo>
                    <a:pt x="8" y="202"/>
                  </a:lnTo>
                  <a:lnTo>
                    <a:pt x="0" y="202"/>
                  </a:lnTo>
                  <a:lnTo>
                    <a:pt x="0" y="172"/>
                  </a:lnTo>
                  <a:lnTo>
                    <a:pt x="8" y="172"/>
                  </a:lnTo>
                  <a:close/>
                  <a:moveTo>
                    <a:pt x="8" y="224"/>
                  </a:moveTo>
                  <a:lnTo>
                    <a:pt x="8" y="253"/>
                  </a:lnTo>
                  <a:lnTo>
                    <a:pt x="0" y="253"/>
                  </a:lnTo>
                  <a:lnTo>
                    <a:pt x="0" y="224"/>
                  </a:lnTo>
                  <a:lnTo>
                    <a:pt x="8" y="224"/>
                  </a:lnTo>
                  <a:close/>
                  <a:moveTo>
                    <a:pt x="8" y="276"/>
                  </a:moveTo>
                  <a:lnTo>
                    <a:pt x="8" y="305"/>
                  </a:lnTo>
                  <a:lnTo>
                    <a:pt x="0" y="305"/>
                  </a:lnTo>
                  <a:lnTo>
                    <a:pt x="0" y="276"/>
                  </a:lnTo>
                  <a:lnTo>
                    <a:pt x="8" y="276"/>
                  </a:lnTo>
                  <a:close/>
                  <a:moveTo>
                    <a:pt x="8" y="327"/>
                  </a:moveTo>
                  <a:lnTo>
                    <a:pt x="8" y="357"/>
                  </a:lnTo>
                  <a:lnTo>
                    <a:pt x="0" y="357"/>
                  </a:lnTo>
                  <a:lnTo>
                    <a:pt x="0" y="327"/>
                  </a:lnTo>
                  <a:lnTo>
                    <a:pt x="8" y="327"/>
                  </a:lnTo>
                  <a:close/>
                  <a:moveTo>
                    <a:pt x="8" y="378"/>
                  </a:moveTo>
                  <a:lnTo>
                    <a:pt x="8" y="407"/>
                  </a:lnTo>
                  <a:lnTo>
                    <a:pt x="0" y="407"/>
                  </a:lnTo>
                  <a:lnTo>
                    <a:pt x="0" y="378"/>
                  </a:lnTo>
                  <a:lnTo>
                    <a:pt x="8" y="378"/>
                  </a:lnTo>
                  <a:close/>
                  <a:moveTo>
                    <a:pt x="8" y="430"/>
                  </a:moveTo>
                  <a:lnTo>
                    <a:pt x="8" y="459"/>
                  </a:lnTo>
                  <a:lnTo>
                    <a:pt x="0" y="459"/>
                  </a:lnTo>
                  <a:lnTo>
                    <a:pt x="0" y="430"/>
                  </a:lnTo>
                  <a:lnTo>
                    <a:pt x="8" y="430"/>
                  </a:lnTo>
                  <a:close/>
                  <a:moveTo>
                    <a:pt x="8" y="481"/>
                  </a:moveTo>
                  <a:lnTo>
                    <a:pt x="8" y="511"/>
                  </a:lnTo>
                  <a:lnTo>
                    <a:pt x="0" y="511"/>
                  </a:lnTo>
                  <a:lnTo>
                    <a:pt x="0" y="481"/>
                  </a:lnTo>
                  <a:lnTo>
                    <a:pt x="8" y="481"/>
                  </a:lnTo>
                  <a:close/>
                  <a:moveTo>
                    <a:pt x="8" y="533"/>
                  </a:moveTo>
                  <a:lnTo>
                    <a:pt x="8" y="563"/>
                  </a:lnTo>
                  <a:lnTo>
                    <a:pt x="0" y="563"/>
                  </a:lnTo>
                  <a:lnTo>
                    <a:pt x="0" y="533"/>
                  </a:lnTo>
                  <a:lnTo>
                    <a:pt x="8" y="533"/>
                  </a:lnTo>
                  <a:close/>
                  <a:moveTo>
                    <a:pt x="8" y="584"/>
                  </a:moveTo>
                  <a:lnTo>
                    <a:pt x="8" y="613"/>
                  </a:lnTo>
                  <a:lnTo>
                    <a:pt x="0" y="613"/>
                  </a:lnTo>
                  <a:lnTo>
                    <a:pt x="0" y="584"/>
                  </a:lnTo>
                  <a:lnTo>
                    <a:pt x="8" y="584"/>
                  </a:lnTo>
                  <a:close/>
                  <a:moveTo>
                    <a:pt x="8" y="636"/>
                  </a:moveTo>
                  <a:lnTo>
                    <a:pt x="8" y="665"/>
                  </a:lnTo>
                  <a:lnTo>
                    <a:pt x="0" y="665"/>
                  </a:lnTo>
                  <a:lnTo>
                    <a:pt x="0" y="636"/>
                  </a:lnTo>
                  <a:lnTo>
                    <a:pt x="8" y="636"/>
                  </a:lnTo>
                  <a:close/>
                  <a:moveTo>
                    <a:pt x="8" y="687"/>
                  </a:moveTo>
                  <a:lnTo>
                    <a:pt x="8" y="717"/>
                  </a:lnTo>
                  <a:lnTo>
                    <a:pt x="0" y="717"/>
                  </a:lnTo>
                  <a:lnTo>
                    <a:pt x="0" y="687"/>
                  </a:lnTo>
                  <a:lnTo>
                    <a:pt x="8" y="687"/>
                  </a:lnTo>
                  <a:close/>
                  <a:moveTo>
                    <a:pt x="8" y="739"/>
                  </a:moveTo>
                  <a:lnTo>
                    <a:pt x="8" y="768"/>
                  </a:lnTo>
                  <a:lnTo>
                    <a:pt x="0" y="768"/>
                  </a:lnTo>
                  <a:lnTo>
                    <a:pt x="0" y="739"/>
                  </a:lnTo>
                  <a:lnTo>
                    <a:pt x="8" y="739"/>
                  </a:lnTo>
                  <a:close/>
                  <a:moveTo>
                    <a:pt x="8" y="790"/>
                  </a:moveTo>
                  <a:lnTo>
                    <a:pt x="8" y="819"/>
                  </a:lnTo>
                  <a:lnTo>
                    <a:pt x="0" y="819"/>
                  </a:lnTo>
                  <a:lnTo>
                    <a:pt x="0" y="790"/>
                  </a:lnTo>
                  <a:lnTo>
                    <a:pt x="8" y="790"/>
                  </a:lnTo>
                  <a:close/>
                  <a:moveTo>
                    <a:pt x="8" y="841"/>
                  </a:moveTo>
                  <a:lnTo>
                    <a:pt x="8" y="871"/>
                  </a:lnTo>
                  <a:lnTo>
                    <a:pt x="0" y="871"/>
                  </a:lnTo>
                  <a:lnTo>
                    <a:pt x="0" y="841"/>
                  </a:lnTo>
                  <a:lnTo>
                    <a:pt x="8" y="841"/>
                  </a:lnTo>
                  <a:close/>
                  <a:moveTo>
                    <a:pt x="8" y="893"/>
                  </a:moveTo>
                  <a:lnTo>
                    <a:pt x="8" y="923"/>
                  </a:lnTo>
                  <a:lnTo>
                    <a:pt x="0" y="923"/>
                  </a:lnTo>
                  <a:lnTo>
                    <a:pt x="0" y="893"/>
                  </a:lnTo>
                  <a:lnTo>
                    <a:pt x="8" y="893"/>
                  </a:lnTo>
                  <a:close/>
                  <a:moveTo>
                    <a:pt x="8" y="945"/>
                  </a:moveTo>
                  <a:lnTo>
                    <a:pt x="8" y="974"/>
                  </a:lnTo>
                  <a:lnTo>
                    <a:pt x="0" y="974"/>
                  </a:lnTo>
                  <a:lnTo>
                    <a:pt x="0" y="945"/>
                  </a:lnTo>
                  <a:lnTo>
                    <a:pt x="8" y="945"/>
                  </a:lnTo>
                  <a:close/>
                  <a:moveTo>
                    <a:pt x="8" y="995"/>
                  </a:moveTo>
                  <a:lnTo>
                    <a:pt x="8" y="1025"/>
                  </a:lnTo>
                  <a:lnTo>
                    <a:pt x="0" y="1025"/>
                  </a:lnTo>
                  <a:lnTo>
                    <a:pt x="0" y="995"/>
                  </a:lnTo>
                  <a:lnTo>
                    <a:pt x="8" y="995"/>
                  </a:lnTo>
                  <a:close/>
                  <a:moveTo>
                    <a:pt x="8" y="1047"/>
                  </a:moveTo>
                  <a:lnTo>
                    <a:pt x="8" y="1077"/>
                  </a:lnTo>
                  <a:lnTo>
                    <a:pt x="0" y="1077"/>
                  </a:lnTo>
                  <a:lnTo>
                    <a:pt x="0" y="1047"/>
                  </a:lnTo>
                  <a:lnTo>
                    <a:pt x="8" y="1047"/>
                  </a:lnTo>
                  <a:close/>
                  <a:moveTo>
                    <a:pt x="8" y="1099"/>
                  </a:moveTo>
                  <a:lnTo>
                    <a:pt x="8" y="1128"/>
                  </a:lnTo>
                  <a:lnTo>
                    <a:pt x="0" y="1128"/>
                  </a:lnTo>
                  <a:lnTo>
                    <a:pt x="0" y="1099"/>
                  </a:lnTo>
                  <a:lnTo>
                    <a:pt x="8" y="1099"/>
                  </a:lnTo>
                  <a:close/>
                  <a:moveTo>
                    <a:pt x="8" y="1151"/>
                  </a:moveTo>
                  <a:lnTo>
                    <a:pt x="8" y="1180"/>
                  </a:lnTo>
                  <a:lnTo>
                    <a:pt x="0" y="1180"/>
                  </a:lnTo>
                  <a:lnTo>
                    <a:pt x="0" y="1151"/>
                  </a:lnTo>
                  <a:lnTo>
                    <a:pt x="8" y="1151"/>
                  </a:lnTo>
                  <a:close/>
                  <a:moveTo>
                    <a:pt x="8" y="1201"/>
                  </a:moveTo>
                  <a:lnTo>
                    <a:pt x="8" y="1231"/>
                  </a:lnTo>
                  <a:lnTo>
                    <a:pt x="0" y="1231"/>
                  </a:lnTo>
                  <a:lnTo>
                    <a:pt x="0" y="1201"/>
                  </a:lnTo>
                  <a:lnTo>
                    <a:pt x="8" y="1201"/>
                  </a:lnTo>
                  <a:close/>
                  <a:moveTo>
                    <a:pt x="8" y="1253"/>
                  </a:moveTo>
                  <a:lnTo>
                    <a:pt x="8" y="1282"/>
                  </a:lnTo>
                  <a:lnTo>
                    <a:pt x="0" y="1282"/>
                  </a:lnTo>
                  <a:lnTo>
                    <a:pt x="0" y="1253"/>
                  </a:lnTo>
                  <a:lnTo>
                    <a:pt x="8" y="1253"/>
                  </a:lnTo>
                  <a:close/>
                  <a:moveTo>
                    <a:pt x="8" y="1305"/>
                  </a:moveTo>
                  <a:lnTo>
                    <a:pt x="8" y="1334"/>
                  </a:lnTo>
                  <a:lnTo>
                    <a:pt x="0" y="1334"/>
                  </a:lnTo>
                  <a:lnTo>
                    <a:pt x="0" y="1305"/>
                  </a:lnTo>
                  <a:lnTo>
                    <a:pt x="8" y="1305"/>
                  </a:lnTo>
                  <a:close/>
                  <a:moveTo>
                    <a:pt x="8" y="1357"/>
                  </a:moveTo>
                  <a:lnTo>
                    <a:pt x="8" y="1386"/>
                  </a:lnTo>
                  <a:lnTo>
                    <a:pt x="0" y="1386"/>
                  </a:lnTo>
                  <a:lnTo>
                    <a:pt x="0" y="1357"/>
                  </a:lnTo>
                  <a:lnTo>
                    <a:pt x="8" y="1357"/>
                  </a:lnTo>
                  <a:close/>
                  <a:moveTo>
                    <a:pt x="8" y="1407"/>
                  </a:moveTo>
                  <a:lnTo>
                    <a:pt x="8" y="1436"/>
                  </a:lnTo>
                  <a:lnTo>
                    <a:pt x="0" y="1436"/>
                  </a:lnTo>
                  <a:lnTo>
                    <a:pt x="0" y="1407"/>
                  </a:lnTo>
                  <a:lnTo>
                    <a:pt x="8" y="1407"/>
                  </a:lnTo>
                  <a:close/>
                  <a:moveTo>
                    <a:pt x="8" y="1459"/>
                  </a:moveTo>
                  <a:lnTo>
                    <a:pt x="8" y="1488"/>
                  </a:lnTo>
                  <a:lnTo>
                    <a:pt x="0" y="1488"/>
                  </a:lnTo>
                  <a:lnTo>
                    <a:pt x="0" y="1459"/>
                  </a:lnTo>
                  <a:lnTo>
                    <a:pt x="8" y="1459"/>
                  </a:lnTo>
                  <a:close/>
                  <a:moveTo>
                    <a:pt x="26" y="1485"/>
                  </a:moveTo>
                  <a:lnTo>
                    <a:pt x="55" y="1485"/>
                  </a:lnTo>
                  <a:lnTo>
                    <a:pt x="55" y="1492"/>
                  </a:lnTo>
                  <a:lnTo>
                    <a:pt x="26" y="1492"/>
                  </a:lnTo>
                  <a:lnTo>
                    <a:pt x="26" y="1485"/>
                  </a:lnTo>
                  <a:close/>
                  <a:moveTo>
                    <a:pt x="77" y="1485"/>
                  </a:moveTo>
                  <a:lnTo>
                    <a:pt x="107" y="1485"/>
                  </a:lnTo>
                  <a:lnTo>
                    <a:pt x="107" y="1492"/>
                  </a:lnTo>
                  <a:lnTo>
                    <a:pt x="77" y="1492"/>
                  </a:lnTo>
                  <a:lnTo>
                    <a:pt x="77" y="1485"/>
                  </a:lnTo>
                  <a:close/>
                  <a:moveTo>
                    <a:pt x="129" y="1485"/>
                  </a:moveTo>
                  <a:lnTo>
                    <a:pt x="159" y="1485"/>
                  </a:lnTo>
                  <a:lnTo>
                    <a:pt x="159" y="1492"/>
                  </a:lnTo>
                  <a:lnTo>
                    <a:pt x="129" y="1492"/>
                  </a:lnTo>
                  <a:lnTo>
                    <a:pt x="129" y="1485"/>
                  </a:lnTo>
                  <a:close/>
                  <a:moveTo>
                    <a:pt x="181" y="1485"/>
                  </a:moveTo>
                  <a:lnTo>
                    <a:pt x="210" y="1485"/>
                  </a:lnTo>
                  <a:lnTo>
                    <a:pt x="210" y="1492"/>
                  </a:lnTo>
                  <a:lnTo>
                    <a:pt x="181" y="1492"/>
                  </a:lnTo>
                  <a:lnTo>
                    <a:pt x="181" y="1485"/>
                  </a:lnTo>
                  <a:close/>
                  <a:moveTo>
                    <a:pt x="232" y="1485"/>
                  </a:moveTo>
                  <a:lnTo>
                    <a:pt x="261" y="1485"/>
                  </a:lnTo>
                  <a:lnTo>
                    <a:pt x="261" y="1492"/>
                  </a:lnTo>
                  <a:lnTo>
                    <a:pt x="232" y="1492"/>
                  </a:lnTo>
                  <a:lnTo>
                    <a:pt x="232" y="1485"/>
                  </a:lnTo>
                  <a:close/>
                  <a:moveTo>
                    <a:pt x="283" y="1485"/>
                  </a:moveTo>
                  <a:lnTo>
                    <a:pt x="313" y="1485"/>
                  </a:lnTo>
                  <a:lnTo>
                    <a:pt x="313" y="1492"/>
                  </a:lnTo>
                  <a:lnTo>
                    <a:pt x="283" y="1492"/>
                  </a:lnTo>
                  <a:lnTo>
                    <a:pt x="283" y="1485"/>
                  </a:lnTo>
                  <a:close/>
                  <a:moveTo>
                    <a:pt x="335" y="1485"/>
                  </a:moveTo>
                  <a:lnTo>
                    <a:pt x="365" y="1485"/>
                  </a:lnTo>
                  <a:lnTo>
                    <a:pt x="365" y="1492"/>
                  </a:lnTo>
                  <a:lnTo>
                    <a:pt x="335" y="1492"/>
                  </a:lnTo>
                  <a:lnTo>
                    <a:pt x="335" y="1485"/>
                  </a:lnTo>
                  <a:close/>
                  <a:moveTo>
                    <a:pt x="387" y="1485"/>
                  </a:moveTo>
                  <a:lnTo>
                    <a:pt x="416" y="1485"/>
                  </a:lnTo>
                  <a:lnTo>
                    <a:pt x="416" y="1492"/>
                  </a:lnTo>
                  <a:lnTo>
                    <a:pt x="387" y="1492"/>
                  </a:lnTo>
                  <a:lnTo>
                    <a:pt x="387" y="1485"/>
                  </a:lnTo>
                  <a:close/>
                  <a:moveTo>
                    <a:pt x="438" y="1485"/>
                  </a:moveTo>
                  <a:lnTo>
                    <a:pt x="467" y="1485"/>
                  </a:lnTo>
                  <a:lnTo>
                    <a:pt x="467" y="1492"/>
                  </a:lnTo>
                  <a:lnTo>
                    <a:pt x="438" y="1492"/>
                  </a:lnTo>
                  <a:lnTo>
                    <a:pt x="438" y="1485"/>
                  </a:lnTo>
                  <a:close/>
                  <a:moveTo>
                    <a:pt x="489" y="1485"/>
                  </a:moveTo>
                  <a:lnTo>
                    <a:pt x="519" y="1485"/>
                  </a:lnTo>
                  <a:lnTo>
                    <a:pt x="519" y="1492"/>
                  </a:lnTo>
                  <a:lnTo>
                    <a:pt x="489" y="1492"/>
                  </a:lnTo>
                  <a:lnTo>
                    <a:pt x="489" y="1485"/>
                  </a:lnTo>
                  <a:close/>
                  <a:moveTo>
                    <a:pt x="541" y="1485"/>
                  </a:moveTo>
                  <a:lnTo>
                    <a:pt x="571" y="1485"/>
                  </a:lnTo>
                  <a:lnTo>
                    <a:pt x="571" y="1492"/>
                  </a:lnTo>
                  <a:lnTo>
                    <a:pt x="541" y="1492"/>
                  </a:lnTo>
                  <a:lnTo>
                    <a:pt x="541" y="1485"/>
                  </a:lnTo>
                  <a:close/>
                  <a:moveTo>
                    <a:pt x="593" y="1485"/>
                  </a:moveTo>
                  <a:lnTo>
                    <a:pt x="622" y="1485"/>
                  </a:lnTo>
                  <a:lnTo>
                    <a:pt x="622" y="1492"/>
                  </a:lnTo>
                  <a:lnTo>
                    <a:pt x="593" y="1492"/>
                  </a:lnTo>
                  <a:lnTo>
                    <a:pt x="593" y="1485"/>
                  </a:lnTo>
                  <a:close/>
                  <a:moveTo>
                    <a:pt x="644" y="1485"/>
                  </a:moveTo>
                  <a:lnTo>
                    <a:pt x="673" y="1485"/>
                  </a:lnTo>
                  <a:lnTo>
                    <a:pt x="673" y="1492"/>
                  </a:lnTo>
                  <a:lnTo>
                    <a:pt x="644" y="1492"/>
                  </a:lnTo>
                  <a:lnTo>
                    <a:pt x="644" y="1485"/>
                  </a:lnTo>
                  <a:close/>
                  <a:moveTo>
                    <a:pt x="695" y="1485"/>
                  </a:moveTo>
                  <a:lnTo>
                    <a:pt x="725" y="1485"/>
                  </a:lnTo>
                  <a:lnTo>
                    <a:pt x="725" y="1492"/>
                  </a:lnTo>
                  <a:lnTo>
                    <a:pt x="695" y="1492"/>
                  </a:lnTo>
                  <a:lnTo>
                    <a:pt x="695" y="1485"/>
                  </a:lnTo>
                  <a:close/>
                  <a:moveTo>
                    <a:pt x="747" y="1485"/>
                  </a:moveTo>
                  <a:lnTo>
                    <a:pt x="777" y="1485"/>
                  </a:lnTo>
                  <a:lnTo>
                    <a:pt x="777" y="1492"/>
                  </a:lnTo>
                  <a:lnTo>
                    <a:pt x="747" y="1492"/>
                  </a:lnTo>
                  <a:lnTo>
                    <a:pt x="747" y="1485"/>
                  </a:lnTo>
                  <a:close/>
                  <a:moveTo>
                    <a:pt x="799" y="1485"/>
                  </a:moveTo>
                  <a:lnTo>
                    <a:pt x="828" y="1485"/>
                  </a:lnTo>
                  <a:lnTo>
                    <a:pt x="828" y="1492"/>
                  </a:lnTo>
                  <a:lnTo>
                    <a:pt x="799" y="1492"/>
                  </a:lnTo>
                  <a:lnTo>
                    <a:pt x="799" y="1485"/>
                  </a:lnTo>
                  <a:close/>
                  <a:moveTo>
                    <a:pt x="850" y="1485"/>
                  </a:moveTo>
                  <a:lnTo>
                    <a:pt x="879" y="1485"/>
                  </a:lnTo>
                  <a:lnTo>
                    <a:pt x="879" y="1492"/>
                  </a:lnTo>
                  <a:lnTo>
                    <a:pt x="850" y="1492"/>
                  </a:lnTo>
                  <a:lnTo>
                    <a:pt x="850" y="1485"/>
                  </a:lnTo>
                  <a:close/>
                  <a:moveTo>
                    <a:pt x="901" y="1485"/>
                  </a:moveTo>
                  <a:lnTo>
                    <a:pt x="931" y="1485"/>
                  </a:lnTo>
                  <a:lnTo>
                    <a:pt x="931" y="1492"/>
                  </a:lnTo>
                  <a:lnTo>
                    <a:pt x="901" y="1492"/>
                  </a:lnTo>
                  <a:lnTo>
                    <a:pt x="901" y="1485"/>
                  </a:lnTo>
                  <a:close/>
                  <a:moveTo>
                    <a:pt x="953" y="1485"/>
                  </a:moveTo>
                  <a:lnTo>
                    <a:pt x="983" y="1485"/>
                  </a:lnTo>
                  <a:lnTo>
                    <a:pt x="983" y="1492"/>
                  </a:lnTo>
                  <a:lnTo>
                    <a:pt x="953" y="1492"/>
                  </a:lnTo>
                  <a:lnTo>
                    <a:pt x="953" y="1485"/>
                  </a:lnTo>
                  <a:close/>
                  <a:moveTo>
                    <a:pt x="1005" y="1485"/>
                  </a:moveTo>
                  <a:lnTo>
                    <a:pt x="1034" y="1485"/>
                  </a:lnTo>
                  <a:lnTo>
                    <a:pt x="1034" y="1492"/>
                  </a:lnTo>
                  <a:lnTo>
                    <a:pt x="1005" y="1492"/>
                  </a:lnTo>
                  <a:lnTo>
                    <a:pt x="1005" y="1485"/>
                  </a:lnTo>
                  <a:close/>
                  <a:moveTo>
                    <a:pt x="1056" y="1485"/>
                  </a:moveTo>
                  <a:lnTo>
                    <a:pt x="1085" y="1485"/>
                  </a:lnTo>
                  <a:lnTo>
                    <a:pt x="1085" y="1492"/>
                  </a:lnTo>
                  <a:lnTo>
                    <a:pt x="1056" y="1492"/>
                  </a:lnTo>
                  <a:lnTo>
                    <a:pt x="1056" y="1485"/>
                  </a:lnTo>
                  <a:close/>
                  <a:moveTo>
                    <a:pt x="1107" y="1485"/>
                  </a:moveTo>
                  <a:lnTo>
                    <a:pt x="1137" y="1485"/>
                  </a:lnTo>
                  <a:lnTo>
                    <a:pt x="1137" y="1492"/>
                  </a:lnTo>
                  <a:lnTo>
                    <a:pt x="1107" y="1492"/>
                  </a:lnTo>
                  <a:lnTo>
                    <a:pt x="1107" y="1485"/>
                  </a:lnTo>
                  <a:close/>
                  <a:moveTo>
                    <a:pt x="1159" y="1485"/>
                  </a:moveTo>
                  <a:lnTo>
                    <a:pt x="1189" y="1485"/>
                  </a:lnTo>
                  <a:lnTo>
                    <a:pt x="1189" y="1492"/>
                  </a:lnTo>
                  <a:lnTo>
                    <a:pt x="1159" y="1492"/>
                  </a:lnTo>
                  <a:lnTo>
                    <a:pt x="1159" y="1485"/>
                  </a:lnTo>
                  <a:close/>
                  <a:moveTo>
                    <a:pt x="1211" y="1485"/>
                  </a:moveTo>
                  <a:lnTo>
                    <a:pt x="1240" y="1485"/>
                  </a:lnTo>
                  <a:lnTo>
                    <a:pt x="1240" y="1492"/>
                  </a:lnTo>
                  <a:lnTo>
                    <a:pt x="1211" y="1492"/>
                  </a:lnTo>
                  <a:lnTo>
                    <a:pt x="1211" y="1485"/>
                  </a:lnTo>
                  <a:close/>
                  <a:moveTo>
                    <a:pt x="1262" y="1485"/>
                  </a:moveTo>
                  <a:lnTo>
                    <a:pt x="1291" y="1485"/>
                  </a:lnTo>
                  <a:lnTo>
                    <a:pt x="1291" y="1492"/>
                  </a:lnTo>
                  <a:lnTo>
                    <a:pt x="1262" y="1492"/>
                  </a:lnTo>
                  <a:lnTo>
                    <a:pt x="1262" y="1485"/>
                  </a:lnTo>
                  <a:close/>
                  <a:moveTo>
                    <a:pt x="1313" y="1485"/>
                  </a:moveTo>
                  <a:lnTo>
                    <a:pt x="1343" y="1485"/>
                  </a:lnTo>
                  <a:lnTo>
                    <a:pt x="1343" y="1492"/>
                  </a:lnTo>
                  <a:lnTo>
                    <a:pt x="1313" y="1492"/>
                  </a:lnTo>
                  <a:lnTo>
                    <a:pt x="1313" y="1485"/>
                  </a:lnTo>
                  <a:close/>
                  <a:moveTo>
                    <a:pt x="1365" y="1485"/>
                  </a:moveTo>
                  <a:lnTo>
                    <a:pt x="1395" y="1485"/>
                  </a:lnTo>
                  <a:lnTo>
                    <a:pt x="1395" y="1492"/>
                  </a:lnTo>
                  <a:lnTo>
                    <a:pt x="1365" y="1492"/>
                  </a:lnTo>
                  <a:lnTo>
                    <a:pt x="1365" y="1485"/>
                  </a:lnTo>
                  <a:close/>
                  <a:moveTo>
                    <a:pt x="1417" y="1485"/>
                  </a:moveTo>
                  <a:lnTo>
                    <a:pt x="1446" y="1485"/>
                  </a:lnTo>
                  <a:lnTo>
                    <a:pt x="1446" y="1492"/>
                  </a:lnTo>
                  <a:lnTo>
                    <a:pt x="1417" y="1492"/>
                  </a:lnTo>
                  <a:lnTo>
                    <a:pt x="1417" y="1485"/>
                  </a:lnTo>
                  <a:close/>
                  <a:moveTo>
                    <a:pt x="1468" y="1485"/>
                  </a:moveTo>
                  <a:lnTo>
                    <a:pt x="1497" y="1485"/>
                  </a:lnTo>
                  <a:lnTo>
                    <a:pt x="1497" y="1492"/>
                  </a:lnTo>
                  <a:lnTo>
                    <a:pt x="1468" y="1492"/>
                  </a:lnTo>
                  <a:lnTo>
                    <a:pt x="1468" y="1485"/>
                  </a:lnTo>
                  <a:close/>
                  <a:moveTo>
                    <a:pt x="1519" y="1485"/>
                  </a:moveTo>
                  <a:lnTo>
                    <a:pt x="1549" y="1485"/>
                  </a:lnTo>
                  <a:lnTo>
                    <a:pt x="1549" y="1492"/>
                  </a:lnTo>
                  <a:lnTo>
                    <a:pt x="1519" y="1492"/>
                  </a:lnTo>
                  <a:lnTo>
                    <a:pt x="1519" y="1485"/>
                  </a:lnTo>
                  <a:close/>
                  <a:moveTo>
                    <a:pt x="1571" y="1485"/>
                  </a:moveTo>
                  <a:lnTo>
                    <a:pt x="1601" y="1485"/>
                  </a:lnTo>
                  <a:lnTo>
                    <a:pt x="1601" y="1492"/>
                  </a:lnTo>
                  <a:lnTo>
                    <a:pt x="1571" y="1492"/>
                  </a:lnTo>
                  <a:lnTo>
                    <a:pt x="1571" y="1485"/>
                  </a:lnTo>
                  <a:close/>
                  <a:moveTo>
                    <a:pt x="1623" y="1485"/>
                  </a:moveTo>
                  <a:lnTo>
                    <a:pt x="1652" y="1485"/>
                  </a:lnTo>
                  <a:lnTo>
                    <a:pt x="1652" y="1492"/>
                  </a:lnTo>
                  <a:lnTo>
                    <a:pt x="1623" y="1492"/>
                  </a:lnTo>
                  <a:lnTo>
                    <a:pt x="1623" y="1485"/>
                  </a:lnTo>
                  <a:close/>
                  <a:moveTo>
                    <a:pt x="1674" y="1485"/>
                  </a:moveTo>
                  <a:lnTo>
                    <a:pt x="1703" y="1485"/>
                  </a:lnTo>
                  <a:lnTo>
                    <a:pt x="1703" y="1492"/>
                  </a:lnTo>
                  <a:lnTo>
                    <a:pt x="1674" y="1492"/>
                  </a:lnTo>
                  <a:lnTo>
                    <a:pt x="1674" y="1485"/>
                  </a:lnTo>
                  <a:close/>
                  <a:moveTo>
                    <a:pt x="1725" y="1485"/>
                  </a:moveTo>
                  <a:lnTo>
                    <a:pt x="1755" y="1485"/>
                  </a:lnTo>
                  <a:lnTo>
                    <a:pt x="1755" y="1492"/>
                  </a:lnTo>
                  <a:lnTo>
                    <a:pt x="1725" y="1492"/>
                  </a:lnTo>
                  <a:lnTo>
                    <a:pt x="1725" y="1485"/>
                  </a:lnTo>
                  <a:close/>
                  <a:moveTo>
                    <a:pt x="1777" y="1485"/>
                  </a:moveTo>
                  <a:lnTo>
                    <a:pt x="1807" y="1485"/>
                  </a:lnTo>
                  <a:lnTo>
                    <a:pt x="1807" y="1492"/>
                  </a:lnTo>
                  <a:lnTo>
                    <a:pt x="1777" y="1492"/>
                  </a:lnTo>
                  <a:lnTo>
                    <a:pt x="1777" y="1485"/>
                  </a:lnTo>
                  <a:close/>
                  <a:moveTo>
                    <a:pt x="1829" y="1485"/>
                  </a:moveTo>
                  <a:lnTo>
                    <a:pt x="1858" y="1485"/>
                  </a:lnTo>
                  <a:lnTo>
                    <a:pt x="1858" y="1492"/>
                  </a:lnTo>
                  <a:lnTo>
                    <a:pt x="1829" y="1492"/>
                  </a:lnTo>
                  <a:lnTo>
                    <a:pt x="1829" y="1485"/>
                  </a:lnTo>
                  <a:close/>
                  <a:moveTo>
                    <a:pt x="1880" y="1485"/>
                  </a:moveTo>
                  <a:lnTo>
                    <a:pt x="1909" y="1485"/>
                  </a:lnTo>
                  <a:lnTo>
                    <a:pt x="1909" y="1492"/>
                  </a:lnTo>
                  <a:lnTo>
                    <a:pt x="1880" y="1492"/>
                  </a:lnTo>
                  <a:lnTo>
                    <a:pt x="1880" y="1485"/>
                  </a:lnTo>
                  <a:close/>
                  <a:moveTo>
                    <a:pt x="1931" y="1485"/>
                  </a:moveTo>
                  <a:lnTo>
                    <a:pt x="1961" y="1485"/>
                  </a:lnTo>
                  <a:lnTo>
                    <a:pt x="1961" y="1492"/>
                  </a:lnTo>
                  <a:lnTo>
                    <a:pt x="1931" y="1492"/>
                  </a:lnTo>
                  <a:lnTo>
                    <a:pt x="1931" y="1485"/>
                  </a:lnTo>
                  <a:close/>
                  <a:moveTo>
                    <a:pt x="1983" y="1485"/>
                  </a:moveTo>
                  <a:lnTo>
                    <a:pt x="2013" y="1485"/>
                  </a:lnTo>
                  <a:lnTo>
                    <a:pt x="2013" y="1492"/>
                  </a:lnTo>
                  <a:lnTo>
                    <a:pt x="1983" y="1492"/>
                  </a:lnTo>
                  <a:lnTo>
                    <a:pt x="1983" y="1485"/>
                  </a:lnTo>
                  <a:close/>
                  <a:moveTo>
                    <a:pt x="2035" y="1485"/>
                  </a:moveTo>
                  <a:lnTo>
                    <a:pt x="2064" y="1485"/>
                  </a:lnTo>
                  <a:lnTo>
                    <a:pt x="2064" y="1492"/>
                  </a:lnTo>
                  <a:lnTo>
                    <a:pt x="2035" y="1492"/>
                  </a:lnTo>
                  <a:lnTo>
                    <a:pt x="2035" y="1485"/>
                  </a:lnTo>
                  <a:close/>
                  <a:moveTo>
                    <a:pt x="2086" y="1485"/>
                  </a:moveTo>
                  <a:lnTo>
                    <a:pt x="2115" y="1485"/>
                  </a:lnTo>
                  <a:lnTo>
                    <a:pt x="2115" y="1492"/>
                  </a:lnTo>
                  <a:lnTo>
                    <a:pt x="2086" y="1492"/>
                  </a:lnTo>
                  <a:lnTo>
                    <a:pt x="2086" y="1485"/>
                  </a:lnTo>
                  <a:close/>
                  <a:moveTo>
                    <a:pt x="2137" y="1485"/>
                  </a:moveTo>
                  <a:lnTo>
                    <a:pt x="2167" y="1485"/>
                  </a:lnTo>
                  <a:lnTo>
                    <a:pt x="2167" y="1492"/>
                  </a:lnTo>
                  <a:lnTo>
                    <a:pt x="2137" y="1492"/>
                  </a:lnTo>
                  <a:lnTo>
                    <a:pt x="2137" y="1485"/>
                  </a:lnTo>
                  <a:close/>
                  <a:moveTo>
                    <a:pt x="2189" y="1485"/>
                  </a:moveTo>
                  <a:lnTo>
                    <a:pt x="2219" y="1485"/>
                  </a:lnTo>
                  <a:lnTo>
                    <a:pt x="2219" y="1492"/>
                  </a:lnTo>
                  <a:lnTo>
                    <a:pt x="2189" y="1492"/>
                  </a:lnTo>
                  <a:lnTo>
                    <a:pt x="2189" y="1485"/>
                  </a:lnTo>
                  <a:close/>
                  <a:moveTo>
                    <a:pt x="2241" y="1485"/>
                  </a:moveTo>
                  <a:lnTo>
                    <a:pt x="2270" y="1485"/>
                  </a:lnTo>
                  <a:lnTo>
                    <a:pt x="2270" y="1492"/>
                  </a:lnTo>
                  <a:lnTo>
                    <a:pt x="2241" y="1492"/>
                  </a:lnTo>
                  <a:lnTo>
                    <a:pt x="2241" y="1485"/>
                  </a:lnTo>
                  <a:close/>
                  <a:moveTo>
                    <a:pt x="2292" y="1485"/>
                  </a:moveTo>
                  <a:lnTo>
                    <a:pt x="2321" y="1485"/>
                  </a:lnTo>
                  <a:lnTo>
                    <a:pt x="2321" y="1492"/>
                  </a:lnTo>
                  <a:lnTo>
                    <a:pt x="2292" y="1492"/>
                  </a:lnTo>
                  <a:lnTo>
                    <a:pt x="2292" y="1485"/>
                  </a:lnTo>
                  <a:close/>
                  <a:moveTo>
                    <a:pt x="2343" y="1485"/>
                  </a:moveTo>
                  <a:lnTo>
                    <a:pt x="2373" y="1485"/>
                  </a:lnTo>
                  <a:lnTo>
                    <a:pt x="2373" y="1492"/>
                  </a:lnTo>
                  <a:lnTo>
                    <a:pt x="2343" y="1492"/>
                  </a:lnTo>
                  <a:lnTo>
                    <a:pt x="2343" y="1485"/>
                  </a:lnTo>
                  <a:close/>
                  <a:moveTo>
                    <a:pt x="2395" y="1485"/>
                  </a:moveTo>
                  <a:lnTo>
                    <a:pt x="2425" y="1485"/>
                  </a:lnTo>
                  <a:lnTo>
                    <a:pt x="2425" y="1492"/>
                  </a:lnTo>
                  <a:lnTo>
                    <a:pt x="2395" y="1492"/>
                  </a:lnTo>
                  <a:lnTo>
                    <a:pt x="2395" y="1485"/>
                  </a:lnTo>
                  <a:close/>
                  <a:moveTo>
                    <a:pt x="2447" y="1485"/>
                  </a:moveTo>
                  <a:lnTo>
                    <a:pt x="2476" y="1485"/>
                  </a:lnTo>
                  <a:lnTo>
                    <a:pt x="2476" y="1492"/>
                  </a:lnTo>
                  <a:lnTo>
                    <a:pt x="2447" y="1492"/>
                  </a:lnTo>
                  <a:lnTo>
                    <a:pt x="2447" y="1485"/>
                  </a:lnTo>
                  <a:close/>
                  <a:moveTo>
                    <a:pt x="2498" y="1485"/>
                  </a:moveTo>
                  <a:lnTo>
                    <a:pt x="2527" y="1485"/>
                  </a:lnTo>
                  <a:lnTo>
                    <a:pt x="2527" y="1492"/>
                  </a:lnTo>
                  <a:lnTo>
                    <a:pt x="2498" y="1492"/>
                  </a:lnTo>
                  <a:lnTo>
                    <a:pt x="2498" y="1485"/>
                  </a:lnTo>
                  <a:close/>
                  <a:moveTo>
                    <a:pt x="2549" y="1485"/>
                  </a:moveTo>
                  <a:lnTo>
                    <a:pt x="2579" y="1485"/>
                  </a:lnTo>
                  <a:lnTo>
                    <a:pt x="2579" y="1492"/>
                  </a:lnTo>
                  <a:lnTo>
                    <a:pt x="2549" y="1492"/>
                  </a:lnTo>
                  <a:lnTo>
                    <a:pt x="2549" y="1485"/>
                  </a:lnTo>
                  <a:close/>
                  <a:moveTo>
                    <a:pt x="2601" y="1485"/>
                  </a:moveTo>
                  <a:lnTo>
                    <a:pt x="2631" y="1485"/>
                  </a:lnTo>
                  <a:lnTo>
                    <a:pt x="2631" y="1492"/>
                  </a:lnTo>
                  <a:lnTo>
                    <a:pt x="2601" y="1492"/>
                  </a:lnTo>
                  <a:lnTo>
                    <a:pt x="2601" y="1485"/>
                  </a:lnTo>
                  <a:close/>
                  <a:moveTo>
                    <a:pt x="2653" y="1485"/>
                  </a:moveTo>
                  <a:lnTo>
                    <a:pt x="2682" y="1485"/>
                  </a:lnTo>
                  <a:lnTo>
                    <a:pt x="2682" y="1492"/>
                  </a:lnTo>
                  <a:lnTo>
                    <a:pt x="2653" y="1492"/>
                  </a:lnTo>
                  <a:lnTo>
                    <a:pt x="2653" y="1485"/>
                  </a:lnTo>
                  <a:close/>
                  <a:moveTo>
                    <a:pt x="2704" y="1485"/>
                  </a:moveTo>
                  <a:lnTo>
                    <a:pt x="2733" y="1485"/>
                  </a:lnTo>
                  <a:lnTo>
                    <a:pt x="2733" y="1492"/>
                  </a:lnTo>
                  <a:lnTo>
                    <a:pt x="2704" y="1492"/>
                  </a:lnTo>
                  <a:lnTo>
                    <a:pt x="2704" y="1485"/>
                  </a:lnTo>
                  <a:close/>
                  <a:moveTo>
                    <a:pt x="2755" y="1485"/>
                  </a:moveTo>
                  <a:lnTo>
                    <a:pt x="2785" y="1485"/>
                  </a:lnTo>
                  <a:lnTo>
                    <a:pt x="2785" y="1492"/>
                  </a:lnTo>
                  <a:lnTo>
                    <a:pt x="2755" y="1492"/>
                  </a:lnTo>
                  <a:lnTo>
                    <a:pt x="2755" y="1485"/>
                  </a:lnTo>
                  <a:close/>
                  <a:moveTo>
                    <a:pt x="2807" y="1485"/>
                  </a:moveTo>
                  <a:lnTo>
                    <a:pt x="2837" y="1485"/>
                  </a:lnTo>
                  <a:lnTo>
                    <a:pt x="2837" y="1492"/>
                  </a:lnTo>
                  <a:lnTo>
                    <a:pt x="2807" y="1492"/>
                  </a:lnTo>
                  <a:lnTo>
                    <a:pt x="2807" y="1485"/>
                  </a:lnTo>
                  <a:close/>
                  <a:moveTo>
                    <a:pt x="2859" y="1485"/>
                  </a:moveTo>
                  <a:lnTo>
                    <a:pt x="2888" y="1485"/>
                  </a:lnTo>
                  <a:lnTo>
                    <a:pt x="2888" y="1492"/>
                  </a:lnTo>
                  <a:lnTo>
                    <a:pt x="2859" y="1492"/>
                  </a:lnTo>
                  <a:lnTo>
                    <a:pt x="2859" y="1485"/>
                  </a:lnTo>
                  <a:close/>
                  <a:moveTo>
                    <a:pt x="2910" y="1485"/>
                  </a:moveTo>
                  <a:lnTo>
                    <a:pt x="2939" y="1485"/>
                  </a:lnTo>
                  <a:lnTo>
                    <a:pt x="2939" y="1492"/>
                  </a:lnTo>
                  <a:lnTo>
                    <a:pt x="2910" y="1492"/>
                  </a:lnTo>
                  <a:lnTo>
                    <a:pt x="2910" y="1485"/>
                  </a:lnTo>
                  <a:close/>
                  <a:moveTo>
                    <a:pt x="2961" y="1485"/>
                  </a:moveTo>
                  <a:lnTo>
                    <a:pt x="2991" y="1485"/>
                  </a:lnTo>
                  <a:lnTo>
                    <a:pt x="2991" y="1492"/>
                  </a:lnTo>
                  <a:lnTo>
                    <a:pt x="2961" y="1492"/>
                  </a:lnTo>
                  <a:lnTo>
                    <a:pt x="2961" y="1485"/>
                  </a:lnTo>
                  <a:close/>
                  <a:moveTo>
                    <a:pt x="3013" y="1485"/>
                  </a:moveTo>
                  <a:lnTo>
                    <a:pt x="3043" y="1485"/>
                  </a:lnTo>
                  <a:lnTo>
                    <a:pt x="3043" y="1492"/>
                  </a:lnTo>
                  <a:lnTo>
                    <a:pt x="3013" y="1492"/>
                  </a:lnTo>
                  <a:lnTo>
                    <a:pt x="3013" y="1485"/>
                  </a:lnTo>
                  <a:close/>
                  <a:moveTo>
                    <a:pt x="3065" y="1485"/>
                  </a:moveTo>
                  <a:lnTo>
                    <a:pt x="3094" y="1485"/>
                  </a:lnTo>
                  <a:lnTo>
                    <a:pt x="3094" y="1492"/>
                  </a:lnTo>
                  <a:lnTo>
                    <a:pt x="3065" y="1492"/>
                  </a:lnTo>
                  <a:lnTo>
                    <a:pt x="3065" y="1485"/>
                  </a:lnTo>
                  <a:close/>
                  <a:moveTo>
                    <a:pt x="3116" y="1485"/>
                  </a:moveTo>
                  <a:lnTo>
                    <a:pt x="3145" y="1485"/>
                  </a:lnTo>
                  <a:lnTo>
                    <a:pt x="3145" y="1492"/>
                  </a:lnTo>
                  <a:lnTo>
                    <a:pt x="3116" y="1492"/>
                  </a:lnTo>
                  <a:lnTo>
                    <a:pt x="3116" y="1485"/>
                  </a:lnTo>
                  <a:close/>
                  <a:moveTo>
                    <a:pt x="3167" y="1485"/>
                  </a:moveTo>
                  <a:lnTo>
                    <a:pt x="3197" y="1485"/>
                  </a:lnTo>
                  <a:lnTo>
                    <a:pt x="3197" y="1492"/>
                  </a:lnTo>
                  <a:lnTo>
                    <a:pt x="3167" y="1492"/>
                  </a:lnTo>
                  <a:lnTo>
                    <a:pt x="3167" y="1485"/>
                  </a:lnTo>
                  <a:close/>
                  <a:moveTo>
                    <a:pt x="3219" y="1485"/>
                  </a:moveTo>
                  <a:lnTo>
                    <a:pt x="3249" y="1485"/>
                  </a:lnTo>
                  <a:lnTo>
                    <a:pt x="3249" y="1492"/>
                  </a:lnTo>
                  <a:lnTo>
                    <a:pt x="3219" y="1492"/>
                  </a:lnTo>
                  <a:lnTo>
                    <a:pt x="3219" y="1485"/>
                  </a:lnTo>
                  <a:close/>
                  <a:moveTo>
                    <a:pt x="3271" y="1485"/>
                  </a:moveTo>
                  <a:lnTo>
                    <a:pt x="3285" y="1485"/>
                  </a:lnTo>
                  <a:lnTo>
                    <a:pt x="3282" y="1488"/>
                  </a:lnTo>
                  <a:lnTo>
                    <a:pt x="3282" y="1474"/>
                  </a:lnTo>
                  <a:lnTo>
                    <a:pt x="3289" y="1474"/>
                  </a:lnTo>
                  <a:lnTo>
                    <a:pt x="3289" y="1492"/>
                  </a:lnTo>
                  <a:lnTo>
                    <a:pt x="3271" y="1492"/>
                  </a:lnTo>
                  <a:lnTo>
                    <a:pt x="3271" y="1485"/>
                  </a:lnTo>
                  <a:close/>
                  <a:moveTo>
                    <a:pt x="3282" y="1452"/>
                  </a:moveTo>
                  <a:lnTo>
                    <a:pt x="3282" y="1422"/>
                  </a:lnTo>
                  <a:lnTo>
                    <a:pt x="3289" y="1422"/>
                  </a:lnTo>
                  <a:lnTo>
                    <a:pt x="3289" y="1452"/>
                  </a:lnTo>
                  <a:lnTo>
                    <a:pt x="3282" y="1452"/>
                  </a:lnTo>
                  <a:close/>
                  <a:moveTo>
                    <a:pt x="3282" y="1400"/>
                  </a:moveTo>
                  <a:lnTo>
                    <a:pt x="3282" y="1371"/>
                  </a:lnTo>
                  <a:lnTo>
                    <a:pt x="3289" y="1371"/>
                  </a:lnTo>
                  <a:lnTo>
                    <a:pt x="3289" y="1400"/>
                  </a:lnTo>
                  <a:lnTo>
                    <a:pt x="3282" y="1400"/>
                  </a:lnTo>
                  <a:close/>
                  <a:moveTo>
                    <a:pt x="3282" y="1348"/>
                  </a:moveTo>
                  <a:lnTo>
                    <a:pt x="3282" y="1319"/>
                  </a:lnTo>
                  <a:lnTo>
                    <a:pt x="3289" y="1319"/>
                  </a:lnTo>
                  <a:lnTo>
                    <a:pt x="3289" y="1348"/>
                  </a:lnTo>
                  <a:lnTo>
                    <a:pt x="3282" y="1348"/>
                  </a:lnTo>
                  <a:close/>
                  <a:moveTo>
                    <a:pt x="3282" y="1298"/>
                  </a:moveTo>
                  <a:lnTo>
                    <a:pt x="3282" y="1268"/>
                  </a:lnTo>
                  <a:lnTo>
                    <a:pt x="3289" y="1268"/>
                  </a:lnTo>
                  <a:lnTo>
                    <a:pt x="3289" y="1298"/>
                  </a:lnTo>
                  <a:lnTo>
                    <a:pt x="3282" y="1298"/>
                  </a:lnTo>
                  <a:close/>
                  <a:moveTo>
                    <a:pt x="3282" y="1246"/>
                  </a:moveTo>
                  <a:lnTo>
                    <a:pt x="3282" y="1217"/>
                  </a:lnTo>
                  <a:lnTo>
                    <a:pt x="3289" y="1217"/>
                  </a:lnTo>
                  <a:lnTo>
                    <a:pt x="3289" y="1246"/>
                  </a:lnTo>
                  <a:lnTo>
                    <a:pt x="3282" y="1246"/>
                  </a:lnTo>
                  <a:close/>
                  <a:moveTo>
                    <a:pt x="3282" y="1194"/>
                  </a:moveTo>
                  <a:lnTo>
                    <a:pt x="3282" y="1165"/>
                  </a:lnTo>
                  <a:lnTo>
                    <a:pt x="3289" y="1165"/>
                  </a:lnTo>
                  <a:lnTo>
                    <a:pt x="3289" y="1194"/>
                  </a:lnTo>
                  <a:lnTo>
                    <a:pt x="3282" y="1194"/>
                  </a:lnTo>
                  <a:close/>
                  <a:moveTo>
                    <a:pt x="3282" y="1142"/>
                  </a:moveTo>
                  <a:lnTo>
                    <a:pt x="3282" y="1113"/>
                  </a:lnTo>
                  <a:lnTo>
                    <a:pt x="3289" y="1113"/>
                  </a:lnTo>
                  <a:lnTo>
                    <a:pt x="3289" y="1142"/>
                  </a:lnTo>
                  <a:lnTo>
                    <a:pt x="3282" y="1142"/>
                  </a:lnTo>
                  <a:close/>
                  <a:moveTo>
                    <a:pt x="3282" y="1092"/>
                  </a:moveTo>
                  <a:lnTo>
                    <a:pt x="3282" y="1062"/>
                  </a:lnTo>
                  <a:lnTo>
                    <a:pt x="3289" y="1062"/>
                  </a:lnTo>
                  <a:lnTo>
                    <a:pt x="3289" y="1092"/>
                  </a:lnTo>
                  <a:lnTo>
                    <a:pt x="3282" y="1092"/>
                  </a:lnTo>
                  <a:close/>
                  <a:moveTo>
                    <a:pt x="3282" y="1040"/>
                  </a:moveTo>
                  <a:lnTo>
                    <a:pt x="3282" y="1011"/>
                  </a:lnTo>
                  <a:lnTo>
                    <a:pt x="3289" y="1011"/>
                  </a:lnTo>
                  <a:lnTo>
                    <a:pt x="3289" y="1040"/>
                  </a:lnTo>
                  <a:lnTo>
                    <a:pt x="3282" y="1040"/>
                  </a:lnTo>
                  <a:close/>
                  <a:moveTo>
                    <a:pt x="3282" y="988"/>
                  </a:moveTo>
                  <a:lnTo>
                    <a:pt x="3282" y="959"/>
                  </a:lnTo>
                  <a:lnTo>
                    <a:pt x="3289" y="959"/>
                  </a:lnTo>
                  <a:lnTo>
                    <a:pt x="3289" y="988"/>
                  </a:lnTo>
                  <a:lnTo>
                    <a:pt x="3282" y="988"/>
                  </a:lnTo>
                  <a:close/>
                  <a:moveTo>
                    <a:pt x="3282" y="937"/>
                  </a:moveTo>
                  <a:lnTo>
                    <a:pt x="3282" y="907"/>
                  </a:lnTo>
                  <a:lnTo>
                    <a:pt x="3289" y="907"/>
                  </a:lnTo>
                  <a:lnTo>
                    <a:pt x="3289" y="937"/>
                  </a:lnTo>
                  <a:lnTo>
                    <a:pt x="3282" y="937"/>
                  </a:lnTo>
                  <a:close/>
                  <a:moveTo>
                    <a:pt x="3282" y="886"/>
                  </a:moveTo>
                  <a:lnTo>
                    <a:pt x="3282" y="857"/>
                  </a:lnTo>
                  <a:lnTo>
                    <a:pt x="3289" y="857"/>
                  </a:lnTo>
                  <a:lnTo>
                    <a:pt x="3289" y="886"/>
                  </a:lnTo>
                  <a:lnTo>
                    <a:pt x="3282" y="886"/>
                  </a:lnTo>
                  <a:close/>
                  <a:moveTo>
                    <a:pt x="3282" y="834"/>
                  </a:moveTo>
                  <a:lnTo>
                    <a:pt x="3282" y="805"/>
                  </a:lnTo>
                  <a:lnTo>
                    <a:pt x="3289" y="805"/>
                  </a:lnTo>
                  <a:lnTo>
                    <a:pt x="3289" y="834"/>
                  </a:lnTo>
                  <a:lnTo>
                    <a:pt x="3282" y="834"/>
                  </a:lnTo>
                  <a:close/>
                  <a:moveTo>
                    <a:pt x="3282" y="783"/>
                  </a:moveTo>
                  <a:lnTo>
                    <a:pt x="3282" y="753"/>
                  </a:lnTo>
                  <a:lnTo>
                    <a:pt x="3289" y="753"/>
                  </a:lnTo>
                  <a:lnTo>
                    <a:pt x="3289" y="783"/>
                  </a:lnTo>
                  <a:lnTo>
                    <a:pt x="3282" y="783"/>
                  </a:lnTo>
                  <a:close/>
                  <a:moveTo>
                    <a:pt x="3282" y="731"/>
                  </a:moveTo>
                  <a:lnTo>
                    <a:pt x="3282" y="701"/>
                  </a:lnTo>
                  <a:lnTo>
                    <a:pt x="3289" y="701"/>
                  </a:lnTo>
                  <a:lnTo>
                    <a:pt x="3289" y="731"/>
                  </a:lnTo>
                  <a:lnTo>
                    <a:pt x="3282" y="731"/>
                  </a:lnTo>
                  <a:close/>
                  <a:moveTo>
                    <a:pt x="3282" y="680"/>
                  </a:moveTo>
                  <a:lnTo>
                    <a:pt x="3282" y="651"/>
                  </a:lnTo>
                  <a:lnTo>
                    <a:pt x="3289" y="651"/>
                  </a:lnTo>
                  <a:lnTo>
                    <a:pt x="3289" y="680"/>
                  </a:lnTo>
                  <a:lnTo>
                    <a:pt x="3282" y="680"/>
                  </a:lnTo>
                  <a:close/>
                  <a:moveTo>
                    <a:pt x="3282" y="628"/>
                  </a:moveTo>
                  <a:lnTo>
                    <a:pt x="3282" y="599"/>
                  </a:lnTo>
                  <a:lnTo>
                    <a:pt x="3289" y="599"/>
                  </a:lnTo>
                  <a:lnTo>
                    <a:pt x="3289" y="628"/>
                  </a:lnTo>
                  <a:lnTo>
                    <a:pt x="3282" y="628"/>
                  </a:lnTo>
                  <a:close/>
                  <a:moveTo>
                    <a:pt x="3282" y="577"/>
                  </a:moveTo>
                  <a:lnTo>
                    <a:pt x="3282" y="547"/>
                  </a:lnTo>
                  <a:lnTo>
                    <a:pt x="3289" y="547"/>
                  </a:lnTo>
                  <a:lnTo>
                    <a:pt x="3289" y="577"/>
                  </a:lnTo>
                  <a:lnTo>
                    <a:pt x="3282" y="577"/>
                  </a:lnTo>
                  <a:close/>
                  <a:moveTo>
                    <a:pt x="3282" y="525"/>
                  </a:moveTo>
                  <a:lnTo>
                    <a:pt x="3282" y="496"/>
                  </a:lnTo>
                  <a:lnTo>
                    <a:pt x="3289" y="496"/>
                  </a:lnTo>
                  <a:lnTo>
                    <a:pt x="3289" y="525"/>
                  </a:lnTo>
                  <a:lnTo>
                    <a:pt x="3282" y="525"/>
                  </a:lnTo>
                  <a:close/>
                  <a:moveTo>
                    <a:pt x="3282" y="474"/>
                  </a:moveTo>
                  <a:lnTo>
                    <a:pt x="3282" y="445"/>
                  </a:lnTo>
                  <a:lnTo>
                    <a:pt x="3289" y="445"/>
                  </a:lnTo>
                  <a:lnTo>
                    <a:pt x="3289" y="474"/>
                  </a:lnTo>
                  <a:lnTo>
                    <a:pt x="3282" y="474"/>
                  </a:lnTo>
                  <a:close/>
                  <a:moveTo>
                    <a:pt x="3282" y="423"/>
                  </a:moveTo>
                  <a:lnTo>
                    <a:pt x="3282" y="393"/>
                  </a:lnTo>
                  <a:lnTo>
                    <a:pt x="3289" y="393"/>
                  </a:lnTo>
                  <a:lnTo>
                    <a:pt x="3289" y="423"/>
                  </a:lnTo>
                  <a:lnTo>
                    <a:pt x="3282" y="423"/>
                  </a:lnTo>
                  <a:close/>
                  <a:moveTo>
                    <a:pt x="3282" y="371"/>
                  </a:moveTo>
                  <a:lnTo>
                    <a:pt x="3282" y="341"/>
                  </a:lnTo>
                  <a:lnTo>
                    <a:pt x="3289" y="341"/>
                  </a:lnTo>
                  <a:lnTo>
                    <a:pt x="3289" y="371"/>
                  </a:lnTo>
                  <a:lnTo>
                    <a:pt x="3282" y="371"/>
                  </a:lnTo>
                  <a:close/>
                  <a:moveTo>
                    <a:pt x="3282" y="319"/>
                  </a:moveTo>
                  <a:lnTo>
                    <a:pt x="3282" y="290"/>
                  </a:lnTo>
                  <a:lnTo>
                    <a:pt x="3289" y="290"/>
                  </a:lnTo>
                  <a:lnTo>
                    <a:pt x="3289" y="319"/>
                  </a:lnTo>
                  <a:lnTo>
                    <a:pt x="3282" y="319"/>
                  </a:lnTo>
                  <a:close/>
                  <a:moveTo>
                    <a:pt x="3282" y="269"/>
                  </a:moveTo>
                  <a:lnTo>
                    <a:pt x="3282" y="239"/>
                  </a:lnTo>
                  <a:lnTo>
                    <a:pt x="3289" y="239"/>
                  </a:lnTo>
                  <a:lnTo>
                    <a:pt x="3289" y="269"/>
                  </a:lnTo>
                  <a:lnTo>
                    <a:pt x="3282" y="269"/>
                  </a:lnTo>
                  <a:close/>
                  <a:moveTo>
                    <a:pt x="3282" y="217"/>
                  </a:moveTo>
                  <a:lnTo>
                    <a:pt x="3282" y="187"/>
                  </a:lnTo>
                  <a:lnTo>
                    <a:pt x="3289" y="187"/>
                  </a:lnTo>
                  <a:lnTo>
                    <a:pt x="3289" y="217"/>
                  </a:lnTo>
                  <a:lnTo>
                    <a:pt x="3282" y="217"/>
                  </a:lnTo>
                  <a:close/>
                  <a:moveTo>
                    <a:pt x="3282" y="165"/>
                  </a:moveTo>
                  <a:lnTo>
                    <a:pt x="3282" y="136"/>
                  </a:lnTo>
                  <a:lnTo>
                    <a:pt x="3289" y="136"/>
                  </a:lnTo>
                  <a:lnTo>
                    <a:pt x="3289" y="165"/>
                  </a:lnTo>
                  <a:lnTo>
                    <a:pt x="3282" y="165"/>
                  </a:lnTo>
                  <a:close/>
                  <a:moveTo>
                    <a:pt x="3282" y="113"/>
                  </a:moveTo>
                  <a:lnTo>
                    <a:pt x="3282" y="84"/>
                  </a:lnTo>
                  <a:lnTo>
                    <a:pt x="3289" y="84"/>
                  </a:lnTo>
                  <a:lnTo>
                    <a:pt x="3289" y="113"/>
                  </a:lnTo>
                  <a:lnTo>
                    <a:pt x="3282" y="113"/>
                  </a:lnTo>
                  <a:close/>
                  <a:moveTo>
                    <a:pt x="3282" y="63"/>
                  </a:moveTo>
                  <a:lnTo>
                    <a:pt x="3282" y="33"/>
                  </a:lnTo>
                  <a:lnTo>
                    <a:pt x="3289" y="33"/>
                  </a:lnTo>
                  <a:lnTo>
                    <a:pt x="3289" y="63"/>
                  </a:lnTo>
                  <a:lnTo>
                    <a:pt x="3282" y="63"/>
                  </a:lnTo>
                  <a:close/>
                  <a:moveTo>
                    <a:pt x="3282" y="11"/>
                  </a:moveTo>
                  <a:lnTo>
                    <a:pt x="3282" y="4"/>
                  </a:lnTo>
                  <a:lnTo>
                    <a:pt x="3289" y="4"/>
                  </a:lnTo>
                  <a:lnTo>
                    <a:pt x="3289" y="11"/>
                  </a:lnTo>
                  <a:lnTo>
                    <a:pt x="3282" y="11"/>
                  </a:lnTo>
                  <a:close/>
                </a:path>
              </a:pathLst>
            </a:custGeom>
            <a:solidFill>
              <a:srgbClr val="000000"/>
            </a:solidFill>
            <a:ln w="1588">
              <a:solidFill>
                <a:srgbClr val="000000"/>
              </a:solidFill>
              <a:prstDash val="solid"/>
              <a:round/>
              <a:headEnd/>
              <a:tailEnd/>
            </a:ln>
          </p:spPr>
          <p:txBody>
            <a:bodyPr/>
            <a:lstStyle/>
            <a:p>
              <a:endParaRPr lang="zh-CN" altLang="en-US"/>
            </a:p>
          </p:txBody>
        </p:sp>
        <p:sp>
          <p:nvSpPr>
            <p:cNvPr id="409709" name="Freeform 109"/>
            <p:cNvSpPr>
              <a:spLocks/>
            </p:cNvSpPr>
            <p:nvPr/>
          </p:nvSpPr>
          <p:spPr bwMode="auto">
            <a:xfrm>
              <a:off x="4169" y="906"/>
              <a:ext cx="509" cy="463"/>
            </a:xfrm>
            <a:custGeom>
              <a:avLst/>
              <a:gdLst>
                <a:gd name="T0" fmla="*/ 0 w 509"/>
                <a:gd name="T1" fmla="*/ 463 h 463"/>
                <a:gd name="T2" fmla="*/ 0 w 509"/>
                <a:gd name="T3" fmla="*/ 0 h 463"/>
                <a:gd name="T4" fmla="*/ 509 w 509"/>
                <a:gd name="T5" fmla="*/ 236 h 463"/>
                <a:gd name="T6" fmla="*/ 0 w 509"/>
                <a:gd name="T7" fmla="*/ 463 h 463"/>
              </a:gdLst>
              <a:ahLst/>
              <a:cxnLst>
                <a:cxn ang="0">
                  <a:pos x="T0" y="T1"/>
                </a:cxn>
                <a:cxn ang="0">
                  <a:pos x="T2" y="T3"/>
                </a:cxn>
                <a:cxn ang="0">
                  <a:pos x="T4" y="T5"/>
                </a:cxn>
                <a:cxn ang="0">
                  <a:pos x="T6" y="T7"/>
                </a:cxn>
              </a:cxnLst>
              <a:rect l="0" t="0" r="r" b="b"/>
              <a:pathLst>
                <a:path w="509" h="463">
                  <a:moveTo>
                    <a:pt x="0" y="463"/>
                  </a:moveTo>
                  <a:lnTo>
                    <a:pt x="0" y="0"/>
                  </a:lnTo>
                  <a:lnTo>
                    <a:pt x="509" y="236"/>
                  </a:lnTo>
                  <a:lnTo>
                    <a:pt x="0" y="463"/>
                  </a:lnTo>
                  <a:close/>
                </a:path>
              </a:pathLst>
            </a:custGeom>
            <a:noFill/>
            <a:ln w="23813">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710" name="Line 110"/>
            <p:cNvSpPr>
              <a:spLocks noChangeShapeType="1"/>
            </p:cNvSpPr>
            <p:nvPr/>
          </p:nvSpPr>
          <p:spPr bwMode="auto">
            <a:xfrm>
              <a:off x="3990" y="1247"/>
              <a:ext cx="1" cy="236"/>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711" name="Line 111"/>
            <p:cNvSpPr>
              <a:spLocks noChangeShapeType="1"/>
            </p:cNvSpPr>
            <p:nvPr/>
          </p:nvSpPr>
          <p:spPr bwMode="auto">
            <a:xfrm flipH="1">
              <a:off x="3932" y="1483"/>
              <a:ext cx="114" cy="1"/>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712" name="Line 112"/>
            <p:cNvSpPr>
              <a:spLocks noChangeShapeType="1"/>
            </p:cNvSpPr>
            <p:nvPr/>
          </p:nvSpPr>
          <p:spPr bwMode="auto">
            <a:xfrm flipH="1">
              <a:off x="4670" y="1140"/>
              <a:ext cx="266"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713" name="Freeform 113"/>
            <p:cNvSpPr>
              <a:spLocks/>
            </p:cNvSpPr>
            <p:nvPr/>
          </p:nvSpPr>
          <p:spPr bwMode="auto">
            <a:xfrm>
              <a:off x="4780" y="1120"/>
              <a:ext cx="39" cy="40"/>
            </a:xfrm>
            <a:custGeom>
              <a:avLst/>
              <a:gdLst>
                <a:gd name="T0" fmla="*/ 20 w 39"/>
                <a:gd name="T1" fmla="*/ 0 h 40"/>
                <a:gd name="T2" fmla="*/ 16 w 39"/>
                <a:gd name="T3" fmla="*/ 0 h 40"/>
                <a:gd name="T4" fmla="*/ 12 w 39"/>
                <a:gd name="T5" fmla="*/ 2 h 40"/>
                <a:gd name="T6" fmla="*/ 9 w 39"/>
                <a:gd name="T7" fmla="*/ 3 h 40"/>
                <a:gd name="T8" fmla="*/ 6 w 39"/>
                <a:gd name="T9" fmla="*/ 6 h 40"/>
                <a:gd name="T10" fmla="*/ 4 w 39"/>
                <a:gd name="T11" fmla="*/ 9 h 40"/>
                <a:gd name="T12" fmla="*/ 2 w 39"/>
                <a:gd name="T13" fmla="*/ 12 h 40"/>
                <a:gd name="T14" fmla="*/ 0 w 39"/>
                <a:gd name="T15" fmla="*/ 16 h 40"/>
                <a:gd name="T16" fmla="*/ 0 w 39"/>
                <a:gd name="T17" fmla="*/ 20 h 40"/>
                <a:gd name="T18" fmla="*/ 0 w 39"/>
                <a:gd name="T19" fmla="*/ 24 h 40"/>
                <a:gd name="T20" fmla="*/ 2 w 39"/>
                <a:gd name="T21" fmla="*/ 29 h 40"/>
                <a:gd name="T22" fmla="*/ 4 w 39"/>
                <a:gd name="T23" fmla="*/ 31 h 40"/>
                <a:gd name="T24" fmla="*/ 6 w 39"/>
                <a:gd name="T25" fmla="*/ 35 h 40"/>
                <a:gd name="T26" fmla="*/ 9 w 39"/>
                <a:gd name="T27" fmla="*/ 37 h 40"/>
                <a:gd name="T28" fmla="*/ 12 w 39"/>
                <a:gd name="T29" fmla="*/ 39 h 40"/>
                <a:gd name="T30" fmla="*/ 16 w 39"/>
                <a:gd name="T31" fmla="*/ 40 h 40"/>
                <a:gd name="T32" fmla="*/ 20 w 39"/>
                <a:gd name="T33" fmla="*/ 40 h 40"/>
                <a:gd name="T34" fmla="*/ 24 w 39"/>
                <a:gd name="T35" fmla="*/ 40 h 40"/>
                <a:gd name="T36" fmla="*/ 27 w 39"/>
                <a:gd name="T37" fmla="*/ 39 h 40"/>
                <a:gd name="T38" fmla="*/ 31 w 39"/>
                <a:gd name="T39" fmla="*/ 37 h 40"/>
                <a:gd name="T40" fmla="*/ 33 w 39"/>
                <a:gd name="T41" fmla="*/ 35 h 40"/>
                <a:gd name="T42" fmla="*/ 36 w 39"/>
                <a:gd name="T43" fmla="*/ 31 h 40"/>
                <a:gd name="T44" fmla="*/ 38 w 39"/>
                <a:gd name="T45" fmla="*/ 29 h 40"/>
                <a:gd name="T46" fmla="*/ 39 w 39"/>
                <a:gd name="T47" fmla="*/ 24 h 40"/>
                <a:gd name="T48" fmla="*/ 39 w 39"/>
                <a:gd name="T49" fmla="*/ 20 h 40"/>
                <a:gd name="T50" fmla="*/ 39 w 39"/>
                <a:gd name="T51" fmla="*/ 16 h 40"/>
                <a:gd name="T52" fmla="*/ 38 w 39"/>
                <a:gd name="T53" fmla="*/ 12 h 40"/>
                <a:gd name="T54" fmla="*/ 36 w 39"/>
                <a:gd name="T55" fmla="*/ 9 h 40"/>
                <a:gd name="T56" fmla="*/ 33 w 39"/>
                <a:gd name="T57" fmla="*/ 6 h 40"/>
                <a:gd name="T58" fmla="*/ 31 w 39"/>
                <a:gd name="T59" fmla="*/ 3 h 40"/>
                <a:gd name="T60" fmla="*/ 27 w 39"/>
                <a:gd name="T61" fmla="*/ 2 h 40"/>
                <a:gd name="T62" fmla="*/ 24 w 39"/>
                <a:gd name="T63" fmla="*/ 0 h 40"/>
                <a:gd name="T64" fmla="*/ 20 w 39"/>
                <a:gd name="T6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 h="40">
                  <a:moveTo>
                    <a:pt x="20" y="0"/>
                  </a:moveTo>
                  <a:lnTo>
                    <a:pt x="16" y="0"/>
                  </a:lnTo>
                  <a:lnTo>
                    <a:pt x="12" y="2"/>
                  </a:lnTo>
                  <a:lnTo>
                    <a:pt x="9" y="3"/>
                  </a:lnTo>
                  <a:lnTo>
                    <a:pt x="6" y="6"/>
                  </a:lnTo>
                  <a:lnTo>
                    <a:pt x="4" y="9"/>
                  </a:lnTo>
                  <a:lnTo>
                    <a:pt x="2" y="12"/>
                  </a:lnTo>
                  <a:lnTo>
                    <a:pt x="0" y="16"/>
                  </a:lnTo>
                  <a:lnTo>
                    <a:pt x="0" y="20"/>
                  </a:lnTo>
                  <a:lnTo>
                    <a:pt x="0" y="24"/>
                  </a:lnTo>
                  <a:lnTo>
                    <a:pt x="2" y="29"/>
                  </a:lnTo>
                  <a:lnTo>
                    <a:pt x="4" y="31"/>
                  </a:lnTo>
                  <a:lnTo>
                    <a:pt x="6" y="35"/>
                  </a:lnTo>
                  <a:lnTo>
                    <a:pt x="9" y="37"/>
                  </a:lnTo>
                  <a:lnTo>
                    <a:pt x="12" y="39"/>
                  </a:lnTo>
                  <a:lnTo>
                    <a:pt x="16" y="40"/>
                  </a:lnTo>
                  <a:lnTo>
                    <a:pt x="20" y="40"/>
                  </a:lnTo>
                  <a:lnTo>
                    <a:pt x="24" y="40"/>
                  </a:lnTo>
                  <a:lnTo>
                    <a:pt x="27" y="39"/>
                  </a:lnTo>
                  <a:lnTo>
                    <a:pt x="31" y="37"/>
                  </a:lnTo>
                  <a:lnTo>
                    <a:pt x="33" y="35"/>
                  </a:lnTo>
                  <a:lnTo>
                    <a:pt x="36" y="31"/>
                  </a:lnTo>
                  <a:lnTo>
                    <a:pt x="38" y="29"/>
                  </a:lnTo>
                  <a:lnTo>
                    <a:pt x="39" y="24"/>
                  </a:lnTo>
                  <a:lnTo>
                    <a:pt x="39" y="20"/>
                  </a:lnTo>
                  <a:lnTo>
                    <a:pt x="39" y="16"/>
                  </a:lnTo>
                  <a:lnTo>
                    <a:pt x="38" y="12"/>
                  </a:lnTo>
                  <a:lnTo>
                    <a:pt x="36" y="9"/>
                  </a:lnTo>
                  <a:lnTo>
                    <a:pt x="33" y="6"/>
                  </a:lnTo>
                  <a:lnTo>
                    <a:pt x="31" y="3"/>
                  </a:lnTo>
                  <a:lnTo>
                    <a:pt x="27" y="2"/>
                  </a:lnTo>
                  <a:lnTo>
                    <a:pt x="24" y="0"/>
                  </a:lnTo>
                  <a:lnTo>
                    <a:pt x="2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14" name="Freeform 114"/>
            <p:cNvSpPr>
              <a:spLocks/>
            </p:cNvSpPr>
            <p:nvPr/>
          </p:nvSpPr>
          <p:spPr bwMode="auto">
            <a:xfrm>
              <a:off x="4780" y="1120"/>
              <a:ext cx="39" cy="40"/>
            </a:xfrm>
            <a:custGeom>
              <a:avLst/>
              <a:gdLst>
                <a:gd name="T0" fmla="*/ 20 w 39"/>
                <a:gd name="T1" fmla="*/ 0 h 40"/>
                <a:gd name="T2" fmla="*/ 16 w 39"/>
                <a:gd name="T3" fmla="*/ 0 h 40"/>
                <a:gd name="T4" fmla="*/ 12 w 39"/>
                <a:gd name="T5" fmla="*/ 2 h 40"/>
                <a:gd name="T6" fmla="*/ 9 w 39"/>
                <a:gd name="T7" fmla="*/ 3 h 40"/>
                <a:gd name="T8" fmla="*/ 6 w 39"/>
                <a:gd name="T9" fmla="*/ 6 h 40"/>
                <a:gd name="T10" fmla="*/ 4 w 39"/>
                <a:gd name="T11" fmla="*/ 9 h 40"/>
                <a:gd name="T12" fmla="*/ 2 w 39"/>
                <a:gd name="T13" fmla="*/ 12 h 40"/>
                <a:gd name="T14" fmla="*/ 0 w 39"/>
                <a:gd name="T15" fmla="*/ 16 h 40"/>
                <a:gd name="T16" fmla="*/ 0 w 39"/>
                <a:gd name="T17" fmla="*/ 20 h 40"/>
                <a:gd name="T18" fmla="*/ 0 w 39"/>
                <a:gd name="T19" fmla="*/ 24 h 40"/>
                <a:gd name="T20" fmla="*/ 2 w 39"/>
                <a:gd name="T21" fmla="*/ 29 h 40"/>
                <a:gd name="T22" fmla="*/ 4 w 39"/>
                <a:gd name="T23" fmla="*/ 31 h 40"/>
                <a:gd name="T24" fmla="*/ 6 w 39"/>
                <a:gd name="T25" fmla="*/ 35 h 40"/>
                <a:gd name="T26" fmla="*/ 9 w 39"/>
                <a:gd name="T27" fmla="*/ 37 h 40"/>
                <a:gd name="T28" fmla="*/ 12 w 39"/>
                <a:gd name="T29" fmla="*/ 39 h 40"/>
                <a:gd name="T30" fmla="*/ 16 w 39"/>
                <a:gd name="T31" fmla="*/ 40 h 40"/>
                <a:gd name="T32" fmla="*/ 20 w 39"/>
                <a:gd name="T33" fmla="*/ 40 h 40"/>
                <a:gd name="T34" fmla="*/ 24 w 39"/>
                <a:gd name="T35" fmla="*/ 40 h 40"/>
                <a:gd name="T36" fmla="*/ 27 w 39"/>
                <a:gd name="T37" fmla="*/ 39 h 40"/>
                <a:gd name="T38" fmla="*/ 31 w 39"/>
                <a:gd name="T39" fmla="*/ 37 h 40"/>
                <a:gd name="T40" fmla="*/ 33 w 39"/>
                <a:gd name="T41" fmla="*/ 35 h 40"/>
                <a:gd name="T42" fmla="*/ 36 w 39"/>
                <a:gd name="T43" fmla="*/ 31 h 40"/>
                <a:gd name="T44" fmla="*/ 38 w 39"/>
                <a:gd name="T45" fmla="*/ 29 h 40"/>
                <a:gd name="T46" fmla="*/ 39 w 39"/>
                <a:gd name="T47" fmla="*/ 24 h 40"/>
                <a:gd name="T48" fmla="*/ 39 w 39"/>
                <a:gd name="T49" fmla="*/ 20 h 40"/>
                <a:gd name="T50" fmla="*/ 39 w 39"/>
                <a:gd name="T51" fmla="*/ 16 h 40"/>
                <a:gd name="T52" fmla="*/ 38 w 39"/>
                <a:gd name="T53" fmla="*/ 12 h 40"/>
                <a:gd name="T54" fmla="*/ 36 w 39"/>
                <a:gd name="T55" fmla="*/ 9 h 40"/>
                <a:gd name="T56" fmla="*/ 33 w 39"/>
                <a:gd name="T57" fmla="*/ 6 h 40"/>
                <a:gd name="T58" fmla="*/ 31 w 39"/>
                <a:gd name="T59" fmla="*/ 3 h 40"/>
                <a:gd name="T60" fmla="*/ 27 w 39"/>
                <a:gd name="T61" fmla="*/ 2 h 40"/>
                <a:gd name="T62" fmla="*/ 24 w 39"/>
                <a:gd name="T63" fmla="*/ 0 h 40"/>
                <a:gd name="T64" fmla="*/ 20 w 39"/>
                <a:gd name="T6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 h="40">
                  <a:moveTo>
                    <a:pt x="20" y="0"/>
                  </a:moveTo>
                  <a:lnTo>
                    <a:pt x="16" y="0"/>
                  </a:lnTo>
                  <a:lnTo>
                    <a:pt x="12" y="2"/>
                  </a:lnTo>
                  <a:lnTo>
                    <a:pt x="9" y="3"/>
                  </a:lnTo>
                  <a:lnTo>
                    <a:pt x="6" y="6"/>
                  </a:lnTo>
                  <a:lnTo>
                    <a:pt x="4" y="9"/>
                  </a:lnTo>
                  <a:lnTo>
                    <a:pt x="2" y="12"/>
                  </a:lnTo>
                  <a:lnTo>
                    <a:pt x="0" y="16"/>
                  </a:lnTo>
                  <a:lnTo>
                    <a:pt x="0" y="20"/>
                  </a:lnTo>
                  <a:lnTo>
                    <a:pt x="0" y="24"/>
                  </a:lnTo>
                  <a:lnTo>
                    <a:pt x="2" y="29"/>
                  </a:lnTo>
                  <a:lnTo>
                    <a:pt x="4" y="31"/>
                  </a:lnTo>
                  <a:lnTo>
                    <a:pt x="6" y="35"/>
                  </a:lnTo>
                  <a:lnTo>
                    <a:pt x="9" y="37"/>
                  </a:lnTo>
                  <a:lnTo>
                    <a:pt x="12" y="39"/>
                  </a:lnTo>
                  <a:lnTo>
                    <a:pt x="16" y="40"/>
                  </a:lnTo>
                  <a:lnTo>
                    <a:pt x="20" y="40"/>
                  </a:lnTo>
                  <a:lnTo>
                    <a:pt x="24" y="40"/>
                  </a:lnTo>
                  <a:lnTo>
                    <a:pt x="27" y="39"/>
                  </a:lnTo>
                  <a:lnTo>
                    <a:pt x="31" y="37"/>
                  </a:lnTo>
                  <a:lnTo>
                    <a:pt x="33" y="35"/>
                  </a:lnTo>
                  <a:lnTo>
                    <a:pt x="36" y="31"/>
                  </a:lnTo>
                  <a:lnTo>
                    <a:pt x="38" y="29"/>
                  </a:lnTo>
                  <a:lnTo>
                    <a:pt x="39" y="24"/>
                  </a:lnTo>
                  <a:lnTo>
                    <a:pt x="39" y="20"/>
                  </a:lnTo>
                  <a:lnTo>
                    <a:pt x="39" y="16"/>
                  </a:lnTo>
                  <a:lnTo>
                    <a:pt x="38" y="12"/>
                  </a:lnTo>
                  <a:lnTo>
                    <a:pt x="36" y="9"/>
                  </a:lnTo>
                  <a:lnTo>
                    <a:pt x="33" y="6"/>
                  </a:lnTo>
                  <a:lnTo>
                    <a:pt x="31" y="3"/>
                  </a:lnTo>
                  <a:lnTo>
                    <a:pt x="27" y="2"/>
                  </a:lnTo>
                  <a:lnTo>
                    <a:pt x="24" y="0"/>
                  </a:lnTo>
                  <a:lnTo>
                    <a:pt x="20" y="0"/>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715" name="Line 115"/>
            <p:cNvSpPr>
              <a:spLocks noChangeShapeType="1"/>
            </p:cNvSpPr>
            <p:nvPr/>
          </p:nvSpPr>
          <p:spPr bwMode="auto">
            <a:xfrm>
              <a:off x="4800" y="1144"/>
              <a:ext cx="1" cy="87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716" name="Rectangle 116"/>
            <p:cNvSpPr>
              <a:spLocks noChangeArrowheads="1"/>
            </p:cNvSpPr>
            <p:nvPr/>
          </p:nvSpPr>
          <p:spPr bwMode="auto">
            <a:xfrm>
              <a:off x="1981" y="995"/>
              <a:ext cx="398" cy="8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9717" name="Freeform 117"/>
            <p:cNvSpPr>
              <a:spLocks/>
            </p:cNvSpPr>
            <p:nvPr/>
          </p:nvSpPr>
          <p:spPr bwMode="auto">
            <a:xfrm>
              <a:off x="2052" y="1031"/>
              <a:ext cx="22" cy="22"/>
            </a:xfrm>
            <a:custGeom>
              <a:avLst/>
              <a:gdLst>
                <a:gd name="T0" fmla="*/ 12 w 22"/>
                <a:gd name="T1" fmla="*/ 22 h 22"/>
                <a:gd name="T2" fmla="*/ 9 w 22"/>
                <a:gd name="T3" fmla="*/ 22 h 22"/>
                <a:gd name="T4" fmla="*/ 7 w 22"/>
                <a:gd name="T5" fmla="*/ 21 h 22"/>
                <a:gd name="T6" fmla="*/ 4 w 22"/>
                <a:gd name="T7" fmla="*/ 21 h 22"/>
                <a:gd name="T8" fmla="*/ 3 w 22"/>
                <a:gd name="T9" fmla="*/ 19 h 22"/>
                <a:gd name="T10" fmla="*/ 2 w 22"/>
                <a:gd name="T11" fmla="*/ 18 h 22"/>
                <a:gd name="T12" fmla="*/ 1 w 22"/>
                <a:gd name="T13" fmla="*/ 15 h 22"/>
                <a:gd name="T14" fmla="*/ 0 w 22"/>
                <a:gd name="T15" fmla="*/ 14 h 22"/>
                <a:gd name="T16" fmla="*/ 0 w 22"/>
                <a:gd name="T17" fmla="*/ 12 h 22"/>
                <a:gd name="T18" fmla="*/ 0 w 22"/>
                <a:gd name="T19" fmla="*/ 9 h 22"/>
                <a:gd name="T20" fmla="*/ 1 w 22"/>
                <a:gd name="T21" fmla="*/ 7 h 22"/>
                <a:gd name="T22" fmla="*/ 2 w 22"/>
                <a:gd name="T23" fmla="*/ 6 h 22"/>
                <a:gd name="T24" fmla="*/ 3 w 22"/>
                <a:gd name="T25" fmla="*/ 4 h 22"/>
                <a:gd name="T26" fmla="*/ 4 w 22"/>
                <a:gd name="T27" fmla="*/ 2 h 22"/>
                <a:gd name="T28" fmla="*/ 7 w 22"/>
                <a:gd name="T29" fmla="*/ 1 h 22"/>
                <a:gd name="T30" fmla="*/ 9 w 22"/>
                <a:gd name="T31" fmla="*/ 1 h 22"/>
                <a:gd name="T32" fmla="*/ 12 w 22"/>
                <a:gd name="T33" fmla="*/ 0 h 22"/>
                <a:gd name="T34" fmla="*/ 14 w 22"/>
                <a:gd name="T35" fmla="*/ 1 h 22"/>
                <a:gd name="T36" fmla="*/ 15 w 22"/>
                <a:gd name="T37" fmla="*/ 1 h 22"/>
                <a:gd name="T38" fmla="*/ 17 w 22"/>
                <a:gd name="T39" fmla="*/ 2 h 22"/>
                <a:gd name="T40" fmla="*/ 19 w 22"/>
                <a:gd name="T41" fmla="*/ 4 h 22"/>
                <a:gd name="T42" fmla="*/ 20 w 22"/>
                <a:gd name="T43" fmla="*/ 6 h 22"/>
                <a:gd name="T44" fmla="*/ 21 w 22"/>
                <a:gd name="T45" fmla="*/ 7 h 22"/>
                <a:gd name="T46" fmla="*/ 22 w 22"/>
                <a:gd name="T47" fmla="*/ 9 h 22"/>
                <a:gd name="T48" fmla="*/ 22 w 22"/>
                <a:gd name="T49" fmla="*/ 12 h 22"/>
                <a:gd name="T50" fmla="*/ 22 w 22"/>
                <a:gd name="T51" fmla="*/ 14 h 22"/>
                <a:gd name="T52" fmla="*/ 21 w 22"/>
                <a:gd name="T53" fmla="*/ 15 h 22"/>
                <a:gd name="T54" fmla="*/ 20 w 22"/>
                <a:gd name="T55" fmla="*/ 18 h 22"/>
                <a:gd name="T56" fmla="*/ 19 w 22"/>
                <a:gd name="T57" fmla="*/ 19 h 22"/>
                <a:gd name="T58" fmla="*/ 17 w 22"/>
                <a:gd name="T59" fmla="*/ 21 h 22"/>
                <a:gd name="T60" fmla="*/ 15 w 22"/>
                <a:gd name="T61" fmla="*/ 21 h 22"/>
                <a:gd name="T62" fmla="*/ 14 w 22"/>
                <a:gd name="T63" fmla="*/ 22 h 22"/>
                <a:gd name="T64" fmla="*/ 12 w 22"/>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22">
                  <a:moveTo>
                    <a:pt x="12" y="22"/>
                  </a:moveTo>
                  <a:lnTo>
                    <a:pt x="9" y="22"/>
                  </a:lnTo>
                  <a:lnTo>
                    <a:pt x="7" y="21"/>
                  </a:lnTo>
                  <a:lnTo>
                    <a:pt x="4" y="21"/>
                  </a:lnTo>
                  <a:lnTo>
                    <a:pt x="3" y="19"/>
                  </a:lnTo>
                  <a:lnTo>
                    <a:pt x="2" y="18"/>
                  </a:lnTo>
                  <a:lnTo>
                    <a:pt x="1" y="15"/>
                  </a:lnTo>
                  <a:lnTo>
                    <a:pt x="0" y="14"/>
                  </a:lnTo>
                  <a:lnTo>
                    <a:pt x="0" y="12"/>
                  </a:lnTo>
                  <a:lnTo>
                    <a:pt x="0" y="9"/>
                  </a:lnTo>
                  <a:lnTo>
                    <a:pt x="1" y="7"/>
                  </a:lnTo>
                  <a:lnTo>
                    <a:pt x="2" y="6"/>
                  </a:lnTo>
                  <a:lnTo>
                    <a:pt x="3" y="4"/>
                  </a:lnTo>
                  <a:lnTo>
                    <a:pt x="4" y="2"/>
                  </a:lnTo>
                  <a:lnTo>
                    <a:pt x="7" y="1"/>
                  </a:lnTo>
                  <a:lnTo>
                    <a:pt x="9" y="1"/>
                  </a:lnTo>
                  <a:lnTo>
                    <a:pt x="12" y="0"/>
                  </a:lnTo>
                  <a:lnTo>
                    <a:pt x="14" y="1"/>
                  </a:lnTo>
                  <a:lnTo>
                    <a:pt x="15" y="1"/>
                  </a:lnTo>
                  <a:lnTo>
                    <a:pt x="17" y="2"/>
                  </a:lnTo>
                  <a:lnTo>
                    <a:pt x="19" y="4"/>
                  </a:lnTo>
                  <a:lnTo>
                    <a:pt x="20" y="6"/>
                  </a:lnTo>
                  <a:lnTo>
                    <a:pt x="21" y="7"/>
                  </a:lnTo>
                  <a:lnTo>
                    <a:pt x="22" y="9"/>
                  </a:lnTo>
                  <a:lnTo>
                    <a:pt x="22" y="12"/>
                  </a:lnTo>
                  <a:lnTo>
                    <a:pt x="22" y="14"/>
                  </a:lnTo>
                  <a:lnTo>
                    <a:pt x="21" y="15"/>
                  </a:lnTo>
                  <a:lnTo>
                    <a:pt x="20" y="18"/>
                  </a:lnTo>
                  <a:lnTo>
                    <a:pt x="19" y="19"/>
                  </a:lnTo>
                  <a:lnTo>
                    <a:pt x="17" y="21"/>
                  </a:lnTo>
                  <a:lnTo>
                    <a:pt x="15" y="21"/>
                  </a:lnTo>
                  <a:lnTo>
                    <a:pt x="14" y="22"/>
                  </a:lnTo>
                  <a:lnTo>
                    <a:pt x="12"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18" name="Freeform 118"/>
            <p:cNvSpPr>
              <a:spLocks/>
            </p:cNvSpPr>
            <p:nvPr/>
          </p:nvSpPr>
          <p:spPr bwMode="auto">
            <a:xfrm>
              <a:off x="2052" y="1031"/>
              <a:ext cx="22" cy="22"/>
            </a:xfrm>
            <a:custGeom>
              <a:avLst/>
              <a:gdLst>
                <a:gd name="T0" fmla="*/ 12 w 22"/>
                <a:gd name="T1" fmla="*/ 22 h 22"/>
                <a:gd name="T2" fmla="*/ 9 w 22"/>
                <a:gd name="T3" fmla="*/ 22 h 22"/>
                <a:gd name="T4" fmla="*/ 7 w 22"/>
                <a:gd name="T5" fmla="*/ 21 h 22"/>
                <a:gd name="T6" fmla="*/ 4 w 22"/>
                <a:gd name="T7" fmla="*/ 21 h 22"/>
                <a:gd name="T8" fmla="*/ 3 w 22"/>
                <a:gd name="T9" fmla="*/ 19 h 22"/>
                <a:gd name="T10" fmla="*/ 2 w 22"/>
                <a:gd name="T11" fmla="*/ 18 h 22"/>
                <a:gd name="T12" fmla="*/ 1 w 22"/>
                <a:gd name="T13" fmla="*/ 15 h 22"/>
                <a:gd name="T14" fmla="*/ 0 w 22"/>
                <a:gd name="T15" fmla="*/ 14 h 22"/>
                <a:gd name="T16" fmla="*/ 0 w 22"/>
                <a:gd name="T17" fmla="*/ 12 h 22"/>
                <a:gd name="T18" fmla="*/ 0 w 22"/>
                <a:gd name="T19" fmla="*/ 9 h 22"/>
                <a:gd name="T20" fmla="*/ 1 w 22"/>
                <a:gd name="T21" fmla="*/ 7 h 22"/>
                <a:gd name="T22" fmla="*/ 2 w 22"/>
                <a:gd name="T23" fmla="*/ 6 h 22"/>
                <a:gd name="T24" fmla="*/ 3 w 22"/>
                <a:gd name="T25" fmla="*/ 4 h 22"/>
                <a:gd name="T26" fmla="*/ 4 w 22"/>
                <a:gd name="T27" fmla="*/ 2 h 22"/>
                <a:gd name="T28" fmla="*/ 7 w 22"/>
                <a:gd name="T29" fmla="*/ 1 h 22"/>
                <a:gd name="T30" fmla="*/ 9 w 22"/>
                <a:gd name="T31" fmla="*/ 1 h 22"/>
                <a:gd name="T32" fmla="*/ 12 w 22"/>
                <a:gd name="T33" fmla="*/ 0 h 22"/>
                <a:gd name="T34" fmla="*/ 14 w 22"/>
                <a:gd name="T35" fmla="*/ 1 h 22"/>
                <a:gd name="T36" fmla="*/ 15 w 22"/>
                <a:gd name="T37" fmla="*/ 1 h 22"/>
                <a:gd name="T38" fmla="*/ 17 w 22"/>
                <a:gd name="T39" fmla="*/ 2 h 22"/>
                <a:gd name="T40" fmla="*/ 19 w 22"/>
                <a:gd name="T41" fmla="*/ 4 h 22"/>
                <a:gd name="T42" fmla="*/ 20 w 22"/>
                <a:gd name="T43" fmla="*/ 6 h 22"/>
                <a:gd name="T44" fmla="*/ 21 w 22"/>
                <a:gd name="T45" fmla="*/ 7 h 22"/>
                <a:gd name="T46" fmla="*/ 22 w 22"/>
                <a:gd name="T47" fmla="*/ 9 h 22"/>
                <a:gd name="T48" fmla="*/ 22 w 22"/>
                <a:gd name="T49" fmla="*/ 12 h 22"/>
                <a:gd name="T50" fmla="*/ 22 w 22"/>
                <a:gd name="T51" fmla="*/ 14 h 22"/>
                <a:gd name="T52" fmla="*/ 21 w 22"/>
                <a:gd name="T53" fmla="*/ 15 h 22"/>
                <a:gd name="T54" fmla="*/ 20 w 22"/>
                <a:gd name="T55" fmla="*/ 18 h 22"/>
                <a:gd name="T56" fmla="*/ 19 w 22"/>
                <a:gd name="T57" fmla="*/ 19 h 22"/>
                <a:gd name="T58" fmla="*/ 17 w 22"/>
                <a:gd name="T59" fmla="*/ 21 h 22"/>
                <a:gd name="T60" fmla="*/ 15 w 22"/>
                <a:gd name="T61" fmla="*/ 21 h 22"/>
                <a:gd name="T62" fmla="*/ 14 w 22"/>
                <a:gd name="T63" fmla="*/ 22 h 22"/>
                <a:gd name="T64" fmla="*/ 12 w 22"/>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22">
                  <a:moveTo>
                    <a:pt x="12" y="22"/>
                  </a:moveTo>
                  <a:lnTo>
                    <a:pt x="9" y="22"/>
                  </a:lnTo>
                  <a:lnTo>
                    <a:pt x="7" y="21"/>
                  </a:lnTo>
                  <a:lnTo>
                    <a:pt x="4" y="21"/>
                  </a:lnTo>
                  <a:lnTo>
                    <a:pt x="3" y="19"/>
                  </a:lnTo>
                  <a:lnTo>
                    <a:pt x="2" y="18"/>
                  </a:lnTo>
                  <a:lnTo>
                    <a:pt x="1" y="15"/>
                  </a:lnTo>
                  <a:lnTo>
                    <a:pt x="0" y="14"/>
                  </a:lnTo>
                  <a:lnTo>
                    <a:pt x="0" y="12"/>
                  </a:lnTo>
                  <a:lnTo>
                    <a:pt x="0" y="9"/>
                  </a:lnTo>
                  <a:lnTo>
                    <a:pt x="1" y="7"/>
                  </a:lnTo>
                  <a:lnTo>
                    <a:pt x="2" y="6"/>
                  </a:lnTo>
                  <a:lnTo>
                    <a:pt x="3" y="4"/>
                  </a:lnTo>
                  <a:lnTo>
                    <a:pt x="4" y="2"/>
                  </a:lnTo>
                  <a:lnTo>
                    <a:pt x="7" y="1"/>
                  </a:lnTo>
                  <a:lnTo>
                    <a:pt x="9" y="1"/>
                  </a:lnTo>
                  <a:lnTo>
                    <a:pt x="12" y="0"/>
                  </a:lnTo>
                  <a:lnTo>
                    <a:pt x="14" y="1"/>
                  </a:lnTo>
                  <a:lnTo>
                    <a:pt x="15" y="1"/>
                  </a:lnTo>
                  <a:lnTo>
                    <a:pt x="17" y="2"/>
                  </a:lnTo>
                  <a:lnTo>
                    <a:pt x="19" y="4"/>
                  </a:lnTo>
                  <a:lnTo>
                    <a:pt x="20" y="6"/>
                  </a:lnTo>
                  <a:lnTo>
                    <a:pt x="21" y="7"/>
                  </a:lnTo>
                  <a:lnTo>
                    <a:pt x="22" y="9"/>
                  </a:lnTo>
                  <a:lnTo>
                    <a:pt x="22" y="12"/>
                  </a:lnTo>
                  <a:lnTo>
                    <a:pt x="22" y="14"/>
                  </a:lnTo>
                  <a:lnTo>
                    <a:pt x="21" y="15"/>
                  </a:lnTo>
                  <a:lnTo>
                    <a:pt x="20" y="18"/>
                  </a:lnTo>
                  <a:lnTo>
                    <a:pt x="19" y="19"/>
                  </a:lnTo>
                  <a:lnTo>
                    <a:pt x="17" y="21"/>
                  </a:lnTo>
                  <a:lnTo>
                    <a:pt x="15" y="21"/>
                  </a:lnTo>
                  <a:lnTo>
                    <a:pt x="14" y="22"/>
                  </a:lnTo>
                  <a:lnTo>
                    <a:pt x="12" y="22"/>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719" name="Freeform 119"/>
            <p:cNvSpPr>
              <a:spLocks/>
            </p:cNvSpPr>
            <p:nvPr/>
          </p:nvSpPr>
          <p:spPr bwMode="auto">
            <a:xfrm>
              <a:off x="2162" y="1031"/>
              <a:ext cx="23" cy="22"/>
            </a:xfrm>
            <a:custGeom>
              <a:avLst/>
              <a:gdLst>
                <a:gd name="T0" fmla="*/ 11 w 23"/>
                <a:gd name="T1" fmla="*/ 22 h 22"/>
                <a:gd name="T2" fmla="*/ 10 w 23"/>
                <a:gd name="T3" fmla="*/ 22 h 22"/>
                <a:gd name="T4" fmla="*/ 7 w 23"/>
                <a:gd name="T5" fmla="*/ 21 h 22"/>
                <a:gd name="T6" fmla="*/ 5 w 23"/>
                <a:gd name="T7" fmla="*/ 21 h 22"/>
                <a:gd name="T8" fmla="*/ 4 w 23"/>
                <a:gd name="T9" fmla="*/ 19 h 22"/>
                <a:gd name="T10" fmla="*/ 3 w 23"/>
                <a:gd name="T11" fmla="*/ 18 h 22"/>
                <a:gd name="T12" fmla="*/ 2 w 23"/>
                <a:gd name="T13" fmla="*/ 15 h 22"/>
                <a:gd name="T14" fmla="*/ 0 w 23"/>
                <a:gd name="T15" fmla="*/ 14 h 22"/>
                <a:gd name="T16" fmla="*/ 0 w 23"/>
                <a:gd name="T17" fmla="*/ 12 h 22"/>
                <a:gd name="T18" fmla="*/ 0 w 23"/>
                <a:gd name="T19" fmla="*/ 9 h 22"/>
                <a:gd name="T20" fmla="*/ 2 w 23"/>
                <a:gd name="T21" fmla="*/ 7 h 22"/>
                <a:gd name="T22" fmla="*/ 3 w 23"/>
                <a:gd name="T23" fmla="*/ 6 h 22"/>
                <a:gd name="T24" fmla="*/ 4 w 23"/>
                <a:gd name="T25" fmla="*/ 4 h 22"/>
                <a:gd name="T26" fmla="*/ 5 w 23"/>
                <a:gd name="T27" fmla="*/ 2 h 22"/>
                <a:gd name="T28" fmla="*/ 7 w 23"/>
                <a:gd name="T29" fmla="*/ 1 h 22"/>
                <a:gd name="T30" fmla="*/ 10 w 23"/>
                <a:gd name="T31" fmla="*/ 1 h 22"/>
                <a:gd name="T32" fmla="*/ 11 w 23"/>
                <a:gd name="T33" fmla="*/ 0 h 22"/>
                <a:gd name="T34" fmla="*/ 13 w 23"/>
                <a:gd name="T35" fmla="*/ 1 h 22"/>
                <a:gd name="T36" fmla="*/ 16 w 23"/>
                <a:gd name="T37" fmla="*/ 1 h 22"/>
                <a:gd name="T38" fmla="*/ 18 w 23"/>
                <a:gd name="T39" fmla="*/ 2 h 22"/>
                <a:gd name="T40" fmla="*/ 19 w 23"/>
                <a:gd name="T41" fmla="*/ 4 h 22"/>
                <a:gd name="T42" fmla="*/ 20 w 23"/>
                <a:gd name="T43" fmla="*/ 6 h 22"/>
                <a:gd name="T44" fmla="*/ 22 w 23"/>
                <a:gd name="T45" fmla="*/ 7 h 22"/>
                <a:gd name="T46" fmla="*/ 23 w 23"/>
                <a:gd name="T47" fmla="*/ 9 h 22"/>
                <a:gd name="T48" fmla="*/ 23 w 23"/>
                <a:gd name="T49" fmla="*/ 12 h 22"/>
                <a:gd name="T50" fmla="*/ 23 w 23"/>
                <a:gd name="T51" fmla="*/ 14 h 22"/>
                <a:gd name="T52" fmla="*/ 22 w 23"/>
                <a:gd name="T53" fmla="*/ 15 h 22"/>
                <a:gd name="T54" fmla="*/ 20 w 23"/>
                <a:gd name="T55" fmla="*/ 18 h 22"/>
                <a:gd name="T56" fmla="*/ 19 w 23"/>
                <a:gd name="T57" fmla="*/ 19 h 22"/>
                <a:gd name="T58" fmla="*/ 18 w 23"/>
                <a:gd name="T59" fmla="*/ 21 h 22"/>
                <a:gd name="T60" fmla="*/ 16 w 23"/>
                <a:gd name="T61" fmla="*/ 21 h 22"/>
                <a:gd name="T62" fmla="*/ 13 w 23"/>
                <a:gd name="T63" fmla="*/ 22 h 22"/>
                <a:gd name="T64" fmla="*/ 11 w 23"/>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 h="22">
                  <a:moveTo>
                    <a:pt x="11" y="22"/>
                  </a:moveTo>
                  <a:lnTo>
                    <a:pt x="10" y="22"/>
                  </a:lnTo>
                  <a:lnTo>
                    <a:pt x="7" y="21"/>
                  </a:lnTo>
                  <a:lnTo>
                    <a:pt x="5" y="21"/>
                  </a:lnTo>
                  <a:lnTo>
                    <a:pt x="4" y="19"/>
                  </a:lnTo>
                  <a:lnTo>
                    <a:pt x="3" y="18"/>
                  </a:lnTo>
                  <a:lnTo>
                    <a:pt x="2" y="15"/>
                  </a:lnTo>
                  <a:lnTo>
                    <a:pt x="0" y="14"/>
                  </a:lnTo>
                  <a:lnTo>
                    <a:pt x="0" y="12"/>
                  </a:lnTo>
                  <a:lnTo>
                    <a:pt x="0" y="9"/>
                  </a:lnTo>
                  <a:lnTo>
                    <a:pt x="2" y="7"/>
                  </a:lnTo>
                  <a:lnTo>
                    <a:pt x="3" y="6"/>
                  </a:lnTo>
                  <a:lnTo>
                    <a:pt x="4" y="4"/>
                  </a:lnTo>
                  <a:lnTo>
                    <a:pt x="5" y="2"/>
                  </a:lnTo>
                  <a:lnTo>
                    <a:pt x="7" y="1"/>
                  </a:lnTo>
                  <a:lnTo>
                    <a:pt x="10" y="1"/>
                  </a:lnTo>
                  <a:lnTo>
                    <a:pt x="11" y="0"/>
                  </a:lnTo>
                  <a:lnTo>
                    <a:pt x="13" y="1"/>
                  </a:lnTo>
                  <a:lnTo>
                    <a:pt x="16" y="1"/>
                  </a:lnTo>
                  <a:lnTo>
                    <a:pt x="18" y="2"/>
                  </a:lnTo>
                  <a:lnTo>
                    <a:pt x="19" y="4"/>
                  </a:lnTo>
                  <a:lnTo>
                    <a:pt x="20" y="6"/>
                  </a:lnTo>
                  <a:lnTo>
                    <a:pt x="22" y="7"/>
                  </a:lnTo>
                  <a:lnTo>
                    <a:pt x="23" y="9"/>
                  </a:lnTo>
                  <a:lnTo>
                    <a:pt x="23" y="12"/>
                  </a:lnTo>
                  <a:lnTo>
                    <a:pt x="23" y="14"/>
                  </a:lnTo>
                  <a:lnTo>
                    <a:pt x="22" y="15"/>
                  </a:lnTo>
                  <a:lnTo>
                    <a:pt x="20" y="18"/>
                  </a:lnTo>
                  <a:lnTo>
                    <a:pt x="19" y="19"/>
                  </a:lnTo>
                  <a:lnTo>
                    <a:pt x="18" y="21"/>
                  </a:lnTo>
                  <a:lnTo>
                    <a:pt x="16" y="21"/>
                  </a:lnTo>
                  <a:lnTo>
                    <a:pt x="13" y="22"/>
                  </a:lnTo>
                  <a:lnTo>
                    <a:pt x="11"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20" name="Freeform 120"/>
            <p:cNvSpPr>
              <a:spLocks/>
            </p:cNvSpPr>
            <p:nvPr/>
          </p:nvSpPr>
          <p:spPr bwMode="auto">
            <a:xfrm>
              <a:off x="2162" y="1031"/>
              <a:ext cx="23" cy="22"/>
            </a:xfrm>
            <a:custGeom>
              <a:avLst/>
              <a:gdLst>
                <a:gd name="T0" fmla="*/ 11 w 23"/>
                <a:gd name="T1" fmla="*/ 22 h 22"/>
                <a:gd name="T2" fmla="*/ 10 w 23"/>
                <a:gd name="T3" fmla="*/ 22 h 22"/>
                <a:gd name="T4" fmla="*/ 7 w 23"/>
                <a:gd name="T5" fmla="*/ 21 h 22"/>
                <a:gd name="T6" fmla="*/ 5 w 23"/>
                <a:gd name="T7" fmla="*/ 21 h 22"/>
                <a:gd name="T8" fmla="*/ 4 w 23"/>
                <a:gd name="T9" fmla="*/ 19 h 22"/>
                <a:gd name="T10" fmla="*/ 3 w 23"/>
                <a:gd name="T11" fmla="*/ 18 h 22"/>
                <a:gd name="T12" fmla="*/ 2 w 23"/>
                <a:gd name="T13" fmla="*/ 15 h 22"/>
                <a:gd name="T14" fmla="*/ 0 w 23"/>
                <a:gd name="T15" fmla="*/ 14 h 22"/>
                <a:gd name="T16" fmla="*/ 0 w 23"/>
                <a:gd name="T17" fmla="*/ 12 h 22"/>
                <a:gd name="T18" fmla="*/ 0 w 23"/>
                <a:gd name="T19" fmla="*/ 9 h 22"/>
                <a:gd name="T20" fmla="*/ 2 w 23"/>
                <a:gd name="T21" fmla="*/ 7 h 22"/>
                <a:gd name="T22" fmla="*/ 3 w 23"/>
                <a:gd name="T23" fmla="*/ 6 h 22"/>
                <a:gd name="T24" fmla="*/ 4 w 23"/>
                <a:gd name="T25" fmla="*/ 4 h 22"/>
                <a:gd name="T26" fmla="*/ 5 w 23"/>
                <a:gd name="T27" fmla="*/ 2 h 22"/>
                <a:gd name="T28" fmla="*/ 7 w 23"/>
                <a:gd name="T29" fmla="*/ 1 h 22"/>
                <a:gd name="T30" fmla="*/ 10 w 23"/>
                <a:gd name="T31" fmla="*/ 1 h 22"/>
                <a:gd name="T32" fmla="*/ 11 w 23"/>
                <a:gd name="T33" fmla="*/ 0 h 22"/>
                <a:gd name="T34" fmla="*/ 13 w 23"/>
                <a:gd name="T35" fmla="*/ 1 h 22"/>
                <a:gd name="T36" fmla="*/ 16 w 23"/>
                <a:gd name="T37" fmla="*/ 1 h 22"/>
                <a:gd name="T38" fmla="*/ 18 w 23"/>
                <a:gd name="T39" fmla="*/ 2 h 22"/>
                <a:gd name="T40" fmla="*/ 19 w 23"/>
                <a:gd name="T41" fmla="*/ 4 h 22"/>
                <a:gd name="T42" fmla="*/ 20 w 23"/>
                <a:gd name="T43" fmla="*/ 6 h 22"/>
                <a:gd name="T44" fmla="*/ 22 w 23"/>
                <a:gd name="T45" fmla="*/ 7 h 22"/>
                <a:gd name="T46" fmla="*/ 23 w 23"/>
                <a:gd name="T47" fmla="*/ 9 h 22"/>
                <a:gd name="T48" fmla="*/ 23 w 23"/>
                <a:gd name="T49" fmla="*/ 12 h 22"/>
                <a:gd name="T50" fmla="*/ 23 w 23"/>
                <a:gd name="T51" fmla="*/ 14 h 22"/>
                <a:gd name="T52" fmla="*/ 22 w 23"/>
                <a:gd name="T53" fmla="*/ 15 h 22"/>
                <a:gd name="T54" fmla="*/ 20 w 23"/>
                <a:gd name="T55" fmla="*/ 18 h 22"/>
                <a:gd name="T56" fmla="*/ 19 w 23"/>
                <a:gd name="T57" fmla="*/ 19 h 22"/>
                <a:gd name="T58" fmla="*/ 18 w 23"/>
                <a:gd name="T59" fmla="*/ 21 h 22"/>
                <a:gd name="T60" fmla="*/ 16 w 23"/>
                <a:gd name="T61" fmla="*/ 21 h 22"/>
                <a:gd name="T62" fmla="*/ 13 w 23"/>
                <a:gd name="T63" fmla="*/ 22 h 22"/>
                <a:gd name="T64" fmla="*/ 11 w 23"/>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 h="22">
                  <a:moveTo>
                    <a:pt x="11" y="22"/>
                  </a:moveTo>
                  <a:lnTo>
                    <a:pt x="10" y="22"/>
                  </a:lnTo>
                  <a:lnTo>
                    <a:pt x="7" y="21"/>
                  </a:lnTo>
                  <a:lnTo>
                    <a:pt x="5" y="21"/>
                  </a:lnTo>
                  <a:lnTo>
                    <a:pt x="4" y="19"/>
                  </a:lnTo>
                  <a:lnTo>
                    <a:pt x="3" y="18"/>
                  </a:lnTo>
                  <a:lnTo>
                    <a:pt x="2" y="15"/>
                  </a:lnTo>
                  <a:lnTo>
                    <a:pt x="0" y="14"/>
                  </a:lnTo>
                  <a:lnTo>
                    <a:pt x="0" y="12"/>
                  </a:lnTo>
                  <a:lnTo>
                    <a:pt x="0" y="9"/>
                  </a:lnTo>
                  <a:lnTo>
                    <a:pt x="2" y="7"/>
                  </a:lnTo>
                  <a:lnTo>
                    <a:pt x="3" y="6"/>
                  </a:lnTo>
                  <a:lnTo>
                    <a:pt x="4" y="4"/>
                  </a:lnTo>
                  <a:lnTo>
                    <a:pt x="5" y="2"/>
                  </a:lnTo>
                  <a:lnTo>
                    <a:pt x="7" y="1"/>
                  </a:lnTo>
                  <a:lnTo>
                    <a:pt x="10" y="1"/>
                  </a:lnTo>
                  <a:lnTo>
                    <a:pt x="11" y="0"/>
                  </a:lnTo>
                  <a:lnTo>
                    <a:pt x="13" y="1"/>
                  </a:lnTo>
                  <a:lnTo>
                    <a:pt x="16" y="1"/>
                  </a:lnTo>
                  <a:lnTo>
                    <a:pt x="18" y="2"/>
                  </a:lnTo>
                  <a:lnTo>
                    <a:pt x="19" y="4"/>
                  </a:lnTo>
                  <a:lnTo>
                    <a:pt x="20" y="6"/>
                  </a:lnTo>
                  <a:lnTo>
                    <a:pt x="22" y="7"/>
                  </a:lnTo>
                  <a:lnTo>
                    <a:pt x="23" y="9"/>
                  </a:lnTo>
                  <a:lnTo>
                    <a:pt x="23" y="12"/>
                  </a:lnTo>
                  <a:lnTo>
                    <a:pt x="23" y="14"/>
                  </a:lnTo>
                  <a:lnTo>
                    <a:pt x="22" y="15"/>
                  </a:lnTo>
                  <a:lnTo>
                    <a:pt x="20" y="18"/>
                  </a:lnTo>
                  <a:lnTo>
                    <a:pt x="19" y="19"/>
                  </a:lnTo>
                  <a:lnTo>
                    <a:pt x="18" y="21"/>
                  </a:lnTo>
                  <a:lnTo>
                    <a:pt x="16" y="21"/>
                  </a:lnTo>
                  <a:lnTo>
                    <a:pt x="13" y="22"/>
                  </a:lnTo>
                  <a:lnTo>
                    <a:pt x="11" y="22"/>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721" name="Freeform 121"/>
            <p:cNvSpPr>
              <a:spLocks/>
            </p:cNvSpPr>
            <p:nvPr/>
          </p:nvSpPr>
          <p:spPr bwMode="auto">
            <a:xfrm>
              <a:off x="2273" y="1031"/>
              <a:ext cx="22" cy="22"/>
            </a:xfrm>
            <a:custGeom>
              <a:avLst/>
              <a:gdLst>
                <a:gd name="T0" fmla="*/ 11 w 22"/>
                <a:gd name="T1" fmla="*/ 22 h 22"/>
                <a:gd name="T2" fmla="*/ 8 w 22"/>
                <a:gd name="T3" fmla="*/ 22 h 22"/>
                <a:gd name="T4" fmla="*/ 7 w 22"/>
                <a:gd name="T5" fmla="*/ 21 h 22"/>
                <a:gd name="T6" fmla="*/ 5 w 22"/>
                <a:gd name="T7" fmla="*/ 21 h 22"/>
                <a:gd name="T8" fmla="*/ 4 w 22"/>
                <a:gd name="T9" fmla="*/ 19 h 22"/>
                <a:gd name="T10" fmla="*/ 1 w 22"/>
                <a:gd name="T11" fmla="*/ 18 h 22"/>
                <a:gd name="T12" fmla="*/ 1 w 22"/>
                <a:gd name="T13" fmla="*/ 15 h 22"/>
                <a:gd name="T14" fmla="*/ 0 w 22"/>
                <a:gd name="T15" fmla="*/ 14 h 22"/>
                <a:gd name="T16" fmla="*/ 0 w 22"/>
                <a:gd name="T17" fmla="*/ 12 h 22"/>
                <a:gd name="T18" fmla="*/ 0 w 22"/>
                <a:gd name="T19" fmla="*/ 9 h 22"/>
                <a:gd name="T20" fmla="*/ 1 w 22"/>
                <a:gd name="T21" fmla="*/ 7 h 22"/>
                <a:gd name="T22" fmla="*/ 1 w 22"/>
                <a:gd name="T23" fmla="*/ 6 h 22"/>
                <a:gd name="T24" fmla="*/ 4 w 22"/>
                <a:gd name="T25" fmla="*/ 4 h 22"/>
                <a:gd name="T26" fmla="*/ 5 w 22"/>
                <a:gd name="T27" fmla="*/ 2 h 22"/>
                <a:gd name="T28" fmla="*/ 7 w 22"/>
                <a:gd name="T29" fmla="*/ 1 h 22"/>
                <a:gd name="T30" fmla="*/ 8 w 22"/>
                <a:gd name="T31" fmla="*/ 1 h 22"/>
                <a:gd name="T32" fmla="*/ 11 w 22"/>
                <a:gd name="T33" fmla="*/ 0 h 22"/>
                <a:gd name="T34" fmla="*/ 13 w 22"/>
                <a:gd name="T35" fmla="*/ 1 h 22"/>
                <a:gd name="T36" fmla="*/ 15 w 22"/>
                <a:gd name="T37" fmla="*/ 1 h 22"/>
                <a:gd name="T38" fmla="*/ 17 w 22"/>
                <a:gd name="T39" fmla="*/ 2 h 22"/>
                <a:gd name="T40" fmla="*/ 19 w 22"/>
                <a:gd name="T41" fmla="*/ 4 h 22"/>
                <a:gd name="T42" fmla="*/ 20 w 22"/>
                <a:gd name="T43" fmla="*/ 6 h 22"/>
                <a:gd name="T44" fmla="*/ 21 w 22"/>
                <a:gd name="T45" fmla="*/ 7 h 22"/>
                <a:gd name="T46" fmla="*/ 21 w 22"/>
                <a:gd name="T47" fmla="*/ 9 h 22"/>
                <a:gd name="T48" fmla="*/ 22 w 22"/>
                <a:gd name="T49" fmla="*/ 12 h 22"/>
                <a:gd name="T50" fmla="*/ 21 w 22"/>
                <a:gd name="T51" fmla="*/ 14 h 22"/>
                <a:gd name="T52" fmla="*/ 21 w 22"/>
                <a:gd name="T53" fmla="*/ 15 h 22"/>
                <a:gd name="T54" fmla="*/ 20 w 22"/>
                <a:gd name="T55" fmla="*/ 18 h 22"/>
                <a:gd name="T56" fmla="*/ 19 w 22"/>
                <a:gd name="T57" fmla="*/ 19 h 22"/>
                <a:gd name="T58" fmla="*/ 17 w 22"/>
                <a:gd name="T59" fmla="*/ 21 h 22"/>
                <a:gd name="T60" fmla="*/ 15 w 22"/>
                <a:gd name="T61" fmla="*/ 21 h 22"/>
                <a:gd name="T62" fmla="*/ 13 w 22"/>
                <a:gd name="T63" fmla="*/ 22 h 22"/>
                <a:gd name="T64" fmla="*/ 11 w 22"/>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22">
                  <a:moveTo>
                    <a:pt x="11" y="22"/>
                  </a:moveTo>
                  <a:lnTo>
                    <a:pt x="8" y="22"/>
                  </a:lnTo>
                  <a:lnTo>
                    <a:pt x="7" y="21"/>
                  </a:lnTo>
                  <a:lnTo>
                    <a:pt x="5" y="21"/>
                  </a:lnTo>
                  <a:lnTo>
                    <a:pt x="4" y="19"/>
                  </a:lnTo>
                  <a:lnTo>
                    <a:pt x="1" y="18"/>
                  </a:lnTo>
                  <a:lnTo>
                    <a:pt x="1" y="15"/>
                  </a:lnTo>
                  <a:lnTo>
                    <a:pt x="0" y="14"/>
                  </a:lnTo>
                  <a:lnTo>
                    <a:pt x="0" y="12"/>
                  </a:lnTo>
                  <a:lnTo>
                    <a:pt x="0" y="9"/>
                  </a:lnTo>
                  <a:lnTo>
                    <a:pt x="1" y="7"/>
                  </a:lnTo>
                  <a:lnTo>
                    <a:pt x="1" y="6"/>
                  </a:lnTo>
                  <a:lnTo>
                    <a:pt x="4" y="4"/>
                  </a:lnTo>
                  <a:lnTo>
                    <a:pt x="5" y="2"/>
                  </a:lnTo>
                  <a:lnTo>
                    <a:pt x="7" y="1"/>
                  </a:lnTo>
                  <a:lnTo>
                    <a:pt x="8" y="1"/>
                  </a:lnTo>
                  <a:lnTo>
                    <a:pt x="11" y="0"/>
                  </a:lnTo>
                  <a:lnTo>
                    <a:pt x="13" y="1"/>
                  </a:lnTo>
                  <a:lnTo>
                    <a:pt x="15" y="1"/>
                  </a:lnTo>
                  <a:lnTo>
                    <a:pt x="17" y="2"/>
                  </a:lnTo>
                  <a:lnTo>
                    <a:pt x="19" y="4"/>
                  </a:lnTo>
                  <a:lnTo>
                    <a:pt x="20" y="6"/>
                  </a:lnTo>
                  <a:lnTo>
                    <a:pt x="21" y="7"/>
                  </a:lnTo>
                  <a:lnTo>
                    <a:pt x="21" y="9"/>
                  </a:lnTo>
                  <a:lnTo>
                    <a:pt x="22" y="12"/>
                  </a:lnTo>
                  <a:lnTo>
                    <a:pt x="21" y="14"/>
                  </a:lnTo>
                  <a:lnTo>
                    <a:pt x="21" y="15"/>
                  </a:lnTo>
                  <a:lnTo>
                    <a:pt x="20" y="18"/>
                  </a:lnTo>
                  <a:lnTo>
                    <a:pt x="19" y="19"/>
                  </a:lnTo>
                  <a:lnTo>
                    <a:pt x="17" y="21"/>
                  </a:lnTo>
                  <a:lnTo>
                    <a:pt x="15" y="21"/>
                  </a:lnTo>
                  <a:lnTo>
                    <a:pt x="13" y="22"/>
                  </a:lnTo>
                  <a:lnTo>
                    <a:pt x="11"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22" name="Freeform 122"/>
            <p:cNvSpPr>
              <a:spLocks/>
            </p:cNvSpPr>
            <p:nvPr/>
          </p:nvSpPr>
          <p:spPr bwMode="auto">
            <a:xfrm>
              <a:off x="2273" y="1031"/>
              <a:ext cx="22" cy="22"/>
            </a:xfrm>
            <a:custGeom>
              <a:avLst/>
              <a:gdLst>
                <a:gd name="T0" fmla="*/ 11 w 22"/>
                <a:gd name="T1" fmla="*/ 22 h 22"/>
                <a:gd name="T2" fmla="*/ 8 w 22"/>
                <a:gd name="T3" fmla="*/ 22 h 22"/>
                <a:gd name="T4" fmla="*/ 7 w 22"/>
                <a:gd name="T5" fmla="*/ 21 h 22"/>
                <a:gd name="T6" fmla="*/ 5 w 22"/>
                <a:gd name="T7" fmla="*/ 21 h 22"/>
                <a:gd name="T8" fmla="*/ 4 w 22"/>
                <a:gd name="T9" fmla="*/ 19 h 22"/>
                <a:gd name="T10" fmla="*/ 1 w 22"/>
                <a:gd name="T11" fmla="*/ 18 h 22"/>
                <a:gd name="T12" fmla="*/ 1 w 22"/>
                <a:gd name="T13" fmla="*/ 15 h 22"/>
                <a:gd name="T14" fmla="*/ 0 w 22"/>
                <a:gd name="T15" fmla="*/ 14 h 22"/>
                <a:gd name="T16" fmla="*/ 0 w 22"/>
                <a:gd name="T17" fmla="*/ 12 h 22"/>
                <a:gd name="T18" fmla="*/ 0 w 22"/>
                <a:gd name="T19" fmla="*/ 9 h 22"/>
                <a:gd name="T20" fmla="*/ 1 w 22"/>
                <a:gd name="T21" fmla="*/ 7 h 22"/>
                <a:gd name="T22" fmla="*/ 1 w 22"/>
                <a:gd name="T23" fmla="*/ 6 h 22"/>
                <a:gd name="T24" fmla="*/ 4 w 22"/>
                <a:gd name="T25" fmla="*/ 4 h 22"/>
                <a:gd name="T26" fmla="*/ 5 w 22"/>
                <a:gd name="T27" fmla="*/ 2 h 22"/>
                <a:gd name="T28" fmla="*/ 7 w 22"/>
                <a:gd name="T29" fmla="*/ 1 h 22"/>
                <a:gd name="T30" fmla="*/ 8 w 22"/>
                <a:gd name="T31" fmla="*/ 1 h 22"/>
                <a:gd name="T32" fmla="*/ 11 w 22"/>
                <a:gd name="T33" fmla="*/ 0 h 22"/>
                <a:gd name="T34" fmla="*/ 13 w 22"/>
                <a:gd name="T35" fmla="*/ 1 h 22"/>
                <a:gd name="T36" fmla="*/ 15 w 22"/>
                <a:gd name="T37" fmla="*/ 1 h 22"/>
                <a:gd name="T38" fmla="*/ 17 w 22"/>
                <a:gd name="T39" fmla="*/ 2 h 22"/>
                <a:gd name="T40" fmla="*/ 19 w 22"/>
                <a:gd name="T41" fmla="*/ 4 h 22"/>
                <a:gd name="T42" fmla="*/ 20 w 22"/>
                <a:gd name="T43" fmla="*/ 6 h 22"/>
                <a:gd name="T44" fmla="*/ 21 w 22"/>
                <a:gd name="T45" fmla="*/ 7 h 22"/>
                <a:gd name="T46" fmla="*/ 21 w 22"/>
                <a:gd name="T47" fmla="*/ 9 h 22"/>
                <a:gd name="T48" fmla="*/ 22 w 22"/>
                <a:gd name="T49" fmla="*/ 12 h 22"/>
                <a:gd name="T50" fmla="*/ 21 w 22"/>
                <a:gd name="T51" fmla="*/ 14 h 22"/>
                <a:gd name="T52" fmla="*/ 21 w 22"/>
                <a:gd name="T53" fmla="*/ 15 h 22"/>
                <a:gd name="T54" fmla="*/ 20 w 22"/>
                <a:gd name="T55" fmla="*/ 18 h 22"/>
                <a:gd name="T56" fmla="*/ 19 w 22"/>
                <a:gd name="T57" fmla="*/ 19 h 22"/>
                <a:gd name="T58" fmla="*/ 17 w 22"/>
                <a:gd name="T59" fmla="*/ 21 h 22"/>
                <a:gd name="T60" fmla="*/ 15 w 22"/>
                <a:gd name="T61" fmla="*/ 21 h 22"/>
                <a:gd name="T62" fmla="*/ 13 w 22"/>
                <a:gd name="T63" fmla="*/ 22 h 22"/>
                <a:gd name="T64" fmla="*/ 11 w 22"/>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22">
                  <a:moveTo>
                    <a:pt x="11" y="22"/>
                  </a:moveTo>
                  <a:lnTo>
                    <a:pt x="8" y="22"/>
                  </a:lnTo>
                  <a:lnTo>
                    <a:pt x="7" y="21"/>
                  </a:lnTo>
                  <a:lnTo>
                    <a:pt x="5" y="21"/>
                  </a:lnTo>
                  <a:lnTo>
                    <a:pt x="4" y="19"/>
                  </a:lnTo>
                  <a:lnTo>
                    <a:pt x="1" y="18"/>
                  </a:lnTo>
                  <a:lnTo>
                    <a:pt x="1" y="15"/>
                  </a:lnTo>
                  <a:lnTo>
                    <a:pt x="0" y="14"/>
                  </a:lnTo>
                  <a:lnTo>
                    <a:pt x="0" y="12"/>
                  </a:lnTo>
                  <a:lnTo>
                    <a:pt x="0" y="9"/>
                  </a:lnTo>
                  <a:lnTo>
                    <a:pt x="1" y="7"/>
                  </a:lnTo>
                  <a:lnTo>
                    <a:pt x="1" y="6"/>
                  </a:lnTo>
                  <a:lnTo>
                    <a:pt x="4" y="4"/>
                  </a:lnTo>
                  <a:lnTo>
                    <a:pt x="5" y="2"/>
                  </a:lnTo>
                  <a:lnTo>
                    <a:pt x="7" y="1"/>
                  </a:lnTo>
                  <a:lnTo>
                    <a:pt x="8" y="1"/>
                  </a:lnTo>
                  <a:lnTo>
                    <a:pt x="11" y="0"/>
                  </a:lnTo>
                  <a:lnTo>
                    <a:pt x="13" y="1"/>
                  </a:lnTo>
                  <a:lnTo>
                    <a:pt x="15" y="1"/>
                  </a:lnTo>
                  <a:lnTo>
                    <a:pt x="17" y="2"/>
                  </a:lnTo>
                  <a:lnTo>
                    <a:pt x="19" y="4"/>
                  </a:lnTo>
                  <a:lnTo>
                    <a:pt x="20" y="6"/>
                  </a:lnTo>
                  <a:lnTo>
                    <a:pt x="21" y="7"/>
                  </a:lnTo>
                  <a:lnTo>
                    <a:pt x="21" y="9"/>
                  </a:lnTo>
                  <a:lnTo>
                    <a:pt x="22" y="12"/>
                  </a:lnTo>
                  <a:lnTo>
                    <a:pt x="21" y="14"/>
                  </a:lnTo>
                  <a:lnTo>
                    <a:pt x="21" y="15"/>
                  </a:lnTo>
                  <a:lnTo>
                    <a:pt x="20" y="18"/>
                  </a:lnTo>
                  <a:lnTo>
                    <a:pt x="19" y="19"/>
                  </a:lnTo>
                  <a:lnTo>
                    <a:pt x="17" y="21"/>
                  </a:lnTo>
                  <a:lnTo>
                    <a:pt x="15" y="21"/>
                  </a:lnTo>
                  <a:lnTo>
                    <a:pt x="13" y="22"/>
                  </a:lnTo>
                  <a:lnTo>
                    <a:pt x="11" y="22"/>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723" name="Rectangle 123"/>
            <p:cNvSpPr>
              <a:spLocks noChangeArrowheads="1"/>
            </p:cNvSpPr>
            <p:nvPr/>
          </p:nvSpPr>
          <p:spPr bwMode="auto">
            <a:xfrm>
              <a:off x="1981" y="1200"/>
              <a:ext cx="398" cy="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9724" name="Freeform 124"/>
            <p:cNvSpPr>
              <a:spLocks/>
            </p:cNvSpPr>
            <p:nvPr/>
          </p:nvSpPr>
          <p:spPr bwMode="auto">
            <a:xfrm>
              <a:off x="2052" y="1237"/>
              <a:ext cx="22" cy="22"/>
            </a:xfrm>
            <a:custGeom>
              <a:avLst/>
              <a:gdLst>
                <a:gd name="T0" fmla="*/ 12 w 22"/>
                <a:gd name="T1" fmla="*/ 22 h 22"/>
                <a:gd name="T2" fmla="*/ 9 w 22"/>
                <a:gd name="T3" fmla="*/ 22 h 22"/>
                <a:gd name="T4" fmla="*/ 7 w 22"/>
                <a:gd name="T5" fmla="*/ 21 h 22"/>
                <a:gd name="T6" fmla="*/ 4 w 22"/>
                <a:gd name="T7" fmla="*/ 21 h 22"/>
                <a:gd name="T8" fmla="*/ 3 w 22"/>
                <a:gd name="T9" fmla="*/ 19 h 22"/>
                <a:gd name="T10" fmla="*/ 2 w 22"/>
                <a:gd name="T11" fmla="*/ 17 h 22"/>
                <a:gd name="T12" fmla="*/ 1 w 22"/>
                <a:gd name="T13" fmla="*/ 15 h 22"/>
                <a:gd name="T14" fmla="*/ 0 w 22"/>
                <a:gd name="T15" fmla="*/ 14 h 22"/>
                <a:gd name="T16" fmla="*/ 0 w 22"/>
                <a:gd name="T17" fmla="*/ 12 h 22"/>
                <a:gd name="T18" fmla="*/ 0 w 22"/>
                <a:gd name="T19" fmla="*/ 9 h 22"/>
                <a:gd name="T20" fmla="*/ 1 w 22"/>
                <a:gd name="T21" fmla="*/ 7 h 22"/>
                <a:gd name="T22" fmla="*/ 2 w 22"/>
                <a:gd name="T23" fmla="*/ 6 h 22"/>
                <a:gd name="T24" fmla="*/ 3 w 22"/>
                <a:gd name="T25" fmla="*/ 3 h 22"/>
                <a:gd name="T26" fmla="*/ 4 w 22"/>
                <a:gd name="T27" fmla="*/ 2 h 22"/>
                <a:gd name="T28" fmla="*/ 7 w 22"/>
                <a:gd name="T29" fmla="*/ 1 h 22"/>
                <a:gd name="T30" fmla="*/ 9 w 22"/>
                <a:gd name="T31" fmla="*/ 1 h 22"/>
                <a:gd name="T32" fmla="*/ 12 w 22"/>
                <a:gd name="T33" fmla="*/ 0 h 22"/>
                <a:gd name="T34" fmla="*/ 14 w 22"/>
                <a:gd name="T35" fmla="*/ 1 h 22"/>
                <a:gd name="T36" fmla="*/ 15 w 22"/>
                <a:gd name="T37" fmla="*/ 1 h 22"/>
                <a:gd name="T38" fmla="*/ 17 w 22"/>
                <a:gd name="T39" fmla="*/ 2 h 22"/>
                <a:gd name="T40" fmla="*/ 19 w 22"/>
                <a:gd name="T41" fmla="*/ 3 h 22"/>
                <a:gd name="T42" fmla="*/ 20 w 22"/>
                <a:gd name="T43" fmla="*/ 6 h 22"/>
                <a:gd name="T44" fmla="*/ 21 w 22"/>
                <a:gd name="T45" fmla="*/ 7 h 22"/>
                <a:gd name="T46" fmla="*/ 22 w 22"/>
                <a:gd name="T47" fmla="*/ 9 h 22"/>
                <a:gd name="T48" fmla="*/ 22 w 22"/>
                <a:gd name="T49" fmla="*/ 12 h 22"/>
                <a:gd name="T50" fmla="*/ 22 w 22"/>
                <a:gd name="T51" fmla="*/ 14 h 22"/>
                <a:gd name="T52" fmla="*/ 21 w 22"/>
                <a:gd name="T53" fmla="*/ 15 h 22"/>
                <a:gd name="T54" fmla="*/ 20 w 22"/>
                <a:gd name="T55" fmla="*/ 17 h 22"/>
                <a:gd name="T56" fmla="*/ 19 w 22"/>
                <a:gd name="T57" fmla="*/ 19 h 22"/>
                <a:gd name="T58" fmla="*/ 17 w 22"/>
                <a:gd name="T59" fmla="*/ 21 h 22"/>
                <a:gd name="T60" fmla="*/ 15 w 22"/>
                <a:gd name="T61" fmla="*/ 21 h 22"/>
                <a:gd name="T62" fmla="*/ 14 w 22"/>
                <a:gd name="T63" fmla="*/ 22 h 22"/>
                <a:gd name="T64" fmla="*/ 12 w 22"/>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22">
                  <a:moveTo>
                    <a:pt x="12" y="22"/>
                  </a:moveTo>
                  <a:lnTo>
                    <a:pt x="9" y="22"/>
                  </a:lnTo>
                  <a:lnTo>
                    <a:pt x="7" y="21"/>
                  </a:lnTo>
                  <a:lnTo>
                    <a:pt x="4" y="21"/>
                  </a:lnTo>
                  <a:lnTo>
                    <a:pt x="3" y="19"/>
                  </a:lnTo>
                  <a:lnTo>
                    <a:pt x="2" y="17"/>
                  </a:lnTo>
                  <a:lnTo>
                    <a:pt x="1" y="15"/>
                  </a:lnTo>
                  <a:lnTo>
                    <a:pt x="0" y="14"/>
                  </a:lnTo>
                  <a:lnTo>
                    <a:pt x="0" y="12"/>
                  </a:lnTo>
                  <a:lnTo>
                    <a:pt x="0" y="9"/>
                  </a:lnTo>
                  <a:lnTo>
                    <a:pt x="1" y="7"/>
                  </a:lnTo>
                  <a:lnTo>
                    <a:pt x="2" y="6"/>
                  </a:lnTo>
                  <a:lnTo>
                    <a:pt x="3" y="3"/>
                  </a:lnTo>
                  <a:lnTo>
                    <a:pt x="4" y="2"/>
                  </a:lnTo>
                  <a:lnTo>
                    <a:pt x="7" y="1"/>
                  </a:lnTo>
                  <a:lnTo>
                    <a:pt x="9" y="1"/>
                  </a:lnTo>
                  <a:lnTo>
                    <a:pt x="12" y="0"/>
                  </a:lnTo>
                  <a:lnTo>
                    <a:pt x="14" y="1"/>
                  </a:lnTo>
                  <a:lnTo>
                    <a:pt x="15" y="1"/>
                  </a:lnTo>
                  <a:lnTo>
                    <a:pt x="17" y="2"/>
                  </a:lnTo>
                  <a:lnTo>
                    <a:pt x="19" y="3"/>
                  </a:lnTo>
                  <a:lnTo>
                    <a:pt x="20" y="6"/>
                  </a:lnTo>
                  <a:lnTo>
                    <a:pt x="21" y="7"/>
                  </a:lnTo>
                  <a:lnTo>
                    <a:pt x="22" y="9"/>
                  </a:lnTo>
                  <a:lnTo>
                    <a:pt x="22" y="12"/>
                  </a:lnTo>
                  <a:lnTo>
                    <a:pt x="22" y="14"/>
                  </a:lnTo>
                  <a:lnTo>
                    <a:pt x="21" y="15"/>
                  </a:lnTo>
                  <a:lnTo>
                    <a:pt x="20" y="17"/>
                  </a:lnTo>
                  <a:lnTo>
                    <a:pt x="19" y="19"/>
                  </a:lnTo>
                  <a:lnTo>
                    <a:pt x="17" y="21"/>
                  </a:lnTo>
                  <a:lnTo>
                    <a:pt x="15" y="21"/>
                  </a:lnTo>
                  <a:lnTo>
                    <a:pt x="14" y="22"/>
                  </a:lnTo>
                  <a:lnTo>
                    <a:pt x="12"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25" name="Freeform 125"/>
            <p:cNvSpPr>
              <a:spLocks/>
            </p:cNvSpPr>
            <p:nvPr/>
          </p:nvSpPr>
          <p:spPr bwMode="auto">
            <a:xfrm>
              <a:off x="2052" y="1237"/>
              <a:ext cx="22" cy="22"/>
            </a:xfrm>
            <a:custGeom>
              <a:avLst/>
              <a:gdLst>
                <a:gd name="T0" fmla="*/ 12 w 22"/>
                <a:gd name="T1" fmla="*/ 22 h 22"/>
                <a:gd name="T2" fmla="*/ 9 w 22"/>
                <a:gd name="T3" fmla="*/ 22 h 22"/>
                <a:gd name="T4" fmla="*/ 7 w 22"/>
                <a:gd name="T5" fmla="*/ 21 h 22"/>
                <a:gd name="T6" fmla="*/ 4 w 22"/>
                <a:gd name="T7" fmla="*/ 21 h 22"/>
                <a:gd name="T8" fmla="*/ 3 w 22"/>
                <a:gd name="T9" fmla="*/ 19 h 22"/>
                <a:gd name="T10" fmla="*/ 2 w 22"/>
                <a:gd name="T11" fmla="*/ 17 h 22"/>
                <a:gd name="T12" fmla="*/ 1 w 22"/>
                <a:gd name="T13" fmla="*/ 15 h 22"/>
                <a:gd name="T14" fmla="*/ 0 w 22"/>
                <a:gd name="T15" fmla="*/ 14 h 22"/>
                <a:gd name="T16" fmla="*/ 0 w 22"/>
                <a:gd name="T17" fmla="*/ 12 h 22"/>
                <a:gd name="T18" fmla="*/ 0 w 22"/>
                <a:gd name="T19" fmla="*/ 9 h 22"/>
                <a:gd name="T20" fmla="*/ 1 w 22"/>
                <a:gd name="T21" fmla="*/ 7 h 22"/>
                <a:gd name="T22" fmla="*/ 2 w 22"/>
                <a:gd name="T23" fmla="*/ 6 h 22"/>
                <a:gd name="T24" fmla="*/ 3 w 22"/>
                <a:gd name="T25" fmla="*/ 3 h 22"/>
                <a:gd name="T26" fmla="*/ 4 w 22"/>
                <a:gd name="T27" fmla="*/ 2 h 22"/>
                <a:gd name="T28" fmla="*/ 7 w 22"/>
                <a:gd name="T29" fmla="*/ 1 h 22"/>
                <a:gd name="T30" fmla="*/ 9 w 22"/>
                <a:gd name="T31" fmla="*/ 1 h 22"/>
                <a:gd name="T32" fmla="*/ 12 w 22"/>
                <a:gd name="T33" fmla="*/ 0 h 22"/>
                <a:gd name="T34" fmla="*/ 14 w 22"/>
                <a:gd name="T35" fmla="*/ 1 h 22"/>
                <a:gd name="T36" fmla="*/ 15 w 22"/>
                <a:gd name="T37" fmla="*/ 1 h 22"/>
                <a:gd name="T38" fmla="*/ 17 w 22"/>
                <a:gd name="T39" fmla="*/ 2 h 22"/>
                <a:gd name="T40" fmla="*/ 19 w 22"/>
                <a:gd name="T41" fmla="*/ 3 h 22"/>
                <a:gd name="T42" fmla="*/ 20 w 22"/>
                <a:gd name="T43" fmla="*/ 6 h 22"/>
                <a:gd name="T44" fmla="*/ 21 w 22"/>
                <a:gd name="T45" fmla="*/ 7 h 22"/>
                <a:gd name="T46" fmla="*/ 22 w 22"/>
                <a:gd name="T47" fmla="*/ 9 h 22"/>
                <a:gd name="T48" fmla="*/ 22 w 22"/>
                <a:gd name="T49" fmla="*/ 12 h 22"/>
                <a:gd name="T50" fmla="*/ 22 w 22"/>
                <a:gd name="T51" fmla="*/ 14 h 22"/>
                <a:gd name="T52" fmla="*/ 21 w 22"/>
                <a:gd name="T53" fmla="*/ 15 h 22"/>
                <a:gd name="T54" fmla="*/ 20 w 22"/>
                <a:gd name="T55" fmla="*/ 17 h 22"/>
                <a:gd name="T56" fmla="*/ 19 w 22"/>
                <a:gd name="T57" fmla="*/ 19 h 22"/>
                <a:gd name="T58" fmla="*/ 17 w 22"/>
                <a:gd name="T59" fmla="*/ 21 h 22"/>
                <a:gd name="T60" fmla="*/ 15 w 22"/>
                <a:gd name="T61" fmla="*/ 21 h 22"/>
                <a:gd name="T62" fmla="*/ 14 w 22"/>
                <a:gd name="T63" fmla="*/ 22 h 22"/>
                <a:gd name="T64" fmla="*/ 12 w 22"/>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22">
                  <a:moveTo>
                    <a:pt x="12" y="22"/>
                  </a:moveTo>
                  <a:lnTo>
                    <a:pt x="9" y="22"/>
                  </a:lnTo>
                  <a:lnTo>
                    <a:pt x="7" y="21"/>
                  </a:lnTo>
                  <a:lnTo>
                    <a:pt x="4" y="21"/>
                  </a:lnTo>
                  <a:lnTo>
                    <a:pt x="3" y="19"/>
                  </a:lnTo>
                  <a:lnTo>
                    <a:pt x="2" y="17"/>
                  </a:lnTo>
                  <a:lnTo>
                    <a:pt x="1" y="15"/>
                  </a:lnTo>
                  <a:lnTo>
                    <a:pt x="0" y="14"/>
                  </a:lnTo>
                  <a:lnTo>
                    <a:pt x="0" y="12"/>
                  </a:lnTo>
                  <a:lnTo>
                    <a:pt x="0" y="9"/>
                  </a:lnTo>
                  <a:lnTo>
                    <a:pt x="1" y="7"/>
                  </a:lnTo>
                  <a:lnTo>
                    <a:pt x="2" y="6"/>
                  </a:lnTo>
                  <a:lnTo>
                    <a:pt x="3" y="3"/>
                  </a:lnTo>
                  <a:lnTo>
                    <a:pt x="4" y="2"/>
                  </a:lnTo>
                  <a:lnTo>
                    <a:pt x="7" y="1"/>
                  </a:lnTo>
                  <a:lnTo>
                    <a:pt x="9" y="1"/>
                  </a:lnTo>
                  <a:lnTo>
                    <a:pt x="12" y="0"/>
                  </a:lnTo>
                  <a:lnTo>
                    <a:pt x="14" y="1"/>
                  </a:lnTo>
                  <a:lnTo>
                    <a:pt x="15" y="1"/>
                  </a:lnTo>
                  <a:lnTo>
                    <a:pt x="17" y="2"/>
                  </a:lnTo>
                  <a:lnTo>
                    <a:pt x="19" y="3"/>
                  </a:lnTo>
                  <a:lnTo>
                    <a:pt x="20" y="6"/>
                  </a:lnTo>
                  <a:lnTo>
                    <a:pt x="21" y="7"/>
                  </a:lnTo>
                  <a:lnTo>
                    <a:pt x="22" y="9"/>
                  </a:lnTo>
                  <a:lnTo>
                    <a:pt x="22" y="12"/>
                  </a:lnTo>
                  <a:lnTo>
                    <a:pt x="22" y="14"/>
                  </a:lnTo>
                  <a:lnTo>
                    <a:pt x="21" y="15"/>
                  </a:lnTo>
                  <a:lnTo>
                    <a:pt x="20" y="17"/>
                  </a:lnTo>
                  <a:lnTo>
                    <a:pt x="19" y="19"/>
                  </a:lnTo>
                  <a:lnTo>
                    <a:pt x="17" y="21"/>
                  </a:lnTo>
                  <a:lnTo>
                    <a:pt x="15" y="21"/>
                  </a:lnTo>
                  <a:lnTo>
                    <a:pt x="14" y="22"/>
                  </a:lnTo>
                  <a:lnTo>
                    <a:pt x="12" y="22"/>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726" name="Freeform 126"/>
            <p:cNvSpPr>
              <a:spLocks/>
            </p:cNvSpPr>
            <p:nvPr/>
          </p:nvSpPr>
          <p:spPr bwMode="auto">
            <a:xfrm>
              <a:off x="2162" y="1237"/>
              <a:ext cx="23" cy="22"/>
            </a:xfrm>
            <a:custGeom>
              <a:avLst/>
              <a:gdLst>
                <a:gd name="T0" fmla="*/ 11 w 23"/>
                <a:gd name="T1" fmla="*/ 22 h 22"/>
                <a:gd name="T2" fmla="*/ 10 w 23"/>
                <a:gd name="T3" fmla="*/ 22 h 22"/>
                <a:gd name="T4" fmla="*/ 7 w 23"/>
                <a:gd name="T5" fmla="*/ 21 h 22"/>
                <a:gd name="T6" fmla="*/ 5 w 23"/>
                <a:gd name="T7" fmla="*/ 21 h 22"/>
                <a:gd name="T8" fmla="*/ 4 w 23"/>
                <a:gd name="T9" fmla="*/ 19 h 22"/>
                <a:gd name="T10" fmla="*/ 3 w 23"/>
                <a:gd name="T11" fmla="*/ 17 h 22"/>
                <a:gd name="T12" fmla="*/ 2 w 23"/>
                <a:gd name="T13" fmla="*/ 15 h 22"/>
                <a:gd name="T14" fmla="*/ 0 w 23"/>
                <a:gd name="T15" fmla="*/ 14 h 22"/>
                <a:gd name="T16" fmla="*/ 0 w 23"/>
                <a:gd name="T17" fmla="*/ 12 h 22"/>
                <a:gd name="T18" fmla="*/ 0 w 23"/>
                <a:gd name="T19" fmla="*/ 9 h 22"/>
                <a:gd name="T20" fmla="*/ 2 w 23"/>
                <a:gd name="T21" fmla="*/ 7 h 22"/>
                <a:gd name="T22" fmla="*/ 3 w 23"/>
                <a:gd name="T23" fmla="*/ 6 h 22"/>
                <a:gd name="T24" fmla="*/ 4 w 23"/>
                <a:gd name="T25" fmla="*/ 3 h 22"/>
                <a:gd name="T26" fmla="*/ 5 w 23"/>
                <a:gd name="T27" fmla="*/ 2 h 22"/>
                <a:gd name="T28" fmla="*/ 7 w 23"/>
                <a:gd name="T29" fmla="*/ 1 h 22"/>
                <a:gd name="T30" fmla="*/ 10 w 23"/>
                <a:gd name="T31" fmla="*/ 1 h 22"/>
                <a:gd name="T32" fmla="*/ 11 w 23"/>
                <a:gd name="T33" fmla="*/ 0 h 22"/>
                <a:gd name="T34" fmla="*/ 13 w 23"/>
                <a:gd name="T35" fmla="*/ 1 h 22"/>
                <a:gd name="T36" fmla="*/ 16 w 23"/>
                <a:gd name="T37" fmla="*/ 1 h 22"/>
                <a:gd name="T38" fmla="*/ 18 w 23"/>
                <a:gd name="T39" fmla="*/ 2 h 22"/>
                <a:gd name="T40" fmla="*/ 19 w 23"/>
                <a:gd name="T41" fmla="*/ 3 h 22"/>
                <a:gd name="T42" fmla="*/ 20 w 23"/>
                <a:gd name="T43" fmla="*/ 6 h 22"/>
                <a:gd name="T44" fmla="*/ 22 w 23"/>
                <a:gd name="T45" fmla="*/ 7 h 22"/>
                <a:gd name="T46" fmla="*/ 23 w 23"/>
                <a:gd name="T47" fmla="*/ 9 h 22"/>
                <a:gd name="T48" fmla="*/ 23 w 23"/>
                <a:gd name="T49" fmla="*/ 12 h 22"/>
                <a:gd name="T50" fmla="*/ 23 w 23"/>
                <a:gd name="T51" fmla="*/ 14 h 22"/>
                <a:gd name="T52" fmla="*/ 22 w 23"/>
                <a:gd name="T53" fmla="*/ 15 h 22"/>
                <a:gd name="T54" fmla="*/ 20 w 23"/>
                <a:gd name="T55" fmla="*/ 17 h 22"/>
                <a:gd name="T56" fmla="*/ 19 w 23"/>
                <a:gd name="T57" fmla="*/ 19 h 22"/>
                <a:gd name="T58" fmla="*/ 18 w 23"/>
                <a:gd name="T59" fmla="*/ 21 h 22"/>
                <a:gd name="T60" fmla="*/ 16 w 23"/>
                <a:gd name="T61" fmla="*/ 21 h 22"/>
                <a:gd name="T62" fmla="*/ 13 w 23"/>
                <a:gd name="T63" fmla="*/ 22 h 22"/>
                <a:gd name="T64" fmla="*/ 11 w 23"/>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 h="22">
                  <a:moveTo>
                    <a:pt x="11" y="22"/>
                  </a:moveTo>
                  <a:lnTo>
                    <a:pt x="10" y="22"/>
                  </a:lnTo>
                  <a:lnTo>
                    <a:pt x="7" y="21"/>
                  </a:lnTo>
                  <a:lnTo>
                    <a:pt x="5" y="21"/>
                  </a:lnTo>
                  <a:lnTo>
                    <a:pt x="4" y="19"/>
                  </a:lnTo>
                  <a:lnTo>
                    <a:pt x="3" y="17"/>
                  </a:lnTo>
                  <a:lnTo>
                    <a:pt x="2" y="15"/>
                  </a:lnTo>
                  <a:lnTo>
                    <a:pt x="0" y="14"/>
                  </a:lnTo>
                  <a:lnTo>
                    <a:pt x="0" y="12"/>
                  </a:lnTo>
                  <a:lnTo>
                    <a:pt x="0" y="9"/>
                  </a:lnTo>
                  <a:lnTo>
                    <a:pt x="2" y="7"/>
                  </a:lnTo>
                  <a:lnTo>
                    <a:pt x="3" y="6"/>
                  </a:lnTo>
                  <a:lnTo>
                    <a:pt x="4" y="3"/>
                  </a:lnTo>
                  <a:lnTo>
                    <a:pt x="5" y="2"/>
                  </a:lnTo>
                  <a:lnTo>
                    <a:pt x="7" y="1"/>
                  </a:lnTo>
                  <a:lnTo>
                    <a:pt x="10" y="1"/>
                  </a:lnTo>
                  <a:lnTo>
                    <a:pt x="11" y="0"/>
                  </a:lnTo>
                  <a:lnTo>
                    <a:pt x="13" y="1"/>
                  </a:lnTo>
                  <a:lnTo>
                    <a:pt x="16" y="1"/>
                  </a:lnTo>
                  <a:lnTo>
                    <a:pt x="18" y="2"/>
                  </a:lnTo>
                  <a:lnTo>
                    <a:pt x="19" y="3"/>
                  </a:lnTo>
                  <a:lnTo>
                    <a:pt x="20" y="6"/>
                  </a:lnTo>
                  <a:lnTo>
                    <a:pt x="22" y="7"/>
                  </a:lnTo>
                  <a:lnTo>
                    <a:pt x="23" y="9"/>
                  </a:lnTo>
                  <a:lnTo>
                    <a:pt x="23" y="12"/>
                  </a:lnTo>
                  <a:lnTo>
                    <a:pt x="23" y="14"/>
                  </a:lnTo>
                  <a:lnTo>
                    <a:pt x="22" y="15"/>
                  </a:lnTo>
                  <a:lnTo>
                    <a:pt x="20" y="17"/>
                  </a:lnTo>
                  <a:lnTo>
                    <a:pt x="19" y="19"/>
                  </a:lnTo>
                  <a:lnTo>
                    <a:pt x="18" y="21"/>
                  </a:lnTo>
                  <a:lnTo>
                    <a:pt x="16" y="21"/>
                  </a:lnTo>
                  <a:lnTo>
                    <a:pt x="13" y="22"/>
                  </a:lnTo>
                  <a:lnTo>
                    <a:pt x="11"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27" name="Freeform 127"/>
            <p:cNvSpPr>
              <a:spLocks/>
            </p:cNvSpPr>
            <p:nvPr/>
          </p:nvSpPr>
          <p:spPr bwMode="auto">
            <a:xfrm>
              <a:off x="2162" y="1237"/>
              <a:ext cx="23" cy="22"/>
            </a:xfrm>
            <a:custGeom>
              <a:avLst/>
              <a:gdLst>
                <a:gd name="T0" fmla="*/ 11 w 23"/>
                <a:gd name="T1" fmla="*/ 22 h 22"/>
                <a:gd name="T2" fmla="*/ 10 w 23"/>
                <a:gd name="T3" fmla="*/ 22 h 22"/>
                <a:gd name="T4" fmla="*/ 7 w 23"/>
                <a:gd name="T5" fmla="*/ 21 h 22"/>
                <a:gd name="T6" fmla="*/ 5 w 23"/>
                <a:gd name="T7" fmla="*/ 21 h 22"/>
                <a:gd name="T8" fmla="*/ 4 w 23"/>
                <a:gd name="T9" fmla="*/ 19 h 22"/>
                <a:gd name="T10" fmla="*/ 3 w 23"/>
                <a:gd name="T11" fmla="*/ 17 h 22"/>
                <a:gd name="T12" fmla="*/ 2 w 23"/>
                <a:gd name="T13" fmla="*/ 15 h 22"/>
                <a:gd name="T14" fmla="*/ 0 w 23"/>
                <a:gd name="T15" fmla="*/ 14 h 22"/>
                <a:gd name="T16" fmla="*/ 0 w 23"/>
                <a:gd name="T17" fmla="*/ 12 h 22"/>
                <a:gd name="T18" fmla="*/ 0 w 23"/>
                <a:gd name="T19" fmla="*/ 9 h 22"/>
                <a:gd name="T20" fmla="*/ 2 w 23"/>
                <a:gd name="T21" fmla="*/ 7 h 22"/>
                <a:gd name="T22" fmla="*/ 3 w 23"/>
                <a:gd name="T23" fmla="*/ 6 h 22"/>
                <a:gd name="T24" fmla="*/ 4 w 23"/>
                <a:gd name="T25" fmla="*/ 3 h 22"/>
                <a:gd name="T26" fmla="*/ 5 w 23"/>
                <a:gd name="T27" fmla="*/ 2 h 22"/>
                <a:gd name="T28" fmla="*/ 7 w 23"/>
                <a:gd name="T29" fmla="*/ 1 h 22"/>
                <a:gd name="T30" fmla="*/ 10 w 23"/>
                <a:gd name="T31" fmla="*/ 1 h 22"/>
                <a:gd name="T32" fmla="*/ 11 w 23"/>
                <a:gd name="T33" fmla="*/ 0 h 22"/>
                <a:gd name="T34" fmla="*/ 13 w 23"/>
                <a:gd name="T35" fmla="*/ 1 h 22"/>
                <a:gd name="T36" fmla="*/ 16 w 23"/>
                <a:gd name="T37" fmla="*/ 1 h 22"/>
                <a:gd name="T38" fmla="*/ 18 w 23"/>
                <a:gd name="T39" fmla="*/ 2 h 22"/>
                <a:gd name="T40" fmla="*/ 19 w 23"/>
                <a:gd name="T41" fmla="*/ 3 h 22"/>
                <a:gd name="T42" fmla="*/ 20 w 23"/>
                <a:gd name="T43" fmla="*/ 6 h 22"/>
                <a:gd name="T44" fmla="*/ 22 w 23"/>
                <a:gd name="T45" fmla="*/ 7 h 22"/>
                <a:gd name="T46" fmla="*/ 23 w 23"/>
                <a:gd name="T47" fmla="*/ 9 h 22"/>
                <a:gd name="T48" fmla="*/ 23 w 23"/>
                <a:gd name="T49" fmla="*/ 12 h 22"/>
                <a:gd name="T50" fmla="*/ 23 w 23"/>
                <a:gd name="T51" fmla="*/ 14 h 22"/>
                <a:gd name="T52" fmla="*/ 22 w 23"/>
                <a:gd name="T53" fmla="*/ 15 h 22"/>
                <a:gd name="T54" fmla="*/ 20 w 23"/>
                <a:gd name="T55" fmla="*/ 17 h 22"/>
                <a:gd name="T56" fmla="*/ 19 w 23"/>
                <a:gd name="T57" fmla="*/ 19 h 22"/>
                <a:gd name="T58" fmla="*/ 18 w 23"/>
                <a:gd name="T59" fmla="*/ 21 h 22"/>
                <a:gd name="T60" fmla="*/ 16 w 23"/>
                <a:gd name="T61" fmla="*/ 21 h 22"/>
                <a:gd name="T62" fmla="*/ 13 w 23"/>
                <a:gd name="T63" fmla="*/ 22 h 22"/>
                <a:gd name="T64" fmla="*/ 11 w 23"/>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 h="22">
                  <a:moveTo>
                    <a:pt x="11" y="22"/>
                  </a:moveTo>
                  <a:lnTo>
                    <a:pt x="10" y="22"/>
                  </a:lnTo>
                  <a:lnTo>
                    <a:pt x="7" y="21"/>
                  </a:lnTo>
                  <a:lnTo>
                    <a:pt x="5" y="21"/>
                  </a:lnTo>
                  <a:lnTo>
                    <a:pt x="4" y="19"/>
                  </a:lnTo>
                  <a:lnTo>
                    <a:pt x="3" y="17"/>
                  </a:lnTo>
                  <a:lnTo>
                    <a:pt x="2" y="15"/>
                  </a:lnTo>
                  <a:lnTo>
                    <a:pt x="0" y="14"/>
                  </a:lnTo>
                  <a:lnTo>
                    <a:pt x="0" y="12"/>
                  </a:lnTo>
                  <a:lnTo>
                    <a:pt x="0" y="9"/>
                  </a:lnTo>
                  <a:lnTo>
                    <a:pt x="2" y="7"/>
                  </a:lnTo>
                  <a:lnTo>
                    <a:pt x="3" y="6"/>
                  </a:lnTo>
                  <a:lnTo>
                    <a:pt x="4" y="3"/>
                  </a:lnTo>
                  <a:lnTo>
                    <a:pt x="5" y="2"/>
                  </a:lnTo>
                  <a:lnTo>
                    <a:pt x="7" y="1"/>
                  </a:lnTo>
                  <a:lnTo>
                    <a:pt x="10" y="1"/>
                  </a:lnTo>
                  <a:lnTo>
                    <a:pt x="11" y="0"/>
                  </a:lnTo>
                  <a:lnTo>
                    <a:pt x="13" y="1"/>
                  </a:lnTo>
                  <a:lnTo>
                    <a:pt x="16" y="1"/>
                  </a:lnTo>
                  <a:lnTo>
                    <a:pt x="18" y="2"/>
                  </a:lnTo>
                  <a:lnTo>
                    <a:pt x="19" y="3"/>
                  </a:lnTo>
                  <a:lnTo>
                    <a:pt x="20" y="6"/>
                  </a:lnTo>
                  <a:lnTo>
                    <a:pt x="22" y="7"/>
                  </a:lnTo>
                  <a:lnTo>
                    <a:pt x="23" y="9"/>
                  </a:lnTo>
                  <a:lnTo>
                    <a:pt x="23" y="12"/>
                  </a:lnTo>
                  <a:lnTo>
                    <a:pt x="23" y="14"/>
                  </a:lnTo>
                  <a:lnTo>
                    <a:pt x="22" y="15"/>
                  </a:lnTo>
                  <a:lnTo>
                    <a:pt x="20" y="17"/>
                  </a:lnTo>
                  <a:lnTo>
                    <a:pt x="19" y="19"/>
                  </a:lnTo>
                  <a:lnTo>
                    <a:pt x="18" y="21"/>
                  </a:lnTo>
                  <a:lnTo>
                    <a:pt x="16" y="21"/>
                  </a:lnTo>
                  <a:lnTo>
                    <a:pt x="13" y="22"/>
                  </a:lnTo>
                  <a:lnTo>
                    <a:pt x="11" y="22"/>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728" name="Freeform 128"/>
            <p:cNvSpPr>
              <a:spLocks/>
            </p:cNvSpPr>
            <p:nvPr/>
          </p:nvSpPr>
          <p:spPr bwMode="auto">
            <a:xfrm>
              <a:off x="2273" y="1237"/>
              <a:ext cx="22" cy="22"/>
            </a:xfrm>
            <a:custGeom>
              <a:avLst/>
              <a:gdLst>
                <a:gd name="T0" fmla="*/ 11 w 22"/>
                <a:gd name="T1" fmla="*/ 22 h 22"/>
                <a:gd name="T2" fmla="*/ 8 w 22"/>
                <a:gd name="T3" fmla="*/ 22 h 22"/>
                <a:gd name="T4" fmla="*/ 7 w 22"/>
                <a:gd name="T5" fmla="*/ 21 h 22"/>
                <a:gd name="T6" fmla="*/ 5 w 22"/>
                <a:gd name="T7" fmla="*/ 21 h 22"/>
                <a:gd name="T8" fmla="*/ 4 w 22"/>
                <a:gd name="T9" fmla="*/ 19 h 22"/>
                <a:gd name="T10" fmla="*/ 1 w 22"/>
                <a:gd name="T11" fmla="*/ 17 h 22"/>
                <a:gd name="T12" fmla="*/ 1 w 22"/>
                <a:gd name="T13" fmla="*/ 15 h 22"/>
                <a:gd name="T14" fmla="*/ 0 w 22"/>
                <a:gd name="T15" fmla="*/ 14 h 22"/>
                <a:gd name="T16" fmla="*/ 0 w 22"/>
                <a:gd name="T17" fmla="*/ 12 h 22"/>
                <a:gd name="T18" fmla="*/ 0 w 22"/>
                <a:gd name="T19" fmla="*/ 9 h 22"/>
                <a:gd name="T20" fmla="*/ 1 w 22"/>
                <a:gd name="T21" fmla="*/ 7 h 22"/>
                <a:gd name="T22" fmla="*/ 1 w 22"/>
                <a:gd name="T23" fmla="*/ 6 h 22"/>
                <a:gd name="T24" fmla="*/ 4 w 22"/>
                <a:gd name="T25" fmla="*/ 3 h 22"/>
                <a:gd name="T26" fmla="*/ 5 w 22"/>
                <a:gd name="T27" fmla="*/ 2 h 22"/>
                <a:gd name="T28" fmla="*/ 7 w 22"/>
                <a:gd name="T29" fmla="*/ 1 h 22"/>
                <a:gd name="T30" fmla="*/ 8 w 22"/>
                <a:gd name="T31" fmla="*/ 1 h 22"/>
                <a:gd name="T32" fmla="*/ 11 w 22"/>
                <a:gd name="T33" fmla="*/ 0 h 22"/>
                <a:gd name="T34" fmla="*/ 13 w 22"/>
                <a:gd name="T35" fmla="*/ 1 h 22"/>
                <a:gd name="T36" fmla="*/ 15 w 22"/>
                <a:gd name="T37" fmla="*/ 1 h 22"/>
                <a:gd name="T38" fmla="*/ 17 w 22"/>
                <a:gd name="T39" fmla="*/ 2 h 22"/>
                <a:gd name="T40" fmla="*/ 19 w 22"/>
                <a:gd name="T41" fmla="*/ 3 h 22"/>
                <a:gd name="T42" fmla="*/ 20 w 22"/>
                <a:gd name="T43" fmla="*/ 6 h 22"/>
                <a:gd name="T44" fmla="*/ 21 w 22"/>
                <a:gd name="T45" fmla="*/ 7 h 22"/>
                <a:gd name="T46" fmla="*/ 21 w 22"/>
                <a:gd name="T47" fmla="*/ 9 h 22"/>
                <a:gd name="T48" fmla="*/ 22 w 22"/>
                <a:gd name="T49" fmla="*/ 12 h 22"/>
                <a:gd name="T50" fmla="*/ 21 w 22"/>
                <a:gd name="T51" fmla="*/ 14 h 22"/>
                <a:gd name="T52" fmla="*/ 21 w 22"/>
                <a:gd name="T53" fmla="*/ 15 h 22"/>
                <a:gd name="T54" fmla="*/ 20 w 22"/>
                <a:gd name="T55" fmla="*/ 17 h 22"/>
                <a:gd name="T56" fmla="*/ 19 w 22"/>
                <a:gd name="T57" fmla="*/ 19 h 22"/>
                <a:gd name="T58" fmla="*/ 17 w 22"/>
                <a:gd name="T59" fmla="*/ 21 h 22"/>
                <a:gd name="T60" fmla="*/ 15 w 22"/>
                <a:gd name="T61" fmla="*/ 21 h 22"/>
                <a:gd name="T62" fmla="*/ 13 w 22"/>
                <a:gd name="T63" fmla="*/ 22 h 22"/>
                <a:gd name="T64" fmla="*/ 11 w 22"/>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22">
                  <a:moveTo>
                    <a:pt x="11" y="22"/>
                  </a:moveTo>
                  <a:lnTo>
                    <a:pt x="8" y="22"/>
                  </a:lnTo>
                  <a:lnTo>
                    <a:pt x="7" y="21"/>
                  </a:lnTo>
                  <a:lnTo>
                    <a:pt x="5" y="21"/>
                  </a:lnTo>
                  <a:lnTo>
                    <a:pt x="4" y="19"/>
                  </a:lnTo>
                  <a:lnTo>
                    <a:pt x="1" y="17"/>
                  </a:lnTo>
                  <a:lnTo>
                    <a:pt x="1" y="15"/>
                  </a:lnTo>
                  <a:lnTo>
                    <a:pt x="0" y="14"/>
                  </a:lnTo>
                  <a:lnTo>
                    <a:pt x="0" y="12"/>
                  </a:lnTo>
                  <a:lnTo>
                    <a:pt x="0" y="9"/>
                  </a:lnTo>
                  <a:lnTo>
                    <a:pt x="1" y="7"/>
                  </a:lnTo>
                  <a:lnTo>
                    <a:pt x="1" y="6"/>
                  </a:lnTo>
                  <a:lnTo>
                    <a:pt x="4" y="3"/>
                  </a:lnTo>
                  <a:lnTo>
                    <a:pt x="5" y="2"/>
                  </a:lnTo>
                  <a:lnTo>
                    <a:pt x="7" y="1"/>
                  </a:lnTo>
                  <a:lnTo>
                    <a:pt x="8" y="1"/>
                  </a:lnTo>
                  <a:lnTo>
                    <a:pt x="11" y="0"/>
                  </a:lnTo>
                  <a:lnTo>
                    <a:pt x="13" y="1"/>
                  </a:lnTo>
                  <a:lnTo>
                    <a:pt x="15" y="1"/>
                  </a:lnTo>
                  <a:lnTo>
                    <a:pt x="17" y="2"/>
                  </a:lnTo>
                  <a:lnTo>
                    <a:pt x="19" y="3"/>
                  </a:lnTo>
                  <a:lnTo>
                    <a:pt x="20" y="6"/>
                  </a:lnTo>
                  <a:lnTo>
                    <a:pt x="21" y="7"/>
                  </a:lnTo>
                  <a:lnTo>
                    <a:pt x="21" y="9"/>
                  </a:lnTo>
                  <a:lnTo>
                    <a:pt x="22" y="12"/>
                  </a:lnTo>
                  <a:lnTo>
                    <a:pt x="21" y="14"/>
                  </a:lnTo>
                  <a:lnTo>
                    <a:pt x="21" y="15"/>
                  </a:lnTo>
                  <a:lnTo>
                    <a:pt x="20" y="17"/>
                  </a:lnTo>
                  <a:lnTo>
                    <a:pt x="19" y="19"/>
                  </a:lnTo>
                  <a:lnTo>
                    <a:pt x="17" y="21"/>
                  </a:lnTo>
                  <a:lnTo>
                    <a:pt x="15" y="21"/>
                  </a:lnTo>
                  <a:lnTo>
                    <a:pt x="13" y="22"/>
                  </a:lnTo>
                  <a:lnTo>
                    <a:pt x="11"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29" name="Freeform 129"/>
            <p:cNvSpPr>
              <a:spLocks/>
            </p:cNvSpPr>
            <p:nvPr/>
          </p:nvSpPr>
          <p:spPr bwMode="auto">
            <a:xfrm>
              <a:off x="2273" y="1237"/>
              <a:ext cx="22" cy="22"/>
            </a:xfrm>
            <a:custGeom>
              <a:avLst/>
              <a:gdLst>
                <a:gd name="T0" fmla="*/ 11 w 22"/>
                <a:gd name="T1" fmla="*/ 22 h 22"/>
                <a:gd name="T2" fmla="*/ 8 w 22"/>
                <a:gd name="T3" fmla="*/ 22 h 22"/>
                <a:gd name="T4" fmla="*/ 7 w 22"/>
                <a:gd name="T5" fmla="*/ 21 h 22"/>
                <a:gd name="T6" fmla="*/ 5 w 22"/>
                <a:gd name="T7" fmla="*/ 21 h 22"/>
                <a:gd name="T8" fmla="*/ 4 w 22"/>
                <a:gd name="T9" fmla="*/ 19 h 22"/>
                <a:gd name="T10" fmla="*/ 1 w 22"/>
                <a:gd name="T11" fmla="*/ 17 h 22"/>
                <a:gd name="T12" fmla="*/ 1 w 22"/>
                <a:gd name="T13" fmla="*/ 15 h 22"/>
                <a:gd name="T14" fmla="*/ 0 w 22"/>
                <a:gd name="T15" fmla="*/ 14 h 22"/>
                <a:gd name="T16" fmla="*/ 0 w 22"/>
                <a:gd name="T17" fmla="*/ 12 h 22"/>
                <a:gd name="T18" fmla="*/ 0 w 22"/>
                <a:gd name="T19" fmla="*/ 9 h 22"/>
                <a:gd name="T20" fmla="*/ 1 w 22"/>
                <a:gd name="T21" fmla="*/ 7 h 22"/>
                <a:gd name="T22" fmla="*/ 1 w 22"/>
                <a:gd name="T23" fmla="*/ 6 h 22"/>
                <a:gd name="T24" fmla="*/ 4 w 22"/>
                <a:gd name="T25" fmla="*/ 3 h 22"/>
                <a:gd name="T26" fmla="*/ 5 w 22"/>
                <a:gd name="T27" fmla="*/ 2 h 22"/>
                <a:gd name="T28" fmla="*/ 7 w 22"/>
                <a:gd name="T29" fmla="*/ 1 h 22"/>
                <a:gd name="T30" fmla="*/ 8 w 22"/>
                <a:gd name="T31" fmla="*/ 1 h 22"/>
                <a:gd name="T32" fmla="*/ 11 w 22"/>
                <a:gd name="T33" fmla="*/ 0 h 22"/>
                <a:gd name="T34" fmla="*/ 13 w 22"/>
                <a:gd name="T35" fmla="*/ 1 h 22"/>
                <a:gd name="T36" fmla="*/ 15 w 22"/>
                <a:gd name="T37" fmla="*/ 1 h 22"/>
                <a:gd name="T38" fmla="*/ 17 w 22"/>
                <a:gd name="T39" fmla="*/ 2 h 22"/>
                <a:gd name="T40" fmla="*/ 19 w 22"/>
                <a:gd name="T41" fmla="*/ 3 h 22"/>
                <a:gd name="T42" fmla="*/ 20 w 22"/>
                <a:gd name="T43" fmla="*/ 6 h 22"/>
                <a:gd name="T44" fmla="*/ 21 w 22"/>
                <a:gd name="T45" fmla="*/ 7 h 22"/>
                <a:gd name="T46" fmla="*/ 21 w 22"/>
                <a:gd name="T47" fmla="*/ 9 h 22"/>
                <a:gd name="T48" fmla="*/ 22 w 22"/>
                <a:gd name="T49" fmla="*/ 12 h 22"/>
                <a:gd name="T50" fmla="*/ 21 w 22"/>
                <a:gd name="T51" fmla="*/ 14 h 22"/>
                <a:gd name="T52" fmla="*/ 21 w 22"/>
                <a:gd name="T53" fmla="*/ 15 h 22"/>
                <a:gd name="T54" fmla="*/ 20 w 22"/>
                <a:gd name="T55" fmla="*/ 17 h 22"/>
                <a:gd name="T56" fmla="*/ 19 w 22"/>
                <a:gd name="T57" fmla="*/ 19 h 22"/>
                <a:gd name="T58" fmla="*/ 17 w 22"/>
                <a:gd name="T59" fmla="*/ 21 h 22"/>
                <a:gd name="T60" fmla="*/ 15 w 22"/>
                <a:gd name="T61" fmla="*/ 21 h 22"/>
                <a:gd name="T62" fmla="*/ 13 w 22"/>
                <a:gd name="T63" fmla="*/ 22 h 22"/>
                <a:gd name="T64" fmla="*/ 11 w 22"/>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22">
                  <a:moveTo>
                    <a:pt x="11" y="22"/>
                  </a:moveTo>
                  <a:lnTo>
                    <a:pt x="8" y="22"/>
                  </a:lnTo>
                  <a:lnTo>
                    <a:pt x="7" y="21"/>
                  </a:lnTo>
                  <a:lnTo>
                    <a:pt x="5" y="21"/>
                  </a:lnTo>
                  <a:lnTo>
                    <a:pt x="4" y="19"/>
                  </a:lnTo>
                  <a:lnTo>
                    <a:pt x="1" y="17"/>
                  </a:lnTo>
                  <a:lnTo>
                    <a:pt x="1" y="15"/>
                  </a:lnTo>
                  <a:lnTo>
                    <a:pt x="0" y="14"/>
                  </a:lnTo>
                  <a:lnTo>
                    <a:pt x="0" y="12"/>
                  </a:lnTo>
                  <a:lnTo>
                    <a:pt x="0" y="9"/>
                  </a:lnTo>
                  <a:lnTo>
                    <a:pt x="1" y="7"/>
                  </a:lnTo>
                  <a:lnTo>
                    <a:pt x="1" y="6"/>
                  </a:lnTo>
                  <a:lnTo>
                    <a:pt x="4" y="3"/>
                  </a:lnTo>
                  <a:lnTo>
                    <a:pt x="5" y="2"/>
                  </a:lnTo>
                  <a:lnTo>
                    <a:pt x="7" y="1"/>
                  </a:lnTo>
                  <a:lnTo>
                    <a:pt x="8" y="1"/>
                  </a:lnTo>
                  <a:lnTo>
                    <a:pt x="11" y="0"/>
                  </a:lnTo>
                  <a:lnTo>
                    <a:pt x="13" y="1"/>
                  </a:lnTo>
                  <a:lnTo>
                    <a:pt x="15" y="1"/>
                  </a:lnTo>
                  <a:lnTo>
                    <a:pt x="17" y="2"/>
                  </a:lnTo>
                  <a:lnTo>
                    <a:pt x="19" y="3"/>
                  </a:lnTo>
                  <a:lnTo>
                    <a:pt x="20" y="6"/>
                  </a:lnTo>
                  <a:lnTo>
                    <a:pt x="21" y="7"/>
                  </a:lnTo>
                  <a:lnTo>
                    <a:pt x="21" y="9"/>
                  </a:lnTo>
                  <a:lnTo>
                    <a:pt x="22" y="12"/>
                  </a:lnTo>
                  <a:lnTo>
                    <a:pt x="21" y="14"/>
                  </a:lnTo>
                  <a:lnTo>
                    <a:pt x="21" y="15"/>
                  </a:lnTo>
                  <a:lnTo>
                    <a:pt x="20" y="17"/>
                  </a:lnTo>
                  <a:lnTo>
                    <a:pt x="19" y="19"/>
                  </a:lnTo>
                  <a:lnTo>
                    <a:pt x="17" y="21"/>
                  </a:lnTo>
                  <a:lnTo>
                    <a:pt x="15" y="21"/>
                  </a:lnTo>
                  <a:lnTo>
                    <a:pt x="13" y="22"/>
                  </a:lnTo>
                  <a:lnTo>
                    <a:pt x="11" y="22"/>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730" name="Rectangle 130"/>
            <p:cNvSpPr>
              <a:spLocks noChangeArrowheads="1"/>
            </p:cNvSpPr>
            <p:nvPr/>
          </p:nvSpPr>
          <p:spPr bwMode="auto">
            <a:xfrm>
              <a:off x="2069" y="1965"/>
              <a:ext cx="398" cy="8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9731" name="Freeform 131"/>
            <p:cNvSpPr>
              <a:spLocks/>
            </p:cNvSpPr>
            <p:nvPr/>
          </p:nvSpPr>
          <p:spPr bwMode="auto">
            <a:xfrm>
              <a:off x="2140" y="2001"/>
              <a:ext cx="22" cy="23"/>
            </a:xfrm>
            <a:custGeom>
              <a:avLst/>
              <a:gdLst>
                <a:gd name="T0" fmla="*/ 12 w 22"/>
                <a:gd name="T1" fmla="*/ 23 h 23"/>
                <a:gd name="T2" fmla="*/ 9 w 22"/>
                <a:gd name="T3" fmla="*/ 23 h 23"/>
                <a:gd name="T4" fmla="*/ 7 w 22"/>
                <a:gd name="T5" fmla="*/ 22 h 23"/>
                <a:gd name="T6" fmla="*/ 5 w 22"/>
                <a:gd name="T7" fmla="*/ 22 h 23"/>
                <a:gd name="T8" fmla="*/ 4 w 22"/>
                <a:gd name="T9" fmla="*/ 19 h 23"/>
                <a:gd name="T10" fmla="*/ 2 w 22"/>
                <a:gd name="T11" fmla="*/ 18 h 23"/>
                <a:gd name="T12" fmla="*/ 1 w 22"/>
                <a:gd name="T13" fmla="*/ 16 h 23"/>
                <a:gd name="T14" fmla="*/ 0 w 22"/>
                <a:gd name="T15" fmla="*/ 14 h 23"/>
                <a:gd name="T16" fmla="*/ 0 w 22"/>
                <a:gd name="T17" fmla="*/ 12 h 23"/>
                <a:gd name="T18" fmla="*/ 0 w 22"/>
                <a:gd name="T19" fmla="*/ 10 h 23"/>
                <a:gd name="T20" fmla="*/ 1 w 22"/>
                <a:gd name="T21" fmla="*/ 7 h 23"/>
                <a:gd name="T22" fmla="*/ 2 w 22"/>
                <a:gd name="T23" fmla="*/ 6 h 23"/>
                <a:gd name="T24" fmla="*/ 4 w 22"/>
                <a:gd name="T25" fmla="*/ 4 h 23"/>
                <a:gd name="T26" fmla="*/ 5 w 22"/>
                <a:gd name="T27" fmla="*/ 3 h 23"/>
                <a:gd name="T28" fmla="*/ 7 w 22"/>
                <a:gd name="T29" fmla="*/ 2 h 23"/>
                <a:gd name="T30" fmla="*/ 9 w 22"/>
                <a:gd name="T31" fmla="*/ 2 h 23"/>
                <a:gd name="T32" fmla="*/ 12 w 22"/>
                <a:gd name="T33" fmla="*/ 0 h 23"/>
                <a:gd name="T34" fmla="*/ 14 w 22"/>
                <a:gd name="T35" fmla="*/ 2 h 23"/>
                <a:gd name="T36" fmla="*/ 15 w 22"/>
                <a:gd name="T37" fmla="*/ 2 h 23"/>
                <a:gd name="T38" fmla="*/ 18 w 22"/>
                <a:gd name="T39" fmla="*/ 3 h 23"/>
                <a:gd name="T40" fmla="*/ 19 w 22"/>
                <a:gd name="T41" fmla="*/ 4 h 23"/>
                <a:gd name="T42" fmla="*/ 20 w 22"/>
                <a:gd name="T43" fmla="*/ 6 h 23"/>
                <a:gd name="T44" fmla="*/ 21 w 22"/>
                <a:gd name="T45" fmla="*/ 7 h 23"/>
                <a:gd name="T46" fmla="*/ 22 w 22"/>
                <a:gd name="T47" fmla="*/ 10 h 23"/>
                <a:gd name="T48" fmla="*/ 22 w 22"/>
                <a:gd name="T49" fmla="*/ 12 h 23"/>
                <a:gd name="T50" fmla="*/ 22 w 22"/>
                <a:gd name="T51" fmla="*/ 14 h 23"/>
                <a:gd name="T52" fmla="*/ 21 w 22"/>
                <a:gd name="T53" fmla="*/ 16 h 23"/>
                <a:gd name="T54" fmla="*/ 20 w 22"/>
                <a:gd name="T55" fmla="*/ 18 h 23"/>
                <a:gd name="T56" fmla="*/ 19 w 22"/>
                <a:gd name="T57" fmla="*/ 19 h 23"/>
                <a:gd name="T58" fmla="*/ 18 w 22"/>
                <a:gd name="T59" fmla="*/ 22 h 23"/>
                <a:gd name="T60" fmla="*/ 15 w 22"/>
                <a:gd name="T61" fmla="*/ 22 h 23"/>
                <a:gd name="T62" fmla="*/ 14 w 22"/>
                <a:gd name="T63" fmla="*/ 23 h 23"/>
                <a:gd name="T64" fmla="*/ 12 w 22"/>
                <a:gd name="T6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23">
                  <a:moveTo>
                    <a:pt x="12" y="23"/>
                  </a:moveTo>
                  <a:lnTo>
                    <a:pt x="9" y="23"/>
                  </a:lnTo>
                  <a:lnTo>
                    <a:pt x="7" y="22"/>
                  </a:lnTo>
                  <a:lnTo>
                    <a:pt x="5" y="22"/>
                  </a:lnTo>
                  <a:lnTo>
                    <a:pt x="4" y="19"/>
                  </a:lnTo>
                  <a:lnTo>
                    <a:pt x="2" y="18"/>
                  </a:lnTo>
                  <a:lnTo>
                    <a:pt x="1" y="16"/>
                  </a:lnTo>
                  <a:lnTo>
                    <a:pt x="0" y="14"/>
                  </a:lnTo>
                  <a:lnTo>
                    <a:pt x="0" y="12"/>
                  </a:lnTo>
                  <a:lnTo>
                    <a:pt x="0" y="10"/>
                  </a:lnTo>
                  <a:lnTo>
                    <a:pt x="1" y="7"/>
                  </a:lnTo>
                  <a:lnTo>
                    <a:pt x="2" y="6"/>
                  </a:lnTo>
                  <a:lnTo>
                    <a:pt x="4" y="4"/>
                  </a:lnTo>
                  <a:lnTo>
                    <a:pt x="5" y="3"/>
                  </a:lnTo>
                  <a:lnTo>
                    <a:pt x="7" y="2"/>
                  </a:lnTo>
                  <a:lnTo>
                    <a:pt x="9" y="2"/>
                  </a:lnTo>
                  <a:lnTo>
                    <a:pt x="12" y="0"/>
                  </a:lnTo>
                  <a:lnTo>
                    <a:pt x="14" y="2"/>
                  </a:lnTo>
                  <a:lnTo>
                    <a:pt x="15" y="2"/>
                  </a:lnTo>
                  <a:lnTo>
                    <a:pt x="18" y="3"/>
                  </a:lnTo>
                  <a:lnTo>
                    <a:pt x="19" y="4"/>
                  </a:lnTo>
                  <a:lnTo>
                    <a:pt x="20" y="6"/>
                  </a:lnTo>
                  <a:lnTo>
                    <a:pt x="21" y="7"/>
                  </a:lnTo>
                  <a:lnTo>
                    <a:pt x="22" y="10"/>
                  </a:lnTo>
                  <a:lnTo>
                    <a:pt x="22" y="12"/>
                  </a:lnTo>
                  <a:lnTo>
                    <a:pt x="22" y="14"/>
                  </a:lnTo>
                  <a:lnTo>
                    <a:pt x="21" y="16"/>
                  </a:lnTo>
                  <a:lnTo>
                    <a:pt x="20" y="18"/>
                  </a:lnTo>
                  <a:lnTo>
                    <a:pt x="19" y="19"/>
                  </a:lnTo>
                  <a:lnTo>
                    <a:pt x="18" y="22"/>
                  </a:lnTo>
                  <a:lnTo>
                    <a:pt x="15" y="22"/>
                  </a:lnTo>
                  <a:lnTo>
                    <a:pt x="14" y="23"/>
                  </a:lnTo>
                  <a:lnTo>
                    <a:pt x="12"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32" name="Freeform 132"/>
            <p:cNvSpPr>
              <a:spLocks/>
            </p:cNvSpPr>
            <p:nvPr/>
          </p:nvSpPr>
          <p:spPr bwMode="auto">
            <a:xfrm>
              <a:off x="2140" y="2001"/>
              <a:ext cx="22" cy="23"/>
            </a:xfrm>
            <a:custGeom>
              <a:avLst/>
              <a:gdLst>
                <a:gd name="T0" fmla="*/ 12 w 22"/>
                <a:gd name="T1" fmla="*/ 23 h 23"/>
                <a:gd name="T2" fmla="*/ 9 w 22"/>
                <a:gd name="T3" fmla="*/ 23 h 23"/>
                <a:gd name="T4" fmla="*/ 7 w 22"/>
                <a:gd name="T5" fmla="*/ 22 h 23"/>
                <a:gd name="T6" fmla="*/ 5 w 22"/>
                <a:gd name="T7" fmla="*/ 22 h 23"/>
                <a:gd name="T8" fmla="*/ 4 w 22"/>
                <a:gd name="T9" fmla="*/ 19 h 23"/>
                <a:gd name="T10" fmla="*/ 2 w 22"/>
                <a:gd name="T11" fmla="*/ 18 h 23"/>
                <a:gd name="T12" fmla="*/ 1 w 22"/>
                <a:gd name="T13" fmla="*/ 16 h 23"/>
                <a:gd name="T14" fmla="*/ 0 w 22"/>
                <a:gd name="T15" fmla="*/ 14 h 23"/>
                <a:gd name="T16" fmla="*/ 0 w 22"/>
                <a:gd name="T17" fmla="*/ 12 h 23"/>
                <a:gd name="T18" fmla="*/ 0 w 22"/>
                <a:gd name="T19" fmla="*/ 10 h 23"/>
                <a:gd name="T20" fmla="*/ 1 w 22"/>
                <a:gd name="T21" fmla="*/ 7 h 23"/>
                <a:gd name="T22" fmla="*/ 2 w 22"/>
                <a:gd name="T23" fmla="*/ 6 h 23"/>
                <a:gd name="T24" fmla="*/ 4 w 22"/>
                <a:gd name="T25" fmla="*/ 4 h 23"/>
                <a:gd name="T26" fmla="*/ 5 w 22"/>
                <a:gd name="T27" fmla="*/ 3 h 23"/>
                <a:gd name="T28" fmla="*/ 7 w 22"/>
                <a:gd name="T29" fmla="*/ 2 h 23"/>
                <a:gd name="T30" fmla="*/ 9 w 22"/>
                <a:gd name="T31" fmla="*/ 2 h 23"/>
                <a:gd name="T32" fmla="*/ 12 w 22"/>
                <a:gd name="T33" fmla="*/ 0 h 23"/>
                <a:gd name="T34" fmla="*/ 14 w 22"/>
                <a:gd name="T35" fmla="*/ 2 h 23"/>
                <a:gd name="T36" fmla="*/ 15 w 22"/>
                <a:gd name="T37" fmla="*/ 2 h 23"/>
                <a:gd name="T38" fmla="*/ 18 w 22"/>
                <a:gd name="T39" fmla="*/ 3 h 23"/>
                <a:gd name="T40" fmla="*/ 19 w 22"/>
                <a:gd name="T41" fmla="*/ 4 h 23"/>
                <a:gd name="T42" fmla="*/ 20 w 22"/>
                <a:gd name="T43" fmla="*/ 6 h 23"/>
                <a:gd name="T44" fmla="*/ 21 w 22"/>
                <a:gd name="T45" fmla="*/ 7 h 23"/>
                <a:gd name="T46" fmla="*/ 22 w 22"/>
                <a:gd name="T47" fmla="*/ 10 h 23"/>
                <a:gd name="T48" fmla="*/ 22 w 22"/>
                <a:gd name="T49" fmla="*/ 12 h 23"/>
                <a:gd name="T50" fmla="*/ 22 w 22"/>
                <a:gd name="T51" fmla="*/ 14 h 23"/>
                <a:gd name="T52" fmla="*/ 21 w 22"/>
                <a:gd name="T53" fmla="*/ 16 h 23"/>
                <a:gd name="T54" fmla="*/ 20 w 22"/>
                <a:gd name="T55" fmla="*/ 18 h 23"/>
                <a:gd name="T56" fmla="*/ 19 w 22"/>
                <a:gd name="T57" fmla="*/ 19 h 23"/>
                <a:gd name="T58" fmla="*/ 18 w 22"/>
                <a:gd name="T59" fmla="*/ 22 h 23"/>
                <a:gd name="T60" fmla="*/ 15 w 22"/>
                <a:gd name="T61" fmla="*/ 22 h 23"/>
                <a:gd name="T62" fmla="*/ 14 w 22"/>
                <a:gd name="T63" fmla="*/ 23 h 23"/>
                <a:gd name="T64" fmla="*/ 12 w 22"/>
                <a:gd name="T6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23">
                  <a:moveTo>
                    <a:pt x="12" y="23"/>
                  </a:moveTo>
                  <a:lnTo>
                    <a:pt x="9" y="23"/>
                  </a:lnTo>
                  <a:lnTo>
                    <a:pt x="7" y="22"/>
                  </a:lnTo>
                  <a:lnTo>
                    <a:pt x="5" y="22"/>
                  </a:lnTo>
                  <a:lnTo>
                    <a:pt x="4" y="19"/>
                  </a:lnTo>
                  <a:lnTo>
                    <a:pt x="2" y="18"/>
                  </a:lnTo>
                  <a:lnTo>
                    <a:pt x="1" y="16"/>
                  </a:lnTo>
                  <a:lnTo>
                    <a:pt x="0" y="14"/>
                  </a:lnTo>
                  <a:lnTo>
                    <a:pt x="0" y="12"/>
                  </a:lnTo>
                  <a:lnTo>
                    <a:pt x="0" y="10"/>
                  </a:lnTo>
                  <a:lnTo>
                    <a:pt x="1" y="7"/>
                  </a:lnTo>
                  <a:lnTo>
                    <a:pt x="2" y="6"/>
                  </a:lnTo>
                  <a:lnTo>
                    <a:pt x="4" y="4"/>
                  </a:lnTo>
                  <a:lnTo>
                    <a:pt x="5" y="3"/>
                  </a:lnTo>
                  <a:lnTo>
                    <a:pt x="7" y="2"/>
                  </a:lnTo>
                  <a:lnTo>
                    <a:pt x="9" y="2"/>
                  </a:lnTo>
                  <a:lnTo>
                    <a:pt x="12" y="0"/>
                  </a:lnTo>
                  <a:lnTo>
                    <a:pt x="14" y="2"/>
                  </a:lnTo>
                  <a:lnTo>
                    <a:pt x="15" y="2"/>
                  </a:lnTo>
                  <a:lnTo>
                    <a:pt x="18" y="3"/>
                  </a:lnTo>
                  <a:lnTo>
                    <a:pt x="19" y="4"/>
                  </a:lnTo>
                  <a:lnTo>
                    <a:pt x="20" y="6"/>
                  </a:lnTo>
                  <a:lnTo>
                    <a:pt x="21" y="7"/>
                  </a:lnTo>
                  <a:lnTo>
                    <a:pt x="22" y="10"/>
                  </a:lnTo>
                  <a:lnTo>
                    <a:pt x="22" y="12"/>
                  </a:lnTo>
                  <a:lnTo>
                    <a:pt x="22" y="14"/>
                  </a:lnTo>
                  <a:lnTo>
                    <a:pt x="21" y="16"/>
                  </a:lnTo>
                  <a:lnTo>
                    <a:pt x="20" y="18"/>
                  </a:lnTo>
                  <a:lnTo>
                    <a:pt x="19" y="19"/>
                  </a:lnTo>
                  <a:lnTo>
                    <a:pt x="18" y="22"/>
                  </a:lnTo>
                  <a:lnTo>
                    <a:pt x="15" y="22"/>
                  </a:lnTo>
                  <a:lnTo>
                    <a:pt x="14" y="23"/>
                  </a:lnTo>
                  <a:lnTo>
                    <a:pt x="12" y="23"/>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733" name="Freeform 133"/>
            <p:cNvSpPr>
              <a:spLocks/>
            </p:cNvSpPr>
            <p:nvPr/>
          </p:nvSpPr>
          <p:spPr bwMode="auto">
            <a:xfrm>
              <a:off x="2251" y="2001"/>
              <a:ext cx="22" cy="23"/>
            </a:xfrm>
            <a:custGeom>
              <a:avLst/>
              <a:gdLst>
                <a:gd name="T0" fmla="*/ 10 w 22"/>
                <a:gd name="T1" fmla="*/ 23 h 23"/>
                <a:gd name="T2" fmla="*/ 9 w 22"/>
                <a:gd name="T3" fmla="*/ 23 h 23"/>
                <a:gd name="T4" fmla="*/ 7 w 22"/>
                <a:gd name="T5" fmla="*/ 22 h 23"/>
                <a:gd name="T6" fmla="*/ 4 w 22"/>
                <a:gd name="T7" fmla="*/ 22 h 23"/>
                <a:gd name="T8" fmla="*/ 3 w 22"/>
                <a:gd name="T9" fmla="*/ 19 h 23"/>
                <a:gd name="T10" fmla="*/ 2 w 22"/>
                <a:gd name="T11" fmla="*/ 18 h 23"/>
                <a:gd name="T12" fmla="*/ 1 w 22"/>
                <a:gd name="T13" fmla="*/ 16 h 23"/>
                <a:gd name="T14" fmla="*/ 0 w 22"/>
                <a:gd name="T15" fmla="*/ 14 h 23"/>
                <a:gd name="T16" fmla="*/ 0 w 22"/>
                <a:gd name="T17" fmla="*/ 12 h 23"/>
                <a:gd name="T18" fmla="*/ 0 w 22"/>
                <a:gd name="T19" fmla="*/ 10 h 23"/>
                <a:gd name="T20" fmla="*/ 1 w 22"/>
                <a:gd name="T21" fmla="*/ 7 h 23"/>
                <a:gd name="T22" fmla="*/ 2 w 22"/>
                <a:gd name="T23" fmla="*/ 6 h 23"/>
                <a:gd name="T24" fmla="*/ 3 w 22"/>
                <a:gd name="T25" fmla="*/ 4 h 23"/>
                <a:gd name="T26" fmla="*/ 4 w 22"/>
                <a:gd name="T27" fmla="*/ 3 h 23"/>
                <a:gd name="T28" fmla="*/ 7 w 22"/>
                <a:gd name="T29" fmla="*/ 2 h 23"/>
                <a:gd name="T30" fmla="*/ 9 w 22"/>
                <a:gd name="T31" fmla="*/ 2 h 23"/>
                <a:gd name="T32" fmla="*/ 10 w 22"/>
                <a:gd name="T33" fmla="*/ 0 h 23"/>
                <a:gd name="T34" fmla="*/ 13 w 22"/>
                <a:gd name="T35" fmla="*/ 2 h 23"/>
                <a:gd name="T36" fmla="*/ 15 w 22"/>
                <a:gd name="T37" fmla="*/ 2 h 23"/>
                <a:gd name="T38" fmla="*/ 17 w 22"/>
                <a:gd name="T39" fmla="*/ 3 h 23"/>
                <a:gd name="T40" fmla="*/ 19 w 22"/>
                <a:gd name="T41" fmla="*/ 4 h 23"/>
                <a:gd name="T42" fmla="*/ 20 w 22"/>
                <a:gd name="T43" fmla="*/ 6 h 23"/>
                <a:gd name="T44" fmla="*/ 21 w 22"/>
                <a:gd name="T45" fmla="*/ 7 h 23"/>
                <a:gd name="T46" fmla="*/ 22 w 22"/>
                <a:gd name="T47" fmla="*/ 10 h 23"/>
                <a:gd name="T48" fmla="*/ 22 w 22"/>
                <a:gd name="T49" fmla="*/ 12 h 23"/>
                <a:gd name="T50" fmla="*/ 22 w 22"/>
                <a:gd name="T51" fmla="*/ 14 h 23"/>
                <a:gd name="T52" fmla="*/ 21 w 22"/>
                <a:gd name="T53" fmla="*/ 16 h 23"/>
                <a:gd name="T54" fmla="*/ 20 w 22"/>
                <a:gd name="T55" fmla="*/ 18 h 23"/>
                <a:gd name="T56" fmla="*/ 19 w 22"/>
                <a:gd name="T57" fmla="*/ 19 h 23"/>
                <a:gd name="T58" fmla="*/ 17 w 22"/>
                <a:gd name="T59" fmla="*/ 22 h 23"/>
                <a:gd name="T60" fmla="*/ 15 w 22"/>
                <a:gd name="T61" fmla="*/ 22 h 23"/>
                <a:gd name="T62" fmla="*/ 13 w 22"/>
                <a:gd name="T63" fmla="*/ 23 h 23"/>
                <a:gd name="T64" fmla="*/ 10 w 22"/>
                <a:gd name="T6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23">
                  <a:moveTo>
                    <a:pt x="10" y="23"/>
                  </a:moveTo>
                  <a:lnTo>
                    <a:pt x="9" y="23"/>
                  </a:lnTo>
                  <a:lnTo>
                    <a:pt x="7" y="22"/>
                  </a:lnTo>
                  <a:lnTo>
                    <a:pt x="4" y="22"/>
                  </a:lnTo>
                  <a:lnTo>
                    <a:pt x="3" y="19"/>
                  </a:lnTo>
                  <a:lnTo>
                    <a:pt x="2" y="18"/>
                  </a:lnTo>
                  <a:lnTo>
                    <a:pt x="1" y="16"/>
                  </a:lnTo>
                  <a:lnTo>
                    <a:pt x="0" y="14"/>
                  </a:lnTo>
                  <a:lnTo>
                    <a:pt x="0" y="12"/>
                  </a:lnTo>
                  <a:lnTo>
                    <a:pt x="0" y="10"/>
                  </a:lnTo>
                  <a:lnTo>
                    <a:pt x="1" y="7"/>
                  </a:lnTo>
                  <a:lnTo>
                    <a:pt x="2" y="6"/>
                  </a:lnTo>
                  <a:lnTo>
                    <a:pt x="3" y="4"/>
                  </a:lnTo>
                  <a:lnTo>
                    <a:pt x="4" y="3"/>
                  </a:lnTo>
                  <a:lnTo>
                    <a:pt x="7" y="2"/>
                  </a:lnTo>
                  <a:lnTo>
                    <a:pt x="9" y="2"/>
                  </a:lnTo>
                  <a:lnTo>
                    <a:pt x="10" y="0"/>
                  </a:lnTo>
                  <a:lnTo>
                    <a:pt x="13" y="2"/>
                  </a:lnTo>
                  <a:lnTo>
                    <a:pt x="15" y="2"/>
                  </a:lnTo>
                  <a:lnTo>
                    <a:pt x="17" y="3"/>
                  </a:lnTo>
                  <a:lnTo>
                    <a:pt x="19" y="4"/>
                  </a:lnTo>
                  <a:lnTo>
                    <a:pt x="20" y="6"/>
                  </a:lnTo>
                  <a:lnTo>
                    <a:pt x="21" y="7"/>
                  </a:lnTo>
                  <a:lnTo>
                    <a:pt x="22" y="10"/>
                  </a:lnTo>
                  <a:lnTo>
                    <a:pt x="22" y="12"/>
                  </a:lnTo>
                  <a:lnTo>
                    <a:pt x="22" y="14"/>
                  </a:lnTo>
                  <a:lnTo>
                    <a:pt x="21" y="16"/>
                  </a:lnTo>
                  <a:lnTo>
                    <a:pt x="20" y="18"/>
                  </a:lnTo>
                  <a:lnTo>
                    <a:pt x="19" y="19"/>
                  </a:lnTo>
                  <a:lnTo>
                    <a:pt x="17" y="22"/>
                  </a:lnTo>
                  <a:lnTo>
                    <a:pt x="15" y="22"/>
                  </a:lnTo>
                  <a:lnTo>
                    <a:pt x="13" y="23"/>
                  </a:lnTo>
                  <a:lnTo>
                    <a:pt x="10"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34" name="Freeform 134"/>
            <p:cNvSpPr>
              <a:spLocks/>
            </p:cNvSpPr>
            <p:nvPr/>
          </p:nvSpPr>
          <p:spPr bwMode="auto">
            <a:xfrm>
              <a:off x="2251" y="2001"/>
              <a:ext cx="22" cy="23"/>
            </a:xfrm>
            <a:custGeom>
              <a:avLst/>
              <a:gdLst>
                <a:gd name="T0" fmla="*/ 10 w 22"/>
                <a:gd name="T1" fmla="*/ 23 h 23"/>
                <a:gd name="T2" fmla="*/ 9 w 22"/>
                <a:gd name="T3" fmla="*/ 23 h 23"/>
                <a:gd name="T4" fmla="*/ 7 w 22"/>
                <a:gd name="T5" fmla="*/ 22 h 23"/>
                <a:gd name="T6" fmla="*/ 4 w 22"/>
                <a:gd name="T7" fmla="*/ 22 h 23"/>
                <a:gd name="T8" fmla="*/ 3 w 22"/>
                <a:gd name="T9" fmla="*/ 19 h 23"/>
                <a:gd name="T10" fmla="*/ 2 w 22"/>
                <a:gd name="T11" fmla="*/ 18 h 23"/>
                <a:gd name="T12" fmla="*/ 1 w 22"/>
                <a:gd name="T13" fmla="*/ 16 h 23"/>
                <a:gd name="T14" fmla="*/ 0 w 22"/>
                <a:gd name="T15" fmla="*/ 14 h 23"/>
                <a:gd name="T16" fmla="*/ 0 w 22"/>
                <a:gd name="T17" fmla="*/ 12 h 23"/>
                <a:gd name="T18" fmla="*/ 0 w 22"/>
                <a:gd name="T19" fmla="*/ 10 h 23"/>
                <a:gd name="T20" fmla="*/ 1 w 22"/>
                <a:gd name="T21" fmla="*/ 7 h 23"/>
                <a:gd name="T22" fmla="*/ 2 w 22"/>
                <a:gd name="T23" fmla="*/ 6 h 23"/>
                <a:gd name="T24" fmla="*/ 3 w 22"/>
                <a:gd name="T25" fmla="*/ 4 h 23"/>
                <a:gd name="T26" fmla="*/ 4 w 22"/>
                <a:gd name="T27" fmla="*/ 3 h 23"/>
                <a:gd name="T28" fmla="*/ 7 w 22"/>
                <a:gd name="T29" fmla="*/ 2 h 23"/>
                <a:gd name="T30" fmla="*/ 9 w 22"/>
                <a:gd name="T31" fmla="*/ 2 h 23"/>
                <a:gd name="T32" fmla="*/ 10 w 22"/>
                <a:gd name="T33" fmla="*/ 0 h 23"/>
                <a:gd name="T34" fmla="*/ 13 w 22"/>
                <a:gd name="T35" fmla="*/ 2 h 23"/>
                <a:gd name="T36" fmla="*/ 15 w 22"/>
                <a:gd name="T37" fmla="*/ 2 h 23"/>
                <a:gd name="T38" fmla="*/ 17 w 22"/>
                <a:gd name="T39" fmla="*/ 3 h 23"/>
                <a:gd name="T40" fmla="*/ 19 w 22"/>
                <a:gd name="T41" fmla="*/ 4 h 23"/>
                <a:gd name="T42" fmla="*/ 20 w 22"/>
                <a:gd name="T43" fmla="*/ 6 h 23"/>
                <a:gd name="T44" fmla="*/ 21 w 22"/>
                <a:gd name="T45" fmla="*/ 7 h 23"/>
                <a:gd name="T46" fmla="*/ 22 w 22"/>
                <a:gd name="T47" fmla="*/ 10 h 23"/>
                <a:gd name="T48" fmla="*/ 22 w 22"/>
                <a:gd name="T49" fmla="*/ 12 h 23"/>
                <a:gd name="T50" fmla="*/ 22 w 22"/>
                <a:gd name="T51" fmla="*/ 14 h 23"/>
                <a:gd name="T52" fmla="*/ 21 w 22"/>
                <a:gd name="T53" fmla="*/ 16 h 23"/>
                <a:gd name="T54" fmla="*/ 20 w 22"/>
                <a:gd name="T55" fmla="*/ 18 h 23"/>
                <a:gd name="T56" fmla="*/ 19 w 22"/>
                <a:gd name="T57" fmla="*/ 19 h 23"/>
                <a:gd name="T58" fmla="*/ 17 w 22"/>
                <a:gd name="T59" fmla="*/ 22 h 23"/>
                <a:gd name="T60" fmla="*/ 15 w 22"/>
                <a:gd name="T61" fmla="*/ 22 h 23"/>
                <a:gd name="T62" fmla="*/ 13 w 22"/>
                <a:gd name="T63" fmla="*/ 23 h 23"/>
                <a:gd name="T64" fmla="*/ 10 w 22"/>
                <a:gd name="T6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23">
                  <a:moveTo>
                    <a:pt x="10" y="23"/>
                  </a:moveTo>
                  <a:lnTo>
                    <a:pt x="9" y="23"/>
                  </a:lnTo>
                  <a:lnTo>
                    <a:pt x="7" y="22"/>
                  </a:lnTo>
                  <a:lnTo>
                    <a:pt x="4" y="22"/>
                  </a:lnTo>
                  <a:lnTo>
                    <a:pt x="3" y="19"/>
                  </a:lnTo>
                  <a:lnTo>
                    <a:pt x="2" y="18"/>
                  </a:lnTo>
                  <a:lnTo>
                    <a:pt x="1" y="16"/>
                  </a:lnTo>
                  <a:lnTo>
                    <a:pt x="0" y="14"/>
                  </a:lnTo>
                  <a:lnTo>
                    <a:pt x="0" y="12"/>
                  </a:lnTo>
                  <a:lnTo>
                    <a:pt x="0" y="10"/>
                  </a:lnTo>
                  <a:lnTo>
                    <a:pt x="1" y="7"/>
                  </a:lnTo>
                  <a:lnTo>
                    <a:pt x="2" y="6"/>
                  </a:lnTo>
                  <a:lnTo>
                    <a:pt x="3" y="4"/>
                  </a:lnTo>
                  <a:lnTo>
                    <a:pt x="4" y="3"/>
                  </a:lnTo>
                  <a:lnTo>
                    <a:pt x="7" y="2"/>
                  </a:lnTo>
                  <a:lnTo>
                    <a:pt x="9" y="2"/>
                  </a:lnTo>
                  <a:lnTo>
                    <a:pt x="10" y="0"/>
                  </a:lnTo>
                  <a:lnTo>
                    <a:pt x="13" y="2"/>
                  </a:lnTo>
                  <a:lnTo>
                    <a:pt x="15" y="2"/>
                  </a:lnTo>
                  <a:lnTo>
                    <a:pt x="17" y="3"/>
                  </a:lnTo>
                  <a:lnTo>
                    <a:pt x="19" y="4"/>
                  </a:lnTo>
                  <a:lnTo>
                    <a:pt x="20" y="6"/>
                  </a:lnTo>
                  <a:lnTo>
                    <a:pt x="21" y="7"/>
                  </a:lnTo>
                  <a:lnTo>
                    <a:pt x="22" y="10"/>
                  </a:lnTo>
                  <a:lnTo>
                    <a:pt x="22" y="12"/>
                  </a:lnTo>
                  <a:lnTo>
                    <a:pt x="22" y="14"/>
                  </a:lnTo>
                  <a:lnTo>
                    <a:pt x="21" y="16"/>
                  </a:lnTo>
                  <a:lnTo>
                    <a:pt x="20" y="18"/>
                  </a:lnTo>
                  <a:lnTo>
                    <a:pt x="19" y="19"/>
                  </a:lnTo>
                  <a:lnTo>
                    <a:pt x="17" y="22"/>
                  </a:lnTo>
                  <a:lnTo>
                    <a:pt x="15" y="22"/>
                  </a:lnTo>
                  <a:lnTo>
                    <a:pt x="13" y="23"/>
                  </a:lnTo>
                  <a:lnTo>
                    <a:pt x="10" y="23"/>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735" name="Freeform 135"/>
            <p:cNvSpPr>
              <a:spLocks/>
            </p:cNvSpPr>
            <p:nvPr/>
          </p:nvSpPr>
          <p:spPr bwMode="auto">
            <a:xfrm>
              <a:off x="2361" y="2001"/>
              <a:ext cx="23" cy="23"/>
            </a:xfrm>
            <a:custGeom>
              <a:avLst/>
              <a:gdLst>
                <a:gd name="T0" fmla="*/ 11 w 23"/>
                <a:gd name="T1" fmla="*/ 23 h 23"/>
                <a:gd name="T2" fmla="*/ 9 w 23"/>
                <a:gd name="T3" fmla="*/ 23 h 23"/>
                <a:gd name="T4" fmla="*/ 7 w 23"/>
                <a:gd name="T5" fmla="*/ 22 h 23"/>
                <a:gd name="T6" fmla="*/ 5 w 23"/>
                <a:gd name="T7" fmla="*/ 22 h 23"/>
                <a:gd name="T8" fmla="*/ 4 w 23"/>
                <a:gd name="T9" fmla="*/ 19 h 23"/>
                <a:gd name="T10" fmla="*/ 2 w 23"/>
                <a:gd name="T11" fmla="*/ 18 h 23"/>
                <a:gd name="T12" fmla="*/ 2 w 23"/>
                <a:gd name="T13" fmla="*/ 16 h 23"/>
                <a:gd name="T14" fmla="*/ 0 w 23"/>
                <a:gd name="T15" fmla="*/ 14 h 23"/>
                <a:gd name="T16" fmla="*/ 0 w 23"/>
                <a:gd name="T17" fmla="*/ 12 h 23"/>
                <a:gd name="T18" fmla="*/ 0 w 23"/>
                <a:gd name="T19" fmla="*/ 10 h 23"/>
                <a:gd name="T20" fmla="*/ 2 w 23"/>
                <a:gd name="T21" fmla="*/ 7 h 23"/>
                <a:gd name="T22" fmla="*/ 2 w 23"/>
                <a:gd name="T23" fmla="*/ 6 h 23"/>
                <a:gd name="T24" fmla="*/ 4 w 23"/>
                <a:gd name="T25" fmla="*/ 4 h 23"/>
                <a:gd name="T26" fmla="*/ 5 w 23"/>
                <a:gd name="T27" fmla="*/ 3 h 23"/>
                <a:gd name="T28" fmla="*/ 7 w 23"/>
                <a:gd name="T29" fmla="*/ 2 h 23"/>
                <a:gd name="T30" fmla="*/ 9 w 23"/>
                <a:gd name="T31" fmla="*/ 2 h 23"/>
                <a:gd name="T32" fmla="*/ 11 w 23"/>
                <a:gd name="T33" fmla="*/ 0 h 23"/>
                <a:gd name="T34" fmla="*/ 13 w 23"/>
                <a:gd name="T35" fmla="*/ 2 h 23"/>
                <a:gd name="T36" fmla="*/ 16 w 23"/>
                <a:gd name="T37" fmla="*/ 2 h 23"/>
                <a:gd name="T38" fmla="*/ 17 w 23"/>
                <a:gd name="T39" fmla="*/ 3 h 23"/>
                <a:gd name="T40" fmla="*/ 19 w 23"/>
                <a:gd name="T41" fmla="*/ 4 h 23"/>
                <a:gd name="T42" fmla="*/ 20 w 23"/>
                <a:gd name="T43" fmla="*/ 6 h 23"/>
                <a:gd name="T44" fmla="*/ 22 w 23"/>
                <a:gd name="T45" fmla="*/ 7 h 23"/>
                <a:gd name="T46" fmla="*/ 22 w 23"/>
                <a:gd name="T47" fmla="*/ 10 h 23"/>
                <a:gd name="T48" fmla="*/ 23 w 23"/>
                <a:gd name="T49" fmla="*/ 12 h 23"/>
                <a:gd name="T50" fmla="*/ 22 w 23"/>
                <a:gd name="T51" fmla="*/ 14 h 23"/>
                <a:gd name="T52" fmla="*/ 22 w 23"/>
                <a:gd name="T53" fmla="*/ 16 h 23"/>
                <a:gd name="T54" fmla="*/ 20 w 23"/>
                <a:gd name="T55" fmla="*/ 18 h 23"/>
                <a:gd name="T56" fmla="*/ 19 w 23"/>
                <a:gd name="T57" fmla="*/ 19 h 23"/>
                <a:gd name="T58" fmla="*/ 17 w 23"/>
                <a:gd name="T59" fmla="*/ 22 h 23"/>
                <a:gd name="T60" fmla="*/ 16 w 23"/>
                <a:gd name="T61" fmla="*/ 22 h 23"/>
                <a:gd name="T62" fmla="*/ 13 w 23"/>
                <a:gd name="T63" fmla="*/ 23 h 23"/>
                <a:gd name="T64" fmla="*/ 11 w 23"/>
                <a:gd name="T6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 h="23">
                  <a:moveTo>
                    <a:pt x="11" y="23"/>
                  </a:moveTo>
                  <a:lnTo>
                    <a:pt x="9" y="23"/>
                  </a:lnTo>
                  <a:lnTo>
                    <a:pt x="7" y="22"/>
                  </a:lnTo>
                  <a:lnTo>
                    <a:pt x="5" y="22"/>
                  </a:lnTo>
                  <a:lnTo>
                    <a:pt x="4" y="19"/>
                  </a:lnTo>
                  <a:lnTo>
                    <a:pt x="2" y="18"/>
                  </a:lnTo>
                  <a:lnTo>
                    <a:pt x="2" y="16"/>
                  </a:lnTo>
                  <a:lnTo>
                    <a:pt x="0" y="14"/>
                  </a:lnTo>
                  <a:lnTo>
                    <a:pt x="0" y="12"/>
                  </a:lnTo>
                  <a:lnTo>
                    <a:pt x="0" y="10"/>
                  </a:lnTo>
                  <a:lnTo>
                    <a:pt x="2" y="7"/>
                  </a:lnTo>
                  <a:lnTo>
                    <a:pt x="2" y="6"/>
                  </a:lnTo>
                  <a:lnTo>
                    <a:pt x="4" y="4"/>
                  </a:lnTo>
                  <a:lnTo>
                    <a:pt x="5" y="3"/>
                  </a:lnTo>
                  <a:lnTo>
                    <a:pt x="7" y="2"/>
                  </a:lnTo>
                  <a:lnTo>
                    <a:pt x="9" y="2"/>
                  </a:lnTo>
                  <a:lnTo>
                    <a:pt x="11" y="0"/>
                  </a:lnTo>
                  <a:lnTo>
                    <a:pt x="13" y="2"/>
                  </a:lnTo>
                  <a:lnTo>
                    <a:pt x="16" y="2"/>
                  </a:lnTo>
                  <a:lnTo>
                    <a:pt x="17" y="3"/>
                  </a:lnTo>
                  <a:lnTo>
                    <a:pt x="19" y="4"/>
                  </a:lnTo>
                  <a:lnTo>
                    <a:pt x="20" y="6"/>
                  </a:lnTo>
                  <a:lnTo>
                    <a:pt x="22" y="7"/>
                  </a:lnTo>
                  <a:lnTo>
                    <a:pt x="22" y="10"/>
                  </a:lnTo>
                  <a:lnTo>
                    <a:pt x="23" y="12"/>
                  </a:lnTo>
                  <a:lnTo>
                    <a:pt x="22" y="14"/>
                  </a:lnTo>
                  <a:lnTo>
                    <a:pt x="22" y="16"/>
                  </a:lnTo>
                  <a:lnTo>
                    <a:pt x="20" y="18"/>
                  </a:lnTo>
                  <a:lnTo>
                    <a:pt x="19" y="19"/>
                  </a:lnTo>
                  <a:lnTo>
                    <a:pt x="17" y="22"/>
                  </a:lnTo>
                  <a:lnTo>
                    <a:pt x="16" y="22"/>
                  </a:lnTo>
                  <a:lnTo>
                    <a:pt x="13" y="23"/>
                  </a:lnTo>
                  <a:lnTo>
                    <a:pt x="11"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36" name="Freeform 136"/>
            <p:cNvSpPr>
              <a:spLocks/>
            </p:cNvSpPr>
            <p:nvPr/>
          </p:nvSpPr>
          <p:spPr bwMode="auto">
            <a:xfrm>
              <a:off x="2361" y="2001"/>
              <a:ext cx="23" cy="23"/>
            </a:xfrm>
            <a:custGeom>
              <a:avLst/>
              <a:gdLst>
                <a:gd name="T0" fmla="*/ 11 w 23"/>
                <a:gd name="T1" fmla="*/ 23 h 23"/>
                <a:gd name="T2" fmla="*/ 9 w 23"/>
                <a:gd name="T3" fmla="*/ 23 h 23"/>
                <a:gd name="T4" fmla="*/ 7 w 23"/>
                <a:gd name="T5" fmla="*/ 22 h 23"/>
                <a:gd name="T6" fmla="*/ 5 w 23"/>
                <a:gd name="T7" fmla="*/ 22 h 23"/>
                <a:gd name="T8" fmla="*/ 4 w 23"/>
                <a:gd name="T9" fmla="*/ 19 h 23"/>
                <a:gd name="T10" fmla="*/ 2 w 23"/>
                <a:gd name="T11" fmla="*/ 18 h 23"/>
                <a:gd name="T12" fmla="*/ 2 w 23"/>
                <a:gd name="T13" fmla="*/ 16 h 23"/>
                <a:gd name="T14" fmla="*/ 0 w 23"/>
                <a:gd name="T15" fmla="*/ 14 h 23"/>
                <a:gd name="T16" fmla="*/ 0 w 23"/>
                <a:gd name="T17" fmla="*/ 12 h 23"/>
                <a:gd name="T18" fmla="*/ 0 w 23"/>
                <a:gd name="T19" fmla="*/ 10 h 23"/>
                <a:gd name="T20" fmla="*/ 2 w 23"/>
                <a:gd name="T21" fmla="*/ 7 h 23"/>
                <a:gd name="T22" fmla="*/ 2 w 23"/>
                <a:gd name="T23" fmla="*/ 6 h 23"/>
                <a:gd name="T24" fmla="*/ 4 w 23"/>
                <a:gd name="T25" fmla="*/ 4 h 23"/>
                <a:gd name="T26" fmla="*/ 5 w 23"/>
                <a:gd name="T27" fmla="*/ 3 h 23"/>
                <a:gd name="T28" fmla="*/ 7 w 23"/>
                <a:gd name="T29" fmla="*/ 2 h 23"/>
                <a:gd name="T30" fmla="*/ 9 w 23"/>
                <a:gd name="T31" fmla="*/ 2 h 23"/>
                <a:gd name="T32" fmla="*/ 11 w 23"/>
                <a:gd name="T33" fmla="*/ 0 h 23"/>
                <a:gd name="T34" fmla="*/ 13 w 23"/>
                <a:gd name="T35" fmla="*/ 2 h 23"/>
                <a:gd name="T36" fmla="*/ 16 w 23"/>
                <a:gd name="T37" fmla="*/ 2 h 23"/>
                <a:gd name="T38" fmla="*/ 17 w 23"/>
                <a:gd name="T39" fmla="*/ 3 h 23"/>
                <a:gd name="T40" fmla="*/ 19 w 23"/>
                <a:gd name="T41" fmla="*/ 4 h 23"/>
                <a:gd name="T42" fmla="*/ 20 w 23"/>
                <a:gd name="T43" fmla="*/ 6 h 23"/>
                <a:gd name="T44" fmla="*/ 22 w 23"/>
                <a:gd name="T45" fmla="*/ 7 h 23"/>
                <a:gd name="T46" fmla="*/ 22 w 23"/>
                <a:gd name="T47" fmla="*/ 10 h 23"/>
                <a:gd name="T48" fmla="*/ 23 w 23"/>
                <a:gd name="T49" fmla="*/ 12 h 23"/>
                <a:gd name="T50" fmla="*/ 22 w 23"/>
                <a:gd name="T51" fmla="*/ 14 h 23"/>
                <a:gd name="T52" fmla="*/ 22 w 23"/>
                <a:gd name="T53" fmla="*/ 16 h 23"/>
                <a:gd name="T54" fmla="*/ 20 w 23"/>
                <a:gd name="T55" fmla="*/ 18 h 23"/>
                <a:gd name="T56" fmla="*/ 19 w 23"/>
                <a:gd name="T57" fmla="*/ 19 h 23"/>
                <a:gd name="T58" fmla="*/ 17 w 23"/>
                <a:gd name="T59" fmla="*/ 22 h 23"/>
                <a:gd name="T60" fmla="*/ 16 w 23"/>
                <a:gd name="T61" fmla="*/ 22 h 23"/>
                <a:gd name="T62" fmla="*/ 13 w 23"/>
                <a:gd name="T63" fmla="*/ 23 h 23"/>
                <a:gd name="T64" fmla="*/ 11 w 23"/>
                <a:gd name="T6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 h="23">
                  <a:moveTo>
                    <a:pt x="11" y="23"/>
                  </a:moveTo>
                  <a:lnTo>
                    <a:pt x="9" y="23"/>
                  </a:lnTo>
                  <a:lnTo>
                    <a:pt x="7" y="22"/>
                  </a:lnTo>
                  <a:lnTo>
                    <a:pt x="5" y="22"/>
                  </a:lnTo>
                  <a:lnTo>
                    <a:pt x="4" y="19"/>
                  </a:lnTo>
                  <a:lnTo>
                    <a:pt x="2" y="18"/>
                  </a:lnTo>
                  <a:lnTo>
                    <a:pt x="2" y="16"/>
                  </a:lnTo>
                  <a:lnTo>
                    <a:pt x="0" y="14"/>
                  </a:lnTo>
                  <a:lnTo>
                    <a:pt x="0" y="12"/>
                  </a:lnTo>
                  <a:lnTo>
                    <a:pt x="0" y="10"/>
                  </a:lnTo>
                  <a:lnTo>
                    <a:pt x="2" y="7"/>
                  </a:lnTo>
                  <a:lnTo>
                    <a:pt x="2" y="6"/>
                  </a:lnTo>
                  <a:lnTo>
                    <a:pt x="4" y="4"/>
                  </a:lnTo>
                  <a:lnTo>
                    <a:pt x="5" y="3"/>
                  </a:lnTo>
                  <a:lnTo>
                    <a:pt x="7" y="2"/>
                  </a:lnTo>
                  <a:lnTo>
                    <a:pt x="9" y="2"/>
                  </a:lnTo>
                  <a:lnTo>
                    <a:pt x="11" y="0"/>
                  </a:lnTo>
                  <a:lnTo>
                    <a:pt x="13" y="2"/>
                  </a:lnTo>
                  <a:lnTo>
                    <a:pt x="16" y="2"/>
                  </a:lnTo>
                  <a:lnTo>
                    <a:pt x="17" y="3"/>
                  </a:lnTo>
                  <a:lnTo>
                    <a:pt x="19" y="4"/>
                  </a:lnTo>
                  <a:lnTo>
                    <a:pt x="20" y="6"/>
                  </a:lnTo>
                  <a:lnTo>
                    <a:pt x="22" y="7"/>
                  </a:lnTo>
                  <a:lnTo>
                    <a:pt x="22" y="10"/>
                  </a:lnTo>
                  <a:lnTo>
                    <a:pt x="23" y="12"/>
                  </a:lnTo>
                  <a:lnTo>
                    <a:pt x="22" y="14"/>
                  </a:lnTo>
                  <a:lnTo>
                    <a:pt x="22" y="16"/>
                  </a:lnTo>
                  <a:lnTo>
                    <a:pt x="20" y="18"/>
                  </a:lnTo>
                  <a:lnTo>
                    <a:pt x="19" y="19"/>
                  </a:lnTo>
                  <a:lnTo>
                    <a:pt x="17" y="22"/>
                  </a:lnTo>
                  <a:lnTo>
                    <a:pt x="16" y="22"/>
                  </a:lnTo>
                  <a:lnTo>
                    <a:pt x="13" y="23"/>
                  </a:lnTo>
                  <a:lnTo>
                    <a:pt x="11" y="23"/>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737" name="Rectangle 137"/>
            <p:cNvSpPr>
              <a:spLocks noChangeArrowheads="1"/>
            </p:cNvSpPr>
            <p:nvPr/>
          </p:nvSpPr>
          <p:spPr bwMode="auto">
            <a:xfrm>
              <a:off x="1996" y="553"/>
              <a:ext cx="397" cy="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9738" name="Freeform 138"/>
            <p:cNvSpPr>
              <a:spLocks/>
            </p:cNvSpPr>
            <p:nvPr/>
          </p:nvSpPr>
          <p:spPr bwMode="auto">
            <a:xfrm>
              <a:off x="2067" y="590"/>
              <a:ext cx="22" cy="22"/>
            </a:xfrm>
            <a:custGeom>
              <a:avLst/>
              <a:gdLst>
                <a:gd name="T0" fmla="*/ 11 w 22"/>
                <a:gd name="T1" fmla="*/ 22 h 22"/>
                <a:gd name="T2" fmla="*/ 8 w 22"/>
                <a:gd name="T3" fmla="*/ 22 h 22"/>
                <a:gd name="T4" fmla="*/ 7 w 22"/>
                <a:gd name="T5" fmla="*/ 21 h 22"/>
                <a:gd name="T6" fmla="*/ 5 w 22"/>
                <a:gd name="T7" fmla="*/ 21 h 22"/>
                <a:gd name="T8" fmla="*/ 4 w 22"/>
                <a:gd name="T9" fmla="*/ 19 h 22"/>
                <a:gd name="T10" fmla="*/ 1 w 22"/>
                <a:gd name="T11" fmla="*/ 18 h 22"/>
                <a:gd name="T12" fmla="*/ 1 w 22"/>
                <a:gd name="T13" fmla="*/ 15 h 22"/>
                <a:gd name="T14" fmla="*/ 0 w 22"/>
                <a:gd name="T15" fmla="*/ 14 h 22"/>
                <a:gd name="T16" fmla="*/ 0 w 22"/>
                <a:gd name="T17" fmla="*/ 12 h 22"/>
                <a:gd name="T18" fmla="*/ 0 w 22"/>
                <a:gd name="T19" fmla="*/ 9 h 22"/>
                <a:gd name="T20" fmla="*/ 1 w 22"/>
                <a:gd name="T21" fmla="*/ 7 h 22"/>
                <a:gd name="T22" fmla="*/ 1 w 22"/>
                <a:gd name="T23" fmla="*/ 6 h 22"/>
                <a:gd name="T24" fmla="*/ 4 w 22"/>
                <a:gd name="T25" fmla="*/ 3 h 22"/>
                <a:gd name="T26" fmla="*/ 5 w 22"/>
                <a:gd name="T27" fmla="*/ 2 h 22"/>
                <a:gd name="T28" fmla="*/ 7 w 22"/>
                <a:gd name="T29" fmla="*/ 1 h 22"/>
                <a:gd name="T30" fmla="*/ 8 w 22"/>
                <a:gd name="T31" fmla="*/ 1 h 22"/>
                <a:gd name="T32" fmla="*/ 11 w 22"/>
                <a:gd name="T33" fmla="*/ 0 h 22"/>
                <a:gd name="T34" fmla="*/ 13 w 22"/>
                <a:gd name="T35" fmla="*/ 1 h 22"/>
                <a:gd name="T36" fmla="*/ 15 w 22"/>
                <a:gd name="T37" fmla="*/ 1 h 22"/>
                <a:gd name="T38" fmla="*/ 17 w 22"/>
                <a:gd name="T39" fmla="*/ 2 h 22"/>
                <a:gd name="T40" fmla="*/ 19 w 22"/>
                <a:gd name="T41" fmla="*/ 3 h 22"/>
                <a:gd name="T42" fmla="*/ 20 w 22"/>
                <a:gd name="T43" fmla="*/ 6 h 22"/>
                <a:gd name="T44" fmla="*/ 21 w 22"/>
                <a:gd name="T45" fmla="*/ 7 h 22"/>
                <a:gd name="T46" fmla="*/ 21 w 22"/>
                <a:gd name="T47" fmla="*/ 9 h 22"/>
                <a:gd name="T48" fmla="*/ 22 w 22"/>
                <a:gd name="T49" fmla="*/ 12 h 22"/>
                <a:gd name="T50" fmla="*/ 21 w 22"/>
                <a:gd name="T51" fmla="*/ 14 h 22"/>
                <a:gd name="T52" fmla="*/ 21 w 22"/>
                <a:gd name="T53" fmla="*/ 15 h 22"/>
                <a:gd name="T54" fmla="*/ 20 w 22"/>
                <a:gd name="T55" fmla="*/ 18 h 22"/>
                <a:gd name="T56" fmla="*/ 19 w 22"/>
                <a:gd name="T57" fmla="*/ 19 h 22"/>
                <a:gd name="T58" fmla="*/ 17 w 22"/>
                <a:gd name="T59" fmla="*/ 21 h 22"/>
                <a:gd name="T60" fmla="*/ 15 w 22"/>
                <a:gd name="T61" fmla="*/ 21 h 22"/>
                <a:gd name="T62" fmla="*/ 13 w 22"/>
                <a:gd name="T63" fmla="*/ 22 h 22"/>
                <a:gd name="T64" fmla="*/ 11 w 22"/>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22">
                  <a:moveTo>
                    <a:pt x="11" y="22"/>
                  </a:moveTo>
                  <a:lnTo>
                    <a:pt x="8" y="22"/>
                  </a:lnTo>
                  <a:lnTo>
                    <a:pt x="7" y="21"/>
                  </a:lnTo>
                  <a:lnTo>
                    <a:pt x="5" y="21"/>
                  </a:lnTo>
                  <a:lnTo>
                    <a:pt x="4" y="19"/>
                  </a:lnTo>
                  <a:lnTo>
                    <a:pt x="1" y="18"/>
                  </a:lnTo>
                  <a:lnTo>
                    <a:pt x="1" y="15"/>
                  </a:lnTo>
                  <a:lnTo>
                    <a:pt x="0" y="14"/>
                  </a:lnTo>
                  <a:lnTo>
                    <a:pt x="0" y="12"/>
                  </a:lnTo>
                  <a:lnTo>
                    <a:pt x="0" y="9"/>
                  </a:lnTo>
                  <a:lnTo>
                    <a:pt x="1" y="7"/>
                  </a:lnTo>
                  <a:lnTo>
                    <a:pt x="1" y="6"/>
                  </a:lnTo>
                  <a:lnTo>
                    <a:pt x="4" y="3"/>
                  </a:lnTo>
                  <a:lnTo>
                    <a:pt x="5" y="2"/>
                  </a:lnTo>
                  <a:lnTo>
                    <a:pt x="7" y="1"/>
                  </a:lnTo>
                  <a:lnTo>
                    <a:pt x="8" y="1"/>
                  </a:lnTo>
                  <a:lnTo>
                    <a:pt x="11" y="0"/>
                  </a:lnTo>
                  <a:lnTo>
                    <a:pt x="13" y="1"/>
                  </a:lnTo>
                  <a:lnTo>
                    <a:pt x="15" y="1"/>
                  </a:lnTo>
                  <a:lnTo>
                    <a:pt x="17" y="2"/>
                  </a:lnTo>
                  <a:lnTo>
                    <a:pt x="19" y="3"/>
                  </a:lnTo>
                  <a:lnTo>
                    <a:pt x="20" y="6"/>
                  </a:lnTo>
                  <a:lnTo>
                    <a:pt x="21" y="7"/>
                  </a:lnTo>
                  <a:lnTo>
                    <a:pt x="21" y="9"/>
                  </a:lnTo>
                  <a:lnTo>
                    <a:pt x="22" y="12"/>
                  </a:lnTo>
                  <a:lnTo>
                    <a:pt x="21" y="14"/>
                  </a:lnTo>
                  <a:lnTo>
                    <a:pt x="21" y="15"/>
                  </a:lnTo>
                  <a:lnTo>
                    <a:pt x="20" y="18"/>
                  </a:lnTo>
                  <a:lnTo>
                    <a:pt x="19" y="19"/>
                  </a:lnTo>
                  <a:lnTo>
                    <a:pt x="17" y="21"/>
                  </a:lnTo>
                  <a:lnTo>
                    <a:pt x="15" y="21"/>
                  </a:lnTo>
                  <a:lnTo>
                    <a:pt x="13" y="22"/>
                  </a:lnTo>
                  <a:lnTo>
                    <a:pt x="11"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39" name="Freeform 139"/>
            <p:cNvSpPr>
              <a:spLocks/>
            </p:cNvSpPr>
            <p:nvPr/>
          </p:nvSpPr>
          <p:spPr bwMode="auto">
            <a:xfrm>
              <a:off x="2067" y="590"/>
              <a:ext cx="22" cy="22"/>
            </a:xfrm>
            <a:custGeom>
              <a:avLst/>
              <a:gdLst>
                <a:gd name="T0" fmla="*/ 11 w 22"/>
                <a:gd name="T1" fmla="*/ 22 h 22"/>
                <a:gd name="T2" fmla="*/ 8 w 22"/>
                <a:gd name="T3" fmla="*/ 22 h 22"/>
                <a:gd name="T4" fmla="*/ 7 w 22"/>
                <a:gd name="T5" fmla="*/ 21 h 22"/>
                <a:gd name="T6" fmla="*/ 5 w 22"/>
                <a:gd name="T7" fmla="*/ 21 h 22"/>
                <a:gd name="T8" fmla="*/ 4 w 22"/>
                <a:gd name="T9" fmla="*/ 19 h 22"/>
                <a:gd name="T10" fmla="*/ 1 w 22"/>
                <a:gd name="T11" fmla="*/ 18 h 22"/>
                <a:gd name="T12" fmla="*/ 1 w 22"/>
                <a:gd name="T13" fmla="*/ 15 h 22"/>
                <a:gd name="T14" fmla="*/ 0 w 22"/>
                <a:gd name="T15" fmla="*/ 14 h 22"/>
                <a:gd name="T16" fmla="*/ 0 w 22"/>
                <a:gd name="T17" fmla="*/ 12 h 22"/>
                <a:gd name="T18" fmla="*/ 0 w 22"/>
                <a:gd name="T19" fmla="*/ 9 h 22"/>
                <a:gd name="T20" fmla="*/ 1 w 22"/>
                <a:gd name="T21" fmla="*/ 7 h 22"/>
                <a:gd name="T22" fmla="*/ 1 w 22"/>
                <a:gd name="T23" fmla="*/ 6 h 22"/>
                <a:gd name="T24" fmla="*/ 4 w 22"/>
                <a:gd name="T25" fmla="*/ 3 h 22"/>
                <a:gd name="T26" fmla="*/ 5 w 22"/>
                <a:gd name="T27" fmla="*/ 2 h 22"/>
                <a:gd name="T28" fmla="*/ 7 w 22"/>
                <a:gd name="T29" fmla="*/ 1 h 22"/>
                <a:gd name="T30" fmla="*/ 8 w 22"/>
                <a:gd name="T31" fmla="*/ 1 h 22"/>
                <a:gd name="T32" fmla="*/ 11 w 22"/>
                <a:gd name="T33" fmla="*/ 0 h 22"/>
                <a:gd name="T34" fmla="*/ 13 w 22"/>
                <a:gd name="T35" fmla="*/ 1 h 22"/>
                <a:gd name="T36" fmla="*/ 15 w 22"/>
                <a:gd name="T37" fmla="*/ 1 h 22"/>
                <a:gd name="T38" fmla="*/ 17 w 22"/>
                <a:gd name="T39" fmla="*/ 2 h 22"/>
                <a:gd name="T40" fmla="*/ 19 w 22"/>
                <a:gd name="T41" fmla="*/ 3 h 22"/>
                <a:gd name="T42" fmla="*/ 20 w 22"/>
                <a:gd name="T43" fmla="*/ 6 h 22"/>
                <a:gd name="T44" fmla="*/ 21 w 22"/>
                <a:gd name="T45" fmla="*/ 7 h 22"/>
                <a:gd name="T46" fmla="*/ 21 w 22"/>
                <a:gd name="T47" fmla="*/ 9 h 22"/>
                <a:gd name="T48" fmla="*/ 22 w 22"/>
                <a:gd name="T49" fmla="*/ 12 h 22"/>
                <a:gd name="T50" fmla="*/ 21 w 22"/>
                <a:gd name="T51" fmla="*/ 14 h 22"/>
                <a:gd name="T52" fmla="*/ 21 w 22"/>
                <a:gd name="T53" fmla="*/ 15 h 22"/>
                <a:gd name="T54" fmla="*/ 20 w 22"/>
                <a:gd name="T55" fmla="*/ 18 h 22"/>
                <a:gd name="T56" fmla="*/ 19 w 22"/>
                <a:gd name="T57" fmla="*/ 19 h 22"/>
                <a:gd name="T58" fmla="*/ 17 w 22"/>
                <a:gd name="T59" fmla="*/ 21 h 22"/>
                <a:gd name="T60" fmla="*/ 15 w 22"/>
                <a:gd name="T61" fmla="*/ 21 h 22"/>
                <a:gd name="T62" fmla="*/ 13 w 22"/>
                <a:gd name="T63" fmla="*/ 22 h 22"/>
                <a:gd name="T64" fmla="*/ 11 w 22"/>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22">
                  <a:moveTo>
                    <a:pt x="11" y="22"/>
                  </a:moveTo>
                  <a:lnTo>
                    <a:pt x="8" y="22"/>
                  </a:lnTo>
                  <a:lnTo>
                    <a:pt x="7" y="21"/>
                  </a:lnTo>
                  <a:lnTo>
                    <a:pt x="5" y="21"/>
                  </a:lnTo>
                  <a:lnTo>
                    <a:pt x="4" y="19"/>
                  </a:lnTo>
                  <a:lnTo>
                    <a:pt x="1" y="18"/>
                  </a:lnTo>
                  <a:lnTo>
                    <a:pt x="1" y="15"/>
                  </a:lnTo>
                  <a:lnTo>
                    <a:pt x="0" y="14"/>
                  </a:lnTo>
                  <a:lnTo>
                    <a:pt x="0" y="12"/>
                  </a:lnTo>
                  <a:lnTo>
                    <a:pt x="0" y="9"/>
                  </a:lnTo>
                  <a:lnTo>
                    <a:pt x="1" y="7"/>
                  </a:lnTo>
                  <a:lnTo>
                    <a:pt x="1" y="6"/>
                  </a:lnTo>
                  <a:lnTo>
                    <a:pt x="4" y="3"/>
                  </a:lnTo>
                  <a:lnTo>
                    <a:pt x="5" y="2"/>
                  </a:lnTo>
                  <a:lnTo>
                    <a:pt x="7" y="1"/>
                  </a:lnTo>
                  <a:lnTo>
                    <a:pt x="8" y="1"/>
                  </a:lnTo>
                  <a:lnTo>
                    <a:pt x="11" y="0"/>
                  </a:lnTo>
                  <a:lnTo>
                    <a:pt x="13" y="1"/>
                  </a:lnTo>
                  <a:lnTo>
                    <a:pt x="15" y="1"/>
                  </a:lnTo>
                  <a:lnTo>
                    <a:pt x="17" y="2"/>
                  </a:lnTo>
                  <a:lnTo>
                    <a:pt x="19" y="3"/>
                  </a:lnTo>
                  <a:lnTo>
                    <a:pt x="20" y="6"/>
                  </a:lnTo>
                  <a:lnTo>
                    <a:pt x="21" y="7"/>
                  </a:lnTo>
                  <a:lnTo>
                    <a:pt x="21" y="9"/>
                  </a:lnTo>
                  <a:lnTo>
                    <a:pt x="22" y="12"/>
                  </a:lnTo>
                  <a:lnTo>
                    <a:pt x="21" y="14"/>
                  </a:lnTo>
                  <a:lnTo>
                    <a:pt x="21" y="15"/>
                  </a:lnTo>
                  <a:lnTo>
                    <a:pt x="20" y="18"/>
                  </a:lnTo>
                  <a:lnTo>
                    <a:pt x="19" y="19"/>
                  </a:lnTo>
                  <a:lnTo>
                    <a:pt x="17" y="21"/>
                  </a:lnTo>
                  <a:lnTo>
                    <a:pt x="15" y="21"/>
                  </a:lnTo>
                  <a:lnTo>
                    <a:pt x="13" y="22"/>
                  </a:lnTo>
                  <a:lnTo>
                    <a:pt x="11" y="22"/>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740" name="Freeform 140"/>
            <p:cNvSpPr>
              <a:spLocks/>
            </p:cNvSpPr>
            <p:nvPr/>
          </p:nvSpPr>
          <p:spPr bwMode="auto">
            <a:xfrm>
              <a:off x="2178" y="590"/>
              <a:ext cx="21" cy="22"/>
            </a:xfrm>
            <a:custGeom>
              <a:avLst/>
              <a:gdLst>
                <a:gd name="T0" fmla="*/ 10 w 21"/>
                <a:gd name="T1" fmla="*/ 22 h 22"/>
                <a:gd name="T2" fmla="*/ 8 w 21"/>
                <a:gd name="T3" fmla="*/ 22 h 22"/>
                <a:gd name="T4" fmla="*/ 6 w 21"/>
                <a:gd name="T5" fmla="*/ 21 h 22"/>
                <a:gd name="T6" fmla="*/ 4 w 21"/>
                <a:gd name="T7" fmla="*/ 21 h 22"/>
                <a:gd name="T8" fmla="*/ 2 w 21"/>
                <a:gd name="T9" fmla="*/ 19 h 22"/>
                <a:gd name="T10" fmla="*/ 1 w 21"/>
                <a:gd name="T11" fmla="*/ 18 h 22"/>
                <a:gd name="T12" fmla="*/ 0 w 21"/>
                <a:gd name="T13" fmla="*/ 15 h 22"/>
                <a:gd name="T14" fmla="*/ 0 w 21"/>
                <a:gd name="T15" fmla="*/ 14 h 22"/>
                <a:gd name="T16" fmla="*/ 0 w 21"/>
                <a:gd name="T17" fmla="*/ 12 h 22"/>
                <a:gd name="T18" fmla="*/ 0 w 21"/>
                <a:gd name="T19" fmla="*/ 9 h 22"/>
                <a:gd name="T20" fmla="*/ 0 w 21"/>
                <a:gd name="T21" fmla="*/ 7 h 22"/>
                <a:gd name="T22" fmla="*/ 1 w 21"/>
                <a:gd name="T23" fmla="*/ 6 h 22"/>
                <a:gd name="T24" fmla="*/ 2 w 21"/>
                <a:gd name="T25" fmla="*/ 3 h 22"/>
                <a:gd name="T26" fmla="*/ 4 w 21"/>
                <a:gd name="T27" fmla="*/ 2 h 22"/>
                <a:gd name="T28" fmla="*/ 6 w 21"/>
                <a:gd name="T29" fmla="*/ 1 h 22"/>
                <a:gd name="T30" fmla="*/ 8 w 21"/>
                <a:gd name="T31" fmla="*/ 1 h 22"/>
                <a:gd name="T32" fmla="*/ 10 w 21"/>
                <a:gd name="T33" fmla="*/ 0 h 22"/>
                <a:gd name="T34" fmla="*/ 13 w 21"/>
                <a:gd name="T35" fmla="*/ 1 h 22"/>
                <a:gd name="T36" fmla="*/ 15 w 21"/>
                <a:gd name="T37" fmla="*/ 1 h 22"/>
                <a:gd name="T38" fmla="*/ 16 w 21"/>
                <a:gd name="T39" fmla="*/ 2 h 22"/>
                <a:gd name="T40" fmla="*/ 19 w 21"/>
                <a:gd name="T41" fmla="*/ 3 h 22"/>
                <a:gd name="T42" fmla="*/ 20 w 21"/>
                <a:gd name="T43" fmla="*/ 6 h 22"/>
                <a:gd name="T44" fmla="*/ 21 w 21"/>
                <a:gd name="T45" fmla="*/ 7 h 22"/>
                <a:gd name="T46" fmla="*/ 21 w 21"/>
                <a:gd name="T47" fmla="*/ 9 h 22"/>
                <a:gd name="T48" fmla="*/ 21 w 21"/>
                <a:gd name="T49" fmla="*/ 12 h 22"/>
                <a:gd name="T50" fmla="*/ 21 w 21"/>
                <a:gd name="T51" fmla="*/ 14 h 22"/>
                <a:gd name="T52" fmla="*/ 21 w 21"/>
                <a:gd name="T53" fmla="*/ 15 h 22"/>
                <a:gd name="T54" fmla="*/ 20 w 21"/>
                <a:gd name="T55" fmla="*/ 18 h 22"/>
                <a:gd name="T56" fmla="*/ 19 w 21"/>
                <a:gd name="T57" fmla="*/ 19 h 22"/>
                <a:gd name="T58" fmla="*/ 16 w 21"/>
                <a:gd name="T59" fmla="*/ 21 h 22"/>
                <a:gd name="T60" fmla="*/ 15 w 21"/>
                <a:gd name="T61" fmla="*/ 21 h 22"/>
                <a:gd name="T62" fmla="*/ 13 w 21"/>
                <a:gd name="T63" fmla="*/ 22 h 22"/>
                <a:gd name="T64" fmla="*/ 10 w 21"/>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 h="22">
                  <a:moveTo>
                    <a:pt x="10" y="22"/>
                  </a:moveTo>
                  <a:lnTo>
                    <a:pt x="8" y="22"/>
                  </a:lnTo>
                  <a:lnTo>
                    <a:pt x="6" y="21"/>
                  </a:lnTo>
                  <a:lnTo>
                    <a:pt x="4" y="21"/>
                  </a:lnTo>
                  <a:lnTo>
                    <a:pt x="2" y="19"/>
                  </a:lnTo>
                  <a:lnTo>
                    <a:pt x="1" y="18"/>
                  </a:lnTo>
                  <a:lnTo>
                    <a:pt x="0" y="15"/>
                  </a:lnTo>
                  <a:lnTo>
                    <a:pt x="0" y="14"/>
                  </a:lnTo>
                  <a:lnTo>
                    <a:pt x="0" y="12"/>
                  </a:lnTo>
                  <a:lnTo>
                    <a:pt x="0" y="9"/>
                  </a:lnTo>
                  <a:lnTo>
                    <a:pt x="0" y="7"/>
                  </a:lnTo>
                  <a:lnTo>
                    <a:pt x="1" y="6"/>
                  </a:lnTo>
                  <a:lnTo>
                    <a:pt x="2" y="3"/>
                  </a:lnTo>
                  <a:lnTo>
                    <a:pt x="4" y="2"/>
                  </a:lnTo>
                  <a:lnTo>
                    <a:pt x="6" y="1"/>
                  </a:lnTo>
                  <a:lnTo>
                    <a:pt x="8" y="1"/>
                  </a:lnTo>
                  <a:lnTo>
                    <a:pt x="10" y="0"/>
                  </a:lnTo>
                  <a:lnTo>
                    <a:pt x="13" y="1"/>
                  </a:lnTo>
                  <a:lnTo>
                    <a:pt x="15" y="1"/>
                  </a:lnTo>
                  <a:lnTo>
                    <a:pt x="16" y="2"/>
                  </a:lnTo>
                  <a:lnTo>
                    <a:pt x="19" y="3"/>
                  </a:lnTo>
                  <a:lnTo>
                    <a:pt x="20" y="6"/>
                  </a:lnTo>
                  <a:lnTo>
                    <a:pt x="21" y="7"/>
                  </a:lnTo>
                  <a:lnTo>
                    <a:pt x="21" y="9"/>
                  </a:lnTo>
                  <a:lnTo>
                    <a:pt x="21" y="12"/>
                  </a:lnTo>
                  <a:lnTo>
                    <a:pt x="21" y="14"/>
                  </a:lnTo>
                  <a:lnTo>
                    <a:pt x="21" y="15"/>
                  </a:lnTo>
                  <a:lnTo>
                    <a:pt x="20" y="18"/>
                  </a:lnTo>
                  <a:lnTo>
                    <a:pt x="19" y="19"/>
                  </a:lnTo>
                  <a:lnTo>
                    <a:pt x="16" y="21"/>
                  </a:lnTo>
                  <a:lnTo>
                    <a:pt x="15" y="21"/>
                  </a:lnTo>
                  <a:lnTo>
                    <a:pt x="13" y="22"/>
                  </a:lnTo>
                  <a:lnTo>
                    <a:pt x="10"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41" name="Freeform 141"/>
            <p:cNvSpPr>
              <a:spLocks/>
            </p:cNvSpPr>
            <p:nvPr/>
          </p:nvSpPr>
          <p:spPr bwMode="auto">
            <a:xfrm>
              <a:off x="2178" y="590"/>
              <a:ext cx="21" cy="22"/>
            </a:xfrm>
            <a:custGeom>
              <a:avLst/>
              <a:gdLst>
                <a:gd name="T0" fmla="*/ 10 w 21"/>
                <a:gd name="T1" fmla="*/ 22 h 22"/>
                <a:gd name="T2" fmla="*/ 8 w 21"/>
                <a:gd name="T3" fmla="*/ 22 h 22"/>
                <a:gd name="T4" fmla="*/ 6 w 21"/>
                <a:gd name="T5" fmla="*/ 21 h 22"/>
                <a:gd name="T6" fmla="*/ 4 w 21"/>
                <a:gd name="T7" fmla="*/ 21 h 22"/>
                <a:gd name="T8" fmla="*/ 2 w 21"/>
                <a:gd name="T9" fmla="*/ 19 h 22"/>
                <a:gd name="T10" fmla="*/ 1 w 21"/>
                <a:gd name="T11" fmla="*/ 18 h 22"/>
                <a:gd name="T12" fmla="*/ 0 w 21"/>
                <a:gd name="T13" fmla="*/ 15 h 22"/>
                <a:gd name="T14" fmla="*/ 0 w 21"/>
                <a:gd name="T15" fmla="*/ 14 h 22"/>
                <a:gd name="T16" fmla="*/ 0 w 21"/>
                <a:gd name="T17" fmla="*/ 12 h 22"/>
                <a:gd name="T18" fmla="*/ 0 w 21"/>
                <a:gd name="T19" fmla="*/ 9 h 22"/>
                <a:gd name="T20" fmla="*/ 0 w 21"/>
                <a:gd name="T21" fmla="*/ 7 h 22"/>
                <a:gd name="T22" fmla="*/ 1 w 21"/>
                <a:gd name="T23" fmla="*/ 6 h 22"/>
                <a:gd name="T24" fmla="*/ 2 w 21"/>
                <a:gd name="T25" fmla="*/ 3 h 22"/>
                <a:gd name="T26" fmla="*/ 4 w 21"/>
                <a:gd name="T27" fmla="*/ 2 h 22"/>
                <a:gd name="T28" fmla="*/ 6 w 21"/>
                <a:gd name="T29" fmla="*/ 1 h 22"/>
                <a:gd name="T30" fmla="*/ 8 w 21"/>
                <a:gd name="T31" fmla="*/ 1 h 22"/>
                <a:gd name="T32" fmla="*/ 10 w 21"/>
                <a:gd name="T33" fmla="*/ 0 h 22"/>
                <a:gd name="T34" fmla="*/ 13 w 21"/>
                <a:gd name="T35" fmla="*/ 1 h 22"/>
                <a:gd name="T36" fmla="*/ 15 w 21"/>
                <a:gd name="T37" fmla="*/ 1 h 22"/>
                <a:gd name="T38" fmla="*/ 16 w 21"/>
                <a:gd name="T39" fmla="*/ 2 h 22"/>
                <a:gd name="T40" fmla="*/ 19 w 21"/>
                <a:gd name="T41" fmla="*/ 3 h 22"/>
                <a:gd name="T42" fmla="*/ 20 w 21"/>
                <a:gd name="T43" fmla="*/ 6 h 22"/>
                <a:gd name="T44" fmla="*/ 21 w 21"/>
                <a:gd name="T45" fmla="*/ 7 h 22"/>
                <a:gd name="T46" fmla="*/ 21 w 21"/>
                <a:gd name="T47" fmla="*/ 9 h 22"/>
                <a:gd name="T48" fmla="*/ 21 w 21"/>
                <a:gd name="T49" fmla="*/ 12 h 22"/>
                <a:gd name="T50" fmla="*/ 21 w 21"/>
                <a:gd name="T51" fmla="*/ 14 h 22"/>
                <a:gd name="T52" fmla="*/ 21 w 21"/>
                <a:gd name="T53" fmla="*/ 15 h 22"/>
                <a:gd name="T54" fmla="*/ 20 w 21"/>
                <a:gd name="T55" fmla="*/ 18 h 22"/>
                <a:gd name="T56" fmla="*/ 19 w 21"/>
                <a:gd name="T57" fmla="*/ 19 h 22"/>
                <a:gd name="T58" fmla="*/ 16 w 21"/>
                <a:gd name="T59" fmla="*/ 21 h 22"/>
                <a:gd name="T60" fmla="*/ 15 w 21"/>
                <a:gd name="T61" fmla="*/ 21 h 22"/>
                <a:gd name="T62" fmla="*/ 13 w 21"/>
                <a:gd name="T63" fmla="*/ 22 h 22"/>
                <a:gd name="T64" fmla="*/ 10 w 21"/>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 h="22">
                  <a:moveTo>
                    <a:pt x="10" y="22"/>
                  </a:moveTo>
                  <a:lnTo>
                    <a:pt x="8" y="22"/>
                  </a:lnTo>
                  <a:lnTo>
                    <a:pt x="6" y="21"/>
                  </a:lnTo>
                  <a:lnTo>
                    <a:pt x="4" y="21"/>
                  </a:lnTo>
                  <a:lnTo>
                    <a:pt x="2" y="19"/>
                  </a:lnTo>
                  <a:lnTo>
                    <a:pt x="1" y="18"/>
                  </a:lnTo>
                  <a:lnTo>
                    <a:pt x="0" y="15"/>
                  </a:lnTo>
                  <a:lnTo>
                    <a:pt x="0" y="14"/>
                  </a:lnTo>
                  <a:lnTo>
                    <a:pt x="0" y="12"/>
                  </a:lnTo>
                  <a:lnTo>
                    <a:pt x="0" y="9"/>
                  </a:lnTo>
                  <a:lnTo>
                    <a:pt x="0" y="7"/>
                  </a:lnTo>
                  <a:lnTo>
                    <a:pt x="1" y="6"/>
                  </a:lnTo>
                  <a:lnTo>
                    <a:pt x="2" y="3"/>
                  </a:lnTo>
                  <a:lnTo>
                    <a:pt x="4" y="2"/>
                  </a:lnTo>
                  <a:lnTo>
                    <a:pt x="6" y="1"/>
                  </a:lnTo>
                  <a:lnTo>
                    <a:pt x="8" y="1"/>
                  </a:lnTo>
                  <a:lnTo>
                    <a:pt x="10" y="0"/>
                  </a:lnTo>
                  <a:lnTo>
                    <a:pt x="13" y="1"/>
                  </a:lnTo>
                  <a:lnTo>
                    <a:pt x="15" y="1"/>
                  </a:lnTo>
                  <a:lnTo>
                    <a:pt x="16" y="2"/>
                  </a:lnTo>
                  <a:lnTo>
                    <a:pt x="19" y="3"/>
                  </a:lnTo>
                  <a:lnTo>
                    <a:pt x="20" y="6"/>
                  </a:lnTo>
                  <a:lnTo>
                    <a:pt x="21" y="7"/>
                  </a:lnTo>
                  <a:lnTo>
                    <a:pt x="21" y="9"/>
                  </a:lnTo>
                  <a:lnTo>
                    <a:pt x="21" y="12"/>
                  </a:lnTo>
                  <a:lnTo>
                    <a:pt x="21" y="14"/>
                  </a:lnTo>
                  <a:lnTo>
                    <a:pt x="21" y="15"/>
                  </a:lnTo>
                  <a:lnTo>
                    <a:pt x="20" y="18"/>
                  </a:lnTo>
                  <a:lnTo>
                    <a:pt x="19" y="19"/>
                  </a:lnTo>
                  <a:lnTo>
                    <a:pt x="16" y="21"/>
                  </a:lnTo>
                  <a:lnTo>
                    <a:pt x="15" y="21"/>
                  </a:lnTo>
                  <a:lnTo>
                    <a:pt x="13" y="22"/>
                  </a:lnTo>
                  <a:lnTo>
                    <a:pt x="10" y="22"/>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742" name="Freeform 142"/>
            <p:cNvSpPr>
              <a:spLocks/>
            </p:cNvSpPr>
            <p:nvPr/>
          </p:nvSpPr>
          <p:spPr bwMode="auto">
            <a:xfrm>
              <a:off x="2287" y="590"/>
              <a:ext cx="23" cy="22"/>
            </a:xfrm>
            <a:custGeom>
              <a:avLst/>
              <a:gdLst>
                <a:gd name="T0" fmla="*/ 12 w 23"/>
                <a:gd name="T1" fmla="*/ 22 h 22"/>
                <a:gd name="T2" fmla="*/ 10 w 23"/>
                <a:gd name="T3" fmla="*/ 22 h 22"/>
                <a:gd name="T4" fmla="*/ 7 w 23"/>
                <a:gd name="T5" fmla="*/ 21 h 22"/>
                <a:gd name="T6" fmla="*/ 5 w 23"/>
                <a:gd name="T7" fmla="*/ 21 h 22"/>
                <a:gd name="T8" fmla="*/ 4 w 23"/>
                <a:gd name="T9" fmla="*/ 19 h 22"/>
                <a:gd name="T10" fmla="*/ 3 w 23"/>
                <a:gd name="T11" fmla="*/ 18 h 22"/>
                <a:gd name="T12" fmla="*/ 1 w 23"/>
                <a:gd name="T13" fmla="*/ 15 h 22"/>
                <a:gd name="T14" fmla="*/ 0 w 23"/>
                <a:gd name="T15" fmla="*/ 14 h 22"/>
                <a:gd name="T16" fmla="*/ 0 w 23"/>
                <a:gd name="T17" fmla="*/ 12 h 22"/>
                <a:gd name="T18" fmla="*/ 0 w 23"/>
                <a:gd name="T19" fmla="*/ 9 h 22"/>
                <a:gd name="T20" fmla="*/ 1 w 23"/>
                <a:gd name="T21" fmla="*/ 7 h 22"/>
                <a:gd name="T22" fmla="*/ 3 w 23"/>
                <a:gd name="T23" fmla="*/ 6 h 22"/>
                <a:gd name="T24" fmla="*/ 4 w 23"/>
                <a:gd name="T25" fmla="*/ 3 h 22"/>
                <a:gd name="T26" fmla="*/ 5 w 23"/>
                <a:gd name="T27" fmla="*/ 2 h 22"/>
                <a:gd name="T28" fmla="*/ 7 w 23"/>
                <a:gd name="T29" fmla="*/ 1 h 22"/>
                <a:gd name="T30" fmla="*/ 10 w 23"/>
                <a:gd name="T31" fmla="*/ 1 h 22"/>
                <a:gd name="T32" fmla="*/ 12 w 23"/>
                <a:gd name="T33" fmla="*/ 0 h 22"/>
                <a:gd name="T34" fmla="*/ 14 w 23"/>
                <a:gd name="T35" fmla="*/ 1 h 22"/>
                <a:gd name="T36" fmla="*/ 15 w 23"/>
                <a:gd name="T37" fmla="*/ 1 h 22"/>
                <a:gd name="T38" fmla="*/ 18 w 23"/>
                <a:gd name="T39" fmla="*/ 2 h 22"/>
                <a:gd name="T40" fmla="*/ 19 w 23"/>
                <a:gd name="T41" fmla="*/ 3 h 22"/>
                <a:gd name="T42" fmla="*/ 20 w 23"/>
                <a:gd name="T43" fmla="*/ 6 h 22"/>
                <a:gd name="T44" fmla="*/ 21 w 23"/>
                <a:gd name="T45" fmla="*/ 7 h 22"/>
                <a:gd name="T46" fmla="*/ 23 w 23"/>
                <a:gd name="T47" fmla="*/ 9 h 22"/>
                <a:gd name="T48" fmla="*/ 23 w 23"/>
                <a:gd name="T49" fmla="*/ 12 h 22"/>
                <a:gd name="T50" fmla="*/ 23 w 23"/>
                <a:gd name="T51" fmla="*/ 14 h 22"/>
                <a:gd name="T52" fmla="*/ 21 w 23"/>
                <a:gd name="T53" fmla="*/ 15 h 22"/>
                <a:gd name="T54" fmla="*/ 20 w 23"/>
                <a:gd name="T55" fmla="*/ 18 h 22"/>
                <a:gd name="T56" fmla="*/ 19 w 23"/>
                <a:gd name="T57" fmla="*/ 19 h 22"/>
                <a:gd name="T58" fmla="*/ 18 w 23"/>
                <a:gd name="T59" fmla="*/ 21 h 22"/>
                <a:gd name="T60" fmla="*/ 15 w 23"/>
                <a:gd name="T61" fmla="*/ 21 h 22"/>
                <a:gd name="T62" fmla="*/ 14 w 23"/>
                <a:gd name="T63" fmla="*/ 22 h 22"/>
                <a:gd name="T64" fmla="*/ 12 w 23"/>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 h="22">
                  <a:moveTo>
                    <a:pt x="12" y="22"/>
                  </a:moveTo>
                  <a:lnTo>
                    <a:pt x="10" y="22"/>
                  </a:lnTo>
                  <a:lnTo>
                    <a:pt x="7" y="21"/>
                  </a:lnTo>
                  <a:lnTo>
                    <a:pt x="5" y="21"/>
                  </a:lnTo>
                  <a:lnTo>
                    <a:pt x="4" y="19"/>
                  </a:lnTo>
                  <a:lnTo>
                    <a:pt x="3" y="18"/>
                  </a:lnTo>
                  <a:lnTo>
                    <a:pt x="1" y="15"/>
                  </a:lnTo>
                  <a:lnTo>
                    <a:pt x="0" y="14"/>
                  </a:lnTo>
                  <a:lnTo>
                    <a:pt x="0" y="12"/>
                  </a:lnTo>
                  <a:lnTo>
                    <a:pt x="0" y="9"/>
                  </a:lnTo>
                  <a:lnTo>
                    <a:pt x="1" y="7"/>
                  </a:lnTo>
                  <a:lnTo>
                    <a:pt x="3" y="6"/>
                  </a:lnTo>
                  <a:lnTo>
                    <a:pt x="4" y="3"/>
                  </a:lnTo>
                  <a:lnTo>
                    <a:pt x="5" y="2"/>
                  </a:lnTo>
                  <a:lnTo>
                    <a:pt x="7" y="1"/>
                  </a:lnTo>
                  <a:lnTo>
                    <a:pt x="10" y="1"/>
                  </a:lnTo>
                  <a:lnTo>
                    <a:pt x="12" y="0"/>
                  </a:lnTo>
                  <a:lnTo>
                    <a:pt x="14" y="1"/>
                  </a:lnTo>
                  <a:lnTo>
                    <a:pt x="15" y="1"/>
                  </a:lnTo>
                  <a:lnTo>
                    <a:pt x="18" y="2"/>
                  </a:lnTo>
                  <a:lnTo>
                    <a:pt x="19" y="3"/>
                  </a:lnTo>
                  <a:lnTo>
                    <a:pt x="20" y="6"/>
                  </a:lnTo>
                  <a:lnTo>
                    <a:pt x="21" y="7"/>
                  </a:lnTo>
                  <a:lnTo>
                    <a:pt x="23" y="9"/>
                  </a:lnTo>
                  <a:lnTo>
                    <a:pt x="23" y="12"/>
                  </a:lnTo>
                  <a:lnTo>
                    <a:pt x="23" y="14"/>
                  </a:lnTo>
                  <a:lnTo>
                    <a:pt x="21" y="15"/>
                  </a:lnTo>
                  <a:lnTo>
                    <a:pt x="20" y="18"/>
                  </a:lnTo>
                  <a:lnTo>
                    <a:pt x="19" y="19"/>
                  </a:lnTo>
                  <a:lnTo>
                    <a:pt x="18" y="21"/>
                  </a:lnTo>
                  <a:lnTo>
                    <a:pt x="15" y="21"/>
                  </a:lnTo>
                  <a:lnTo>
                    <a:pt x="14" y="22"/>
                  </a:lnTo>
                  <a:lnTo>
                    <a:pt x="12"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43" name="Freeform 143"/>
            <p:cNvSpPr>
              <a:spLocks/>
            </p:cNvSpPr>
            <p:nvPr/>
          </p:nvSpPr>
          <p:spPr bwMode="auto">
            <a:xfrm>
              <a:off x="2287" y="590"/>
              <a:ext cx="23" cy="22"/>
            </a:xfrm>
            <a:custGeom>
              <a:avLst/>
              <a:gdLst>
                <a:gd name="T0" fmla="*/ 12 w 23"/>
                <a:gd name="T1" fmla="*/ 22 h 22"/>
                <a:gd name="T2" fmla="*/ 10 w 23"/>
                <a:gd name="T3" fmla="*/ 22 h 22"/>
                <a:gd name="T4" fmla="*/ 7 w 23"/>
                <a:gd name="T5" fmla="*/ 21 h 22"/>
                <a:gd name="T6" fmla="*/ 5 w 23"/>
                <a:gd name="T7" fmla="*/ 21 h 22"/>
                <a:gd name="T8" fmla="*/ 4 w 23"/>
                <a:gd name="T9" fmla="*/ 19 h 22"/>
                <a:gd name="T10" fmla="*/ 3 w 23"/>
                <a:gd name="T11" fmla="*/ 18 h 22"/>
                <a:gd name="T12" fmla="*/ 1 w 23"/>
                <a:gd name="T13" fmla="*/ 15 h 22"/>
                <a:gd name="T14" fmla="*/ 0 w 23"/>
                <a:gd name="T15" fmla="*/ 14 h 22"/>
                <a:gd name="T16" fmla="*/ 0 w 23"/>
                <a:gd name="T17" fmla="*/ 12 h 22"/>
                <a:gd name="T18" fmla="*/ 0 w 23"/>
                <a:gd name="T19" fmla="*/ 9 h 22"/>
                <a:gd name="T20" fmla="*/ 1 w 23"/>
                <a:gd name="T21" fmla="*/ 7 h 22"/>
                <a:gd name="T22" fmla="*/ 3 w 23"/>
                <a:gd name="T23" fmla="*/ 6 h 22"/>
                <a:gd name="T24" fmla="*/ 4 w 23"/>
                <a:gd name="T25" fmla="*/ 3 h 22"/>
                <a:gd name="T26" fmla="*/ 5 w 23"/>
                <a:gd name="T27" fmla="*/ 2 h 22"/>
                <a:gd name="T28" fmla="*/ 7 w 23"/>
                <a:gd name="T29" fmla="*/ 1 h 22"/>
                <a:gd name="T30" fmla="*/ 10 w 23"/>
                <a:gd name="T31" fmla="*/ 1 h 22"/>
                <a:gd name="T32" fmla="*/ 12 w 23"/>
                <a:gd name="T33" fmla="*/ 0 h 22"/>
                <a:gd name="T34" fmla="*/ 14 w 23"/>
                <a:gd name="T35" fmla="*/ 1 h 22"/>
                <a:gd name="T36" fmla="*/ 15 w 23"/>
                <a:gd name="T37" fmla="*/ 1 h 22"/>
                <a:gd name="T38" fmla="*/ 18 w 23"/>
                <a:gd name="T39" fmla="*/ 2 h 22"/>
                <a:gd name="T40" fmla="*/ 19 w 23"/>
                <a:gd name="T41" fmla="*/ 3 h 22"/>
                <a:gd name="T42" fmla="*/ 20 w 23"/>
                <a:gd name="T43" fmla="*/ 6 h 22"/>
                <a:gd name="T44" fmla="*/ 21 w 23"/>
                <a:gd name="T45" fmla="*/ 7 h 22"/>
                <a:gd name="T46" fmla="*/ 23 w 23"/>
                <a:gd name="T47" fmla="*/ 9 h 22"/>
                <a:gd name="T48" fmla="*/ 23 w 23"/>
                <a:gd name="T49" fmla="*/ 12 h 22"/>
                <a:gd name="T50" fmla="*/ 23 w 23"/>
                <a:gd name="T51" fmla="*/ 14 h 22"/>
                <a:gd name="T52" fmla="*/ 21 w 23"/>
                <a:gd name="T53" fmla="*/ 15 h 22"/>
                <a:gd name="T54" fmla="*/ 20 w 23"/>
                <a:gd name="T55" fmla="*/ 18 h 22"/>
                <a:gd name="T56" fmla="*/ 19 w 23"/>
                <a:gd name="T57" fmla="*/ 19 h 22"/>
                <a:gd name="T58" fmla="*/ 18 w 23"/>
                <a:gd name="T59" fmla="*/ 21 h 22"/>
                <a:gd name="T60" fmla="*/ 15 w 23"/>
                <a:gd name="T61" fmla="*/ 21 h 22"/>
                <a:gd name="T62" fmla="*/ 14 w 23"/>
                <a:gd name="T63" fmla="*/ 22 h 22"/>
                <a:gd name="T64" fmla="*/ 12 w 23"/>
                <a:gd name="T6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 h="22">
                  <a:moveTo>
                    <a:pt x="12" y="22"/>
                  </a:moveTo>
                  <a:lnTo>
                    <a:pt x="10" y="22"/>
                  </a:lnTo>
                  <a:lnTo>
                    <a:pt x="7" y="21"/>
                  </a:lnTo>
                  <a:lnTo>
                    <a:pt x="5" y="21"/>
                  </a:lnTo>
                  <a:lnTo>
                    <a:pt x="4" y="19"/>
                  </a:lnTo>
                  <a:lnTo>
                    <a:pt x="3" y="18"/>
                  </a:lnTo>
                  <a:lnTo>
                    <a:pt x="1" y="15"/>
                  </a:lnTo>
                  <a:lnTo>
                    <a:pt x="0" y="14"/>
                  </a:lnTo>
                  <a:lnTo>
                    <a:pt x="0" y="12"/>
                  </a:lnTo>
                  <a:lnTo>
                    <a:pt x="0" y="9"/>
                  </a:lnTo>
                  <a:lnTo>
                    <a:pt x="1" y="7"/>
                  </a:lnTo>
                  <a:lnTo>
                    <a:pt x="3" y="6"/>
                  </a:lnTo>
                  <a:lnTo>
                    <a:pt x="4" y="3"/>
                  </a:lnTo>
                  <a:lnTo>
                    <a:pt x="5" y="2"/>
                  </a:lnTo>
                  <a:lnTo>
                    <a:pt x="7" y="1"/>
                  </a:lnTo>
                  <a:lnTo>
                    <a:pt x="10" y="1"/>
                  </a:lnTo>
                  <a:lnTo>
                    <a:pt x="12" y="0"/>
                  </a:lnTo>
                  <a:lnTo>
                    <a:pt x="14" y="1"/>
                  </a:lnTo>
                  <a:lnTo>
                    <a:pt x="15" y="1"/>
                  </a:lnTo>
                  <a:lnTo>
                    <a:pt x="18" y="2"/>
                  </a:lnTo>
                  <a:lnTo>
                    <a:pt x="19" y="3"/>
                  </a:lnTo>
                  <a:lnTo>
                    <a:pt x="20" y="6"/>
                  </a:lnTo>
                  <a:lnTo>
                    <a:pt x="21" y="7"/>
                  </a:lnTo>
                  <a:lnTo>
                    <a:pt x="23" y="9"/>
                  </a:lnTo>
                  <a:lnTo>
                    <a:pt x="23" y="12"/>
                  </a:lnTo>
                  <a:lnTo>
                    <a:pt x="23" y="14"/>
                  </a:lnTo>
                  <a:lnTo>
                    <a:pt x="21" y="15"/>
                  </a:lnTo>
                  <a:lnTo>
                    <a:pt x="20" y="18"/>
                  </a:lnTo>
                  <a:lnTo>
                    <a:pt x="19" y="19"/>
                  </a:lnTo>
                  <a:lnTo>
                    <a:pt x="18" y="21"/>
                  </a:lnTo>
                  <a:lnTo>
                    <a:pt x="15" y="21"/>
                  </a:lnTo>
                  <a:lnTo>
                    <a:pt x="14" y="22"/>
                  </a:lnTo>
                  <a:lnTo>
                    <a:pt x="12" y="22"/>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744" name="Line 144"/>
            <p:cNvSpPr>
              <a:spLocks noChangeShapeType="1"/>
            </p:cNvSpPr>
            <p:nvPr/>
          </p:nvSpPr>
          <p:spPr bwMode="auto">
            <a:xfrm flipH="1">
              <a:off x="1001" y="1379"/>
              <a:ext cx="116" cy="124"/>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745" name="Line 145"/>
            <p:cNvSpPr>
              <a:spLocks noChangeShapeType="1"/>
            </p:cNvSpPr>
            <p:nvPr/>
          </p:nvSpPr>
          <p:spPr bwMode="auto">
            <a:xfrm flipH="1">
              <a:off x="1353" y="1379"/>
              <a:ext cx="115" cy="124"/>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746" name="Line 146"/>
            <p:cNvSpPr>
              <a:spLocks noChangeShapeType="1"/>
            </p:cNvSpPr>
            <p:nvPr/>
          </p:nvSpPr>
          <p:spPr bwMode="auto">
            <a:xfrm flipH="1">
              <a:off x="1726" y="1379"/>
              <a:ext cx="116" cy="124"/>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747" name="Line 147"/>
            <p:cNvSpPr>
              <a:spLocks noChangeShapeType="1"/>
            </p:cNvSpPr>
            <p:nvPr/>
          </p:nvSpPr>
          <p:spPr bwMode="auto">
            <a:xfrm flipH="1">
              <a:off x="2956" y="1379"/>
              <a:ext cx="116" cy="124"/>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748" name="Line 148"/>
            <p:cNvSpPr>
              <a:spLocks noChangeShapeType="1"/>
            </p:cNvSpPr>
            <p:nvPr/>
          </p:nvSpPr>
          <p:spPr bwMode="auto">
            <a:xfrm flipH="1">
              <a:off x="2583" y="1379"/>
              <a:ext cx="115" cy="124"/>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749" name="Line 149"/>
            <p:cNvSpPr>
              <a:spLocks noChangeShapeType="1"/>
            </p:cNvSpPr>
            <p:nvPr/>
          </p:nvSpPr>
          <p:spPr bwMode="auto">
            <a:xfrm flipH="1">
              <a:off x="3347" y="1379"/>
              <a:ext cx="115" cy="124"/>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750" name="Rectangle 150"/>
            <p:cNvSpPr>
              <a:spLocks noChangeArrowheads="1"/>
            </p:cNvSpPr>
            <p:nvPr/>
          </p:nvSpPr>
          <p:spPr bwMode="auto">
            <a:xfrm>
              <a:off x="1729" y="422"/>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D</a:t>
              </a:r>
              <a:endParaRPr kumimoji="1" lang="en-US" altLang="zh-CN" sz="2800">
                <a:solidFill>
                  <a:srgbClr val="FF0000"/>
                </a:solidFill>
                <a:latin typeface="Times New Roman" panose="02020603050405020304" pitchFamily="18" charset="0"/>
              </a:endParaRPr>
            </a:p>
          </p:txBody>
        </p:sp>
        <p:sp>
          <p:nvSpPr>
            <p:cNvPr id="409751" name="Rectangle 151"/>
            <p:cNvSpPr>
              <a:spLocks noChangeArrowheads="1"/>
            </p:cNvSpPr>
            <p:nvPr/>
          </p:nvSpPr>
          <p:spPr bwMode="auto">
            <a:xfrm>
              <a:off x="1793" y="464"/>
              <a:ext cx="28"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2</a:t>
              </a:r>
              <a:endParaRPr kumimoji="1" lang="en-US" altLang="zh-CN" sz="2800">
                <a:solidFill>
                  <a:srgbClr val="FF0000"/>
                </a:solidFill>
                <a:latin typeface="Times New Roman" panose="02020603050405020304" pitchFamily="18" charset="0"/>
              </a:endParaRPr>
            </a:p>
          </p:txBody>
        </p:sp>
        <p:sp>
          <p:nvSpPr>
            <p:cNvPr id="409752" name="Rectangle 152"/>
            <p:cNvSpPr>
              <a:spLocks noChangeArrowheads="1"/>
            </p:cNvSpPr>
            <p:nvPr/>
          </p:nvSpPr>
          <p:spPr bwMode="auto">
            <a:xfrm>
              <a:off x="1822" y="464"/>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753" name="Rectangle 153"/>
            <p:cNvSpPr>
              <a:spLocks noChangeArrowheads="1"/>
            </p:cNvSpPr>
            <p:nvPr/>
          </p:nvSpPr>
          <p:spPr bwMode="auto">
            <a:xfrm>
              <a:off x="2586" y="422"/>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D</a:t>
              </a:r>
              <a:endParaRPr kumimoji="1" lang="en-US" altLang="zh-CN" sz="2800">
                <a:solidFill>
                  <a:srgbClr val="FF0000"/>
                </a:solidFill>
                <a:latin typeface="Times New Roman" panose="02020603050405020304" pitchFamily="18" charset="0"/>
              </a:endParaRPr>
            </a:p>
          </p:txBody>
        </p:sp>
        <p:sp>
          <p:nvSpPr>
            <p:cNvPr id="409754" name="Rectangle 154"/>
            <p:cNvSpPr>
              <a:spLocks noChangeArrowheads="1"/>
            </p:cNvSpPr>
            <p:nvPr/>
          </p:nvSpPr>
          <p:spPr bwMode="auto">
            <a:xfrm>
              <a:off x="2650" y="464"/>
              <a:ext cx="28"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7</a:t>
              </a:r>
              <a:endParaRPr kumimoji="1" lang="en-US" altLang="zh-CN" sz="2800">
                <a:solidFill>
                  <a:srgbClr val="FF0000"/>
                </a:solidFill>
                <a:latin typeface="Times New Roman" panose="02020603050405020304" pitchFamily="18" charset="0"/>
              </a:endParaRPr>
            </a:p>
          </p:txBody>
        </p:sp>
        <p:sp>
          <p:nvSpPr>
            <p:cNvPr id="409755" name="Rectangle 155"/>
            <p:cNvSpPr>
              <a:spLocks noChangeArrowheads="1"/>
            </p:cNvSpPr>
            <p:nvPr/>
          </p:nvSpPr>
          <p:spPr bwMode="auto">
            <a:xfrm>
              <a:off x="2679" y="464"/>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756" name="Rectangle 156"/>
            <p:cNvSpPr>
              <a:spLocks noChangeArrowheads="1"/>
            </p:cNvSpPr>
            <p:nvPr/>
          </p:nvSpPr>
          <p:spPr bwMode="auto">
            <a:xfrm>
              <a:off x="4978" y="1104"/>
              <a:ext cx="51"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i="1">
                  <a:solidFill>
                    <a:srgbClr val="000000"/>
                  </a:solidFill>
                  <a:latin typeface="Symbol" panose="05050102010706020507" pitchFamily="18" charset="2"/>
                </a:rPr>
                <a:t>u</a:t>
              </a:r>
              <a:endParaRPr kumimoji="1" lang="en-US" altLang="zh-CN" sz="2800">
                <a:solidFill>
                  <a:srgbClr val="FF0000"/>
                </a:solidFill>
                <a:latin typeface="Times New Roman" panose="02020603050405020304" pitchFamily="18" charset="0"/>
              </a:endParaRPr>
            </a:p>
          </p:txBody>
        </p:sp>
        <p:sp>
          <p:nvSpPr>
            <p:cNvPr id="409757" name="Rectangle 157"/>
            <p:cNvSpPr>
              <a:spLocks noChangeArrowheads="1"/>
            </p:cNvSpPr>
            <p:nvPr/>
          </p:nvSpPr>
          <p:spPr bwMode="auto">
            <a:xfrm>
              <a:off x="5030" y="1153"/>
              <a:ext cx="4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O</a:t>
              </a:r>
              <a:endParaRPr kumimoji="1" lang="en-US" altLang="zh-CN" sz="2800">
                <a:solidFill>
                  <a:srgbClr val="FF0000"/>
                </a:solidFill>
                <a:latin typeface="Times New Roman" panose="02020603050405020304" pitchFamily="18" charset="0"/>
              </a:endParaRPr>
            </a:p>
          </p:txBody>
        </p:sp>
        <p:sp>
          <p:nvSpPr>
            <p:cNvPr id="409758" name="Rectangle 158"/>
            <p:cNvSpPr>
              <a:spLocks noChangeArrowheads="1"/>
            </p:cNvSpPr>
            <p:nvPr/>
          </p:nvSpPr>
          <p:spPr bwMode="auto">
            <a:xfrm>
              <a:off x="1004" y="422"/>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D</a:t>
              </a:r>
              <a:endParaRPr kumimoji="1" lang="en-US" altLang="zh-CN" sz="2800">
                <a:solidFill>
                  <a:srgbClr val="FF0000"/>
                </a:solidFill>
                <a:latin typeface="Times New Roman" panose="02020603050405020304" pitchFamily="18" charset="0"/>
              </a:endParaRPr>
            </a:p>
          </p:txBody>
        </p:sp>
        <p:sp>
          <p:nvSpPr>
            <p:cNvPr id="409759" name="Rectangle 159"/>
            <p:cNvSpPr>
              <a:spLocks noChangeArrowheads="1"/>
            </p:cNvSpPr>
            <p:nvPr/>
          </p:nvSpPr>
          <p:spPr bwMode="auto">
            <a:xfrm>
              <a:off x="1068" y="464"/>
              <a:ext cx="28"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0</a:t>
              </a:r>
              <a:endParaRPr kumimoji="1" lang="en-US" altLang="zh-CN" sz="2800">
                <a:solidFill>
                  <a:srgbClr val="FF0000"/>
                </a:solidFill>
                <a:latin typeface="Times New Roman" panose="02020603050405020304" pitchFamily="18" charset="0"/>
              </a:endParaRPr>
            </a:p>
          </p:txBody>
        </p:sp>
        <p:sp>
          <p:nvSpPr>
            <p:cNvPr id="409760" name="Rectangle 160"/>
            <p:cNvSpPr>
              <a:spLocks noChangeArrowheads="1"/>
            </p:cNvSpPr>
            <p:nvPr/>
          </p:nvSpPr>
          <p:spPr bwMode="auto">
            <a:xfrm>
              <a:off x="1097" y="464"/>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761" name="Rectangle 161"/>
            <p:cNvSpPr>
              <a:spLocks noChangeArrowheads="1"/>
            </p:cNvSpPr>
            <p:nvPr/>
          </p:nvSpPr>
          <p:spPr bwMode="auto">
            <a:xfrm>
              <a:off x="1347" y="422"/>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D</a:t>
              </a:r>
              <a:endParaRPr kumimoji="1" lang="en-US" altLang="zh-CN" sz="2800">
                <a:solidFill>
                  <a:srgbClr val="FF0000"/>
                </a:solidFill>
                <a:latin typeface="Times New Roman" panose="02020603050405020304" pitchFamily="18" charset="0"/>
              </a:endParaRPr>
            </a:p>
          </p:txBody>
        </p:sp>
        <p:sp>
          <p:nvSpPr>
            <p:cNvPr id="409762" name="Rectangle 162"/>
            <p:cNvSpPr>
              <a:spLocks noChangeArrowheads="1"/>
            </p:cNvSpPr>
            <p:nvPr/>
          </p:nvSpPr>
          <p:spPr bwMode="auto">
            <a:xfrm>
              <a:off x="1410" y="464"/>
              <a:ext cx="28"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1</a:t>
              </a:r>
              <a:endParaRPr kumimoji="1" lang="en-US" altLang="zh-CN" sz="2800">
                <a:solidFill>
                  <a:srgbClr val="FF0000"/>
                </a:solidFill>
                <a:latin typeface="Times New Roman" panose="02020603050405020304" pitchFamily="18" charset="0"/>
              </a:endParaRPr>
            </a:p>
          </p:txBody>
        </p:sp>
        <p:sp>
          <p:nvSpPr>
            <p:cNvPr id="409763" name="Rectangle 163"/>
            <p:cNvSpPr>
              <a:spLocks noChangeArrowheads="1"/>
            </p:cNvSpPr>
            <p:nvPr/>
          </p:nvSpPr>
          <p:spPr bwMode="auto">
            <a:xfrm>
              <a:off x="1440" y="464"/>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764" name="Rectangle 164"/>
            <p:cNvSpPr>
              <a:spLocks noChangeArrowheads="1"/>
            </p:cNvSpPr>
            <p:nvPr/>
          </p:nvSpPr>
          <p:spPr bwMode="auto">
            <a:xfrm>
              <a:off x="795" y="1715"/>
              <a:ext cx="10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2R</a:t>
              </a:r>
              <a:endParaRPr kumimoji="1" lang="en-US" altLang="zh-CN" sz="2800">
                <a:solidFill>
                  <a:srgbClr val="FF0000"/>
                </a:solidFill>
                <a:latin typeface="Times New Roman" panose="02020603050405020304" pitchFamily="18" charset="0"/>
              </a:endParaRPr>
            </a:p>
          </p:txBody>
        </p:sp>
        <p:sp>
          <p:nvSpPr>
            <p:cNvPr id="409765" name="Rectangle 165"/>
            <p:cNvSpPr>
              <a:spLocks noChangeArrowheads="1"/>
            </p:cNvSpPr>
            <p:nvPr/>
          </p:nvSpPr>
          <p:spPr bwMode="auto">
            <a:xfrm>
              <a:off x="903" y="1757"/>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766" name="Rectangle 166"/>
            <p:cNvSpPr>
              <a:spLocks noChangeArrowheads="1"/>
            </p:cNvSpPr>
            <p:nvPr/>
          </p:nvSpPr>
          <p:spPr bwMode="auto">
            <a:xfrm>
              <a:off x="1446" y="1722"/>
              <a:ext cx="10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2R</a:t>
              </a:r>
              <a:endParaRPr kumimoji="1" lang="en-US" altLang="zh-CN" sz="2800">
                <a:solidFill>
                  <a:srgbClr val="FF0000"/>
                </a:solidFill>
                <a:latin typeface="Times New Roman" panose="02020603050405020304" pitchFamily="18" charset="0"/>
              </a:endParaRPr>
            </a:p>
          </p:txBody>
        </p:sp>
        <p:sp>
          <p:nvSpPr>
            <p:cNvPr id="409767" name="Rectangle 167"/>
            <p:cNvSpPr>
              <a:spLocks noChangeArrowheads="1"/>
            </p:cNvSpPr>
            <p:nvPr/>
          </p:nvSpPr>
          <p:spPr bwMode="auto">
            <a:xfrm>
              <a:off x="1554" y="1764"/>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768" name="Rectangle 168"/>
            <p:cNvSpPr>
              <a:spLocks noChangeArrowheads="1"/>
            </p:cNvSpPr>
            <p:nvPr/>
          </p:nvSpPr>
          <p:spPr bwMode="auto">
            <a:xfrm>
              <a:off x="3026" y="1722"/>
              <a:ext cx="10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2R</a:t>
              </a:r>
              <a:endParaRPr kumimoji="1" lang="en-US" altLang="zh-CN" sz="2800">
                <a:solidFill>
                  <a:srgbClr val="FF0000"/>
                </a:solidFill>
                <a:latin typeface="Times New Roman" panose="02020603050405020304" pitchFamily="18" charset="0"/>
              </a:endParaRPr>
            </a:p>
          </p:txBody>
        </p:sp>
        <p:sp>
          <p:nvSpPr>
            <p:cNvPr id="409769" name="Rectangle 169"/>
            <p:cNvSpPr>
              <a:spLocks noChangeArrowheads="1"/>
            </p:cNvSpPr>
            <p:nvPr/>
          </p:nvSpPr>
          <p:spPr bwMode="auto">
            <a:xfrm>
              <a:off x="3135" y="1764"/>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770" name="Rectangle 170"/>
            <p:cNvSpPr>
              <a:spLocks noChangeArrowheads="1"/>
            </p:cNvSpPr>
            <p:nvPr/>
          </p:nvSpPr>
          <p:spPr bwMode="auto">
            <a:xfrm>
              <a:off x="2673" y="1722"/>
              <a:ext cx="10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2R</a:t>
              </a:r>
              <a:endParaRPr kumimoji="1" lang="en-US" altLang="zh-CN" sz="2800">
                <a:solidFill>
                  <a:srgbClr val="FF0000"/>
                </a:solidFill>
                <a:latin typeface="Times New Roman" panose="02020603050405020304" pitchFamily="18" charset="0"/>
              </a:endParaRPr>
            </a:p>
          </p:txBody>
        </p:sp>
        <p:sp>
          <p:nvSpPr>
            <p:cNvPr id="409771" name="Rectangle 171"/>
            <p:cNvSpPr>
              <a:spLocks noChangeArrowheads="1"/>
            </p:cNvSpPr>
            <p:nvPr/>
          </p:nvSpPr>
          <p:spPr bwMode="auto">
            <a:xfrm>
              <a:off x="2782" y="1764"/>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772" name="Rectangle 172"/>
            <p:cNvSpPr>
              <a:spLocks noChangeArrowheads="1"/>
            </p:cNvSpPr>
            <p:nvPr/>
          </p:nvSpPr>
          <p:spPr bwMode="auto">
            <a:xfrm>
              <a:off x="2527" y="1858"/>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R</a:t>
              </a:r>
              <a:endParaRPr kumimoji="1" lang="en-US" altLang="zh-CN" sz="2800">
                <a:solidFill>
                  <a:srgbClr val="FF0000"/>
                </a:solidFill>
                <a:latin typeface="Times New Roman" panose="02020603050405020304" pitchFamily="18" charset="0"/>
              </a:endParaRPr>
            </a:p>
          </p:txBody>
        </p:sp>
        <p:sp>
          <p:nvSpPr>
            <p:cNvPr id="409773" name="Rectangle 173"/>
            <p:cNvSpPr>
              <a:spLocks noChangeArrowheads="1"/>
            </p:cNvSpPr>
            <p:nvPr/>
          </p:nvSpPr>
          <p:spPr bwMode="auto">
            <a:xfrm>
              <a:off x="2591" y="1900"/>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774" name="Rectangle 174"/>
            <p:cNvSpPr>
              <a:spLocks noChangeArrowheads="1"/>
            </p:cNvSpPr>
            <p:nvPr/>
          </p:nvSpPr>
          <p:spPr bwMode="auto">
            <a:xfrm>
              <a:off x="1901" y="2079"/>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R</a:t>
              </a:r>
              <a:endParaRPr kumimoji="1" lang="en-US" altLang="zh-CN" sz="2800">
                <a:solidFill>
                  <a:srgbClr val="FF0000"/>
                </a:solidFill>
                <a:latin typeface="Times New Roman" panose="02020603050405020304" pitchFamily="18" charset="0"/>
              </a:endParaRPr>
            </a:p>
          </p:txBody>
        </p:sp>
        <p:sp>
          <p:nvSpPr>
            <p:cNvPr id="409775" name="Rectangle 175"/>
            <p:cNvSpPr>
              <a:spLocks noChangeArrowheads="1"/>
            </p:cNvSpPr>
            <p:nvPr/>
          </p:nvSpPr>
          <p:spPr bwMode="auto">
            <a:xfrm>
              <a:off x="1965" y="2121"/>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776" name="Rectangle 176"/>
            <p:cNvSpPr>
              <a:spLocks noChangeArrowheads="1"/>
            </p:cNvSpPr>
            <p:nvPr/>
          </p:nvSpPr>
          <p:spPr bwMode="auto">
            <a:xfrm>
              <a:off x="1174" y="2071"/>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R</a:t>
              </a:r>
              <a:endParaRPr kumimoji="1" lang="en-US" altLang="zh-CN" sz="2800">
                <a:solidFill>
                  <a:srgbClr val="FF0000"/>
                </a:solidFill>
                <a:latin typeface="Times New Roman" panose="02020603050405020304" pitchFamily="18" charset="0"/>
              </a:endParaRPr>
            </a:p>
          </p:txBody>
        </p:sp>
        <p:sp>
          <p:nvSpPr>
            <p:cNvPr id="409777" name="Rectangle 177"/>
            <p:cNvSpPr>
              <a:spLocks noChangeArrowheads="1"/>
            </p:cNvSpPr>
            <p:nvPr/>
          </p:nvSpPr>
          <p:spPr bwMode="auto">
            <a:xfrm>
              <a:off x="1237" y="2113"/>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778" name="Rectangle 178"/>
            <p:cNvSpPr>
              <a:spLocks noChangeArrowheads="1"/>
            </p:cNvSpPr>
            <p:nvPr/>
          </p:nvSpPr>
          <p:spPr bwMode="auto">
            <a:xfrm>
              <a:off x="2955" y="422"/>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D</a:t>
              </a:r>
              <a:endParaRPr kumimoji="1" lang="en-US" altLang="zh-CN" sz="2800">
                <a:solidFill>
                  <a:srgbClr val="FF0000"/>
                </a:solidFill>
                <a:latin typeface="Times New Roman" panose="02020603050405020304" pitchFamily="18" charset="0"/>
              </a:endParaRPr>
            </a:p>
          </p:txBody>
        </p:sp>
        <p:sp>
          <p:nvSpPr>
            <p:cNvPr id="409779" name="Rectangle 179"/>
            <p:cNvSpPr>
              <a:spLocks noChangeArrowheads="1"/>
            </p:cNvSpPr>
            <p:nvPr/>
          </p:nvSpPr>
          <p:spPr bwMode="auto">
            <a:xfrm>
              <a:off x="3018" y="464"/>
              <a:ext cx="28"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8</a:t>
              </a:r>
              <a:endParaRPr kumimoji="1" lang="en-US" altLang="zh-CN" sz="2800">
                <a:solidFill>
                  <a:srgbClr val="FF0000"/>
                </a:solidFill>
                <a:latin typeface="Times New Roman" panose="02020603050405020304" pitchFamily="18" charset="0"/>
              </a:endParaRPr>
            </a:p>
          </p:txBody>
        </p:sp>
        <p:sp>
          <p:nvSpPr>
            <p:cNvPr id="409780" name="Rectangle 180"/>
            <p:cNvSpPr>
              <a:spLocks noChangeArrowheads="1"/>
            </p:cNvSpPr>
            <p:nvPr/>
          </p:nvSpPr>
          <p:spPr bwMode="auto">
            <a:xfrm>
              <a:off x="3048" y="464"/>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781" name="Rectangle 181"/>
            <p:cNvSpPr>
              <a:spLocks noChangeArrowheads="1"/>
            </p:cNvSpPr>
            <p:nvPr/>
          </p:nvSpPr>
          <p:spPr bwMode="auto">
            <a:xfrm>
              <a:off x="3344" y="422"/>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D</a:t>
              </a:r>
              <a:endParaRPr kumimoji="1" lang="en-US" altLang="zh-CN" sz="2800">
                <a:solidFill>
                  <a:srgbClr val="FF0000"/>
                </a:solidFill>
                <a:latin typeface="Times New Roman" panose="02020603050405020304" pitchFamily="18" charset="0"/>
              </a:endParaRPr>
            </a:p>
          </p:txBody>
        </p:sp>
        <p:sp>
          <p:nvSpPr>
            <p:cNvPr id="409782" name="Rectangle 182"/>
            <p:cNvSpPr>
              <a:spLocks noChangeArrowheads="1"/>
            </p:cNvSpPr>
            <p:nvPr/>
          </p:nvSpPr>
          <p:spPr bwMode="auto">
            <a:xfrm>
              <a:off x="3408" y="464"/>
              <a:ext cx="28"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9</a:t>
              </a:r>
              <a:endParaRPr kumimoji="1" lang="en-US" altLang="zh-CN" sz="2800">
                <a:solidFill>
                  <a:srgbClr val="FF0000"/>
                </a:solidFill>
                <a:latin typeface="Times New Roman" panose="02020603050405020304" pitchFamily="18" charset="0"/>
              </a:endParaRPr>
            </a:p>
          </p:txBody>
        </p:sp>
        <p:sp>
          <p:nvSpPr>
            <p:cNvPr id="409783" name="Rectangle 183"/>
            <p:cNvSpPr>
              <a:spLocks noChangeArrowheads="1"/>
            </p:cNvSpPr>
            <p:nvPr/>
          </p:nvSpPr>
          <p:spPr bwMode="auto">
            <a:xfrm>
              <a:off x="3437" y="464"/>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784" name="Rectangle 184"/>
            <p:cNvSpPr>
              <a:spLocks noChangeArrowheads="1"/>
            </p:cNvSpPr>
            <p:nvPr/>
          </p:nvSpPr>
          <p:spPr bwMode="auto">
            <a:xfrm>
              <a:off x="1527" y="2071"/>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R</a:t>
              </a:r>
              <a:endParaRPr kumimoji="1" lang="en-US" altLang="zh-CN" sz="2800">
                <a:solidFill>
                  <a:srgbClr val="FF0000"/>
                </a:solidFill>
                <a:latin typeface="Times New Roman" panose="02020603050405020304" pitchFamily="18" charset="0"/>
              </a:endParaRPr>
            </a:p>
          </p:txBody>
        </p:sp>
        <p:sp>
          <p:nvSpPr>
            <p:cNvPr id="409785" name="Rectangle 185"/>
            <p:cNvSpPr>
              <a:spLocks noChangeArrowheads="1"/>
            </p:cNvSpPr>
            <p:nvPr/>
          </p:nvSpPr>
          <p:spPr bwMode="auto">
            <a:xfrm>
              <a:off x="1590" y="2113"/>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786" name="Rectangle 186"/>
            <p:cNvSpPr>
              <a:spLocks noChangeArrowheads="1"/>
            </p:cNvSpPr>
            <p:nvPr/>
          </p:nvSpPr>
          <p:spPr bwMode="auto">
            <a:xfrm>
              <a:off x="3123" y="2079"/>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R</a:t>
              </a:r>
              <a:endParaRPr kumimoji="1" lang="en-US" altLang="zh-CN" sz="2800">
                <a:solidFill>
                  <a:srgbClr val="FF0000"/>
                </a:solidFill>
                <a:latin typeface="Times New Roman" panose="02020603050405020304" pitchFamily="18" charset="0"/>
              </a:endParaRPr>
            </a:p>
          </p:txBody>
        </p:sp>
        <p:sp>
          <p:nvSpPr>
            <p:cNvPr id="409787" name="Rectangle 187"/>
            <p:cNvSpPr>
              <a:spLocks noChangeArrowheads="1"/>
            </p:cNvSpPr>
            <p:nvPr/>
          </p:nvSpPr>
          <p:spPr bwMode="auto">
            <a:xfrm>
              <a:off x="3187" y="2121"/>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788" name="Rectangle 188"/>
            <p:cNvSpPr>
              <a:spLocks noChangeArrowheads="1"/>
            </p:cNvSpPr>
            <p:nvPr/>
          </p:nvSpPr>
          <p:spPr bwMode="auto">
            <a:xfrm>
              <a:off x="2747" y="2071"/>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R</a:t>
              </a:r>
              <a:endParaRPr kumimoji="1" lang="en-US" altLang="zh-CN" sz="2800">
                <a:solidFill>
                  <a:srgbClr val="FF0000"/>
                </a:solidFill>
                <a:latin typeface="Times New Roman" panose="02020603050405020304" pitchFamily="18" charset="0"/>
              </a:endParaRPr>
            </a:p>
          </p:txBody>
        </p:sp>
        <p:sp>
          <p:nvSpPr>
            <p:cNvPr id="409789" name="Rectangle 189"/>
            <p:cNvSpPr>
              <a:spLocks noChangeArrowheads="1"/>
            </p:cNvSpPr>
            <p:nvPr/>
          </p:nvSpPr>
          <p:spPr bwMode="auto">
            <a:xfrm>
              <a:off x="2811" y="2113"/>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790" name="Rectangle 190"/>
            <p:cNvSpPr>
              <a:spLocks noChangeArrowheads="1"/>
            </p:cNvSpPr>
            <p:nvPr/>
          </p:nvSpPr>
          <p:spPr bwMode="auto">
            <a:xfrm>
              <a:off x="442" y="317"/>
              <a:ext cx="51"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i="1">
                  <a:solidFill>
                    <a:srgbClr val="000000"/>
                  </a:solidFill>
                  <a:latin typeface="Symbol" panose="05050102010706020507" pitchFamily="18" charset="2"/>
                </a:rPr>
                <a:t>u</a:t>
              </a:r>
              <a:endParaRPr kumimoji="1" lang="en-US" altLang="zh-CN" sz="2800">
                <a:solidFill>
                  <a:srgbClr val="FF0000"/>
                </a:solidFill>
                <a:latin typeface="Times New Roman" panose="02020603050405020304" pitchFamily="18" charset="0"/>
              </a:endParaRPr>
            </a:p>
          </p:txBody>
        </p:sp>
        <p:sp>
          <p:nvSpPr>
            <p:cNvPr id="409791" name="Rectangle 191"/>
            <p:cNvSpPr>
              <a:spLocks noChangeArrowheads="1"/>
            </p:cNvSpPr>
            <p:nvPr/>
          </p:nvSpPr>
          <p:spPr bwMode="auto">
            <a:xfrm>
              <a:off x="511" y="367"/>
              <a:ext cx="27"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I</a:t>
              </a:r>
              <a:endParaRPr kumimoji="1" lang="en-US" altLang="zh-CN" sz="2800">
                <a:solidFill>
                  <a:srgbClr val="FF0000"/>
                </a:solidFill>
                <a:latin typeface="Times New Roman" panose="02020603050405020304" pitchFamily="18" charset="0"/>
              </a:endParaRPr>
            </a:p>
          </p:txBody>
        </p:sp>
        <p:sp>
          <p:nvSpPr>
            <p:cNvPr id="409792" name="Rectangle 192"/>
            <p:cNvSpPr>
              <a:spLocks noChangeArrowheads="1"/>
            </p:cNvSpPr>
            <p:nvPr/>
          </p:nvSpPr>
          <p:spPr bwMode="auto">
            <a:xfrm>
              <a:off x="1070" y="1715"/>
              <a:ext cx="10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2R</a:t>
              </a:r>
              <a:endParaRPr kumimoji="1" lang="en-US" altLang="zh-CN" sz="2800">
                <a:solidFill>
                  <a:srgbClr val="FF0000"/>
                </a:solidFill>
                <a:latin typeface="Times New Roman" panose="02020603050405020304" pitchFamily="18" charset="0"/>
              </a:endParaRPr>
            </a:p>
          </p:txBody>
        </p:sp>
        <p:sp>
          <p:nvSpPr>
            <p:cNvPr id="409793" name="Rectangle 193"/>
            <p:cNvSpPr>
              <a:spLocks noChangeArrowheads="1"/>
            </p:cNvSpPr>
            <p:nvPr/>
          </p:nvSpPr>
          <p:spPr bwMode="auto">
            <a:xfrm>
              <a:off x="1178" y="1757"/>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794" name="Rectangle 194"/>
            <p:cNvSpPr>
              <a:spLocks noChangeArrowheads="1"/>
            </p:cNvSpPr>
            <p:nvPr/>
          </p:nvSpPr>
          <p:spPr bwMode="auto">
            <a:xfrm>
              <a:off x="1790" y="1722"/>
              <a:ext cx="10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2R</a:t>
              </a:r>
              <a:endParaRPr kumimoji="1" lang="en-US" altLang="zh-CN" sz="2800">
                <a:solidFill>
                  <a:srgbClr val="FF0000"/>
                </a:solidFill>
                <a:latin typeface="Times New Roman" panose="02020603050405020304" pitchFamily="18" charset="0"/>
              </a:endParaRPr>
            </a:p>
          </p:txBody>
        </p:sp>
        <p:sp>
          <p:nvSpPr>
            <p:cNvPr id="409795" name="Rectangle 195"/>
            <p:cNvSpPr>
              <a:spLocks noChangeArrowheads="1"/>
            </p:cNvSpPr>
            <p:nvPr/>
          </p:nvSpPr>
          <p:spPr bwMode="auto">
            <a:xfrm>
              <a:off x="1899" y="1764"/>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796" name="Rectangle 196"/>
            <p:cNvSpPr>
              <a:spLocks noChangeArrowheads="1"/>
            </p:cNvSpPr>
            <p:nvPr/>
          </p:nvSpPr>
          <p:spPr bwMode="auto">
            <a:xfrm>
              <a:off x="3424" y="1722"/>
              <a:ext cx="10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2R</a:t>
              </a:r>
              <a:endParaRPr kumimoji="1" lang="en-US" altLang="zh-CN" sz="2800">
                <a:solidFill>
                  <a:srgbClr val="FF0000"/>
                </a:solidFill>
                <a:latin typeface="Times New Roman" panose="02020603050405020304" pitchFamily="18" charset="0"/>
              </a:endParaRPr>
            </a:p>
          </p:txBody>
        </p:sp>
        <p:sp>
          <p:nvSpPr>
            <p:cNvPr id="409797" name="Rectangle 197"/>
            <p:cNvSpPr>
              <a:spLocks noChangeArrowheads="1"/>
            </p:cNvSpPr>
            <p:nvPr/>
          </p:nvSpPr>
          <p:spPr bwMode="auto">
            <a:xfrm>
              <a:off x="3533" y="1764"/>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798" name="Rectangle 198"/>
            <p:cNvSpPr>
              <a:spLocks noChangeArrowheads="1"/>
            </p:cNvSpPr>
            <p:nvPr/>
          </p:nvSpPr>
          <p:spPr bwMode="auto">
            <a:xfrm>
              <a:off x="4209" y="986"/>
              <a:ext cx="29"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a:t>
              </a:r>
              <a:endParaRPr kumimoji="1" lang="en-US" altLang="zh-CN" sz="2800">
                <a:solidFill>
                  <a:srgbClr val="FF0000"/>
                </a:solidFill>
                <a:latin typeface="Times New Roman" panose="02020603050405020304" pitchFamily="18" charset="0"/>
              </a:endParaRPr>
            </a:p>
          </p:txBody>
        </p:sp>
        <p:sp>
          <p:nvSpPr>
            <p:cNvPr id="409799" name="Rectangle 199"/>
            <p:cNvSpPr>
              <a:spLocks noChangeArrowheads="1"/>
            </p:cNvSpPr>
            <p:nvPr/>
          </p:nvSpPr>
          <p:spPr bwMode="auto">
            <a:xfrm>
              <a:off x="4254" y="1029"/>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800" name="Rectangle 200"/>
            <p:cNvSpPr>
              <a:spLocks noChangeArrowheads="1"/>
            </p:cNvSpPr>
            <p:nvPr/>
          </p:nvSpPr>
          <p:spPr bwMode="auto">
            <a:xfrm>
              <a:off x="4207" y="1211"/>
              <a:ext cx="50"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a:t>
              </a:r>
              <a:endParaRPr kumimoji="1" lang="en-US" altLang="zh-CN" sz="2800">
                <a:solidFill>
                  <a:srgbClr val="FF0000"/>
                </a:solidFill>
                <a:latin typeface="Times New Roman" panose="02020603050405020304" pitchFamily="18" charset="0"/>
              </a:endParaRPr>
            </a:p>
          </p:txBody>
        </p:sp>
        <p:sp>
          <p:nvSpPr>
            <p:cNvPr id="409801" name="Rectangle 201"/>
            <p:cNvSpPr>
              <a:spLocks noChangeArrowheads="1"/>
            </p:cNvSpPr>
            <p:nvPr/>
          </p:nvSpPr>
          <p:spPr bwMode="auto">
            <a:xfrm>
              <a:off x="4258" y="1253"/>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802" name="Rectangle 202"/>
            <p:cNvSpPr>
              <a:spLocks noChangeArrowheads="1"/>
            </p:cNvSpPr>
            <p:nvPr/>
          </p:nvSpPr>
          <p:spPr bwMode="auto">
            <a:xfrm>
              <a:off x="3966" y="652"/>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R</a:t>
              </a:r>
              <a:endParaRPr kumimoji="1" lang="en-US" altLang="zh-CN" sz="2800">
                <a:solidFill>
                  <a:srgbClr val="FF0000"/>
                </a:solidFill>
                <a:latin typeface="Times New Roman" panose="02020603050405020304" pitchFamily="18" charset="0"/>
              </a:endParaRPr>
            </a:p>
          </p:txBody>
        </p:sp>
        <p:sp>
          <p:nvSpPr>
            <p:cNvPr id="409803" name="Rectangle 203"/>
            <p:cNvSpPr>
              <a:spLocks noChangeArrowheads="1"/>
            </p:cNvSpPr>
            <p:nvPr/>
          </p:nvSpPr>
          <p:spPr bwMode="auto">
            <a:xfrm>
              <a:off x="4029" y="695"/>
              <a:ext cx="3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F</a:t>
              </a:r>
              <a:endParaRPr kumimoji="1" lang="en-US" altLang="zh-CN" sz="2800">
                <a:solidFill>
                  <a:srgbClr val="FF0000"/>
                </a:solidFill>
                <a:latin typeface="Times New Roman" panose="02020603050405020304" pitchFamily="18" charset="0"/>
              </a:endParaRPr>
            </a:p>
          </p:txBody>
        </p:sp>
        <p:sp>
          <p:nvSpPr>
            <p:cNvPr id="409804" name="Rectangle 204"/>
            <p:cNvSpPr>
              <a:spLocks noChangeArrowheads="1"/>
            </p:cNvSpPr>
            <p:nvPr/>
          </p:nvSpPr>
          <p:spPr bwMode="auto">
            <a:xfrm>
              <a:off x="4065" y="695"/>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805" name="Rectangle 205"/>
            <p:cNvSpPr>
              <a:spLocks noChangeArrowheads="1"/>
            </p:cNvSpPr>
            <p:nvPr/>
          </p:nvSpPr>
          <p:spPr bwMode="auto">
            <a:xfrm>
              <a:off x="3932" y="914"/>
              <a:ext cx="3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I</a:t>
              </a:r>
              <a:endParaRPr kumimoji="1" lang="en-US" altLang="zh-CN" sz="2800">
                <a:solidFill>
                  <a:srgbClr val="FF0000"/>
                </a:solidFill>
                <a:latin typeface="Times New Roman" panose="02020603050405020304" pitchFamily="18" charset="0"/>
              </a:endParaRPr>
            </a:p>
          </p:txBody>
        </p:sp>
        <p:sp>
          <p:nvSpPr>
            <p:cNvPr id="409806" name="Rectangle 206"/>
            <p:cNvSpPr>
              <a:spLocks noChangeArrowheads="1"/>
            </p:cNvSpPr>
            <p:nvPr/>
          </p:nvSpPr>
          <p:spPr bwMode="auto">
            <a:xfrm>
              <a:off x="3966" y="956"/>
              <a:ext cx="149"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OUT1</a:t>
              </a:r>
              <a:endParaRPr kumimoji="1" lang="en-US" altLang="zh-CN" sz="2800">
                <a:solidFill>
                  <a:srgbClr val="FF0000"/>
                </a:solidFill>
                <a:latin typeface="Times New Roman" panose="02020603050405020304" pitchFamily="18" charset="0"/>
              </a:endParaRPr>
            </a:p>
          </p:txBody>
        </p:sp>
        <p:sp>
          <p:nvSpPr>
            <p:cNvPr id="409807" name="Rectangle 207"/>
            <p:cNvSpPr>
              <a:spLocks noChangeArrowheads="1"/>
            </p:cNvSpPr>
            <p:nvPr/>
          </p:nvSpPr>
          <p:spPr bwMode="auto">
            <a:xfrm>
              <a:off x="4122" y="956"/>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808" name="Rectangle 208"/>
            <p:cNvSpPr>
              <a:spLocks noChangeArrowheads="1"/>
            </p:cNvSpPr>
            <p:nvPr/>
          </p:nvSpPr>
          <p:spPr bwMode="auto">
            <a:xfrm>
              <a:off x="3932" y="1126"/>
              <a:ext cx="3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I</a:t>
              </a:r>
              <a:endParaRPr kumimoji="1" lang="en-US" altLang="zh-CN" sz="2800">
                <a:solidFill>
                  <a:srgbClr val="FF0000"/>
                </a:solidFill>
                <a:latin typeface="Times New Roman" panose="02020603050405020304" pitchFamily="18" charset="0"/>
              </a:endParaRPr>
            </a:p>
          </p:txBody>
        </p:sp>
        <p:sp>
          <p:nvSpPr>
            <p:cNvPr id="409809" name="Rectangle 209"/>
            <p:cNvSpPr>
              <a:spLocks noChangeArrowheads="1"/>
            </p:cNvSpPr>
            <p:nvPr/>
          </p:nvSpPr>
          <p:spPr bwMode="auto">
            <a:xfrm>
              <a:off x="3966" y="1169"/>
              <a:ext cx="121"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OUT</a:t>
              </a:r>
              <a:endParaRPr kumimoji="1" lang="en-US" altLang="zh-CN" sz="2800">
                <a:solidFill>
                  <a:srgbClr val="FF0000"/>
                </a:solidFill>
                <a:latin typeface="Times New Roman" panose="02020603050405020304" pitchFamily="18" charset="0"/>
              </a:endParaRPr>
            </a:p>
          </p:txBody>
        </p:sp>
        <p:sp>
          <p:nvSpPr>
            <p:cNvPr id="409810" name="Rectangle 210"/>
            <p:cNvSpPr>
              <a:spLocks noChangeArrowheads="1"/>
            </p:cNvSpPr>
            <p:nvPr/>
          </p:nvSpPr>
          <p:spPr bwMode="auto">
            <a:xfrm>
              <a:off x="4093" y="1169"/>
              <a:ext cx="28"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2</a:t>
              </a:r>
              <a:endParaRPr kumimoji="1" lang="en-US" altLang="zh-CN" sz="2800">
                <a:solidFill>
                  <a:srgbClr val="FF0000"/>
                </a:solidFill>
                <a:latin typeface="Times New Roman" panose="02020603050405020304" pitchFamily="18" charset="0"/>
              </a:endParaRPr>
            </a:p>
          </p:txBody>
        </p:sp>
        <p:sp>
          <p:nvSpPr>
            <p:cNvPr id="409811" name="Rectangle 211"/>
            <p:cNvSpPr>
              <a:spLocks noChangeArrowheads="1"/>
            </p:cNvSpPr>
            <p:nvPr/>
          </p:nvSpPr>
          <p:spPr bwMode="auto">
            <a:xfrm>
              <a:off x="4122" y="1169"/>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812" name="Freeform 212"/>
            <p:cNvSpPr>
              <a:spLocks/>
            </p:cNvSpPr>
            <p:nvPr/>
          </p:nvSpPr>
          <p:spPr bwMode="auto">
            <a:xfrm>
              <a:off x="3972" y="1230"/>
              <a:ext cx="33" cy="34"/>
            </a:xfrm>
            <a:custGeom>
              <a:avLst/>
              <a:gdLst>
                <a:gd name="T0" fmla="*/ 16 w 33"/>
                <a:gd name="T1" fmla="*/ 34 h 34"/>
                <a:gd name="T2" fmla="*/ 13 w 33"/>
                <a:gd name="T3" fmla="*/ 33 h 34"/>
                <a:gd name="T4" fmla="*/ 9 w 33"/>
                <a:gd name="T5" fmla="*/ 32 h 34"/>
                <a:gd name="T6" fmla="*/ 7 w 33"/>
                <a:gd name="T7" fmla="*/ 30 h 34"/>
                <a:gd name="T8" fmla="*/ 4 w 33"/>
                <a:gd name="T9" fmla="*/ 28 h 34"/>
                <a:gd name="T10" fmla="*/ 2 w 33"/>
                <a:gd name="T11" fmla="*/ 26 h 34"/>
                <a:gd name="T12" fmla="*/ 1 w 33"/>
                <a:gd name="T13" fmla="*/ 23 h 34"/>
                <a:gd name="T14" fmla="*/ 0 w 33"/>
                <a:gd name="T15" fmla="*/ 20 h 34"/>
                <a:gd name="T16" fmla="*/ 0 w 33"/>
                <a:gd name="T17" fmla="*/ 16 h 34"/>
                <a:gd name="T18" fmla="*/ 0 w 33"/>
                <a:gd name="T19" fmla="*/ 14 h 34"/>
                <a:gd name="T20" fmla="*/ 1 w 33"/>
                <a:gd name="T21" fmla="*/ 10 h 34"/>
                <a:gd name="T22" fmla="*/ 2 w 33"/>
                <a:gd name="T23" fmla="*/ 8 h 34"/>
                <a:gd name="T24" fmla="*/ 4 w 33"/>
                <a:gd name="T25" fmla="*/ 4 h 34"/>
                <a:gd name="T26" fmla="*/ 7 w 33"/>
                <a:gd name="T27" fmla="*/ 3 h 34"/>
                <a:gd name="T28" fmla="*/ 9 w 33"/>
                <a:gd name="T29" fmla="*/ 1 h 34"/>
                <a:gd name="T30" fmla="*/ 13 w 33"/>
                <a:gd name="T31" fmla="*/ 1 h 34"/>
                <a:gd name="T32" fmla="*/ 16 w 33"/>
                <a:gd name="T33" fmla="*/ 0 h 34"/>
                <a:gd name="T34" fmla="*/ 20 w 33"/>
                <a:gd name="T35" fmla="*/ 1 h 34"/>
                <a:gd name="T36" fmla="*/ 22 w 33"/>
                <a:gd name="T37" fmla="*/ 1 h 34"/>
                <a:gd name="T38" fmla="*/ 26 w 33"/>
                <a:gd name="T39" fmla="*/ 3 h 34"/>
                <a:gd name="T40" fmla="*/ 28 w 33"/>
                <a:gd name="T41" fmla="*/ 4 h 34"/>
                <a:gd name="T42" fmla="*/ 30 w 33"/>
                <a:gd name="T43" fmla="*/ 8 h 34"/>
                <a:gd name="T44" fmla="*/ 31 w 33"/>
                <a:gd name="T45" fmla="*/ 10 h 34"/>
                <a:gd name="T46" fmla="*/ 33 w 33"/>
                <a:gd name="T47" fmla="*/ 14 h 34"/>
                <a:gd name="T48" fmla="*/ 33 w 33"/>
                <a:gd name="T49" fmla="*/ 16 h 34"/>
                <a:gd name="T50" fmla="*/ 33 w 33"/>
                <a:gd name="T51" fmla="*/ 20 h 34"/>
                <a:gd name="T52" fmla="*/ 31 w 33"/>
                <a:gd name="T53" fmla="*/ 23 h 34"/>
                <a:gd name="T54" fmla="*/ 30 w 33"/>
                <a:gd name="T55" fmla="*/ 26 h 34"/>
                <a:gd name="T56" fmla="*/ 28 w 33"/>
                <a:gd name="T57" fmla="*/ 28 h 34"/>
                <a:gd name="T58" fmla="*/ 26 w 33"/>
                <a:gd name="T59" fmla="*/ 30 h 34"/>
                <a:gd name="T60" fmla="*/ 22 w 33"/>
                <a:gd name="T61" fmla="*/ 32 h 34"/>
                <a:gd name="T62" fmla="*/ 20 w 33"/>
                <a:gd name="T63" fmla="*/ 33 h 34"/>
                <a:gd name="T64" fmla="*/ 16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6" y="34"/>
                  </a:moveTo>
                  <a:lnTo>
                    <a:pt x="13" y="33"/>
                  </a:lnTo>
                  <a:lnTo>
                    <a:pt x="9" y="32"/>
                  </a:lnTo>
                  <a:lnTo>
                    <a:pt x="7" y="30"/>
                  </a:lnTo>
                  <a:lnTo>
                    <a:pt x="4" y="28"/>
                  </a:lnTo>
                  <a:lnTo>
                    <a:pt x="2" y="26"/>
                  </a:lnTo>
                  <a:lnTo>
                    <a:pt x="1" y="23"/>
                  </a:lnTo>
                  <a:lnTo>
                    <a:pt x="0" y="20"/>
                  </a:lnTo>
                  <a:lnTo>
                    <a:pt x="0" y="16"/>
                  </a:lnTo>
                  <a:lnTo>
                    <a:pt x="0" y="14"/>
                  </a:lnTo>
                  <a:lnTo>
                    <a:pt x="1" y="10"/>
                  </a:lnTo>
                  <a:lnTo>
                    <a:pt x="2" y="8"/>
                  </a:lnTo>
                  <a:lnTo>
                    <a:pt x="4" y="4"/>
                  </a:lnTo>
                  <a:lnTo>
                    <a:pt x="7" y="3"/>
                  </a:lnTo>
                  <a:lnTo>
                    <a:pt x="9" y="1"/>
                  </a:lnTo>
                  <a:lnTo>
                    <a:pt x="13" y="1"/>
                  </a:lnTo>
                  <a:lnTo>
                    <a:pt x="16" y="0"/>
                  </a:lnTo>
                  <a:lnTo>
                    <a:pt x="20" y="1"/>
                  </a:lnTo>
                  <a:lnTo>
                    <a:pt x="22" y="1"/>
                  </a:lnTo>
                  <a:lnTo>
                    <a:pt x="26" y="3"/>
                  </a:lnTo>
                  <a:lnTo>
                    <a:pt x="28" y="4"/>
                  </a:lnTo>
                  <a:lnTo>
                    <a:pt x="30" y="8"/>
                  </a:lnTo>
                  <a:lnTo>
                    <a:pt x="31" y="10"/>
                  </a:lnTo>
                  <a:lnTo>
                    <a:pt x="33" y="14"/>
                  </a:lnTo>
                  <a:lnTo>
                    <a:pt x="33" y="16"/>
                  </a:lnTo>
                  <a:lnTo>
                    <a:pt x="33" y="20"/>
                  </a:lnTo>
                  <a:lnTo>
                    <a:pt x="31" y="23"/>
                  </a:lnTo>
                  <a:lnTo>
                    <a:pt x="30" y="26"/>
                  </a:lnTo>
                  <a:lnTo>
                    <a:pt x="28" y="28"/>
                  </a:lnTo>
                  <a:lnTo>
                    <a:pt x="26" y="30"/>
                  </a:lnTo>
                  <a:lnTo>
                    <a:pt x="22" y="32"/>
                  </a:lnTo>
                  <a:lnTo>
                    <a:pt x="20" y="33"/>
                  </a:lnTo>
                  <a:lnTo>
                    <a:pt x="16"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813" name="Freeform 213"/>
            <p:cNvSpPr>
              <a:spLocks/>
            </p:cNvSpPr>
            <p:nvPr/>
          </p:nvSpPr>
          <p:spPr bwMode="auto">
            <a:xfrm>
              <a:off x="3972" y="1230"/>
              <a:ext cx="33" cy="34"/>
            </a:xfrm>
            <a:custGeom>
              <a:avLst/>
              <a:gdLst>
                <a:gd name="T0" fmla="*/ 16 w 33"/>
                <a:gd name="T1" fmla="*/ 34 h 34"/>
                <a:gd name="T2" fmla="*/ 13 w 33"/>
                <a:gd name="T3" fmla="*/ 33 h 34"/>
                <a:gd name="T4" fmla="*/ 9 w 33"/>
                <a:gd name="T5" fmla="*/ 32 h 34"/>
                <a:gd name="T6" fmla="*/ 7 w 33"/>
                <a:gd name="T7" fmla="*/ 30 h 34"/>
                <a:gd name="T8" fmla="*/ 4 w 33"/>
                <a:gd name="T9" fmla="*/ 28 h 34"/>
                <a:gd name="T10" fmla="*/ 2 w 33"/>
                <a:gd name="T11" fmla="*/ 26 h 34"/>
                <a:gd name="T12" fmla="*/ 1 w 33"/>
                <a:gd name="T13" fmla="*/ 23 h 34"/>
                <a:gd name="T14" fmla="*/ 0 w 33"/>
                <a:gd name="T15" fmla="*/ 20 h 34"/>
                <a:gd name="T16" fmla="*/ 0 w 33"/>
                <a:gd name="T17" fmla="*/ 16 h 34"/>
                <a:gd name="T18" fmla="*/ 0 w 33"/>
                <a:gd name="T19" fmla="*/ 14 h 34"/>
                <a:gd name="T20" fmla="*/ 1 w 33"/>
                <a:gd name="T21" fmla="*/ 10 h 34"/>
                <a:gd name="T22" fmla="*/ 2 w 33"/>
                <a:gd name="T23" fmla="*/ 8 h 34"/>
                <a:gd name="T24" fmla="*/ 4 w 33"/>
                <a:gd name="T25" fmla="*/ 4 h 34"/>
                <a:gd name="T26" fmla="*/ 7 w 33"/>
                <a:gd name="T27" fmla="*/ 3 h 34"/>
                <a:gd name="T28" fmla="*/ 9 w 33"/>
                <a:gd name="T29" fmla="*/ 1 h 34"/>
                <a:gd name="T30" fmla="*/ 13 w 33"/>
                <a:gd name="T31" fmla="*/ 1 h 34"/>
                <a:gd name="T32" fmla="*/ 16 w 33"/>
                <a:gd name="T33" fmla="*/ 0 h 34"/>
                <a:gd name="T34" fmla="*/ 20 w 33"/>
                <a:gd name="T35" fmla="*/ 1 h 34"/>
                <a:gd name="T36" fmla="*/ 22 w 33"/>
                <a:gd name="T37" fmla="*/ 1 h 34"/>
                <a:gd name="T38" fmla="*/ 26 w 33"/>
                <a:gd name="T39" fmla="*/ 3 h 34"/>
                <a:gd name="T40" fmla="*/ 28 w 33"/>
                <a:gd name="T41" fmla="*/ 4 h 34"/>
                <a:gd name="T42" fmla="*/ 30 w 33"/>
                <a:gd name="T43" fmla="*/ 8 h 34"/>
                <a:gd name="T44" fmla="*/ 31 w 33"/>
                <a:gd name="T45" fmla="*/ 10 h 34"/>
                <a:gd name="T46" fmla="*/ 33 w 33"/>
                <a:gd name="T47" fmla="*/ 14 h 34"/>
                <a:gd name="T48" fmla="*/ 33 w 33"/>
                <a:gd name="T49" fmla="*/ 16 h 34"/>
                <a:gd name="T50" fmla="*/ 33 w 33"/>
                <a:gd name="T51" fmla="*/ 20 h 34"/>
                <a:gd name="T52" fmla="*/ 31 w 33"/>
                <a:gd name="T53" fmla="*/ 23 h 34"/>
                <a:gd name="T54" fmla="*/ 30 w 33"/>
                <a:gd name="T55" fmla="*/ 26 h 34"/>
                <a:gd name="T56" fmla="*/ 28 w 33"/>
                <a:gd name="T57" fmla="*/ 28 h 34"/>
                <a:gd name="T58" fmla="*/ 26 w 33"/>
                <a:gd name="T59" fmla="*/ 30 h 34"/>
                <a:gd name="T60" fmla="*/ 22 w 33"/>
                <a:gd name="T61" fmla="*/ 32 h 34"/>
                <a:gd name="T62" fmla="*/ 20 w 33"/>
                <a:gd name="T63" fmla="*/ 33 h 34"/>
                <a:gd name="T64" fmla="*/ 16 w 33"/>
                <a:gd name="T6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 h="34">
                  <a:moveTo>
                    <a:pt x="16" y="34"/>
                  </a:moveTo>
                  <a:lnTo>
                    <a:pt x="13" y="33"/>
                  </a:lnTo>
                  <a:lnTo>
                    <a:pt x="9" y="32"/>
                  </a:lnTo>
                  <a:lnTo>
                    <a:pt x="7" y="30"/>
                  </a:lnTo>
                  <a:lnTo>
                    <a:pt x="4" y="28"/>
                  </a:lnTo>
                  <a:lnTo>
                    <a:pt x="2" y="26"/>
                  </a:lnTo>
                  <a:lnTo>
                    <a:pt x="1" y="23"/>
                  </a:lnTo>
                  <a:lnTo>
                    <a:pt x="0" y="20"/>
                  </a:lnTo>
                  <a:lnTo>
                    <a:pt x="0" y="16"/>
                  </a:lnTo>
                  <a:lnTo>
                    <a:pt x="0" y="14"/>
                  </a:lnTo>
                  <a:lnTo>
                    <a:pt x="1" y="10"/>
                  </a:lnTo>
                  <a:lnTo>
                    <a:pt x="2" y="8"/>
                  </a:lnTo>
                  <a:lnTo>
                    <a:pt x="4" y="4"/>
                  </a:lnTo>
                  <a:lnTo>
                    <a:pt x="7" y="3"/>
                  </a:lnTo>
                  <a:lnTo>
                    <a:pt x="9" y="1"/>
                  </a:lnTo>
                  <a:lnTo>
                    <a:pt x="13" y="1"/>
                  </a:lnTo>
                  <a:lnTo>
                    <a:pt x="16" y="0"/>
                  </a:lnTo>
                  <a:lnTo>
                    <a:pt x="20" y="1"/>
                  </a:lnTo>
                  <a:lnTo>
                    <a:pt x="22" y="1"/>
                  </a:lnTo>
                  <a:lnTo>
                    <a:pt x="26" y="3"/>
                  </a:lnTo>
                  <a:lnTo>
                    <a:pt x="28" y="4"/>
                  </a:lnTo>
                  <a:lnTo>
                    <a:pt x="30" y="8"/>
                  </a:lnTo>
                  <a:lnTo>
                    <a:pt x="31" y="10"/>
                  </a:lnTo>
                  <a:lnTo>
                    <a:pt x="33" y="14"/>
                  </a:lnTo>
                  <a:lnTo>
                    <a:pt x="33" y="16"/>
                  </a:lnTo>
                  <a:lnTo>
                    <a:pt x="33" y="20"/>
                  </a:lnTo>
                  <a:lnTo>
                    <a:pt x="31" y="23"/>
                  </a:lnTo>
                  <a:lnTo>
                    <a:pt x="30" y="26"/>
                  </a:lnTo>
                  <a:lnTo>
                    <a:pt x="28" y="28"/>
                  </a:lnTo>
                  <a:lnTo>
                    <a:pt x="26" y="30"/>
                  </a:lnTo>
                  <a:lnTo>
                    <a:pt x="22" y="32"/>
                  </a:lnTo>
                  <a:lnTo>
                    <a:pt x="20" y="33"/>
                  </a:lnTo>
                  <a:lnTo>
                    <a:pt x="16" y="34"/>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814" name="Rectangle 214"/>
            <p:cNvSpPr>
              <a:spLocks noChangeArrowheads="1"/>
            </p:cNvSpPr>
            <p:nvPr/>
          </p:nvSpPr>
          <p:spPr bwMode="auto">
            <a:xfrm>
              <a:off x="3946" y="1887"/>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V</a:t>
              </a:r>
              <a:endParaRPr kumimoji="1" lang="en-US" altLang="zh-CN" sz="2800">
                <a:solidFill>
                  <a:srgbClr val="FF0000"/>
                </a:solidFill>
                <a:latin typeface="Times New Roman" panose="02020603050405020304" pitchFamily="18" charset="0"/>
              </a:endParaRPr>
            </a:p>
          </p:txBody>
        </p:sp>
        <p:sp>
          <p:nvSpPr>
            <p:cNvPr id="409815" name="Rectangle 215"/>
            <p:cNvSpPr>
              <a:spLocks noChangeArrowheads="1"/>
            </p:cNvSpPr>
            <p:nvPr/>
          </p:nvSpPr>
          <p:spPr bwMode="auto">
            <a:xfrm>
              <a:off x="4008" y="1930"/>
              <a:ext cx="111"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REF</a:t>
              </a:r>
              <a:endParaRPr kumimoji="1" lang="en-US" altLang="zh-CN" sz="2800">
                <a:solidFill>
                  <a:srgbClr val="FF0000"/>
                </a:solidFill>
                <a:latin typeface="Times New Roman" panose="02020603050405020304" pitchFamily="18" charset="0"/>
              </a:endParaRPr>
            </a:p>
          </p:txBody>
        </p:sp>
        <p:sp>
          <p:nvSpPr>
            <p:cNvPr id="409816" name="Rectangle 216"/>
            <p:cNvSpPr>
              <a:spLocks noChangeArrowheads="1"/>
            </p:cNvSpPr>
            <p:nvPr/>
          </p:nvSpPr>
          <p:spPr bwMode="auto">
            <a:xfrm>
              <a:off x="4125" y="1930"/>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817" name="Line 217"/>
            <p:cNvSpPr>
              <a:spLocks noChangeShapeType="1"/>
            </p:cNvSpPr>
            <p:nvPr/>
          </p:nvSpPr>
          <p:spPr bwMode="auto">
            <a:xfrm flipV="1">
              <a:off x="572" y="397"/>
              <a:ext cx="3603"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818" name="Line 218"/>
            <p:cNvSpPr>
              <a:spLocks noChangeShapeType="1"/>
            </p:cNvSpPr>
            <p:nvPr/>
          </p:nvSpPr>
          <p:spPr bwMode="auto">
            <a:xfrm flipV="1">
              <a:off x="4172" y="386"/>
              <a:ext cx="0" cy="396"/>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sp>
        <p:nvSpPr>
          <p:cNvPr id="409822" name="Rectangle 222"/>
          <p:cNvSpPr>
            <a:spLocks noChangeArrowheads="1"/>
          </p:cNvSpPr>
          <p:nvPr/>
        </p:nvSpPr>
        <p:spPr bwMode="auto">
          <a:xfrm>
            <a:off x="10056813" y="4811713"/>
            <a:ext cx="22225" cy="10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824" name="Rectangle 224"/>
          <p:cNvSpPr>
            <a:spLocks noChangeArrowheads="1"/>
          </p:cNvSpPr>
          <p:nvPr/>
        </p:nvSpPr>
        <p:spPr bwMode="auto">
          <a:xfrm>
            <a:off x="1898650" y="3429000"/>
            <a:ext cx="1801813" cy="874713"/>
          </a:xfrm>
          <a:prstGeom prst="rect">
            <a:avLst/>
          </a:prstGeom>
          <a:solidFill>
            <a:srgbClr val="FFFF00">
              <a:alpha val="17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pSp>
        <p:nvGrpSpPr>
          <p:cNvPr id="409825" name="Group 225"/>
          <p:cNvGrpSpPr>
            <a:grpSpLocks/>
          </p:cNvGrpSpPr>
          <p:nvPr/>
        </p:nvGrpSpPr>
        <p:grpSpPr bwMode="auto">
          <a:xfrm>
            <a:off x="142875" y="3429000"/>
            <a:ext cx="4319588" cy="1935163"/>
            <a:chOff x="411" y="2291"/>
            <a:chExt cx="2721" cy="1219"/>
          </a:xfrm>
        </p:grpSpPr>
        <p:sp>
          <p:nvSpPr>
            <p:cNvPr id="409826" name="Freeform 226"/>
            <p:cNvSpPr>
              <a:spLocks/>
            </p:cNvSpPr>
            <p:nvPr/>
          </p:nvSpPr>
          <p:spPr bwMode="auto">
            <a:xfrm>
              <a:off x="1604" y="2827"/>
              <a:ext cx="509" cy="463"/>
            </a:xfrm>
            <a:custGeom>
              <a:avLst/>
              <a:gdLst>
                <a:gd name="T0" fmla="*/ 0 w 509"/>
                <a:gd name="T1" fmla="*/ 463 h 463"/>
                <a:gd name="T2" fmla="*/ 0 w 509"/>
                <a:gd name="T3" fmla="*/ 0 h 463"/>
                <a:gd name="T4" fmla="*/ 509 w 509"/>
                <a:gd name="T5" fmla="*/ 236 h 463"/>
                <a:gd name="T6" fmla="*/ 0 w 509"/>
                <a:gd name="T7" fmla="*/ 463 h 463"/>
              </a:gdLst>
              <a:ahLst/>
              <a:cxnLst>
                <a:cxn ang="0">
                  <a:pos x="T0" y="T1"/>
                </a:cxn>
                <a:cxn ang="0">
                  <a:pos x="T2" y="T3"/>
                </a:cxn>
                <a:cxn ang="0">
                  <a:pos x="T4" y="T5"/>
                </a:cxn>
                <a:cxn ang="0">
                  <a:pos x="T6" y="T7"/>
                </a:cxn>
              </a:cxnLst>
              <a:rect l="0" t="0" r="r" b="b"/>
              <a:pathLst>
                <a:path w="509" h="463">
                  <a:moveTo>
                    <a:pt x="0" y="463"/>
                  </a:moveTo>
                  <a:lnTo>
                    <a:pt x="0" y="0"/>
                  </a:lnTo>
                  <a:lnTo>
                    <a:pt x="509" y="236"/>
                  </a:lnTo>
                  <a:lnTo>
                    <a:pt x="0" y="463"/>
                  </a:lnTo>
                  <a:close/>
                </a:path>
              </a:pathLst>
            </a:custGeom>
            <a:noFill/>
            <a:ln w="23813">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827" name="Line 227"/>
            <p:cNvSpPr>
              <a:spLocks noChangeShapeType="1"/>
            </p:cNvSpPr>
            <p:nvPr/>
          </p:nvSpPr>
          <p:spPr bwMode="auto">
            <a:xfrm flipH="1">
              <a:off x="1339" y="3177"/>
              <a:ext cx="266"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828" name="Freeform 228"/>
            <p:cNvSpPr>
              <a:spLocks/>
            </p:cNvSpPr>
            <p:nvPr/>
          </p:nvSpPr>
          <p:spPr bwMode="auto">
            <a:xfrm>
              <a:off x="1208" y="2950"/>
              <a:ext cx="39" cy="40"/>
            </a:xfrm>
            <a:custGeom>
              <a:avLst/>
              <a:gdLst>
                <a:gd name="T0" fmla="*/ 20 w 39"/>
                <a:gd name="T1" fmla="*/ 0 h 40"/>
                <a:gd name="T2" fmla="*/ 16 w 39"/>
                <a:gd name="T3" fmla="*/ 0 h 40"/>
                <a:gd name="T4" fmla="*/ 12 w 39"/>
                <a:gd name="T5" fmla="*/ 2 h 40"/>
                <a:gd name="T6" fmla="*/ 9 w 39"/>
                <a:gd name="T7" fmla="*/ 3 h 40"/>
                <a:gd name="T8" fmla="*/ 6 w 39"/>
                <a:gd name="T9" fmla="*/ 6 h 40"/>
                <a:gd name="T10" fmla="*/ 4 w 39"/>
                <a:gd name="T11" fmla="*/ 9 h 40"/>
                <a:gd name="T12" fmla="*/ 2 w 39"/>
                <a:gd name="T13" fmla="*/ 12 h 40"/>
                <a:gd name="T14" fmla="*/ 0 w 39"/>
                <a:gd name="T15" fmla="*/ 16 h 40"/>
                <a:gd name="T16" fmla="*/ 0 w 39"/>
                <a:gd name="T17" fmla="*/ 20 h 40"/>
                <a:gd name="T18" fmla="*/ 0 w 39"/>
                <a:gd name="T19" fmla="*/ 24 h 40"/>
                <a:gd name="T20" fmla="*/ 2 w 39"/>
                <a:gd name="T21" fmla="*/ 29 h 40"/>
                <a:gd name="T22" fmla="*/ 4 w 39"/>
                <a:gd name="T23" fmla="*/ 31 h 40"/>
                <a:gd name="T24" fmla="*/ 6 w 39"/>
                <a:gd name="T25" fmla="*/ 35 h 40"/>
                <a:gd name="T26" fmla="*/ 9 w 39"/>
                <a:gd name="T27" fmla="*/ 37 h 40"/>
                <a:gd name="T28" fmla="*/ 12 w 39"/>
                <a:gd name="T29" fmla="*/ 39 h 40"/>
                <a:gd name="T30" fmla="*/ 16 w 39"/>
                <a:gd name="T31" fmla="*/ 40 h 40"/>
                <a:gd name="T32" fmla="*/ 20 w 39"/>
                <a:gd name="T33" fmla="*/ 40 h 40"/>
                <a:gd name="T34" fmla="*/ 24 w 39"/>
                <a:gd name="T35" fmla="*/ 40 h 40"/>
                <a:gd name="T36" fmla="*/ 27 w 39"/>
                <a:gd name="T37" fmla="*/ 39 h 40"/>
                <a:gd name="T38" fmla="*/ 31 w 39"/>
                <a:gd name="T39" fmla="*/ 37 h 40"/>
                <a:gd name="T40" fmla="*/ 33 w 39"/>
                <a:gd name="T41" fmla="*/ 35 h 40"/>
                <a:gd name="T42" fmla="*/ 36 w 39"/>
                <a:gd name="T43" fmla="*/ 31 h 40"/>
                <a:gd name="T44" fmla="*/ 38 w 39"/>
                <a:gd name="T45" fmla="*/ 29 h 40"/>
                <a:gd name="T46" fmla="*/ 39 w 39"/>
                <a:gd name="T47" fmla="*/ 24 h 40"/>
                <a:gd name="T48" fmla="*/ 39 w 39"/>
                <a:gd name="T49" fmla="*/ 20 h 40"/>
                <a:gd name="T50" fmla="*/ 39 w 39"/>
                <a:gd name="T51" fmla="*/ 16 h 40"/>
                <a:gd name="T52" fmla="*/ 38 w 39"/>
                <a:gd name="T53" fmla="*/ 12 h 40"/>
                <a:gd name="T54" fmla="*/ 36 w 39"/>
                <a:gd name="T55" fmla="*/ 9 h 40"/>
                <a:gd name="T56" fmla="*/ 33 w 39"/>
                <a:gd name="T57" fmla="*/ 6 h 40"/>
                <a:gd name="T58" fmla="*/ 31 w 39"/>
                <a:gd name="T59" fmla="*/ 3 h 40"/>
                <a:gd name="T60" fmla="*/ 27 w 39"/>
                <a:gd name="T61" fmla="*/ 2 h 40"/>
                <a:gd name="T62" fmla="*/ 24 w 39"/>
                <a:gd name="T63" fmla="*/ 0 h 40"/>
                <a:gd name="T64" fmla="*/ 20 w 39"/>
                <a:gd name="T6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 h="40">
                  <a:moveTo>
                    <a:pt x="20" y="0"/>
                  </a:moveTo>
                  <a:lnTo>
                    <a:pt x="16" y="0"/>
                  </a:lnTo>
                  <a:lnTo>
                    <a:pt x="12" y="2"/>
                  </a:lnTo>
                  <a:lnTo>
                    <a:pt x="9" y="3"/>
                  </a:lnTo>
                  <a:lnTo>
                    <a:pt x="6" y="6"/>
                  </a:lnTo>
                  <a:lnTo>
                    <a:pt x="4" y="9"/>
                  </a:lnTo>
                  <a:lnTo>
                    <a:pt x="2" y="12"/>
                  </a:lnTo>
                  <a:lnTo>
                    <a:pt x="0" y="16"/>
                  </a:lnTo>
                  <a:lnTo>
                    <a:pt x="0" y="20"/>
                  </a:lnTo>
                  <a:lnTo>
                    <a:pt x="0" y="24"/>
                  </a:lnTo>
                  <a:lnTo>
                    <a:pt x="2" y="29"/>
                  </a:lnTo>
                  <a:lnTo>
                    <a:pt x="4" y="31"/>
                  </a:lnTo>
                  <a:lnTo>
                    <a:pt x="6" y="35"/>
                  </a:lnTo>
                  <a:lnTo>
                    <a:pt x="9" y="37"/>
                  </a:lnTo>
                  <a:lnTo>
                    <a:pt x="12" y="39"/>
                  </a:lnTo>
                  <a:lnTo>
                    <a:pt x="16" y="40"/>
                  </a:lnTo>
                  <a:lnTo>
                    <a:pt x="20" y="40"/>
                  </a:lnTo>
                  <a:lnTo>
                    <a:pt x="24" y="40"/>
                  </a:lnTo>
                  <a:lnTo>
                    <a:pt x="27" y="39"/>
                  </a:lnTo>
                  <a:lnTo>
                    <a:pt x="31" y="37"/>
                  </a:lnTo>
                  <a:lnTo>
                    <a:pt x="33" y="35"/>
                  </a:lnTo>
                  <a:lnTo>
                    <a:pt x="36" y="31"/>
                  </a:lnTo>
                  <a:lnTo>
                    <a:pt x="38" y="29"/>
                  </a:lnTo>
                  <a:lnTo>
                    <a:pt x="39" y="24"/>
                  </a:lnTo>
                  <a:lnTo>
                    <a:pt x="39" y="20"/>
                  </a:lnTo>
                  <a:lnTo>
                    <a:pt x="39" y="16"/>
                  </a:lnTo>
                  <a:lnTo>
                    <a:pt x="38" y="12"/>
                  </a:lnTo>
                  <a:lnTo>
                    <a:pt x="36" y="9"/>
                  </a:lnTo>
                  <a:lnTo>
                    <a:pt x="33" y="6"/>
                  </a:lnTo>
                  <a:lnTo>
                    <a:pt x="31" y="3"/>
                  </a:lnTo>
                  <a:lnTo>
                    <a:pt x="27" y="2"/>
                  </a:lnTo>
                  <a:lnTo>
                    <a:pt x="24" y="0"/>
                  </a:lnTo>
                  <a:lnTo>
                    <a:pt x="2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829" name="Rectangle 229"/>
            <p:cNvSpPr>
              <a:spLocks noChangeArrowheads="1"/>
            </p:cNvSpPr>
            <p:nvPr/>
          </p:nvSpPr>
          <p:spPr bwMode="auto">
            <a:xfrm>
              <a:off x="3020" y="2909"/>
              <a:ext cx="51"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i="1">
                  <a:solidFill>
                    <a:srgbClr val="000000"/>
                  </a:solidFill>
                  <a:latin typeface="Symbol" panose="05050102010706020507" pitchFamily="18" charset="2"/>
                </a:rPr>
                <a:t>u</a:t>
              </a:r>
              <a:endParaRPr kumimoji="1" lang="en-US" altLang="zh-CN" sz="2800">
                <a:solidFill>
                  <a:srgbClr val="FF0000"/>
                </a:solidFill>
                <a:latin typeface="Times New Roman" panose="02020603050405020304" pitchFamily="18" charset="0"/>
              </a:endParaRPr>
            </a:p>
          </p:txBody>
        </p:sp>
        <p:sp>
          <p:nvSpPr>
            <p:cNvPr id="409830" name="Rectangle 230"/>
            <p:cNvSpPr>
              <a:spLocks noChangeArrowheads="1"/>
            </p:cNvSpPr>
            <p:nvPr/>
          </p:nvSpPr>
          <p:spPr bwMode="auto">
            <a:xfrm>
              <a:off x="3072" y="2958"/>
              <a:ext cx="4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O</a:t>
              </a:r>
              <a:endParaRPr kumimoji="1" lang="en-US" altLang="zh-CN" sz="2800">
                <a:solidFill>
                  <a:srgbClr val="FF0000"/>
                </a:solidFill>
                <a:latin typeface="Times New Roman" panose="02020603050405020304" pitchFamily="18" charset="0"/>
              </a:endParaRPr>
            </a:p>
          </p:txBody>
        </p:sp>
        <p:sp>
          <p:nvSpPr>
            <p:cNvPr id="409831" name="Rectangle 231"/>
            <p:cNvSpPr>
              <a:spLocks noChangeArrowheads="1"/>
            </p:cNvSpPr>
            <p:nvPr/>
          </p:nvSpPr>
          <p:spPr bwMode="auto">
            <a:xfrm>
              <a:off x="3118" y="2958"/>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832" name="Rectangle 232"/>
            <p:cNvSpPr>
              <a:spLocks noChangeArrowheads="1"/>
            </p:cNvSpPr>
            <p:nvPr/>
          </p:nvSpPr>
          <p:spPr bwMode="auto">
            <a:xfrm>
              <a:off x="1644" y="2907"/>
              <a:ext cx="29"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a:t>
              </a:r>
              <a:endParaRPr kumimoji="1" lang="en-US" altLang="zh-CN" sz="2800">
                <a:solidFill>
                  <a:srgbClr val="FF0000"/>
                </a:solidFill>
                <a:latin typeface="Times New Roman" panose="02020603050405020304" pitchFamily="18" charset="0"/>
              </a:endParaRPr>
            </a:p>
          </p:txBody>
        </p:sp>
        <p:sp>
          <p:nvSpPr>
            <p:cNvPr id="409833" name="Rectangle 233"/>
            <p:cNvSpPr>
              <a:spLocks noChangeArrowheads="1"/>
            </p:cNvSpPr>
            <p:nvPr/>
          </p:nvSpPr>
          <p:spPr bwMode="auto">
            <a:xfrm>
              <a:off x="1689" y="2950"/>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834" name="Rectangle 234"/>
            <p:cNvSpPr>
              <a:spLocks noChangeArrowheads="1"/>
            </p:cNvSpPr>
            <p:nvPr/>
          </p:nvSpPr>
          <p:spPr bwMode="auto">
            <a:xfrm>
              <a:off x="1642" y="3132"/>
              <a:ext cx="50"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a:t>
              </a:r>
              <a:endParaRPr kumimoji="1" lang="en-US" altLang="zh-CN" sz="2800">
                <a:solidFill>
                  <a:srgbClr val="FF0000"/>
                </a:solidFill>
                <a:latin typeface="Times New Roman" panose="02020603050405020304" pitchFamily="18" charset="0"/>
              </a:endParaRPr>
            </a:p>
          </p:txBody>
        </p:sp>
        <p:sp>
          <p:nvSpPr>
            <p:cNvPr id="409835" name="Rectangle 235"/>
            <p:cNvSpPr>
              <a:spLocks noChangeArrowheads="1"/>
            </p:cNvSpPr>
            <p:nvPr/>
          </p:nvSpPr>
          <p:spPr bwMode="auto">
            <a:xfrm>
              <a:off x="1693" y="3174"/>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836" name="Rectangle 236"/>
            <p:cNvSpPr>
              <a:spLocks noChangeArrowheads="1"/>
            </p:cNvSpPr>
            <p:nvPr/>
          </p:nvSpPr>
          <p:spPr bwMode="auto">
            <a:xfrm>
              <a:off x="1557" y="2877"/>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837" name="Rectangle 237"/>
            <p:cNvSpPr>
              <a:spLocks noChangeArrowheads="1"/>
            </p:cNvSpPr>
            <p:nvPr/>
          </p:nvSpPr>
          <p:spPr bwMode="auto">
            <a:xfrm>
              <a:off x="1557" y="3090"/>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838" name="Line 238"/>
            <p:cNvSpPr>
              <a:spLocks noChangeShapeType="1"/>
            </p:cNvSpPr>
            <p:nvPr/>
          </p:nvSpPr>
          <p:spPr bwMode="auto">
            <a:xfrm flipV="1">
              <a:off x="2839" y="2635"/>
              <a:ext cx="0" cy="396"/>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09839" name="Rectangle 239"/>
            <p:cNvSpPr>
              <a:spLocks noChangeArrowheads="1"/>
            </p:cNvSpPr>
            <p:nvPr/>
          </p:nvSpPr>
          <p:spPr bwMode="auto">
            <a:xfrm>
              <a:off x="917" y="2937"/>
              <a:ext cx="165" cy="62"/>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09840" name="Line 240"/>
            <p:cNvSpPr>
              <a:spLocks noChangeShapeType="1"/>
            </p:cNvSpPr>
            <p:nvPr/>
          </p:nvSpPr>
          <p:spPr bwMode="auto">
            <a:xfrm>
              <a:off x="602" y="2957"/>
              <a:ext cx="304"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09841" name="Line 241"/>
            <p:cNvSpPr>
              <a:spLocks noChangeShapeType="1"/>
            </p:cNvSpPr>
            <p:nvPr/>
          </p:nvSpPr>
          <p:spPr bwMode="auto">
            <a:xfrm>
              <a:off x="1074" y="2962"/>
              <a:ext cx="518"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09842" name="Rectangle 242"/>
            <p:cNvSpPr>
              <a:spLocks noChangeArrowheads="1"/>
            </p:cNvSpPr>
            <p:nvPr/>
          </p:nvSpPr>
          <p:spPr bwMode="auto">
            <a:xfrm>
              <a:off x="948" y="2745"/>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R</a:t>
              </a:r>
              <a:endParaRPr kumimoji="1" lang="en-US" altLang="zh-CN" sz="2800">
                <a:solidFill>
                  <a:srgbClr val="FF0000"/>
                </a:solidFill>
                <a:latin typeface="Times New Roman" panose="02020603050405020304" pitchFamily="18" charset="0"/>
              </a:endParaRPr>
            </a:p>
          </p:txBody>
        </p:sp>
        <p:sp>
          <p:nvSpPr>
            <p:cNvPr id="409843" name="Rectangle 243"/>
            <p:cNvSpPr>
              <a:spLocks noChangeArrowheads="1"/>
            </p:cNvSpPr>
            <p:nvPr/>
          </p:nvSpPr>
          <p:spPr bwMode="auto">
            <a:xfrm>
              <a:off x="1011" y="2788"/>
              <a:ext cx="0"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endParaRPr kumimoji="1" lang="en-GB" altLang="zh-CN" sz="2800">
                <a:solidFill>
                  <a:srgbClr val="FF0000"/>
                </a:solidFill>
                <a:latin typeface="Times New Roman" panose="02020603050405020304" pitchFamily="18" charset="0"/>
              </a:endParaRPr>
            </a:p>
          </p:txBody>
        </p:sp>
        <p:sp>
          <p:nvSpPr>
            <p:cNvPr id="409844" name="Rectangle 244"/>
            <p:cNvSpPr>
              <a:spLocks noChangeArrowheads="1"/>
            </p:cNvSpPr>
            <p:nvPr/>
          </p:nvSpPr>
          <p:spPr bwMode="auto">
            <a:xfrm>
              <a:off x="1047" y="2788"/>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845" name="Rectangle 245"/>
            <p:cNvSpPr>
              <a:spLocks noChangeArrowheads="1"/>
            </p:cNvSpPr>
            <p:nvPr/>
          </p:nvSpPr>
          <p:spPr bwMode="auto">
            <a:xfrm>
              <a:off x="411" y="2897"/>
              <a:ext cx="51"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i="1">
                  <a:solidFill>
                    <a:srgbClr val="000000"/>
                  </a:solidFill>
                  <a:latin typeface="Symbol" panose="05050102010706020507" pitchFamily="18" charset="2"/>
                </a:rPr>
                <a:t>u</a:t>
              </a:r>
              <a:endParaRPr kumimoji="1" lang="en-US" altLang="zh-CN" sz="2800">
                <a:solidFill>
                  <a:srgbClr val="FF0000"/>
                </a:solidFill>
                <a:latin typeface="Times New Roman" panose="02020603050405020304" pitchFamily="18" charset="0"/>
              </a:endParaRPr>
            </a:p>
          </p:txBody>
        </p:sp>
        <p:sp>
          <p:nvSpPr>
            <p:cNvPr id="409846" name="Rectangle 246"/>
            <p:cNvSpPr>
              <a:spLocks noChangeArrowheads="1"/>
            </p:cNvSpPr>
            <p:nvPr/>
          </p:nvSpPr>
          <p:spPr bwMode="auto">
            <a:xfrm>
              <a:off x="480" y="2947"/>
              <a:ext cx="27"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I</a:t>
              </a:r>
              <a:endParaRPr kumimoji="1" lang="en-US" altLang="zh-CN" sz="2800">
                <a:solidFill>
                  <a:srgbClr val="FF0000"/>
                </a:solidFill>
                <a:latin typeface="Times New Roman" panose="02020603050405020304" pitchFamily="18" charset="0"/>
              </a:endParaRPr>
            </a:p>
          </p:txBody>
        </p:sp>
        <p:sp>
          <p:nvSpPr>
            <p:cNvPr id="409847" name="Line 247"/>
            <p:cNvSpPr>
              <a:spLocks noChangeShapeType="1"/>
            </p:cNvSpPr>
            <p:nvPr/>
          </p:nvSpPr>
          <p:spPr bwMode="auto">
            <a:xfrm flipV="1">
              <a:off x="1344" y="3189"/>
              <a:ext cx="0" cy="32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09848" name="Line 248"/>
            <p:cNvSpPr>
              <a:spLocks noChangeShapeType="1"/>
            </p:cNvSpPr>
            <p:nvPr/>
          </p:nvSpPr>
          <p:spPr bwMode="auto">
            <a:xfrm flipH="1">
              <a:off x="1284" y="3503"/>
              <a:ext cx="114" cy="1"/>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849" name="Rectangle 249"/>
            <p:cNvSpPr>
              <a:spLocks noChangeArrowheads="1"/>
            </p:cNvSpPr>
            <p:nvPr/>
          </p:nvSpPr>
          <p:spPr bwMode="auto">
            <a:xfrm>
              <a:off x="1542" y="2291"/>
              <a:ext cx="1114" cy="502"/>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09850" name="Line 250"/>
            <p:cNvSpPr>
              <a:spLocks noChangeShapeType="1"/>
            </p:cNvSpPr>
            <p:nvPr/>
          </p:nvSpPr>
          <p:spPr bwMode="auto">
            <a:xfrm flipH="1">
              <a:off x="1240" y="2642"/>
              <a:ext cx="299" cy="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851" name="Line 251"/>
            <p:cNvSpPr>
              <a:spLocks noChangeShapeType="1"/>
            </p:cNvSpPr>
            <p:nvPr/>
          </p:nvSpPr>
          <p:spPr bwMode="auto">
            <a:xfrm>
              <a:off x="2134" y="3058"/>
              <a:ext cx="88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09852" name="Line 252"/>
            <p:cNvSpPr>
              <a:spLocks noChangeShapeType="1"/>
            </p:cNvSpPr>
            <p:nvPr/>
          </p:nvSpPr>
          <p:spPr bwMode="auto">
            <a:xfrm flipV="1">
              <a:off x="1228" y="2637"/>
              <a:ext cx="0" cy="32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09853" name="Freeform 253"/>
            <p:cNvSpPr>
              <a:spLocks/>
            </p:cNvSpPr>
            <p:nvPr/>
          </p:nvSpPr>
          <p:spPr bwMode="auto">
            <a:xfrm>
              <a:off x="2821" y="3043"/>
              <a:ext cx="39" cy="40"/>
            </a:xfrm>
            <a:custGeom>
              <a:avLst/>
              <a:gdLst>
                <a:gd name="T0" fmla="*/ 20 w 39"/>
                <a:gd name="T1" fmla="*/ 0 h 40"/>
                <a:gd name="T2" fmla="*/ 16 w 39"/>
                <a:gd name="T3" fmla="*/ 0 h 40"/>
                <a:gd name="T4" fmla="*/ 12 w 39"/>
                <a:gd name="T5" fmla="*/ 2 h 40"/>
                <a:gd name="T6" fmla="*/ 9 w 39"/>
                <a:gd name="T7" fmla="*/ 3 h 40"/>
                <a:gd name="T8" fmla="*/ 6 w 39"/>
                <a:gd name="T9" fmla="*/ 6 h 40"/>
                <a:gd name="T10" fmla="*/ 4 w 39"/>
                <a:gd name="T11" fmla="*/ 9 h 40"/>
                <a:gd name="T12" fmla="*/ 2 w 39"/>
                <a:gd name="T13" fmla="*/ 12 h 40"/>
                <a:gd name="T14" fmla="*/ 0 w 39"/>
                <a:gd name="T15" fmla="*/ 16 h 40"/>
                <a:gd name="T16" fmla="*/ 0 w 39"/>
                <a:gd name="T17" fmla="*/ 20 h 40"/>
                <a:gd name="T18" fmla="*/ 0 w 39"/>
                <a:gd name="T19" fmla="*/ 24 h 40"/>
                <a:gd name="T20" fmla="*/ 2 w 39"/>
                <a:gd name="T21" fmla="*/ 29 h 40"/>
                <a:gd name="T22" fmla="*/ 4 w 39"/>
                <a:gd name="T23" fmla="*/ 31 h 40"/>
                <a:gd name="T24" fmla="*/ 6 w 39"/>
                <a:gd name="T25" fmla="*/ 35 h 40"/>
                <a:gd name="T26" fmla="*/ 9 w 39"/>
                <a:gd name="T27" fmla="*/ 37 h 40"/>
                <a:gd name="T28" fmla="*/ 12 w 39"/>
                <a:gd name="T29" fmla="*/ 39 h 40"/>
                <a:gd name="T30" fmla="*/ 16 w 39"/>
                <a:gd name="T31" fmla="*/ 40 h 40"/>
                <a:gd name="T32" fmla="*/ 20 w 39"/>
                <a:gd name="T33" fmla="*/ 40 h 40"/>
                <a:gd name="T34" fmla="*/ 24 w 39"/>
                <a:gd name="T35" fmla="*/ 40 h 40"/>
                <a:gd name="T36" fmla="*/ 27 w 39"/>
                <a:gd name="T37" fmla="*/ 39 h 40"/>
                <a:gd name="T38" fmla="*/ 31 w 39"/>
                <a:gd name="T39" fmla="*/ 37 h 40"/>
                <a:gd name="T40" fmla="*/ 33 w 39"/>
                <a:gd name="T41" fmla="*/ 35 h 40"/>
                <a:gd name="T42" fmla="*/ 36 w 39"/>
                <a:gd name="T43" fmla="*/ 31 h 40"/>
                <a:gd name="T44" fmla="*/ 38 w 39"/>
                <a:gd name="T45" fmla="*/ 29 h 40"/>
                <a:gd name="T46" fmla="*/ 39 w 39"/>
                <a:gd name="T47" fmla="*/ 24 h 40"/>
                <a:gd name="T48" fmla="*/ 39 w 39"/>
                <a:gd name="T49" fmla="*/ 20 h 40"/>
                <a:gd name="T50" fmla="*/ 39 w 39"/>
                <a:gd name="T51" fmla="*/ 16 h 40"/>
                <a:gd name="T52" fmla="*/ 38 w 39"/>
                <a:gd name="T53" fmla="*/ 12 h 40"/>
                <a:gd name="T54" fmla="*/ 36 w 39"/>
                <a:gd name="T55" fmla="*/ 9 h 40"/>
                <a:gd name="T56" fmla="*/ 33 w 39"/>
                <a:gd name="T57" fmla="*/ 6 h 40"/>
                <a:gd name="T58" fmla="*/ 31 w 39"/>
                <a:gd name="T59" fmla="*/ 3 h 40"/>
                <a:gd name="T60" fmla="*/ 27 w 39"/>
                <a:gd name="T61" fmla="*/ 2 h 40"/>
                <a:gd name="T62" fmla="*/ 24 w 39"/>
                <a:gd name="T63" fmla="*/ 0 h 40"/>
                <a:gd name="T64" fmla="*/ 20 w 39"/>
                <a:gd name="T6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 h="40">
                  <a:moveTo>
                    <a:pt x="20" y="0"/>
                  </a:moveTo>
                  <a:lnTo>
                    <a:pt x="16" y="0"/>
                  </a:lnTo>
                  <a:lnTo>
                    <a:pt x="12" y="2"/>
                  </a:lnTo>
                  <a:lnTo>
                    <a:pt x="9" y="3"/>
                  </a:lnTo>
                  <a:lnTo>
                    <a:pt x="6" y="6"/>
                  </a:lnTo>
                  <a:lnTo>
                    <a:pt x="4" y="9"/>
                  </a:lnTo>
                  <a:lnTo>
                    <a:pt x="2" y="12"/>
                  </a:lnTo>
                  <a:lnTo>
                    <a:pt x="0" y="16"/>
                  </a:lnTo>
                  <a:lnTo>
                    <a:pt x="0" y="20"/>
                  </a:lnTo>
                  <a:lnTo>
                    <a:pt x="0" y="24"/>
                  </a:lnTo>
                  <a:lnTo>
                    <a:pt x="2" y="29"/>
                  </a:lnTo>
                  <a:lnTo>
                    <a:pt x="4" y="31"/>
                  </a:lnTo>
                  <a:lnTo>
                    <a:pt x="6" y="35"/>
                  </a:lnTo>
                  <a:lnTo>
                    <a:pt x="9" y="37"/>
                  </a:lnTo>
                  <a:lnTo>
                    <a:pt x="12" y="39"/>
                  </a:lnTo>
                  <a:lnTo>
                    <a:pt x="16" y="40"/>
                  </a:lnTo>
                  <a:lnTo>
                    <a:pt x="20" y="40"/>
                  </a:lnTo>
                  <a:lnTo>
                    <a:pt x="24" y="40"/>
                  </a:lnTo>
                  <a:lnTo>
                    <a:pt x="27" y="39"/>
                  </a:lnTo>
                  <a:lnTo>
                    <a:pt x="31" y="37"/>
                  </a:lnTo>
                  <a:lnTo>
                    <a:pt x="33" y="35"/>
                  </a:lnTo>
                  <a:lnTo>
                    <a:pt x="36" y="31"/>
                  </a:lnTo>
                  <a:lnTo>
                    <a:pt x="38" y="29"/>
                  </a:lnTo>
                  <a:lnTo>
                    <a:pt x="39" y="24"/>
                  </a:lnTo>
                  <a:lnTo>
                    <a:pt x="39" y="20"/>
                  </a:lnTo>
                  <a:lnTo>
                    <a:pt x="39" y="16"/>
                  </a:lnTo>
                  <a:lnTo>
                    <a:pt x="38" y="12"/>
                  </a:lnTo>
                  <a:lnTo>
                    <a:pt x="36" y="9"/>
                  </a:lnTo>
                  <a:lnTo>
                    <a:pt x="33" y="6"/>
                  </a:lnTo>
                  <a:lnTo>
                    <a:pt x="31" y="3"/>
                  </a:lnTo>
                  <a:lnTo>
                    <a:pt x="27" y="2"/>
                  </a:lnTo>
                  <a:lnTo>
                    <a:pt x="24" y="0"/>
                  </a:lnTo>
                  <a:lnTo>
                    <a:pt x="2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854" name="Line 254"/>
            <p:cNvSpPr>
              <a:spLocks noChangeShapeType="1"/>
            </p:cNvSpPr>
            <p:nvPr/>
          </p:nvSpPr>
          <p:spPr bwMode="auto">
            <a:xfrm>
              <a:off x="2647" y="2628"/>
              <a:ext cx="194"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nvGrpSpPr>
            <p:cNvPr id="409855" name="Group 255"/>
            <p:cNvGrpSpPr>
              <a:grpSpLocks/>
            </p:cNvGrpSpPr>
            <p:nvPr/>
          </p:nvGrpSpPr>
          <p:grpSpPr bwMode="auto">
            <a:xfrm>
              <a:off x="1365" y="3192"/>
              <a:ext cx="193" cy="117"/>
              <a:chOff x="2613" y="3589"/>
              <a:chExt cx="193" cy="117"/>
            </a:xfrm>
          </p:grpSpPr>
          <p:sp>
            <p:nvSpPr>
              <p:cNvPr id="409856" name="Rectangle 256"/>
              <p:cNvSpPr>
                <a:spLocks noChangeArrowheads="1"/>
              </p:cNvSpPr>
              <p:nvPr/>
            </p:nvSpPr>
            <p:spPr bwMode="auto">
              <a:xfrm>
                <a:off x="2657" y="3639"/>
                <a:ext cx="149"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OUT2</a:t>
                </a:r>
                <a:endParaRPr kumimoji="1" lang="en-US" altLang="zh-CN" sz="2800">
                  <a:solidFill>
                    <a:srgbClr val="FF0000"/>
                  </a:solidFill>
                  <a:latin typeface="Times New Roman" panose="02020603050405020304" pitchFamily="18" charset="0"/>
                </a:endParaRPr>
              </a:p>
            </p:txBody>
          </p:sp>
          <p:sp>
            <p:nvSpPr>
              <p:cNvPr id="409857" name="Rectangle 257"/>
              <p:cNvSpPr>
                <a:spLocks noChangeArrowheads="1"/>
              </p:cNvSpPr>
              <p:nvPr/>
            </p:nvSpPr>
            <p:spPr bwMode="auto">
              <a:xfrm>
                <a:off x="2613" y="3589"/>
                <a:ext cx="3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I</a:t>
                </a:r>
                <a:endParaRPr kumimoji="1" lang="en-US" altLang="zh-CN" sz="2800">
                  <a:solidFill>
                    <a:srgbClr val="FF0000"/>
                  </a:solidFill>
                  <a:latin typeface="Times New Roman" panose="02020603050405020304" pitchFamily="18" charset="0"/>
                </a:endParaRPr>
              </a:p>
            </p:txBody>
          </p:sp>
        </p:grpSp>
        <p:grpSp>
          <p:nvGrpSpPr>
            <p:cNvPr id="409858" name="Group 258"/>
            <p:cNvGrpSpPr>
              <a:grpSpLocks/>
            </p:cNvGrpSpPr>
            <p:nvPr/>
          </p:nvGrpSpPr>
          <p:grpSpPr bwMode="auto">
            <a:xfrm>
              <a:off x="1266" y="2705"/>
              <a:ext cx="336" cy="182"/>
              <a:chOff x="5101" y="3151"/>
              <a:chExt cx="336" cy="182"/>
            </a:xfrm>
          </p:grpSpPr>
          <p:sp>
            <p:nvSpPr>
              <p:cNvPr id="409859" name="Rectangle 259"/>
              <p:cNvSpPr>
                <a:spLocks noChangeArrowheads="1"/>
              </p:cNvSpPr>
              <p:nvPr/>
            </p:nvSpPr>
            <p:spPr bwMode="auto">
              <a:xfrm>
                <a:off x="5423" y="3266"/>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09860" name="Rectangle 260"/>
              <p:cNvSpPr>
                <a:spLocks noChangeArrowheads="1"/>
              </p:cNvSpPr>
              <p:nvPr/>
            </p:nvSpPr>
            <p:spPr bwMode="auto">
              <a:xfrm>
                <a:off x="5101" y="3151"/>
                <a:ext cx="3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00"/>
                    </a:solidFill>
                    <a:latin typeface="Times New Roman" panose="02020603050405020304" pitchFamily="18" charset="0"/>
                  </a:rPr>
                  <a:t>I</a:t>
                </a:r>
                <a:endParaRPr kumimoji="1" lang="en-US" altLang="zh-CN" sz="2800">
                  <a:solidFill>
                    <a:srgbClr val="FF0000"/>
                  </a:solidFill>
                  <a:latin typeface="Times New Roman" panose="02020603050405020304" pitchFamily="18" charset="0"/>
                </a:endParaRPr>
              </a:p>
            </p:txBody>
          </p:sp>
          <p:sp>
            <p:nvSpPr>
              <p:cNvPr id="409861" name="Rectangle 261"/>
              <p:cNvSpPr>
                <a:spLocks noChangeArrowheads="1"/>
              </p:cNvSpPr>
              <p:nvPr/>
            </p:nvSpPr>
            <p:spPr bwMode="auto">
              <a:xfrm>
                <a:off x="5135" y="3193"/>
                <a:ext cx="149"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OUT1</a:t>
                </a:r>
                <a:endParaRPr kumimoji="1" lang="en-US" altLang="zh-CN" sz="2800">
                  <a:solidFill>
                    <a:srgbClr val="FF0000"/>
                  </a:solidFill>
                  <a:latin typeface="Times New Roman" panose="02020603050405020304" pitchFamily="18" charset="0"/>
                </a:endParaRPr>
              </a:p>
            </p:txBody>
          </p:sp>
          <p:sp>
            <p:nvSpPr>
              <p:cNvPr id="409862" name="Rectangle 262"/>
              <p:cNvSpPr>
                <a:spLocks noChangeArrowheads="1"/>
              </p:cNvSpPr>
              <p:nvPr/>
            </p:nvSpPr>
            <p:spPr bwMode="auto">
              <a:xfrm>
                <a:off x="5291" y="3193"/>
                <a:ext cx="14"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7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grpSp>
        <p:sp>
          <p:nvSpPr>
            <p:cNvPr id="409863" name="Rectangle 263"/>
            <p:cNvSpPr>
              <a:spLocks noChangeArrowheads="1"/>
            </p:cNvSpPr>
            <p:nvPr/>
          </p:nvSpPr>
          <p:spPr bwMode="auto">
            <a:xfrm>
              <a:off x="1557" y="2387"/>
              <a:ext cx="10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zh-CN" altLang="en-US">
                  <a:solidFill>
                    <a:srgbClr val="3333CC"/>
                  </a:solidFill>
                  <a:latin typeface="Times New Roman" panose="02020603050405020304" pitchFamily="18" charset="0"/>
                  <a:ea typeface="黑体" panose="02010609060101010101" pitchFamily="49" charset="-122"/>
                </a:rPr>
                <a:t>倒</a:t>
              </a:r>
              <a:r>
                <a:rPr kumimoji="1" lang="en-US" altLang="zh-CN">
                  <a:solidFill>
                    <a:srgbClr val="3333CC"/>
                  </a:solidFill>
                  <a:latin typeface="Times New Roman" panose="02020603050405020304" pitchFamily="18" charset="0"/>
                  <a:ea typeface="黑体" panose="02010609060101010101" pitchFamily="49" charset="-122"/>
                </a:rPr>
                <a:t>T</a:t>
              </a:r>
              <a:r>
                <a:rPr kumimoji="1" lang="zh-CN" altLang="en-US">
                  <a:solidFill>
                    <a:srgbClr val="3333CC"/>
                  </a:solidFill>
                  <a:latin typeface="Times New Roman" panose="02020603050405020304" pitchFamily="18" charset="0"/>
                  <a:ea typeface="黑体" panose="02010609060101010101" pitchFamily="49" charset="-122"/>
                </a:rPr>
                <a:t>形电阻网络</a:t>
              </a:r>
            </a:p>
          </p:txBody>
        </p:sp>
      </p:grpSp>
      <p:graphicFrame>
        <p:nvGraphicFramePr>
          <p:cNvPr id="409865" name="Object 265"/>
          <p:cNvGraphicFramePr>
            <a:graphicFrameLocks noChangeAspect="1"/>
          </p:cNvGraphicFramePr>
          <p:nvPr/>
        </p:nvGraphicFramePr>
        <p:xfrm>
          <a:off x="4376738" y="5480050"/>
          <a:ext cx="4141787" cy="473075"/>
        </p:xfrm>
        <a:graphic>
          <a:graphicData uri="http://schemas.openxmlformats.org/presentationml/2006/ole">
            <mc:AlternateContent xmlns:mc="http://schemas.openxmlformats.org/markup-compatibility/2006">
              <mc:Choice xmlns:v="urn:schemas-microsoft-com:vml" Requires="v">
                <p:oleObj spid="_x0000_s16386" name="公式" r:id="rId3" imgW="2514600" imgH="241200" progId="Equation.3">
                  <p:embed/>
                </p:oleObj>
              </mc:Choice>
              <mc:Fallback>
                <p:oleObj name="公式" r:id="rId3" imgW="2514600" imgH="241200" progId="Equation.3">
                  <p:embed/>
                  <p:pic>
                    <p:nvPicPr>
                      <p:cNvPr id="409865" name="Object 2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6738" y="5480050"/>
                        <a:ext cx="4141787" cy="473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09866" name="Group 266"/>
          <p:cNvGrpSpPr>
            <a:grpSpLocks/>
          </p:cNvGrpSpPr>
          <p:nvPr/>
        </p:nvGrpSpPr>
        <p:grpSpPr bwMode="auto">
          <a:xfrm>
            <a:off x="4318000" y="5959475"/>
            <a:ext cx="4481513" cy="798513"/>
            <a:chOff x="2722" y="3572"/>
            <a:chExt cx="2787" cy="476"/>
          </a:xfrm>
        </p:grpSpPr>
        <p:grpSp>
          <p:nvGrpSpPr>
            <p:cNvPr id="409867" name="Group 267"/>
            <p:cNvGrpSpPr>
              <a:grpSpLocks/>
            </p:cNvGrpSpPr>
            <p:nvPr/>
          </p:nvGrpSpPr>
          <p:grpSpPr bwMode="auto">
            <a:xfrm>
              <a:off x="2722" y="3572"/>
              <a:ext cx="549" cy="476"/>
              <a:chOff x="2240" y="3829"/>
              <a:chExt cx="549" cy="476"/>
            </a:xfrm>
          </p:grpSpPr>
          <p:sp>
            <p:nvSpPr>
              <p:cNvPr id="409868" name="Line 268"/>
              <p:cNvSpPr>
                <a:spLocks noChangeShapeType="1"/>
              </p:cNvSpPr>
              <p:nvPr/>
            </p:nvSpPr>
            <p:spPr bwMode="auto">
              <a:xfrm>
                <a:off x="2571" y="4065"/>
                <a:ext cx="175" cy="1"/>
              </a:xfrm>
              <a:prstGeom prst="line">
                <a:avLst/>
              </a:prstGeom>
              <a:noFill/>
              <a:ln w="12700">
                <a:solidFill>
                  <a:srgbClr val="00007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9869" name="Rectangle 269"/>
              <p:cNvSpPr>
                <a:spLocks noChangeArrowheads="1"/>
              </p:cNvSpPr>
              <p:nvPr/>
            </p:nvSpPr>
            <p:spPr bwMode="auto">
              <a:xfrm>
                <a:off x="2658" y="3956"/>
                <a:ext cx="68"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200" b="0">
                    <a:solidFill>
                      <a:srgbClr val="00007F"/>
                    </a:solidFill>
                    <a:latin typeface="Times New Roman" panose="02020603050405020304" pitchFamily="18" charset="0"/>
                  </a:rPr>
                  <a:t>O</a:t>
                </a:r>
                <a:endParaRPr kumimoji="1" lang="en-US" altLang="zh-CN" sz="2800">
                  <a:solidFill>
                    <a:srgbClr val="FF0000"/>
                  </a:solidFill>
                  <a:latin typeface="Times New Roman" panose="02020603050405020304" pitchFamily="18" charset="0"/>
                </a:endParaRPr>
              </a:p>
            </p:txBody>
          </p:sp>
          <p:sp>
            <p:nvSpPr>
              <p:cNvPr id="409870" name="Rectangle 270"/>
              <p:cNvSpPr>
                <a:spLocks noChangeArrowheads="1"/>
              </p:cNvSpPr>
              <p:nvPr/>
            </p:nvSpPr>
            <p:spPr bwMode="auto">
              <a:xfrm>
                <a:off x="2325" y="4063"/>
                <a:ext cx="68"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200" b="0">
                    <a:solidFill>
                      <a:srgbClr val="00007F"/>
                    </a:solidFill>
                    <a:latin typeface="Times New Roman" panose="02020603050405020304" pitchFamily="18" charset="0"/>
                  </a:rPr>
                  <a:t>V</a:t>
                </a:r>
                <a:endParaRPr kumimoji="1" lang="en-US" altLang="zh-CN" sz="2800">
                  <a:solidFill>
                    <a:srgbClr val="FF0000"/>
                  </a:solidFill>
                  <a:latin typeface="Times New Roman" panose="02020603050405020304" pitchFamily="18" charset="0"/>
                </a:endParaRPr>
              </a:p>
            </p:txBody>
          </p:sp>
          <p:sp>
            <p:nvSpPr>
              <p:cNvPr id="409871" name="Rectangle 271"/>
              <p:cNvSpPr>
                <a:spLocks noChangeArrowheads="1"/>
              </p:cNvSpPr>
              <p:nvPr/>
            </p:nvSpPr>
            <p:spPr bwMode="auto">
              <a:xfrm>
                <a:off x="2677" y="4196"/>
                <a:ext cx="32"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200" b="0">
                    <a:solidFill>
                      <a:srgbClr val="00007F"/>
                    </a:solidFill>
                    <a:latin typeface="Times New Roman" panose="02020603050405020304" pitchFamily="18" charset="0"/>
                  </a:rPr>
                  <a:t>I</a:t>
                </a:r>
                <a:endParaRPr kumimoji="1" lang="en-US" altLang="zh-CN" sz="2800">
                  <a:solidFill>
                    <a:srgbClr val="FF0000"/>
                  </a:solidFill>
                  <a:latin typeface="Times New Roman" panose="02020603050405020304" pitchFamily="18" charset="0"/>
                </a:endParaRPr>
              </a:p>
            </p:txBody>
          </p:sp>
          <p:sp>
            <p:nvSpPr>
              <p:cNvPr id="409872" name="Rectangle 272"/>
              <p:cNvSpPr>
                <a:spLocks noChangeArrowheads="1"/>
              </p:cNvSpPr>
              <p:nvPr/>
            </p:nvSpPr>
            <p:spPr bwMode="auto">
              <a:xfrm>
                <a:off x="2240" y="3955"/>
                <a:ext cx="102"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100" b="0" i="1">
                    <a:solidFill>
                      <a:srgbClr val="00007F"/>
                    </a:solidFill>
                    <a:latin typeface="Times New Roman" panose="02020603050405020304" pitchFamily="18" charset="0"/>
                  </a:rPr>
                  <a:t>A</a:t>
                </a:r>
                <a:endParaRPr kumimoji="1" lang="en-US" altLang="zh-CN" sz="2800">
                  <a:solidFill>
                    <a:srgbClr val="FF0000"/>
                  </a:solidFill>
                  <a:latin typeface="Times New Roman" panose="02020603050405020304" pitchFamily="18" charset="0"/>
                </a:endParaRPr>
              </a:p>
            </p:txBody>
          </p:sp>
          <p:sp>
            <p:nvSpPr>
              <p:cNvPr id="409873" name="Rectangle 273"/>
              <p:cNvSpPr>
                <a:spLocks noChangeArrowheads="1"/>
              </p:cNvSpPr>
              <p:nvPr/>
            </p:nvSpPr>
            <p:spPr bwMode="auto">
              <a:xfrm>
                <a:off x="2564" y="3829"/>
                <a:ext cx="96"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100" b="0" i="1">
                    <a:solidFill>
                      <a:srgbClr val="00007F"/>
                    </a:solidFill>
                    <a:latin typeface="Symbol" panose="05050102010706020507" pitchFamily="18" charset="2"/>
                  </a:rPr>
                  <a:t>u</a:t>
                </a:r>
                <a:endParaRPr kumimoji="1" lang="en-US" altLang="zh-CN" sz="2800">
                  <a:solidFill>
                    <a:srgbClr val="FF0000"/>
                  </a:solidFill>
                  <a:latin typeface="Times New Roman" panose="02020603050405020304" pitchFamily="18" charset="0"/>
                </a:endParaRPr>
              </a:p>
            </p:txBody>
          </p:sp>
          <p:sp>
            <p:nvSpPr>
              <p:cNvPr id="409874" name="Rectangle 274"/>
              <p:cNvSpPr>
                <a:spLocks noChangeArrowheads="1"/>
              </p:cNvSpPr>
              <p:nvPr/>
            </p:nvSpPr>
            <p:spPr bwMode="auto">
              <a:xfrm>
                <a:off x="2581" y="4069"/>
                <a:ext cx="95"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100" b="0" i="1">
                    <a:solidFill>
                      <a:srgbClr val="00007F"/>
                    </a:solidFill>
                    <a:latin typeface="Symbol" panose="05050102010706020507" pitchFamily="18" charset="2"/>
                  </a:rPr>
                  <a:t>u</a:t>
                </a:r>
                <a:endParaRPr kumimoji="1" lang="en-US" altLang="zh-CN" sz="2800">
                  <a:solidFill>
                    <a:srgbClr val="FF0000"/>
                  </a:solidFill>
                  <a:latin typeface="Times New Roman" panose="02020603050405020304" pitchFamily="18" charset="0"/>
                </a:endParaRPr>
              </a:p>
            </p:txBody>
          </p:sp>
          <p:sp>
            <p:nvSpPr>
              <p:cNvPr id="409875" name="Rectangle 275"/>
              <p:cNvSpPr>
                <a:spLocks noChangeArrowheads="1"/>
              </p:cNvSpPr>
              <p:nvPr/>
            </p:nvSpPr>
            <p:spPr bwMode="auto">
              <a:xfrm>
                <a:off x="2444" y="3936"/>
                <a:ext cx="91" cy="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2100" b="0">
                    <a:solidFill>
                      <a:srgbClr val="00007F"/>
                    </a:solidFill>
                    <a:latin typeface="Symbol" panose="05050102010706020507" pitchFamily="18" charset="2"/>
                  </a:rPr>
                  <a:t>=</a:t>
                </a:r>
                <a:endParaRPr kumimoji="1" lang="en-US" altLang="zh-CN" sz="2800">
                  <a:solidFill>
                    <a:srgbClr val="FF0000"/>
                  </a:solidFill>
                  <a:latin typeface="Times New Roman" panose="02020603050405020304" pitchFamily="18" charset="0"/>
                </a:endParaRPr>
              </a:p>
            </p:txBody>
          </p:sp>
          <p:sp>
            <p:nvSpPr>
              <p:cNvPr id="409876" name="Rectangle 276"/>
              <p:cNvSpPr>
                <a:spLocks noChangeArrowheads="1"/>
              </p:cNvSpPr>
              <p:nvPr/>
            </p:nvSpPr>
            <p:spPr bwMode="auto">
              <a:xfrm>
                <a:off x="2788" y="3953"/>
                <a:ext cx="1" cy="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endParaRPr kumimoji="1" lang="en-GB" altLang="zh-CN" sz="2800">
                  <a:solidFill>
                    <a:srgbClr val="FF0000"/>
                  </a:solidFill>
                  <a:latin typeface="Times New Roman" panose="02020603050405020304" pitchFamily="18" charset="0"/>
                </a:endParaRPr>
              </a:p>
            </p:txBody>
          </p:sp>
        </p:grpSp>
        <p:graphicFrame>
          <p:nvGraphicFramePr>
            <p:cNvPr id="409877" name="Object 277"/>
            <p:cNvGraphicFramePr>
              <a:graphicFrameLocks noChangeAspect="1"/>
            </p:cNvGraphicFramePr>
            <p:nvPr/>
          </p:nvGraphicFramePr>
          <p:xfrm>
            <a:off x="3247" y="3701"/>
            <a:ext cx="2262" cy="272"/>
          </p:xfrm>
          <a:graphic>
            <a:graphicData uri="http://schemas.openxmlformats.org/presentationml/2006/ole">
              <mc:AlternateContent xmlns:mc="http://schemas.openxmlformats.org/markup-compatibility/2006">
                <mc:Choice xmlns:v="urn:schemas-microsoft-com:vml" Requires="v">
                  <p:oleObj spid="_x0000_s16387" name="Equation" r:id="rId5" imgW="2006280" imgH="241200" progId="Equation.3">
                    <p:embed/>
                  </p:oleObj>
                </mc:Choice>
                <mc:Fallback>
                  <p:oleObj name="Equation" r:id="rId5" imgW="2006280" imgH="241200" progId="Equation.3">
                    <p:embed/>
                    <p:pic>
                      <p:nvPicPr>
                        <p:cNvPr id="409877" name="Object 27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47" y="3701"/>
                          <a:ext cx="2262" cy="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409878" name="Rectangle 278"/>
          <p:cNvSpPr>
            <a:spLocks noChangeArrowheads="1"/>
          </p:cNvSpPr>
          <p:nvPr/>
        </p:nvSpPr>
        <p:spPr bwMode="auto">
          <a:xfrm>
            <a:off x="4487863" y="3787775"/>
            <a:ext cx="28463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2000" i="1">
                <a:solidFill>
                  <a:srgbClr val="000099"/>
                </a:solidFill>
                <a:latin typeface="Times New Roman" panose="02020603050405020304" pitchFamily="18" charset="0"/>
                <a:ea typeface="黑体" panose="02010609060101010101" pitchFamily="49" charset="-122"/>
              </a:rPr>
              <a:t>I</a:t>
            </a:r>
            <a:r>
              <a:rPr kumimoji="1" lang="en-US" altLang="zh-CN" sz="2000" baseline="-25000">
                <a:solidFill>
                  <a:srgbClr val="000099"/>
                </a:solidFill>
                <a:latin typeface="黑体" panose="02010609060101010101" pitchFamily="49" charset="-122"/>
                <a:ea typeface="黑体" panose="02010609060101010101" pitchFamily="49" charset="-122"/>
                <a:sym typeface="Symbol" panose="05050102010706020507" pitchFamily="18" charset="2"/>
              </a:rPr>
              <a:t>out1</a:t>
            </a:r>
            <a:r>
              <a:rPr kumimoji="1" lang="zh-CN" altLang="en-US" sz="2000">
                <a:solidFill>
                  <a:srgbClr val="000099"/>
                </a:solidFill>
                <a:latin typeface="Times New Roman" panose="02020603050405020304" pitchFamily="18" charset="0"/>
                <a:ea typeface="黑体" panose="02010609060101010101" pitchFamily="49" charset="-122"/>
              </a:rPr>
              <a:t>＝</a:t>
            </a:r>
            <a:r>
              <a:rPr kumimoji="1" lang="zh-CN" altLang="en-US" sz="2000">
                <a:solidFill>
                  <a:srgbClr val="000099"/>
                </a:solidFill>
                <a:latin typeface="黑体" panose="02010609060101010101" pitchFamily="49" charset="-122"/>
                <a:ea typeface="黑体" panose="02010609060101010101" pitchFamily="49" charset="-122"/>
              </a:rPr>
              <a:t> </a:t>
            </a:r>
            <a:r>
              <a:rPr kumimoji="1" lang="en-US" altLang="zh-CN" sz="2000" i="1">
                <a:solidFill>
                  <a:srgbClr val="000099"/>
                </a:solidFill>
                <a:latin typeface="Times New Roman" panose="02020603050405020304" pitchFamily="18" charset="0"/>
                <a:ea typeface="黑体" panose="02010609060101010101" pitchFamily="49" charset="-122"/>
              </a:rPr>
              <a:t>I</a:t>
            </a:r>
            <a:r>
              <a:rPr kumimoji="1" lang="en-US" altLang="zh-CN" sz="2000" baseline="-25000">
                <a:solidFill>
                  <a:srgbClr val="000099"/>
                </a:solidFill>
                <a:latin typeface="黑体" panose="02010609060101010101" pitchFamily="49" charset="-122"/>
                <a:ea typeface="黑体" panose="02010609060101010101" pitchFamily="49" charset="-122"/>
              </a:rPr>
              <a:t>0 </a:t>
            </a:r>
            <a:r>
              <a:rPr kumimoji="1" lang="en-US" altLang="zh-CN" sz="2000">
                <a:solidFill>
                  <a:srgbClr val="000099"/>
                </a:solidFill>
                <a:latin typeface="Times New Roman" panose="02020603050405020304" pitchFamily="18" charset="0"/>
                <a:ea typeface="黑体" panose="02010609060101010101" pitchFamily="49" charset="-122"/>
              </a:rPr>
              <a:t>+ </a:t>
            </a:r>
            <a:r>
              <a:rPr kumimoji="1" lang="en-US" altLang="zh-CN" sz="2000" i="1">
                <a:solidFill>
                  <a:srgbClr val="000099"/>
                </a:solidFill>
                <a:latin typeface="Times New Roman" panose="02020603050405020304" pitchFamily="18" charset="0"/>
                <a:ea typeface="黑体" panose="02010609060101010101" pitchFamily="49" charset="-122"/>
              </a:rPr>
              <a:t>I</a:t>
            </a:r>
            <a:r>
              <a:rPr kumimoji="1" lang="en-US" altLang="zh-CN" sz="2000" baseline="-25000">
                <a:solidFill>
                  <a:srgbClr val="000099"/>
                </a:solidFill>
                <a:latin typeface="黑体" panose="02010609060101010101" pitchFamily="49" charset="-122"/>
                <a:ea typeface="黑体" panose="02010609060101010101" pitchFamily="49" charset="-122"/>
              </a:rPr>
              <a:t>1 </a:t>
            </a:r>
            <a:r>
              <a:rPr kumimoji="1" lang="en-US" altLang="zh-CN" sz="2000">
                <a:solidFill>
                  <a:srgbClr val="000099"/>
                </a:solidFill>
                <a:latin typeface="Times New Roman" panose="02020603050405020304" pitchFamily="18" charset="0"/>
                <a:ea typeface="黑体" panose="02010609060101010101" pitchFamily="49" charset="-122"/>
              </a:rPr>
              <a:t>+ </a:t>
            </a:r>
            <a:r>
              <a:rPr kumimoji="1" lang="en-US" altLang="zh-CN" sz="2000" i="1">
                <a:solidFill>
                  <a:srgbClr val="000099"/>
                </a:solidFill>
                <a:latin typeface="Times New Roman" panose="02020603050405020304" pitchFamily="18" charset="0"/>
                <a:ea typeface="黑体" panose="02010609060101010101" pitchFamily="49" charset="-122"/>
              </a:rPr>
              <a:t>I</a:t>
            </a:r>
            <a:r>
              <a:rPr kumimoji="1" lang="en-US" altLang="zh-CN" sz="2000" baseline="-25000">
                <a:solidFill>
                  <a:srgbClr val="000099"/>
                </a:solidFill>
                <a:latin typeface="黑体" panose="02010609060101010101" pitchFamily="49" charset="-122"/>
                <a:ea typeface="黑体" panose="02010609060101010101" pitchFamily="49" charset="-122"/>
              </a:rPr>
              <a:t>2 </a:t>
            </a:r>
            <a:r>
              <a:rPr kumimoji="1" lang="en-US" altLang="zh-CN" sz="2000">
                <a:solidFill>
                  <a:srgbClr val="000099"/>
                </a:solidFill>
                <a:latin typeface="Times New Roman" panose="02020603050405020304" pitchFamily="18" charset="0"/>
                <a:ea typeface="黑体" panose="02010609060101010101" pitchFamily="49" charset="-122"/>
              </a:rPr>
              <a:t>+… </a:t>
            </a:r>
            <a:r>
              <a:rPr kumimoji="1" lang="en-US" altLang="zh-CN" sz="2000" i="1">
                <a:solidFill>
                  <a:srgbClr val="000099"/>
                </a:solidFill>
                <a:latin typeface="Times New Roman" panose="02020603050405020304" pitchFamily="18" charset="0"/>
                <a:ea typeface="黑体" panose="02010609060101010101" pitchFamily="49" charset="-122"/>
              </a:rPr>
              <a:t>I</a:t>
            </a:r>
            <a:r>
              <a:rPr kumimoji="1" lang="en-US" altLang="zh-CN" sz="2000" baseline="-25000">
                <a:solidFill>
                  <a:srgbClr val="000099"/>
                </a:solidFill>
                <a:latin typeface="黑体" panose="02010609060101010101" pitchFamily="49" charset="-122"/>
                <a:ea typeface="黑体" panose="02010609060101010101" pitchFamily="49" charset="-122"/>
              </a:rPr>
              <a:t>9</a:t>
            </a:r>
          </a:p>
        </p:txBody>
      </p:sp>
      <p:graphicFrame>
        <p:nvGraphicFramePr>
          <p:cNvPr id="409879" name="Object 279"/>
          <p:cNvGraphicFramePr>
            <a:graphicFrameLocks noChangeAspect="1"/>
          </p:cNvGraphicFramePr>
          <p:nvPr/>
        </p:nvGraphicFramePr>
        <p:xfrm>
          <a:off x="5019675" y="4325938"/>
          <a:ext cx="4111625" cy="446087"/>
        </p:xfrm>
        <a:graphic>
          <a:graphicData uri="http://schemas.openxmlformats.org/presentationml/2006/ole">
            <mc:AlternateContent xmlns:mc="http://schemas.openxmlformats.org/markup-compatibility/2006">
              <mc:Choice xmlns:v="urn:schemas-microsoft-com:vml" Requires="v">
                <p:oleObj spid="_x0000_s16388" name="公式" r:id="rId7" imgW="2222280" imgH="241200" progId="Equation.3">
                  <p:embed/>
                </p:oleObj>
              </mc:Choice>
              <mc:Fallback>
                <p:oleObj name="公式" r:id="rId7" imgW="2222280" imgH="241200" progId="Equation.3">
                  <p:embed/>
                  <p:pic>
                    <p:nvPicPr>
                      <p:cNvPr id="409879" name="Object 27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19675" y="4325938"/>
                        <a:ext cx="4111625" cy="446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09880" name="Object 280"/>
          <p:cNvGraphicFramePr>
            <a:graphicFrameLocks noChangeAspect="1"/>
          </p:cNvGraphicFramePr>
          <p:nvPr/>
        </p:nvGraphicFramePr>
        <p:xfrm>
          <a:off x="5795963" y="4941888"/>
          <a:ext cx="1331912" cy="450850"/>
        </p:xfrm>
        <a:graphic>
          <a:graphicData uri="http://schemas.openxmlformats.org/presentationml/2006/ole">
            <mc:AlternateContent xmlns:mc="http://schemas.openxmlformats.org/markup-compatibility/2006">
              <mc:Choice xmlns:v="urn:schemas-microsoft-com:vml" Requires="v">
                <p:oleObj spid="_x0000_s16389" name="公式" r:id="rId9" imgW="799920" imgH="228600" progId="Equation.3">
                  <p:embed/>
                </p:oleObj>
              </mc:Choice>
              <mc:Fallback>
                <p:oleObj name="公式" r:id="rId9" imgW="799920" imgH="228600" progId="Equation.3">
                  <p:embed/>
                  <p:pic>
                    <p:nvPicPr>
                      <p:cNvPr id="409880" name="Object 28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95963" y="4941888"/>
                        <a:ext cx="1331912" cy="450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09881" name="Rectangle 281"/>
          <p:cNvSpPr>
            <a:spLocks noChangeArrowheads="1"/>
          </p:cNvSpPr>
          <p:nvPr/>
        </p:nvSpPr>
        <p:spPr bwMode="auto">
          <a:xfrm>
            <a:off x="4194175" y="4997450"/>
            <a:ext cx="15462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lang="zh-CN" altLang="en-US" sz="2000">
                <a:solidFill>
                  <a:srgbClr val="000066"/>
                </a:solidFill>
                <a:latin typeface="Times New Roman" panose="02020603050405020304" pitchFamily="18" charset="0"/>
                <a:ea typeface="楷体_GB2312" pitchFamily="49" charset="-122"/>
              </a:rPr>
              <a:t>根据虚断有</a:t>
            </a:r>
            <a:r>
              <a:rPr lang="en-US" altLang="zh-CN" sz="2000">
                <a:solidFill>
                  <a:srgbClr val="000066"/>
                </a:solidFill>
                <a:latin typeface="Times New Roman" panose="02020603050405020304" pitchFamily="18" charset="0"/>
                <a:ea typeface="楷体_GB2312" pitchFamily="49" charset="-122"/>
              </a:rPr>
              <a:t>:</a:t>
            </a:r>
          </a:p>
        </p:txBody>
      </p:sp>
      <p:graphicFrame>
        <p:nvGraphicFramePr>
          <p:cNvPr id="409882" name="Object 282"/>
          <p:cNvGraphicFramePr>
            <a:graphicFrameLocks noChangeAspect="1"/>
          </p:cNvGraphicFramePr>
          <p:nvPr/>
        </p:nvGraphicFramePr>
        <p:xfrm>
          <a:off x="7488238" y="4905375"/>
          <a:ext cx="1081087" cy="412750"/>
        </p:xfrm>
        <a:graphic>
          <a:graphicData uri="http://schemas.openxmlformats.org/presentationml/2006/ole">
            <mc:AlternateContent xmlns:mc="http://schemas.openxmlformats.org/markup-compatibility/2006">
              <mc:Choice xmlns:v="urn:schemas-microsoft-com:vml" Requires="v">
                <p:oleObj spid="_x0000_s16390" name="公式" r:id="rId11" imgW="596880" imgH="228600" progId="Equation.3">
                  <p:embed/>
                </p:oleObj>
              </mc:Choice>
              <mc:Fallback>
                <p:oleObj name="公式" r:id="rId11" imgW="596880" imgH="228600" progId="Equation.3">
                  <p:embed/>
                  <p:pic>
                    <p:nvPicPr>
                      <p:cNvPr id="409882" name="Object 28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488238" y="4905375"/>
                        <a:ext cx="1081087" cy="412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09605"/>
                                        </p:tgtEl>
                                        <p:attrNameLst>
                                          <p:attrName>style.visibility</p:attrName>
                                        </p:attrNameLst>
                                      </p:cBhvr>
                                      <p:to>
                                        <p:strVal val="visible"/>
                                      </p:to>
                                    </p:set>
                                    <p:animEffect transition="in" filter="wipe(up)">
                                      <p:cBhvr>
                                        <p:cTn id="7" dur="500"/>
                                        <p:tgtEl>
                                          <p:spTgt spid="40960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09825"/>
                                        </p:tgtEl>
                                        <p:attrNameLst>
                                          <p:attrName>style.visibility</p:attrName>
                                        </p:attrNameLst>
                                      </p:cBhvr>
                                      <p:to>
                                        <p:strVal val="visible"/>
                                      </p:to>
                                    </p:set>
                                    <p:animEffect transition="in" filter="wipe(left)">
                                      <p:cBhvr>
                                        <p:cTn id="12" dur="500"/>
                                        <p:tgtEl>
                                          <p:spTgt spid="40982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09824"/>
                                        </p:tgtEl>
                                        <p:attrNameLst>
                                          <p:attrName>style.visibility</p:attrName>
                                        </p:attrNameLst>
                                      </p:cBhvr>
                                      <p:to>
                                        <p:strVal val="visible"/>
                                      </p:to>
                                    </p:set>
                                    <p:animEffect transition="in" filter="wipe(up)">
                                      <p:cBhvr>
                                        <p:cTn id="17" dur="500"/>
                                        <p:tgtEl>
                                          <p:spTgt spid="40982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09878"/>
                                        </p:tgtEl>
                                        <p:attrNameLst>
                                          <p:attrName>style.visibility</p:attrName>
                                        </p:attrNameLst>
                                      </p:cBhvr>
                                      <p:to>
                                        <p:strVal val="visible"/>
                                      </p:to>
                                    </p:set>
                                    <p:animEffect transition="in" filter="strips(downRight)">
                                      <p:cBhvr>
                                        <p:cTn id="22" dur="500"/>
                                        <p:tgtEl>
                                          <p:spTgt spid="40987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409879"/>
                                        </p:tgtEl>
                                        <p:attrNameLst>
                                          <p:attrName>style.visibility</p:attrName>
                                        </p:attrNameLst>
                                      </p:cBhvr>
                                      <p:to>
                                        <p:strVal val="visible"/>
                                      </p:to>
                                    </p:set>
                                    <p:animEffect transition="in" filter="strips(downRight)">
                                      <p:cBhvr>
                                        <p:cTn id="27" dur="500"/>
                                        <p:tgtEl>
                                          <p:spTgt spid="40987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409881"/>
                                        </p:tgtEl>
                                        <p:attrNameLst>
                                          <p:attrName>style.visibility</p:attrName>
                                        </p:attrNameLst>
                                      </p:cBhvr>
                                      <p:to>
                                        <p:strVal val="visible"/>
                                      </p:to>
                                    </p:set>
                                    <p:animEffect transition="in" filter="strips(downRight)">
                                      <p:cBhvr>
                                        <p:cTn id="32" dur="500"/>
                                        <p:tgtEl>
                                          <p:spTgt spid="40988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409880"/>
                                        </p:tgtEl>
                                        <p:attrNameLst>
                                          <p:attrName>style.visibility</p:attrName>
                                        </p:attrNameLst>
                                      </p:cBhvr>
                                      <p:to>
                                        <p:strVal val="visible"/>
                                      </p:to>
                                    </p:set>
                                    <p:animEffect transition="in" filter="strips(downRight)">
                                      <p:cBhvr>
                                        <p:cTn id="37" dur="500"/>
                                        <p:tgtEl>
                                          <p:spTgt spid="40988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409882"/>
                                        </p:tgtEl>
                                        <p:attrNameLst>
                                          <p:attrName>style.visibility</p:attrName>
                                        </p:attrNameLst>
                                      </p:cBhvr>
                                      <p:to>
                                        <p:strVal val="visible"/>
                                      </p:to>
                                    </p:set>
                                    <p:animEffect transition="in" filter="strips(downRight)">
                                      <p:cBhvr>
                                        <p:cTn id="42" dur="500"/>
                                        <p:tgtEl>
                                          <p:spTgt spid="409882"/>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nodeType="clickEffect">
                                  <p:stCondLst>
                                    <p:cond delay="0"/>
                                  </p:stCondLst>
                                  <p:childTnLst>
                                    <p:set>
                                      <p:cBhvr>
                                        <p:cTn id="46" dur="1" fill="hold">
                                          <p:stCondLst>
                                            <p:cond delay="0"/>
                                          </p:stCondLst>
                                        </p:cTn>
                                        <p:tgtEl>
                                          <p:spTgt spid="409865"/>
                                        </p:tgtEl>
                                        <p:attrNameLst>
                                          <p:attrName>style.visibility</p:attrName>
                                        </p:attrNameLst>
                                      </p:cBhvr>
                                      <p:to>
                                        <p:strVal val="visible"/>
                                      </p:to>
                                    </p:set>
                                    <p:animEffect transition="in" filter="strips(downRight)">
                                      <p:cBhvr>
                                        <p:cTn id="47" dur="500"/>
                                        <p:tgtEl>
                                          <p:spTgt spid="409865"/>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nodeType="clickEffect">
                                  <p:stCondLst>
                                    <p:cond delay="0"/>
                                  </p:stCondLst>
                                  <p:childTnLst>
                                    <p:set>
                                      <p:cBhvr>
                                        <p:cTn id="51" dur="1" fill="hold">
                                          <p:stCondLst>
                                            <p:cond delay="0"/>
                                          </p:stCondLst>
                                        </p:cTn>
                                        <p:tgtEl>
                                          <p:spTgt spid="409866"/>
                                        </p:tgtEl>
                                        <p:attrNameLst>
                                          <p:attrName>style.visibility</p:attrName>
                                        </p:attrNameLst>
                                      </p:cBhvr>
                                      <p:to>
                                        <p:strVal val="visible"/>
                                      </p:to>
                                    </p:set>
                                    <p:animEffect transition="in" filter="strips(downRight)">
                                      <p:cBhvr>
                                        <p:cTn id="52" dur="500"/>
                                        <p:tgtEl>
                                          <p:spTgt spid="4098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78" grpId="0" autoUpdateAnimBg="0"/>
      <p:bldP spid="40988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8" name="Rectangle 4"/>
          <p:cNvSpPr>
            <a:spLocks noChangeArrowheads="1"/>
          </p:cNvSpPr>
          <p:nvPr/>
        </p:nvSpPr>
        <p:spPr bwMode="auto">
          <a:xfrm>
            <a:off x="930275" y="476250"/>
            <a:ext cx="3741738"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30000"/>
              </a:spcBef>
            </a:pPr>
            <a:r>
              <a:rPr lang="en-US" altLang="zh-CN" sz="2400">
                <a:latin typeface="Times New Roman" panose="02020603050405020304" pitchFamily="18" charset="0"/>
              </a:rPr>
              <a:t>(2)</a:t>
            </a:r>
            <a:r>
              <a:rPr lang="en-US" altLang="zh-CN" sz="2400">
                <a:latin typeface="Arial" panose="020B0604020202020204" pitchFamily="34" charset="0"/>
              </a:rPr>
              <a:t> </a:t>
            </a:r>
            <a:r>
              <a:rPr lang="zh-CN" altLang="en-US" sz="2200">
                <a:solidFill>
                  <a:srgbClr val="000099"/>
                </a:solidFill>
                <a:latin typeface="楷体_GB2312" pitchFamily="49" charset="-122"/>
                <a:ea typeface="楷体_GB2312" pitchFamily="49" charset="-122"/>
              </a:rPr>
              <a:t>脉冲波产生电路</a:t>
            </a:r>
            <a:endParaRPr lang="zh-CN" altLang="en-US" sz="2400">
              <a:solidFill>
                <a:srgbClr val="003399"/>
              </a:solidFill>
              <a:latin typeface="楷体_GB2312" pitchFamily="49" charset="-122"/>
              <a:ea typeface="楷体_GB2312" pitchFamily="49" charset="-122"/>
            </a:endParaRPr>
          </a:p>
        </p:txBody>
      </p:sp>
      <p:graphicFrame>
        <p:nvGraphicFramePr>
          <p:cNvPr id="410635" name="Object 11"/>
          <p:cNvGraphicFramePr>
            <a:graphicFrameLocks noChangeAspect="1"/>
          </p:cNvGraphicFramePr>
          <p:nvPr/>
        </p:nvGraphicFramePr>
        <p:xfrm>
          <a:off x="4800600" y="5111750"/>
          <a:ext cx="4468813" cy="1054100"/>
        </p:xfrm>
        <a:graphic>
          <a:graphicData uri="http://schemas.openxmlformats.org/presentationml/2006/ole">
            <mc:AlternateContent xmlns:mc="http://schemas.openxmlformats.org/markup-compatibility/2006">
              <mc:Choice xmlns:v="urn:schemas-microsoft-com:vml" Requires="v">
                <p:oleObj spid="_x0000_s17410" name="图片" r:id="rId3" imgW="2743200" imgH="647640" progId="Word.Picture.8">
                  <p:embed/>
                </p:oleObj>
              </mc:Choice>
              <mc:Fallback>
                <p:oleObj name="图片" r:id="rId3" imgW="2743200" imgH="647640" progId="Word.Picture.8">
                  <p:embed/>
                  <p:pic>
                    <p:nvPicPr>
                      <p:cNvPr id="410635"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5111750"/>
                        <a:ext cx="4468813" cy="1054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636" name="Rectangle 12"/>
          <p:cNvSpPr>
            <a:spLocks noChangeArrowheads="1"/>
          </p:cNvSpPr>
          <p:nvPr/>
        </p:nvSpPr>
        <p:spPr bwMode="auto">
          <a:xfrm>
            <a:off x="317500" y="4559300"/>
            <a:ext cx="2963863"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sz="2200">
                <a:solidFill>
                  <a:srgbClr val="000066"/>
                </a:solidFill>
                <a:latin typeface="Times New Roman" panose="02020603050405020304" pitchFamily="18" charset="0"/>
                <a:ea typeface="楷体_GB2312" pitchFamily="49" charset="-122"/>
              </a:rPr>
              <a:t>74163</a:t>
            </a:r>
            <a:r>
              <a:rPr lang="zh-CN" altLang="en-US" sz="2200">
                <a:solidFill>
                  <a:srgbClr val="000066"/>
                </a:solidFill>
                <a:latin typeface="Times New Roman" panose="02020603050405020304" pitchFamily="18" charset="0"/>
                <a:ea typeface="楷体_GB2312" pitchFamily="49" charset="-122"/>
              </a:rPr>
              <a:t>具同步清零功能</a:t>
            </a:r>
          </a:p>
        </p:txBody>
      </p:sp>
      <p:sp>
        <p:nvSpPr>
          <p:cNvPr id="410637" name="Rectangle 13"/>
          <p:cNvSpPr>
            <a:spLocks noChangeArrowheads="1"/>
          </p:cNvSpPr>
          <p:nvPr/>
        </p:nvSpPr>
        <p:spPr bwMode="auto">
          <a:xfrm>
            <a:off x="279400" y="5195888"/>
            <a:ext cx="4722813"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sz="2200">
                <a:solidFill>
                  <a:srgbClr val="000066"/>
                </a:solidFill>
                <a:latin typeface="Times New Roman" panose="02020603050405020304" pitchFamily="18" charset="0"/>
                <a:ea typeface="楷体_GB2312" pitchFamily="49" charset="-122"/>
              </a:rPr>
              <a:t>74163</a:t>
            </a:r>
            <a:r>
              <a:rPr lang="zh-CN" altLang="en-US" sz="2200">
                <a:solidFill>
                  <a:srgbClr val="000066"/>
                </a:solidFill>
                <a:latin typeface="Times New Roman" panose="02020603050405020304" pitchFamily="18" charset="0"/>
                <a:ea typeface="楷体_GB2312" pitchFamily="49" charset="-122"/>
              </a:rPr>
              <a:t>和与非门构成十进制计数器：</a:t>
            </a:r>
            <a:r>
              <a:rPr lang="en-US" altLang="zh-CN" sz="2200">
                <a:solidFill>
                  <a:srgbClr val="000066"/>
                </a:solidFill>
                <a:latin typeface="Times New Roman" panose="02020603050405020304" pitchFamily="18" charset="0"/>
                <a:ea typeface="楷体_GB2312" pitchFamily="49" charset="-122"/>
              </a:rPr>
              <a:t>0000~1001</a:t>
            </a:r>
          </a:p>
        </p:txBody>
      </p:sp>
      <p:graphicFrame>
        <p:nvGraphicFramePr>
          <p:cNvPr id="410638" name="Object 14"/>
          <p:cNvGraphicFramePr>
            <a:graphicFrameLocks noChangeAspect="1"/>
          </p:cNvGraphicFramePr>
          <p:nvPr/>
        </p:nvGraphicFramePr>
        <p:xfrm>
          <a:off x="-36513" y="1438275"/>
          <a:ext cx="4833938" cy="3094038"/>
        </p:xfrm>
        <a:graphic>
          <a:graphicData uri="http://schemas.openxmlformats.org/presentationml/2006/ole">
            <mc:AlternateContent xmlns:mc="http://schemas.openxmlformats.org/markup-compatibility/2006">
              <mc:Choice xmlns:v="urn:schemas-microsoft-com:vml" Requires="v">
                <p:oleObj spid="_x0000_s17411" name="图片" r:id="rId5" imgW="2647800" imgH="1695600" progId="Word.Picture.8">
                  <p:embed/>
                </p:oleObj>
              </mc:Choice>
              <mc:Fallback>
                <p:oleObj name="图片" r:id="rId5" imgW="2647800" imgH="1695600" progId="Word.Picture.8">
                  <p:embed/>
                  <p:pic>
                    <p:nvPicPr>
                      <p:cNvPr id="410638" name="Object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13" y="1438275"/>
                        <a:ext cx="4833938" cy="30940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0640" name="Object 16"/>
          <p:cNvGraphicFramePr>
            <a:graphicFrameLocks noChangeAspect="1"/>
          </p:cNvGraphicFramePr>
          <p:nvPr/>
        </p:nvGraphicFramePr>
        <p:xfrm>
          <a:off x="4913313" y="1819275"/>
          <a:ext cx="4645025" cy="3194050"/>
        </p:xfrm>
        <a:graphic>
          <a:graphicData uri="http://schemas.openxmlformats.org/presentationml/2006/ole">
            <mc:AlternateContent xmlns:mc="http://schemas.openxmlformats.org/markup-compatibility/2006">
              <mc:Choice xmlns:v="urn:schemas-microsoft-com:vml" Requires="v">
                <p:oleObj spid="_x0000_s17412" name="图片" r:id="rId7" imgW="2610000" imgH="1790640" progId="Word.Picture.8">
                  <p:embed/>
                </p:oleObj>
              </mc:Choice>
              <mc:Fallback>
                <p:oleObj name="图片" r:id="rId7" imgW="2610000" imgH="1790640" progId="Word.Picture.8">
                  <p:embed/>
                  <p:pic>
                    <p:nvPicPr>
                      <p:cNvPr id="410640" name="Object 1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13313" y="1819275"/>
                        <a:ext cx="4645025" cy="3194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10635"/>
                                        </p:tgtEl>
                                        <p:attrNameLst>
                                          <p:attrName>style.visibility</p:attrName>
                                        </p:attrNameLst>
                                      </p:cBhvr>
                                      <p:to>
                                        <p:strVal val="visible"/>
                                      </p:to>
                                    </p:set>
                                    <p:animEffect transition="in" filter="wipe(left)">
                                      <p:cBhvr>
                                        <p:cTn id="7" dur="500"/>
                                        <p:tgtEl>
                                          <p:spTgt spid="41063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10640"/>
                                        </p:tgtEl>
                                        <p:attrNameLst>
                                          <p:attrName>style.visibility</p:attrName>
                                        </p:attrNameLst>
                                      </p:cBhvr>
                                      <p:to>
                                        <p:strVal val="visible"/>
                                      </p:to>
                                    </p:set>
                                    <p:animEffect transition="in" filter="wipe(left)">
                                      <p:cBhvr>
                                        <p:cTn id="12" dur="500"/>
                                        <p:tgtEl>
                                          <p:spTgt spid="4106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2" name="Rectangle 4"/>
          <p:cNvSpPr>
            <a:spLocks noChangeArrowheads="1"/>
          </p:cNvSpPr>
          <p:nvPr/>
        </p:nvSpPr>
        <p:spPr bwMode="auto">
          <a:xfrm>
            <a:off x="900113" y="5084763"/>
            <a:ext cx="647223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800">
                <a:solidFill>
                  <a:srgbClr val="000066"/>
                </a:solidFill>
                <a:latin typeface="Times New Roman" panose="02020603050405020304" pitchFamily="18" charset="0"/>
                <a:ea typeface="楷体_GB2312" pitchFamily="49" charset="-122"/>
                <a:hlinkClick r:id="rId2" action="ppaction://hlinksldjump"/>
              </a:rPr>
              <a:t>10.2.6  </a:t>
            </a:r>
            <a:r>
              <a:rPr kumimoji="1" lang="zh-CN" altLang="en-US" sz="2800">
                <a:solidFill>
                  <a:srgbClr val="000066"/>
                </a:solidFill>
                <a:latin typeface="Times New Roman" panose="02020603050405020304" pitchFamily="18" charset="0"/>
                <a:ea typeface="楷体_GB2312" pitchFamily="49" charset="-122"/>
                <a:hlinkClick r:id="rId2" action="ppaction://hlinksldjump"/>
              </a:rPr>
              <a:t>集成</a:t>
            </a:r>
            <a:r>
              <a:rPr kumimoji="1" lang="en-US" altLang="zh-CN" sz="2800">
                <a:solidFill>
                  <a:srgbClr val="000066"/>
                </a:solidFill>
                <a:latin typeface="Times New Roman" panose="02020603050405020304" pitchFamily="18" charset="0"/>
                <a:ea typeface="楷体_GB2312" pitchFamily="49" charset="-122"/>
                <a:hlinkClick r:id="rId2" action="ppaction://hlinksldjump"/>
              </a:rPr>
              <a:t>A/D</a:t>
            </a:r>
            <a:r>
              <a:rPr kumimoji="1" lang="zh-CN" altLang="en-US" sz="2800">
                <a:solidFill>
                  <a:srgbClr val="000066"/>
                </a:solidFill>
                <a:latin typeface="Times New Roman" panose="02020603050405020304" pitchFamily="18" charset="0"/>
                <a:ea typeface="楷体_GB2312" pitchFamily="49" charset="-122"/>
                <a:hlinkClick r:id="rId2" action="ppaction://hlinksldjump"/>
              </a:rPr>
              <a:t>转换器及其应用</a:t>
            </a:r>
            <a:endParaRPr kumimoji="1" lang="zh-CN" altLang="en-US" sz="2800">
              <a:solidFill>
                <a:srgbClr val="000066"/>
              </a:solidFill>
              <a:latin typeface="Times New Roman" panose="02020603050405020304" pitchFamily="18" charset="0"/>
              <a:ea typeface="楷体_GB2312" pitchFamily="49" charset="-122"/>
            </a:endParaRPr>
          </a:p>
        </p:txBody>
      </p:sp>
      <p:sp>
        <p:nvSpPr>
          <p:cNvPr id="447493" name="Rectangle 5"/>
          <p:cNvSpPr>
            <a:spLocks noChangeArrowheads="1"/>
          </p:cNvSpPr>
          <p:nvPr/>
        </p:nvSpPr>
        <p:spPr bwMode="auto">
          <a:xfrm>
            <a:off x="714375" y="-100013"/>
            <a:ext cx="7772400" cy="1143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a:solidFill>
                  <a:schemeClr val="accent2"/>
                </a:solidFill>
                <a:latin typeface="Times New Roman" panose="02020603050405020304" pitchFamily="18" charset="0"/>
              </a:rPr>
              <a:t>10.2 A/D</a:t>
            </a:r>
            <a:r>
              <a:rPr lang="en-US" altLang="zh-CN">
                <a:solidFill>
                  <a:schemeClr val="accent2"/>
                </a:solidFill>
              </a:rPr>
              <a:t> </a:t>
            </a:r>
            <a:r>
              <a:rPr lang="zh-CN" altLang="en-US">
                <a:solidFill>
                  <a:schemeClr val="accent2"/>
                </a:solidFill>
              </a:rPr>
              <a:t>转换器</a:t>
            </a:r>
          </a:p>
        </p:txBody>
      </p:sp>
      <p:sp>
        <p:nvSpPr>
          <p:cNvPr id="447494" name="Rectangle 6"/>
          <p:cNvSpPr>
            <a:spLocks noChangeArrowheads="1"/>
          </p:cNvSpPr>
          <p:nvPr/>
        </p:nvSpPr>
        <p:spPr bwMode="auto">
          <a:xfrm>
            <a:off x="904875" y="1484313"/>
            <a:ext cx="604996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800">
                <a:solidFill>
                  <a:srgbClr val="000066"/>
                </a:solidFill>
                <a:latin typeface="Times New Roman" panose="02020603050405020304" pitchFamily="18" charset="0"/>
                <a:hlinkClick r:id="rId3" action="ppaction://hlinksldjump"/>
              </a:rPr>
              <a:t>10.2.1  </a:t>
            </a:r>
            <a:r>
              <a:rPr kumimoji="1" lang="en-US" altLang="zh-CN" sz="2800">
                <a:solidFill>
                  <a:srgbClr val="000066"/>
                </a:solidFill>
                <a:latin typeface="Times New Roman" panose="02020603050405020304" pitchFamily="18" charset="0"/>
                <a:ea typeface="楷体_GB2312" pitchFamily="49" charset="-122"/>
                <a:hlinkClick r:id="rId3" action="ppaction://hlinksldjump"/>
              </a:rPr>
              <a:t>A/D</a:t>
            </a:r>
            <a:r>
              <a:rPr kumimoji="1" lang="zh-CN" altLang="en-US" sz="2800">
                <a:solidFill>
                  <a:srgbClr val="000066"/>
                </a:solidFill>
                <a:latin typeface="Times New Roman" panose="02020603050405020304" pitchFamily="18" charset="0"/>
                <a:ea typeface="楷体_GB2312" pitchFamily="49" charset="-122"/>
                <a:hlinkClick r:id="rId3" action="ppaction://hlinksldjump"/>
              </a:rPr>
              <a:t>转换的一般工作过程</a:t>
            </a:r>
            <a:endParaRPr kumimoji="1" lang="zh-CN" altLang="en-US" sz="2800">
              <a:solidFill>
                <a:srgbClr val="000066"/>
              </a:solidFill>
              <a:latin typeface="Times New Roman" panose="02020603050405020304" pitchFamily="18" charset="0"/>
              <a:ea typeface="楷体_GB2312" pitchFamily="49" charset="-122"/>
            </a:endParaRPr>
          </a:p>
        </p:txBody>
      </p:sp>
      <p:sp>
        <p:nvSpPr>
          <p:cNvPr id="447495" name="Rectangle 7"/>
          <p:cNvSpPr>
            <a:spLocks noChangeArrowheads="1"/>
          </p:cNvSpPr>
          <p:nvPr/>
        </p:nvSpPr>
        <p:spPr bwMode="auto">
          <a:xfrm>
            <a:off x="904875" y="2276475"/>
            <a:ext cx="7772400" cy="47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2800">
                <a:solidFill>
                  <a:srgbClr val="000066"/>
                </a:solidFill>
                <a:latin typeface="Times New Roman" panose="02020603050405020304" pitchFamily="18" charset="0"/>
                <a:hlinkClick r:id="rId4" action="ppaction://hlinksldjump"/>
              </a:rPr>
              <a:t>10.2.2  </a:t>
            </a:r>
            <a:r>
              <a:rPr lang="zh-CN" altLang="en-US" sz="2800">
                <a:solidFill>
                  <a:srgbClr val="000066"/>
                </a:solidFill>
                <a:latin typeface="Times New Roman" panose="02020603050405020304" pitchFamily="18" charset="0"/>
                <a:hlinkClick r:id="rId4" action="ppaction://hlinksldjump"/>
              </a:rPr>
              <a:t>并行比较型</a:t>
            </a:r>
            <a:r>
              <a:rPr lang="en-US" altLang="zh-CN" sz="2800">
                <a:solidFill>
                  <a:srgbClr val="000066"/>
                </a:solidFill>
                <a:latin typeface="Times New Roman" panose="02020603050405020304" pitchFamily="18" charset="0"/>
                <a:hlinkClick r:id="rId4" action="ppaction://hlinksldjump"/>
              </a:rPr>
              <a:t>A/D</a:t>
            </a:r>
            <a:r>
              <a:rPr lang="zh-CN" altLang="en-US" sz="2800">
                <a:solidFill>
                  <a:srgbClr val="000066"/>
                </a:solidFill>
                <a:latin typeface="Times New Roman" panose="02020603050405020304" pitchFamily="18" charset="0"/>
                <a:hlinkClick r:id="rId4" action="ppaction://hlinksldjump"/>
              </a:rPr>
              <a:t>转换器</a:t>
            </a:r>
            <a:endParaRPr lang="zh-CN" altLang="en-US" sz="2800">
              <a:solidFill>
                <a:srgbClr val="000066"/>
              </a:solidFill>
              <a:latin typeface="Times New Roman" panose="02020603050405020304" pitchFamily="18" charset="0"/>
            </a:endParaRPr>
          </a:p>
        </p:txBody>
      </p:sp>
      <p:sp>
        <p:nvSpPr>
          <p:cNvPr id="447496" name="Rectangle 8"/>
          <p:cNvSpPr>
            <a:spLocks noChangeArrowheads="1"/>
          </p:cNvSpPr>
          <p:nvPr/>
        </p:nvSpPr>
        <p:spPr bwMode="auto">
          <a:xfrm>
            <a:off x="839788" y="2781300"/>
            <a:ext cx="6827837" cy="67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2800">
                <a:solidFill>
                  <a:srgbClr val="000066"/>
                </a:solidFill>
                <a:latin typeface="Times New Roman" panose="02020603050405020304" pitchFamily="18" charset="0"/>
                <a:ea typeface="宋体" panose="02010600030101010101" pitchFamily="2" charset="-122"/>
                <a:hlinkClick r:id="rId5" action="ppaction://hlinksldjump"/>
              </a:rPr>
              <a:t>10.2.3  </a:t>
            </a:r>
            <a:r>
              <a:rPr lang="zh-CN" altLang="en-US" sz="2800">
                <a:solidFill>
                  <a:srgbClr val="000066"/>
                </a:solidFill>
                <a:latin typeface="Times New Roman" panose="02020603050405020304" pitchFamily="18" charset="0"/>
                <a:hlinkClick r:id="rId5" action="ppaction://hlinksldjump"/>
              </a:rPr>
              <a:t>逐次比较型</a:t>
            </a:r>
            <a:r>
              <a:rPr lang="en-US" altLang="zh-CN" sz="2800">
                <a:solidFill>
                  <a:srgbClr val="000066"/>
                </a:solidFill>
                <a:latin typeface="Times New Roman" panose="02020603050405020304" pitchFamily="18" charset="0"/>
                <a:hlinkClick r:id="rId5" action="ppaction://hlinksldjump"/>
              </a:rPr>
              <a:t>A/D</a:t>
            </a:r>
            <a:r>
              <a:rPr lang="zh-CN" altLang="en-US" sz="2800">
                <a:solidFill>
                  <a:srgbClr val="000066"/>
                </a:solidFill>
                <a:latin typeface="Times New Roman" panose="02020603050405020304" pitchFamily="18" charset="0"/>
                <a:hlinkClick r:id="rId5" action="ppaction://hlinksldjump"/>
              </a:rPr>
              <a:t>转换器</a:t>
            </a:r>
            <a:endParaRPr lang="zh-CN" altLang="en-US" sz="2800">
              <a:solidFill>
                <a:srgbClr val="000066"/>
              </a:solidFill>
              <a:latin typeface="Times New Roman" panose="02020603050405020304" pitchFamily="18" charset="0"/>
            </a:endParaRPr>
          </a:p>
        </p:txBody>
      </p:sp>
      <p:sp>
        <p:nvSpPr>
          <p:cNvPr id="447497" name="Rectangle 9"/>
          <p:cNvSpPr>
            <a:spLocks noChangeArrowheads="1"/>
          </p:cNvSpPr>
          <p:nvPr/>
        </p:nvSpPr>
        <p:spPr bwMode="auto">
          <a:xfrm>
            <a:off x="904875" y="3429000"/>
            <a:ext cx="7772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2800">
                <a:solidFill>
                  <a:srgbClr val="000066"/>
                </a:solidFill>
                <a:latin typeface="Times New Roman" panose="02020603050405020304" pitchFamily="18" charset="0"/>
                <a:hlinkClick r:id="rId6" action="ppaction://hlinksldjump"/>
              </a:rPr>
              <a:t>10.2.4  </a:t>
            </a:r>
            <a:r>
              <a:rPr lang="zh-CN" altLang="en-US" sz="2800">
                <a:solidFill>
                  <a:srgbClr val="000066"/>
                </a:solidFill>
                <a:latin typeface="Times New Roman" panose="02020603050405020304" pitchFamily="18" charset="0"/>
                <a:hlinkClick r:id="rId6" action="ppaction://hlinksldjump"/>
              </a:rPr>
              <a:t>双积分式</a:t>
            </a:r>
            <a:r>
              <a:rPr lang="en-US" altLang="zh-CN" sz="2800">
                <a:solidFill>
                  <a:srgbClr val="000066"/>
                </a:solidFill>
                <a:latin typeface="Times New Roman" panose="02020603050405020304" pitchFamily="18" charset="0"/>
                <a:hlinkClick r:id="rId6" action="ppaction://hlinksldjump"/>
              </a:rPr>
              <a:t>A/D</a:t>
            </a:r>
            <a:r>
              <a:rPr lang="zh-CN" altLang="en-US" sz="2800">
                <a:solidFill>
                  <a:srgbClr val="000066"/>
                </a:solidFill>
                <a:latin typeface="Times New Roman" panose="02020603050405020304" pitchFamily="18" charset="0"/>
                <a:hlinkClick r:id="rId6" action="ppaction://hlinksldjump"/>
              </a:rPr>
              <a:t>转换器</a:t>
            </a:r>
            <a:endParaRPr lang="zh-CN" altLang="en-US" sz="2800">
              <a:solidFill>
                <a:srgbClr val="000066"/>
              </a:solidFill>
            </a:endParaRPr>
          </a:p>
        </p:txBody>
      </p:sp>
      <p:sp>
        <p:nvSpPr>
          <p:cNvPr id="447498" name="Rectangle 10"/>
          <p:cNvSpPr>
            <a:spLocks noChangeArrowheads="1"/>
          </p:cNvSpPr>
          <p:nvPr/>
        </p:nvSpPr>
        <p:spPr bwMode="auto">
          <a:xfrm>
            <a:off x="900113" y="4230688"/>
            <a:ext cx="8001000" cy="63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2800">
                <a:solidFill>
                  <a:srgbClr val="000066"/>
                </a:solidFill>
                <a:latin typeface="Times New Roman" panose="02020603050405020304" pitchFamily="18" charset="0"/>
                <a:hlinkClick r:id="rId7" action="ppaction://hlinksldjump"/>
              </a:rPr>
              <a:t>10.2.5  A/D</a:t>
            </a:r>
            <a:r>
              <a:rPr lang="zh-CN" altLang="en-US" sz="2800">
                <a:solidFill>
                  <a:srgbClr val="000066"/>
                </a:solidFill>
                <a:latin typeface="Times New Roman" panose="02020603050405020304" pitchFamily="18" charset="0"/>
                <a:hlinkClick r:id="rId7" action="ppaction://hlinksldjump"/>
              </a:rPr>
              <a:t>转换器的主要技术指标</a:t>
            </a:r>
            <a:endParaRPr lang="zh-CN" altLang="en-US" sz="2800">
              <a:solidFill>
                <a:srgbClr val="000066"/>
              </a:solidFill>
              <a:latin typeface="Times New Roman" panose="02020603050405020304" pitchFamily="18" charset="0"/>
            </a:endParaRPr>
          </a:p>
        </p:txBody>
      </p:sp>
    </p:spTree>
    <p:extLst>
      <p:ext uri="{BB962C8B-B14F-4D97-AF65-F5344CB8AC3E}">
        <p14:creationId xmlns:p14="http://schemas.microsoft.com/office/powerpoint/2010/main" val="41180529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6" name="Rectangle 4"/>
          <p:cNvSpPr>
            <a:spLocks noChangeArrowheads="1"/>
          </p:cNvSpPr>
          <p:nvPr/>
        </p:nvSpPr>
        <p:spPr bwMode="auto">
          <a:xfrm>
            <a:off x="827088" y="1268413"/>
            <a:ext cx="4041775" cy="65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zh-CN" altLang="en-US" sz="3200">
                <a:solidFill>
                  <a:schemeClr val="accent2"/>
                </a:solidFill>
              </a:rPr>
              <a:t>概述</a:t>
            </a:r>
          </a:p>
        </p:txBody>
      </p:sp>
      <p:grpSp>
        <p:nvGrpSpPr>
          <p:cNvPr id="412677" name="Group 5"/>
          <p:cNvGrpSpPr>
            <a:grpSpLocks/>
          </p:cNvGrpSpPr>
          <p:nvPr/>
        </p:nvGrpSpPr>
        <p:grpSpPr bwMode="auto">
          <a:xfrm>
            <a:off x="3825875" y="4154488"/>
            <a:ext cx="1876425" cy="1795462"/>
            <a:chOff x="1897" y="1930"/>
            <a:chExt cx="1346" cy="1022"/>
          </a:xfrm>
        </p:grpSpPr>
        <p:sp>
          <p:nvSpPr>
            <p:cNvPr id="412678" name="Rectangle 6"/>
            <p:cNvSpPr>
              <a:spLocks noChangeArrowheads="1"/>
            </p:cNvSpPr>
            <p:nvPr/>
          </p:nvSpPr>
          <p:spPr bwMode="auto">
            <a:xfrm>
              <a:off x="1897" y="1930"/>
              <a:ext cx="1346" cy="1022"/>
            </a:xfrm>
            <a:prstGeom prst="rect">
              <a:avLst/>
            </a:prstGeom>
            <a:solidFill>
              <a:srgbClr val="FFFFFF"/>
            </a:solidFill>
            <a:ln w="3810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12679" name="Text Box 7"/>
            <p:cNvSpPr txBox="1">
              <a:spLocks noChangeArrowheads="1"/>
            </p:cNvSpPr>
            <p:nvPr/>
          </p:nvSpPr>
          <p:spPr bwMode="auto">
            <a:xfrm>
              <a:off x="2013" y="2301"/>
              <a:ext cx="1069" cy="282"/>
            </a:xfrm>
            <a:prstGeom prst="rect">
              <a:avLst/>
            </a:prstGeom>
            <a:solidFill>
              <a:srgbClr val="FFFFFF"/>
            </a:solidFill>
            <a:ln w="38100">
              <a:solidFill>
                <a:srgbClr val="A3B2C1">
                  <a:alpha val="0"/>
                </a:srgb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spcBef>
                  <a:spcPct val="50000"/>
                </a:spcBef>
              </a:pPr>
              <a:r>
                <a:rPr kumimoji="1" lang="en-US" altLang="zh-CN" sz="2400">
                  <a:solidFill>
                    <a:srgbClr val="000099"/>
                  </a:solidFill>
                  <a:latin typeface="Times New Roman" panose="02020603050405020304" pitchFamily="18" charset="0"/>
                  <a:ea typeface="楷体_GB2312" pitchFamily="49" charset="-122"/>
                </a:rPr>
                <a:t>ADC</a:t>
              </a:r>
            </a:p>
          </p:txBody>
        </p:sp>
      </p:grpSp>
      <p:grpSp>
        <p:nvGrpSpPr>
          <p:cNvPr id="412680" name="Group 8"/>
          <p:cNvGrpSpPr>
            <a:grpSpLocks/>
          </p:cNvGrpSpPr>
          <p:nvPr/>
        </p:nvGrpSpPr>
        <p:grpSpPr bwMode="auto">
          <a:xfrm>
            <a:off x="5703888" y="4262438"/>
            <a:ext cx="2314575" cy="1001712"/>
            <a:chOff x="3292" y="2286"/>
            <a:chExt cx="1458" cy="631"/>
          </a:xfrm>
        </p:grpSpPr>
        <p:sp>
          <p:nvSpPr>
            <p:cNvPr id="412681" name="AutoShape 9"/>
            <p:cNvSpPr>
              <a:spLocks noChangeArrowheads="1"/>
            </p:cNvSpPr>
            <p:nvPr/>
          </p:nvSpPr>
          <p:spPr bwMode="auto">
            <a:xfrm>
              <a:off x="3292" y="2625"/>
              <a:ext cx="532" cy="292"/>
            </a:xfrm>
            <a:prstGeom prst="rightArrow">
              <a:avLst>
                <a:gd name="adj1" fmla="val 50000"/>
                <a:gd name="adj2" fmla="val 45548"/>
              </a:avLst>
            </a:prstGeom>
            <a:solidFill>
              <a:srgbClr val="FFFFFF"/>
            </a:solidFill>
            <a:ln w="38100">
              <a:solidFill>
                <a:srgbClr val="A3B2C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12682" name="Text Box 10"/>
            <p:cNvSpPr txBox="1">
              <a:spLocks noChangeArrowheads="1"/>
            </p:cNvSpPr>
            <p:nvPr/>
          </p:nvSpPr>
          <p:spPr bwMode="auto">
            <a:xfrm>
              <a:off x="3782" y="2625"/>
              <a:ext cx="876"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spcBef>
                  <a:spcPct val="50000"/>
                </a:spcBef>
              </a:pPr>
              <a:r>
                <a:rPr kumimoji="1" lang="en-US" altLang="zh-CN" sz="2400" i="1">
                  <a:solidFill>
                    <a:schemeClr val="folHlink"/>
                  </a:solidFill>
                  <a:latin typeface="Times New Roman" panose="02020603050405020304" pitchFamily="18" charset="0"/>
                  <a:ea typeface="楷体_GB2312" pitchFamily="49" charset="-122"/>
                </a:rPr>
                <a:t>D</a:t>
              </a:r>
              <a:r>
                <a:rPr kumimoji="1" lang="en-US" altLang="zh-CN" sz="2400" baseline="-25000">
                  <a:solidFill>
                    <a:schemeClr val="folHlink"/>
                  </a:solidFill>
                  <a:latin typeface="Times New Roman" panose="02020603050405020304" pitchFamily="18" charset="0"/>
                  <a:ea typeface="楷体_GB2312" pitchFamily="49" charset="-122"/>
                </a:rPr>
                <a:t>n</a:t>
              </a:r>
              <a:r>
                <a:rPr kumimoji="1" lang="en-US" altLang="zh-CN" sz="2400">
                  <a:solidFill>
                    <a:schemeClr val="folHlink"/>
                  </a:solidFill>
                  <a:latin typeface="Times New Roman" panose="02020603050405020304" pitchFamily="18" charset="0"/>
                  <a:ea typeface="楷体_GB2312" pitchFamily="49" charset="-122"/>
                </a:rPr>
                <a:t>~</a:t>
              </a:r>
              <a:r>
                <a:rPr kumimoji="1" lang="en-US" altLang="zh-CN" sz="2400" i="1">
                  <a:solidFill>
                    <a:schemeClr val="folHlink"/>
                  </a:solidFill>
                  <a:latin typeface="Times New Roman" panose="02020603050405020304" pitchFamily="18" charset="0"/>
                  <a:ea typeface="楷体_GB2312" pitchFamily="49" charset="-122"/>
                </a:rPr>
                <a:t>D</a:t>
              </a:r>
              <a:r>
                <a:rPr kumimoji="1" lang="en-US" altLang="zh-CN" sz="2400" baseline="-25000">
                  <a:solidFill>
                    <a:schemeClr val="folHlink"/>
                  </a:solidFill>
                  <a:latin typeface="Times New Roman" panose="02020603050405020304" pitchFamily="18" charset="0"/>
                  <a:ea typeface="楷体_GB2312" pitchFamily="49" charset="-122"/>
                </a:rPr>
                <a:t>0</a:t>
              </a:r>
              <a:endParaRPr kumimoji="1" lang="en-US" altLang="zh-CN" sz="2400">
                <a:solidFill>
                  <a:schemeClr val="folHlink"/>
                </a:solidFill>
                <a:latin typeface="Times New Roman" panose="02020603050405020304" pitchFamily="18" charset="0"/>
                <a:ea typeface="楷体_GB2312" pitchFamily="49" charset="-122"/>
              </a:endParaRPr>
            </a:p>
          </p:txBody>
        </p:sp>
        <p:sp>
          <p:nvSpPr>
            <p:cNvPr id="412683" name="Text Box 11"/>
            <p:cNvSpPr txBox="1">
              <a:spLocks noChangeArrowheads="1"/>
            </p:cNvSpPr>
            <p:nvPr/>
          </p:nvSpPr>
          <p:spPr bwMode="auto">
            <a:xfrm>
              <a:off x="3453" y="2286"/>
              <a:ext cx="1297"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spcBef>
                  <a:spcPct val="50000"/>
                </a:spcBef>
              </a:pPr>
              <a:r>
                <a:rPr kumimoji="1" lang="zh-CN" altLang="en-US" sz="2400">
                  <a:solidFill>
                    <a:srgbClr val="000099"/>
                  </a:solidFill>
                  <a:latin typeface="Times New Roman" panose="02020603050405020304" pitchFamily="18" charset="0"/>
                  <a:ea typeface="楷体_GB2312" pitchFamily="49" charset="-122"/>
                </a:rPr>
                <a:t>输出数字量</a:t>
              </a:r>
            </a:p>
          </p:txBody>
        </p:sp>
      </p:grpSp>
      <p:grpSp>
        <p:nvGrpSpPr>
          <p:cNvPr id="412693" name="Group 21"/>
          <p:cNvGrpSpPr>
            <a:grpSpLocks/>
          </p:cNvGrpSpPr>
          <p:nvPr/>
        </p:nvGrpSpPr>
        <p:grpSpPr bwMode="auto">
          <a:xfrm>
            <a:off x="1358900" y="4346575"/>
            <a:ext cx="2398713" cy="1063625"/>
            <a:chOff x="856" y="2400"/>
            <a:chExt cx="1511" cy="670"/>
          </a:xfrm>
        </p:grpSpPr>
        <p:sp>
          <p:nvSpPr>
            <p:cNvPr id="412684" name="Line 12"/>
            <p:cNvSpPr>
              <a:spLocks noChangeShapeType="1"/>
            </p:cNvSpPr>
            <p:nvPr/>
          </p:nvSpPr>
          <p:spPr bwMode="auto">
            <a:xfrm>
              <a:off x="1861" y="2871"/>
              <a:ext cx="503" cy="0"/>
            </a:xfrm>
            <a:prstGeom prst="line">
              <a:avLst/>
            </a:prstGeom>
            <a:noFill/>
            <a:ln w="38100">
              <a:solidFill>
                <a:srgbClr val="A3B2C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grpSp>
          <p:nvGrpSpPr>
            <p:cNvPr id="412685" name="Group 13"/>
            <p:cNvGrpSpPr>
              <a:grpSpLocks/>
            </p:cNvGrpSpPr>
            <p:nvPr/>
          </p:nvGrpSpPr>
          <p:grpSpPr bwMode="auto">
            <a:xfrm>
              <a:off x="856" y="2400"/>
              <a:ext cx="1511" cy="670"/>
              <a:chOff x="611" y="2418"/>
              <a:chExt cx="1511" cy="670"/>
            </a:xfrm>
          </p:grpSpPr>
          <p:sp>
            <p:nvSpPr>
              <p:cNvPr id="412686" name="Text Box 14"/>
              <p:cNvSpPr txBox="1">
                <a:spLocks noChangeArrowheads="1"/>
              </p:cNvSpPr>
              <p:nvPr/>
            </p:nvSpPr>
            <p:spPr bwMode="auto">
              <a:xfrm>
                <a:off x="611" y="2418"/>
                <a:ext cx="1511"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spcBef>
                    <a:spcPct val="50000"/>
                  </a:spcBef>
                </a:pPr>
                <a:endParaRPr kumimoji="1" lang="en-GB" altLang="zh-CN" sz="2400">
                  <a:latin typeface="Times New Roman" panose="02020603050405020304" pitchFamily="18" charset="0"/>
                  <a:ea typeface="楷体_GB2312" pitchFamily="49" charset="-122"/>
                </a:endParaRPr>
              </a:p>
            </p:txBody>
          </p:sp>
          <p:graphicFrame>
            <p:nvGraphicFramePr>
              <p:cNvPr id="412687" name="Object 15"/>
              <p:cNvGraphicFramePr>
                <a:graphicFrameLocks noChangeAspect="1"/>
              </p:cNvGraphicFramePr>
              <p:nvPr/>
            </p:nvGraphicFramePr>
            <p:xfrm>
              <a:off x="1162" y="2767"/>
              <a:ext cx="271" cy="321"/>
            </p:xfrm>
            <a:graphic>
              <a:graphicData uri="http://schemas.openxmlformats.org/presentationml/2006/ole">
                <mc:AlternateContent xmlns:mc="http://schemas.openxmlformats.org/markup-compatibility/2006">
                  <mc:Choice xmlns:v="urn:schemas-microsoft-com:vml" Requires="v">
                    <p:oleObj spid="_x0000_s18434" name="公式" r:id="rId3" imgW="164880" imgH="190440" progId="Equation.3">
                      <p:embed/>
                    </p:oleObj>
                  </mc:Choice>
                  <mc:Fallback>
                    <p:oleObj name="公式" r:id="rId3" imgW="164880" imgH="190440" progId="Equation.3">
                      <p:embed/>
                      <p:pic>
                        <p:nvPicPr>
                          <p:cNvPr id="412687" name="Object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2" y="2767"/>
                            <a:ext cx="271" cy="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2688" name="Rectangle 16"/>
              <p:cNvSpPr>
                <a:spLocks noChangeArrowheads="1"/>
              </p:cNvSpPr>
              <p:nvPr/>
            </p:nvSpPr>
            <p:spPr bwMode="auto">
              <a:xfrm>
                <a:off x="807" y="2455"/>
                <a:ext cx="127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zh-CN" altLang="en-US" sz="2400">
                    <a:solidFill>
                      <a:srgbClr val="000099"/>
                    </a:solidFill>
                    <a:latin typeface="Times New Roman" panose="02020603050405020304" pitchFamily="18" charset="0"/>
                    <a:ea typeface="楷体_GB2312" pitchFamily="49" charset="-122"/>
                  </a:rPr>
                  <a:t>输入模拟电压</a:t>
                </a:r>
                <a:endParaRPr kumimoji="1" lang="en-GB" altLang="zh-CN" sz="2400">
                  <a:solidFill>
                    <a:srgbClr val="000099"/>
                  </a:solidFill>
                  <a:latin typeface="Times New Roman" panose="02020603050405020304" pitchFamily="18" charset="0"/>
                  <a:ea typeface="楷体_GB2312" pitchFamily="49" charset="-122"/>
                </a:endParaRPr>
              </a:p>
            </p:txBody>
          </p:sp>
        </p:grpSp>
      </p:grpSp>
      <p:sp>
        <p:nvSpPr>
          <p:cNvPr id="412690" name="Rectangle 18"/>
          <p:cNvSpPr>
            <a:spLocks noChangeArrowheads="1"/>
          </p:cNvSpPr>
          <p:nvPr/>
        </p:nvSpPr>
        <p:spPr bwMode="auto">
          <a:xfrm>
            <a:off x="1258888" y="3028950"/>
            <a:ext cx="6540500"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just">
              <a:lnSpc>
                <a:spcPct val="110000"/>
              </a:lnSpc>
              <a:buFont typeface="Wingdings" panose="05000000000000000000" pitchFamily="2" charset="2"/>
              <a:buNone/>
            </a:pPr>
            <a:r>
              <a:rPr lang="zh-CN" altLang="en-US" sz="2400">
                <a:solidFill>
                  <a:srgbClr val="000099"/>
                </a:solidFill>
              </a:rPr>
              <a:t>能将模拟电压成正比地转换成对应的数字量。</a:t>
            </a:r>
          </a:p>
        </p:txBody>
      </p:sp>
      <p:sp>
        <p:nvSpPr>
          <p:cNvPr id="412691" name="Rectangle 19"/>
          <p:cNvSpPr>
            <a:spLocks noChangeArrowheads="1"/>
          </p:cNvSpPr>
          <p:nvPr/>
        </p:nvSpPr>
        <p:spPr bwMode="auto">
          <a:xfrm>
            <a:off x="900113" y="2060575"/>
            <a:ext cx="2546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1. A/D</a:t>
            </a:r>
            <a:r>
              <a:rPr kumimoji="1" lang="zh-CN" altLang="en-US" sz="2400">
                <a:solidFill>
                  <a:srgbClr val="000099"/>
                </a:solidFill>
                <a:latin typeface="Times New Roman" panose="02020603050405020304" pitchFamily="18" charset="0"/>
                <a:ea typeface="楷体_GB2312" pitchFamily="49" charset="-122"/>
              </a:rPr>
              <a:t>转换器功能</a:t>
            </a:r>
            <a:endParaRPr kumimoji="1" lang="en-GB" altLang="zh-CN" sz="2400">
              <a:solidFill>
                <a:srgbClr val="000099"/>
              </a:solidFill>
              <a:latin typeface="Times New Roman" panose="02020603050405020304" pitchFamily="18" charset="0"/>
              <a:ea typeface="楷体_GB2312" pitchFamily="49" charset="-122"/>
            </a:endParaRPr>
          </a:p>
        </p:txBody>
      </p:sp>
      <p:sp>
        <p:nvSpPr>
          <p:cNvPr id="412692" name="Rectangle 20"/>
          <p:cNvSpPr>
            <a:spLocks noChangeArrowheads="1"/>
          </p:cNvSpPr>
          <p:nvPr/>
        </p:nvSpPr>
        <p:spPr bwMode="auto">
          <a:xfrm>
            <a:off x="714375" y="549275"/>
            <a:ext cx="7313613"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3200">
                <a:solidFill>
                  <a:schemeClr val="accent2"/>
                </a:solidFill>
                <a:latin typeface="Times New Roman" panose="02020603050405020304" pitchFamily="18" charset="0"/>
              </a:rPr>
              <a:t>10.2 A/D</a:t>
            </a:r>
            <a:r>
              <a:rPr lang="en-US" altLang="zh-CN" sz="3200">
                <a:solidFill>
                  <a:schemeClr val="accent2"/>
                </a:solidFill>
              </a:rPr>
              <a:t> </a:t>
            </a:r>
            <a:r>
              <a:rPr lang="zh-CN" altLang="en-US" sz="3200">
                <a:solidFill>
                  <a:schemeClr val="accent2"/>
                </a:solidFill>
              </a:rPr>
              <a:t>转换器</a:t>
            </a:r>
          </a:p>
        </p:txBody>
      </p:sp>
    </p:spTree>
    <p:extLst>
      <p:ext uri="{BB962C8B-B14F-4D97-AF65-F5344CB8AC3E}">
        <p14:creationId xmlns:p14="http://schemas.microsoft.com/office/powerpoint/2010/main" val="14041480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0"/>
                                  </p:stCondLst>
                                  <p:childTnLst>
                                    <p:set>
                                      <p:cBhvr>
                                        <p:cTn id="6" dur="1" fill="hold">
                                          <p:stCondLst>
                                            <p:cond delay="0"/>
                                          </p:stCondLst>
                                        </p:cTn>
                                        <p:tgtEl>
                                          <p:spTgt spid="412677"/>
                                        </p:tgtEl>
                                        <p:attrNameLst>
                                          <p:attrName>style.visibility</p:attrName>
                                        </p:attrNameLst>
                                      </p:cBhvr>
                                      <p:to>
                                        <p:strVal val="visible"/>
                                      </p:to>
                                    </p:set>
                                    <p:animEffect transition="in" filter="strips(downRight)">
                                      <p:cBhvr>
                                        <p:cTn id="7" dur="500"/>
                                        <p:tgtEl>
                                          <p:spTgt spid="41267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12693"/>
                                        </p:tgtEl>
                                        <p:attrNameLst>
                                          <p:attrName>style.visibility</p:attrName>
                                        </p:attrNameLst>
                                      </p:cBhvr>
                                      <p:to>
                                        <p:strVal val="visible"/>
                                      </p:to>
                                    </p:set>
                                    <p:animEffect transition="in" filter="wipe(left)">
                                      <p:cBhvr>
                                        <p:cTn id="12" dur="500"/>
                                        <p:tgtEl>
                                          <p:spTgt spid="41269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412680"/>
                                        </p:tgtEl>
                                        <p:attrNameLst>
                                          <p:attrName>style.visibility</p:attrName>
                                        </p:attrNameLst>
                                      </p:cBhvr>
                                      <p:to>
                                        <p:strVal val="visible"/>
                                      </p:to>
                                    </p:set>
                                    <p:animEffect transition="in" filter="strips(downRight)">
                                      <p:cBhvr>
                                        <p:cTn id="17" dur="500"/>
                                        <p:tgtEl>
                                          <p:spTgt spid="4126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700" name="Rectangle 4"/>
          <p:cNvSpPr>
            <a:spLocks noChangeArrowheads="1"/>
          </p:cNvSpPr>
          <p:nvPr/>
        </p:nvSpPr>
        <p:spPr bwMode="auto">
          <a:xfrm>
            <a:off x="-757238" y="549275"/>
            <a:ext cx="4752976"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lvl="4">
              <a:buFont typeface="Wingdings" panose="05000000000000000000" pitchFamily="2" charset="2"/>
              <a:buNone/>
            </a:pPr>
            <a:r>
              <a:rPr kumimoji="1" lang="en-US" altLang="zh-CN">
                <a:solidFill>
                  <a:srgbClr val="000099"/>
                </a:solidFill>
                <a:latin typeface="Times New Roman" panose="02020603050405020304" pitchFamily="18" charset="0"/>
              </a:rPr>
              <a:t>2. A/D</a:t>
            </a:r>
            <a:r>
              <a:rPr kumimoji="1" lang="zh-CN" altLang="en-US">
                <a:solidFill>
                  <a:srgbClr val="000099"/>
                </a:solidFill>
                <a:latin typeface="Times New Roman" panose="02020603050405020304" pitchFamily="18" charset="0"/>
              </a:rPr>
              <a:t>转换器分类</a:t>
            </a:r>
          </a:p>
        </p:txBody>
      </p:sp>
      <p:sp>
        <p:nvSpPr>
          <p:cNvPr id="413701" name="Text Box 5"/>
          <p:cNvSpPr txBox="1">
            <a:spLocks noChangeArrowheads="1"/>
          </p:cNvSpPr>
          <p:nvPr/>
        </p:nvSpPr>
        <p:spPr bwMode="auto">
          <a:xfrm>
            <a:off x="442913" y="1557338"/>
            <a:ext cx="8664575" cy="1150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lnSpc>
                <a:spcPct val="120000"/>
              </a:lnSpc>
              <a:spcBef>
                <a:spcPct val="50000"/>
              </a:spcBef>
            </a:pPr>
            <a:r>
              <a:rPr kumimoji="1" lang="en-US" altLang="zh-CN" sz="2400">
                <a:solidFill>
                  <a:srgbClr val="000099"/>
                </a:solidFill>
                <a:latin typeface="Times New Roman" panose="02020603050405020304" pitchFamily="18" charset="0"/>
                <a:ea typeface="楷体_GB2312" pitchFamily="49" charset="-122"/>
              </a:rPr>
              <a:t>①  </a:t>
            </a:r>
            <a:r>
              <a:rPr kumimoji="1" lang="zh-CN" altLang="en-US" sz="2400">
                <a:solidFill>
                  <a:srgbClr val="000099"/>
                </a:solidFill>
                <a:latin typeface="Times New Roman" panose="02020603050405020304" pitchFamily="18" charset="0"/>
                <a:ea typeface="楷体_GB2312" pitchFamily="49" charset="-122"/>
              </a:rPr>
              <a:t>并联比较型</a:t>
            </a:r>
          </a:p>
          <a:p>
            <a:pPr algn="l">
              <a:lnSpc>
                <a:spcPct val="120000"/>
              </a:lnSpc>
              <a:spcBef>
                <a:spcPct val="50000"/>
              </a:spcBef>
            </a:pPr>
            <a:r>
              <a:rPr kumimoji="1" lang="zh-CN" altLang="en-US" sz="2400">
                <a:solidFill>
                  <a:schemeClr val="accent2"/>
                </a:solidFill>
                <a:latin typeface="Times New Roman" panose="02020603050405020304" pitchFamily="18" charset="0"/>
                <a:ea typeface="楷体_GB2312" pitchFamily="49" charset="-122"/>
              </a:rPr>
              <a:t>  </a:t>
            </a:r>
            <a:r>
              <a:rPr kumimoji="1" lang="zh-CN" altLang="en-US" sz="2400">
                <a:solidFill>
                  <a:srgbClr val="000099"/>
                </a:solidFill>
                <a:latin typeface="Times New Roman" panose="02020603050405020304" pitchFamily="18" charset="0"/>
                <a:ea typeface="楷体_GB2312" pitchFamily="49" charset="-122"/>
              </a:rPr>
              <a:t>特点</a:t>
            </a:r>
            <a:r>
              <a:rPr kumimoji="1" lang="en-US" altLang="zh-CN" sz="2400">
                <a:solidFill>
                  <a:srgbClr val="000099"/>
                </a:solidFill>
                <a:latin typeface="Times New Roman" panose="02020603050405020304" pitchFamily="18" charset="0"/>
                <a:ea typeface="楷体_GB2312" pitchFamily="49" charset="-122"/>
              </a:rPr>
              <a:t>: </a:t>
            </a:r>
            <a:r>
              <a:rPr kumimoji="1" lang="zh-CN" altLang="en-US" sz="2400">
                <a:solidFill>
                  <a:srgbClr val="000099"/>
                </a:solidFill>
                <a:latin typeface="Times New Roman" panose="02020603050405020304" pitchFamily="18" charset="0"/>
                <a:ea typeface="楷体_GB2312" pitchFamily="49" charset="-122"/>
              </a:rPr>
              <a:t>转换速度快</a:t>
            </a:r>
            <a:r>
              <a:rPr kumimoji="1" lang="en-US" altLang="zh-CN" sz="2400">
                <a:solidFill>
                  <a:srgbClr val="000099"/>
                </a:solidFill>
                <a:latin typeface="Times New Roman" panose="02020603050405020304" pitchFamily="18" charset="0"/>
                <a:ea typeface="楷体_GB2312" pitchFamily="49" charset="-122"/>
              </a:rPr>
              <a:t>,</a:t>
            </a:r>
            <a:r>
              <a:rPr kumimoji="1" lang="zh-CN" altLang="en-US" sz="2400">
                <a:solidFill>
                  <a:srgbClr val="000099"/>
                </a:solidFill>
                <a:latin typeface="Times New Roman" panose="02020603050405020304" pitchFamily="18" charset="0"/>
                <a:ea typeface="楷体_GB2312" pitchFamily="49" charset="-122"/>
              </a:rPr>
              <a:t>转换时间  </a:t>
            </a:r>
            <a:r>
              <a:rPr kumimoji="1" lang="en-US" altLang="zh-CN" sz="2400">
                <a:solidFill>
                  <a:srgbClr val="000099"/>
                </a:solidFill>
                <a:latin typeface="Times New Roman" panose="02020603050405020304" pitchFamily="18" charset="0"/>
                <a:ea typeface="楷体_GB2312" pitchFamily="49" charset="-122"/>
              </a:rPr>
              <a:t>10ns ~1</a:t>
            </a:r>
            <a:r>
              <a:rPr kumimoji="1" lang="en-US" altLang="zh-CN" sz="2400">
                <a:solidFill>
                  <a:srgbClr val="000099"/>
                </a:solidFill>
                <a:latin typeface="Times New Roman" panose="02020603050405020304" pitchFamily="18" charset="0"/>
                <a:ea typeface="楷体_GB2312" pitchFamily="49" charset="-122"/>
                <a:sym typeface="Symbol" panose="05050102010706020507" pitchFamily="18" charset="2"/>
              </a:rPr>
              <a:t></a:t>
            </a:r>
            <a:r>
              <a:rPr kumimoji="1" lang="en-US" altLang="zh-CN" sz="2400">
                <a:solidFill>
                  <a:srgbClr val="000099"/>
                </a:solidFill>
                <a:latin typeface="Times New Roman" panose="02020603050405020304" pitchFamily="18" charset="0"/>
                <a:ea typeface="楷体_GB2312" pitchFamily="49" charset="-122"/>
              </a:rPr>
              <a:t>s, </a:t>
            </a:r>
            <a:r>
              <a:rPr kumimoji="1" lang="zh-CN" altLang="en-US" sz="2400">
                <a:solidFill>
                  <a:srgbClr val="000099"/>
                </a:solidFill>
                <a:latin typeface="Times New Roman" panose="02020603050405020304" pitchFamily="18" charset="0"/>
                <a:ea typeface="楷体_GB2312" pitchFamily="49" charset="-122"/>
              </a:rPr>
              <a:t>但电路复杂。</a:t>
            </a:r>
          </a:p>
        </p:txBody>
      </p:sp>
      <p:sp>
        <p:nvSpPr>
          <p:cNvPr id="413702" name="Text Box 6"/>
          <p:cNvSpPr txBox="1">
            <a:spLocks noChangeArrowheads="1"/>
          </p:cNvSpPr>
          <p:nvPr/>
        </p:nvSpPr>
        <p:spPr bwMode="auto">
          <a:xfrm>
            <a:off x="487363" y="2832100"/>
            <a:ext cx="8664575" cy="1589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lnSpc>
                <a:spcPct val="120000"/>
              </a:lnSpc>
              <a:spcBef>
                <a:spcPct val="50000"/>
              </a:spcBef>
            </a:pPr>
            <a:r>
              <a:rPr kumimoji="1" lang="en-US" altLang="zh-CN" sz="2400">
                <a:solidFill>
                  <a:srgbClr val="000099"/>
                </a:solidFill>
                <a:latin typeface="Times New Roman" panose="02020603050405020304" pitchFamily="18" charset="0"/>
                <a:ea typeface="楷体_GB2312" pitchFamily="49" charset="-122"/>
              </a:rPr>
              <a:t>②  </a:t>
            </a:r>
            <a:r>
              <a:rPr kumimoji="1" lang="zh-CN" altLang="en-US" sz="2400">
                <a:solidFill>
                  <a:srgbClr val="000099"/>
                </a:solidFill>
                <a:latin typeface="Times New Roman" panose="02020603050405020304" pitchFamily="18" charset="0"/>
                <a:ea typeface="楷体_GB2312" pitchFamily="49" charset="-122"/>
              </a:rPr>
              <a:t>逐次逼近型</a:t>
            </a:r>
          </a:p>
          <a:p>
            <a:pPr algn="l">
              <a:lnSpc>
                <a:spcPct val="120000"/>
              </a:lnSpc>
              <a:spcBef>
                <a:spcPct val="50000"/>
              </a:spcBef>
            </a:pPr>
            <a:r>
              <a:rPr kumimoji="1" lang="zh-CN" altLang="en-US" sz="2400">
                <a:solidFill>
                  <a:schemeClr val="accent2"/>
                </a:solidFill>
                <a:latin typeface="Times New Roman" panose="02020603050405020304" pitchFamily="18" charset="0"/>
                <a:ea typeface="楷体_GB2312" pitchFamily="49" charset="-122"/>
              </a:rPr>
              <a:t>  </a:t>
            </a:r>
            <a:r>
              <a:rPr kumimoji="1" lang="zh-CN" altLang="en-US" sz="2400">
                <a:solidFill>
                  <a:srgbClr val="000099"/>
                </a:solidFill>
                <a:latin typeface="Times New Roman" panose="02020603050405020304" pitchFamily="18" charset="0"/>
                <a:ea typeface="楷体_GB2312" pitchFamily="49" charset="-122"/>
              </a:rPr>
              <a:t>特点</a:t>
            </a:r>
            <a:r>
              <a:rPr kumimoji="1" lang="en-US" altLang="zh-CN" sz="2400">
                <a:solidFill>
                  <a:srgbClr val="000099"/>
                </a:solidFill>
                <a:latin typeface="Times New Roman" panose="02020603050405020304" pitchFamily="18" charset="0"/>
                <a:ea typeface="楷体_GB2312" pitchFamily="49" charset="-122"/>
              </a:rPr>
              <a:t>: </a:t>
            </a:r>
            <a:r>
              <a:rPr kumimoji="1" lang="zh-CN" altLang="en-US" sz="2400">
                <a:solidFill>
                  <a:srgbClr val="000099"/>
                </a:solidFill>
                <a:latin typeface="Times New Roman" panose="02020603050405020304" pitchFamily="18" charset="0"/>
                <a:ea typeface="楷体_GB2312" pitchFamily="49" charset="-122"/>
              </a:rPr>
              <a:t>转换速度适中</a:t>
            </a:r>
            <a:r>
              <a:rPr kumimoji="1" lang="en-US" altLang="zh-CN" sz="2400">
                <a:solidFill>
                  <a:srgbClr val="000099"/>
                </a:solidFill>
                <a:latin typeface="Times New Roman" panose="02020603050405020304" pitchFamily="18" charset="0"/>
                <a:ea typeface="楷体_GB2312" pitchFamily="49" charset="-122"/>
              </a:rPr>
              <a:t>,</a:t>
            </a:r>
            <a:r>
              <a:rPr kumimoji="1" lang="zh-CN" altLang="en-US" sz="2400">
                <a:solidFill>
                  <a:srgbClr val="000099"/>
                </a:solidFill>
                <a:latin typeface="Times New Roman" panose="02020603050405020304" pitchFamily="18" charset="0"/>
                <a:ea typeface="楷体_GB2312" pitchFamily="49" charset="-122"/>
              </a:rPr>
              <a:t>转换时间 为几</a:t>
            </a:r>
            <a:r>
              <a:rPr kumimoji="1" lang="zh-CN" altLang="en-US" sz="2400">
                <a:solidFill>
                  <a:srgbClr val="000099"/>
                </a:solidFill>
                <a:latin typeface="Times New Roman" panose="02020603050405020304" pitchFamily="18" charset="0"/>
                <a:ea typeface="楷体_GB2312" pitchFamily="49" charset="-122"/>
                <a:sym typeface="Symbol" panose="05050102010706020507" pitchFamily="18" charset="2"/>
              </a:rPr>
              <a:t></a:t>
            </a:r>
            <a:r>
              <a:rPr kumimoji="1" lang="en-US" altLang="zh-CN" sz="2400">
                <a:solidFill>
                  <a:srgbClr val="000099"/>
                </a:solidFill>
                <a:latin typeface="Times New Roman" panose="02020603050405020304" pitchFamily="18" charset="0"/>
                <a:ea typeface="楷体_GB2312" pitchFamily="49" charset="-122"/>
              </a:rPr>
              <a:t>s ~100 </a:t>
            </a:r>
            <a:r>
              <a:rPr kumimoji="1" lang="en-US" altLang="zh-CN" sz="2400">
                <a:solidFill>
                  <a:srgbClr val="000099"/>
                </a:solidFill>
                <a:latin typeface="Times New Roman" panose="02020603050405020304" pitchFamily="18" charset="0"/>
                <a:ea typeface="楷体_GB2312" pitchFamily="49" charset="-122"/>
                <a:sym typeface="Symbol" panose="05050102010706020507" pitchFamily="18" charset="2"/>
              </a:rPr>
              <a:t></a:t>
            </a:r>
            <a:r>
              <a:rPr kumimoji="1" lang="en-US" altLang="zh-CN" sz="2400">
                <a:solidFill>
                  <a:srgbClr val="000099"/>
                </a:solidFill>
                <a:latin typeface="Times New Roman" panose="02020603050405020304" pitchFamily="18" charset="0"/>
                <a:ea typeface="楷体_GB2312" pitchFamily="49" charset="-122"/>
              </a:rPr>
              <a:t>s, </a:t>
            </a:r>
            <a:r>
              <a:rPr kumimoji="1" lang="zh-CN" altLang="en-US" sz="2400">
                <a:solidFill>
                  <a:srgbClr val="000099"/>
                </a:solidFill>
                <a:latin typeface="Times New Roman" panose="02020603050405020304" pitchFamily="18" charset="0"/>
                <a:ea typeface="楷体_GB2312" pitchFamily="49" charset="-122"/>
              </a:rPr>
              <a:t>转换精度高，在转换速度和硬件复杂度之间达到一个很好的平衡</a:t>
            </a:r>
            <a:r>
              <a:rPr kumimoji="1" lang="zh-CN" altLang="en-US" sz="2400">
                <a:latin typeface="Times New Roman" panose="02020603050405020304" pitchFamily="18" charset="0"/>
                <a:ea typeface="楷体_GB2312" pitchFamily="49" charset="-122"/>
              </a:rPr>
              <a:t>。</a:t>
            </a:r>
          </a:p>
        </p:txBody>
      </p:sp>
      <p:sp>
        <p:nvSpPr>
          <p:cNvPr id="413703" name="Text Box 7"/>
          <p:cNvSpPr txBox="1">
            <a:spLocks noChangeArrowheads="1"/>
          </p:cNvSpPr>
          <p:nvPr/>
        </p:nvSpPr>
        <p:spPr bwMode="auto">
          <a:xfrm>
            <a:off x="515938" y="4711700"/>
            <a:ext cx="8664575" cy="1150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lnSpc>
                <a:spcPct val="120000"/>
              </a:lnSpc>
              <a:spcBef>
                <a:spcPct val="50000"/>
              </a:spcBef>
            </a:pPr>
            <a:r>
              <a:rPr kumimoji="1" lang="en-US" altLang="zh-CN" sz="2400">
                <a:solidFill>
                  <a:srgbClr val="000099"/>
                </a:solidFill>
                <a:latin typeface="Times New Roman" panose="02020603050405020304" pitchFamily="18" charset="0"/>
                <a:ea typeface="楷体_GB2312" pitchFamily="49" charset="-122"/>
              </a:rPr>
              <a:t>③  </a:t>
            </a:r>
            <a:r>
              <a:rPr kumimoji="1" lang="zh-CN" altLang="en-US" sz="2400">
                <a:solidFill>
                  <a:srgbClr val="000099"/>
                </a:solidFill>
                <a:latin typeface="Times New Roman" panose="02020603050405020304" pitchFamily="18" charset="0"/>
                <a:ea typeface="楷体_GB2312" pitchFamily="49" charset="-122"/>
              </a:rPr>
              <a:t>双积分型</a:t>
            </a:r>
            <a:r>
              <a:rPr kumimoji="1" lang="zh-CN" altLang="en-US" sz="2400">
                <a:solidFill>
                  <a:srgbClr val="CC0000"/>
                </a:solidFill>
                <a:latin typeface="Times New Roman" panose="02020603050405020304" pitchFamily="18" charset="0"/>
                <a:ea typeface="楷体_GB2312" pitchFamily="49" charset="-122"/>
              </a:rPr>
              <a:t> </a:t>
            </a:r>
          </a:p>
          <a:p>
            <a:pPr algn="l">
              <a:lnSpc>
                <a:spcPct val="120000"/>
              </a:lnSpc>
              <a:spcBef>
                <a:spcPct val="50000"/>
              </a:spcBef>
            </a:pPr>
            <a:r>
              <a:rPr kumimoji="1" lang="zh-CN" altLang="en-US" sz="2400">
                <a:solidFill>
                  <a:schemeClr val="accent2"/>
                </a:solidFill>
                <a:latin typeface="Times New Roman" panose="02020603050405020304" pitchFamily="18" charset="0"/>
                <a:ea typeface="楷体_GB2312" pitchFamily="49" charset="-122"/>
              </a:rPr>
              <a:t>  </a:t>
            </a:r>
            <a:r>
              <a:rPr kumimoji="1" lang="zh-CN" altLang="en-US" sz="2400">
                <a:solidFill>
                  <a:srgbClr val="000099"/>
                </a:solidFill>
                <a:latin typeface="Times New Roman" panose="02020603050405020304" pitchFamily="18" charset="0"/>
                <a:ea typeface="楷体_GB2312" pitchFamily="49" charset="-122"/>
              </a:rPr>
              <a:t>特点</a:t>
            </a:r>
            <a:r>
              <a:rPr kumimoji="1" lang="en-US" altLang="zh-CN" sz="2400">
                <a:solidFill>
                  <a:srgbClr val="000099"/>
                </a:solidFill>
                <a:latin typeface="Times New Roman" panose="02020603050405020304" pitchFamily="18" charset="0"/>
                <a:ea typeface="楷体_GB2312" pitchFamily="49" charset="-122"/>
              </a:rPr>
              <a:t>: </a:t>
            </a:r>
            <a:r>
              <a:rPr kumimoji="1" lang="zh-CN" altLang="en-US" sz="2400">
                <a:solidFill>
                  <a:srgbClr val="000099"/>
                </a:solidFill>
                <a:latin typeface="Times New Roman" panose="02020603050405020304" pitchFamily="18" charset="0"/>
                <a:ea typeface="楷体_GB2312" pitchFamily="49" charset="-122"/>
              </a:rPr>
              <a:t>转换速度慢</a:t>
            </a:r>
            <a:r>
              <a:rPr kumimoji="1" lang="en-US" altLang="zh-CN" sz="2400">
                <a:solidFill>
                  <a:srgbClr val="000099"/>
                </a:solidFill>
                <a:latin typeface="Times New Roman" panose="02020603050405020304" pitchFamily="18" charset="0"/>
                <a:ea typeface="楷体_GB2312" pitchFamily="49" charset="-122"/>
              </a:rPr>
              <a:t>,</a:t>
            </a:r>
            <a:r>
              <a:rPr kumimoji="1" lang="zh-CN" altLang="en-US" sz="2400">
                <a:solidFill>
                  <a:srgbClr val="000099"/>
                </a:solidFill>
                <a:latin typeface="Times New Roman" panose="02020603050405020304" pitchFamily="18" charset="0"/>
                <a:ea typeface="楷体_GB2312" pitchFamily="49" charset="-122"/>
              </a:rPr>
              <a:t>转换时间 几百</a:t>
            </a:r>
            <a:r>
              <a:rPr kumimoji="1" lang="zh-CN" altLang="en-US" sz="2400">
                <a:solidFill>
                  <a:srgbClr val="000099"/>
                </a:solidFill>
                <a:latin typeface="Times New Roman" panose="02020603050405020304" pitchFamily="18" charset="0"/>
                <a:ea typeface="楷体_GB2312" pitchFamily="49" charset="-122"/>
                <a:sym typeface="Symbol" panose="05050102010706020507" pitchFamily="18" charset="2"/>
              </a:rPr>
              <a:t></a:t>
            </a:r>
            <a:r>
              <a:rPr kumimoji="1" lang="en-US" altLang="zh-CN" sz="2400">
                <a:solidFill>
                  <a:srgbClr val="000099"/>
                </a:solidFill>
                <a:latin typeface="Times New Roman" panose="02020603050405020304" pitchFamily="18" charset="0"/>
                <a:ea typeface="楷体_GB2312" pitchFamily="49" charset="-122"/>
              </a:rPr>
              <a:t>s ~</a:t>
            </a:r>
            <a:r>
              <a:rPr kumimoji="1" lang="zh-CN" altLang="en-US" sz="2400">
                <a:solidFill>
                  <a:srgbClr val="000099"/>
                </a:solidFill>
                <a:latin typeface="Times New Roman" panose="02020603050405020304" pitchFamily="18" charset="0"/>
                <a:ea typeface="楷体_GB2312" pitchFamily="49" charset="-122"/>
              </a:rPr>
              <a:t>几</a:t>
            </a:r>
            <a:r>
              <a:rPr kumimoji="1" lang="en-US" altLang="zh-CN" sz="2400">
                <a:solidFill>
                  <a:srgbClr val="000099"/>
                </a:solidFill>
                <a:latin typeface="Times New Roman" panose="02020603050405020304" pitchFamily="18" charset="0"/>
                <a:ea typeface="楷体_GB2312" pitchFamily="49" charset="-122"/>
              </a:rPr>
              <a:t>ms,</a:t>
            </a:r>
            <a:r>
              <a:rPr kumimoji="1" lang="zh-CN" altLang="en-US" sz="2400">
                <a:solidFill>
                  <a:srgbClr val="000099"/>
                </a:solidFill>
                <a:latin typeface="Times New Roman" panose="02020603050405020304" pitchFamily="18" charset="0"/>
                <a:ea typeface="楷体_GB2312" pitchFamily="49" charset="-122"/>
              </a:rPr>
              <a:t>但抗干扰能力最强。</a:t>
            </a:r>
          </a:p>
        </p:txBody>
      </p:sp>
    </p:spTree>
    <p:extLst>
      <p:ext uri="{BB962C8B-B14F-4D97-AF65-F5344CB8AC3E}">
        <p14:creationId xmlns:p14="http://schemas.microsoft.com/office/powerpoint/2010/main" val="12275948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13701"/>
                                        </p:tgtEl>
                                        <p:attrNameLst>
                                          <p:attrName>style.visibility</p:attrName>
                                        </p:attrNameLst>
                                      </p:cBhvr>
                                      <p:to>
                                        <p:strVal val="visible"/>
                                      </p:to>
                                    </p:set>
                                    <p:animEffect transition="in" filter="strips(downRight)">
                                      <p:cBhvr>
                                        <p:cTn id="7" dur="500"/>
                                        <p:tgtEl>
                                          <p:spTgt spid="413701"/>
                                        </p:tgtEl>
                                      </p:cBhvr>
                                    </p:animEffect>
                                  </p:childTnLst>
                                  <p:subTnLst>
                                    <p:audio>
                                      <p:cMediaNode>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13702"/>
                                        </p:tgtEl>
                                        <p:attrNameLst>
                                          <p:attrName>style.visibility</p:attrName>
                                        </p:attrNameLst>
                                      </p:cBhvr>
                                      <p:to>
                                        <p:strVal val="visible"/>
                                      </p:to>
                                    </p:set>
                                    <p:animEffect transition="in" filter="strips(downRight)">
                                      <p:cBhvr>
                                        <p:cTn id="12" dur="500"/>
                                        <p:tgtEl>
                                          <p:spTgt spid="413702"/>
                                        </p:tgtEl>
                                      </p:cBhvr>
                                    </p:animEffect>
                                  </p:childTnLst>
                                  <p:subTnLst>
                                    <p:audio>
                                      <p:cMediaNode>
                                        <p:cTn display="0" masterRel="sameClick">
                                          <p:stCondLst>
                                            <p:cond evt="begin" delay="0">
                                              <p:tn val="10"/>
                                            </p:cond>
                                          </p:stCondLst>
                                          <p:endCondLst>
                                            <p:cond evt="onStopAudio" delay="0">
                                              <p:tgtEl>
                                                <p:sldTgt/>
                                              </p:tgtEl>
                                            </p:cond>
                                          </p:endCondLst>
                                        </p:cTn>
                                        <p:tgtEl>
                                          <p:sndTgt r:embed="rId2" name="TYPE.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13703"/>
                                        </p:tgtEl>
                                        <p:attrNameLst>
                                          <p:attrName>style.visibility</p:attrName>
                                        </p:attrNameLst>
                                      </p:cBhvr>
                                      <p:to>
                                        <p:strVal val="visible"/>
                                      </p:to>
                                    </p:set>
                                    <p:animEffect transition="in" filter="strips(downRight)">
                                      <p:cBhvr>
                                        <p:cTn id="17" dur="500"/>
                                        <p:tgtEl>
                                          <p:spTgt spid="413703"/>
                                        </p:tgtEl>
                                      </p:cBhvr>
                                    </p:animEffect>
                                  </p:childTnLst>
                                  <p:subTnLst>
                                    <p:audio>
                                      <p:cMediaNode>
                                        <p:cTn display="0" masterRel="sameClick">
                                          <p:stCondLst>
                                            <p:cond evt="begin" delay="0">
                                              <p:tn val="15"/>
                                            </p:cond>
                                          </p:stCondLst>
                                          <p:endCondLst>
                                            <p:cond evt="onStopAudio" delay="0">
                                              <p:tgtEl>
                                                <p:sldTgt/>
                                              </p:tgtEl>
                                            </p:cond>
                                          </p:endCondLst>
                                        </p:cTn>
                                        <p:tgtEl>
                                          <p:sndTgt r:embed="rId2" name="TYP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701" grpId="0" autoUpdateAnimBg="0"/>
      <p:bldP spid="413702" grpId="0" autoUpdateAnimBg="0"/>
      <p:bldP spid="413703"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4" name="Line 4"/>
          <p:cNvSpPr>
            <a:spLocks noChangeShapeType="1"/>
          </p:cNvSpPr>
          <p:nvPr/>
        </p:nvSpPr>
        <p:spPr bwMode="auto">
          <a:xfrm>
            <a:off x="2197100" y="2624138"/>
            <a:ext cx="0" cy="1793875"/>
          </a:xfrm>
          <a:prstGeom prst="line">
            <a:avLst/>
          </a:prstGeom>
          <a:noFill/>
          <a:ln w="28575">
            <a:solidFill>
              <a:srgbClr val="A3B2C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14725" name="Text Box 5"/>
          <p:cNvSpPr txBox="1">
            <a:spLocks noChangeArrowheads="1"/>
          </p:cNvSpPr>
          <p:nvPr/>
        </p:nvSpPr>
        <p:spPr bwMode="auto">
          <a:xfrm>
            <a:off x="2419350" y="3127375"/>
            <a:ext cx="658813" cy="69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rgbClr val="00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p>
            <a:pPr>
              <a:lnSpc>
                <a:spcPct val="130000"/>
              </a:lnSpc>
              <a:spcBef>
                <a:spcPct val="50000"/>
              </a:spcBef>
            </a:pPr>
            <a:r>
              <a:rPr lang="zh-CN" altLang="en-US" sz="2400">
                <a:solidFill>
                  <a:srgbClr val="000066"/>
                </a:solidFill>
                <a:latin typeface="楷体_GB2312" pitchFamily="49" charset="-122"/>
                <a:ea typeface="楷体_GB2312" pitchFamily="49" charset="-122"/>
              </a:rPr>
              <a:t>取样</a:t>
            </a:r>
          </a:p>
        </p:txBody>
      </p:sp>
      <p:sp>
        <p:nvSpPr>
          <p:cNvPr id="414726" name="Text Box 6"/>
          <p:cNvSpPr txBox="1">
            <a:spLocks noChangeArrowheads="1"/>
          </p:cNvSpPr>
          <p:nvPr/>
        </p:nvSpPr>
        <p:spPr bwMode="auto">
          <a:xfrm>
            <a:off x="900113" y="4418013"/>
            <a:ext cx="2938462" cy="595312"/>
          </a:xfrm>
          <a:prstGeom prst="rect">
            <a:avLst/>
          </a:prstGeom>
          <a:noFill/>
          <a:ln w="28575" algn="ctr">
            <a:solidFill>
              <a:srgbClr val="00CC6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lnSpc>
                <a:spcPct val="130000"/>
              </a:lnSpc>
              <a:spcBef>
                <a:spcPct val="50000"/>
              </a:spcBef>
            </a:pPr>
            <a:r>
              <a:rPr lang="zh-CN" altLang="en-US" sz="2400">
                <a:solidFill>
                  <a:srgbClr val="000066"/>
                </a:solidFill>
                <a:latin typeface="楷体_GB2312" pitchFamily="49" charset="-122"/>
                <a:ea typeface="楷体_GB2312" pitchFamily="49" charset="-122"/>
              </a:rPr>
              <a:t>时间上离散的信号</a:t>
            </a:r>
          </a:p>
        </p:txBody>
      </p:sp>
      <p:sp>
        <p:nvSpPr>
          <p:cNvPr id="414727" name="Line 7"/>
          <p:cNvSpPr>
            <a:spLocks noChangeShapeType="1"/>
          </p:cNvSpPr>
          <p:nvPr/>
        </p:nvSpPr>
        <p:spPr bwMode="auto">
          <a:xfrm>
            <a:off x="3797300" y="4741863"/>
            <a:ext cx="1209675" cy="0"/>
          </a:xfrm>
          <a:prstGeom prst="line">
            <a:avLst/>
          </a:prstGeom>
          <a:noFill/>
          <a:ln w="28575">
            <a:solidFill>
              <a:srgbClr val="00CC66"/>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14728" name="Text Box 8"/>
          <p:cNvSpPr txBox="1">
            <a:spLocks noChangeArrowheads="1"/>
          </p:cNvSpPr>
          <p:nvPr/>
        </p:nvSpPr>
        <p:spPr bwMode="auto">
          <a:xfrm>
            <a:off x="3278188" y="3887788"/>
            <a:ext cx="2000250" cy="585787"/>
          </a:xfrm>
          <a:prstGeom prst="rect">
            <a:avLst/>
          </a:prstGeom>
          <a:noFill/>
          <a:ln w="19050" algn="ctr">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p>
            <a:pPr>
              <a:lnSpc>
                <a:spcPct val="130000"/>
              </a:lnSpc>
              <a:spcBef>
                <a:spcPct val="50000"/>
              </a:spcBef>
            </a:pPr>
            <a:r>
              <a:rPr lang="zh-CN" altLang="en-US" sz="2400">
                <a:solidFill>
                  <a:srgbClr val="000066"/>
                </a:solidFill>
                <a:latin typeface="楷体_GB2312" pitchFamily="49" charset="-122"/>
                <a:ea typeface="楷体_GB2312" pitchFamily="49" charset="-122"/>
              </a:rPr>
              <a:t>保持、量化</a:t>
            </a:r>
          </a:p>
        </p:txBody>
      </p:sp>
      <p:sp>
        <p:nvSpPr>
          <p:cNvPr id="414729" name="Text Box 9"/>
          <p:cNvSpPr txBox="1">
            <a:spLocks noChangeArrowheads="1"/>
          </p:cNvSpPr>
          <p:nvPr/>
        </p:nvSpPr>
        <p:spPr bwMode="auto">
          <a:xfrm>
            <a:off x="5014913" y="4418013"/>
            <a:ext cx="2955925" cy="595312"/>
          </a:xfrm>
          <a:prstGeom prst="rect">
            <a:avLst/>
          </a:prstGeom>
          <a:noFill/>
          <a:ln w="28575" algn="ctr">
            <a:solidFill>
              <a:srgbClr val="FF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just">
              <a:lnSpc>
                <a:spcPct val="130000"/>
              </a:lnSpc>
              <a:spcBef>
                <a:spcPct val="50000"/>
              </a:spcBef>
            </a:pPr>
            <a:r>
              <a:rPr lang="zh-CN" altLang="en-US" sz="2400">
                <a:solidFill>
                  <a:srgbClr val="000066"/>
                </a:solidFill>
                <a:latin typeface="楷体_GB2312" pitchFamily="49" charset="-122"/>
                <a:ea typeface="楷体_GB2312" pitchFamily="49" charset="-122"/>
              </a:rPr>
              <a:t>量值上也离散的信号</a:t>
            </a:r>
          </a:p>
        </p:txBody>
      </p:sp>
      <p:sp>
        <p:nvSpPr>
          <p:cNvPr id="414730" name="Line 10"/>
          <p:cNvSpPr>
            <a:spLocks noChangeShapeType="1"/>
          </p:cNvSpPr>
          <p:nvPr/>
        </p:nvSpPr>
        <p:spPr bwMode="auto">
          <a:xfrm flipV="1">
            <a:off x="6432550" y="2684463"/>
            <a:ext cx="0" cy="1735137"/>
          </a:xfrm>
          <a:prstGeom prst="line">
            <a:avLst/>
          </a:prstGeom>
          <a:noFill/>
          <a:ln w="28575">
            <a:solidFill>
              <a:srgbClr val="FFCC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14731" name="Text Box 11"/>
          <p:cNvSpPr txBox="1">
            <a:spLocks noChangeArrowheads="1"/>
          </p:cNvSpPr>
          <p:nvPr/>
        </p:nvSpPr>
        <p:spPr bwMode="auto">
          <a:xfrm>
            <a:off x="6702425" y="2994025"/>
            <a:ext cx="677863" cy="711200"/>
          </a:xfrm>
          <a:prstGeom prst="rect">
            <a:avLst/>
          </a:prstGeom>
          <a:solidFill>
            <a:srgbClr val="FFFFFF">
              <a:alpha val="0"/>
            </a:srgbClr>
          </a:solidFill>
          <a:ln w="19050"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p>
            <a:pPr>
              <a:lnSpc>
                <a:spcPct val="130000"/>
              </a:lnSpc>
              <a:spcBef>
                <a:spcPct val="50000"/>
              </a:spcBef>
            </a:pPr>
            <a:r>
              <a:rPr lang="zh-CN" altLang="en-US" sz="2400">
                <a:solidFill>
                  <a:srgbClr val="000066"/>
                </a:solidFill>
                <a:latin typeface="楷体_GB2312" pitchFamily="49" charset="-122"/>
                <a:ea typeface="楷体_GB2312" pitchFamily="49" charset="-122"/>
              </a:rPr>
              <a:t>编码</a:t>
            </a:r>
          </a:p>
        </p:txBody>
      </p:sp>
      <p:grpSp>
        <p:nvGrpSpPr>
          <p:cNvPr id="414732" name="Group 12"/>
          <p:cNvGrpSpPr>
            <a:grpSpLocks/>
          </p:cNvGrpSpPr>
          <p:nvPr/>
        </p:nvGrpSpPr>
        <p:grpSpPr bwMode="auto">
          <a:xfrm>
            <a:off x="639763" y="1484313"/>
            <a:ext cx="3232150" cy="1143000"/>
            <a:chOff x="606" y="1312"/>
            <a:chExt cx="1906" cy="720"/>
          </a:xfrm>
        </p:grpSpPr>
        <p:sp>
          <p:nvSpPr>
            <p:cNvPr id="414733" name="Text Box 13"/>
            <p:cNvSpPr txBox="1">
              <a:spLocks noChangeArrowheads="1"/>
            </p:cNvSpPr>
            <p:nvPr/>
          </p:nvSpPr>
          <p:spPr bwMode="auto">
            <a:xfrm>
              <a:off x="1116" y="1657"/>
              <a:ext cx="906" cy="375"/>
            </a:xfrm>
            <a:prstGeom prst="rect">
              <a:avLst/>
            </a:prstGeom>
            <a:noFill/>
            <a:ln w="28575" algn="ctr">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lnSpc>
                  <a:spcPct val="130000"/>
                </a:lnSpc>
                <a:spcBef>
                  <a:spcPct val="50000"/>
                </a:spcBef>
              </a:pPr>
              <a:r>
                <a:rPr lang="zh-CN" altLang="en-US" sz="2400">
                  <a:solidFill>
                    <a:srgbClr val="000066"/>
                  </a:solidFill>
                  <a:latin typeface="楷体_GB2312" pitchFamily="49" charset="-122"/>
                  <a:ea typeface="楷体_GB2312" pitchFamily="49" charset="-122"/>
                </a:rPr>
                <a:t>模拟信号</a:t>
              </a:r>
            </a:p>
          </p:txBody>
        </p:sp>
        <p:sp>
          <p:nvSpPr>
            <p:cNvPr id="414734" name="Text Box 14"/>
            <p:cNvSpPr txBox="1">
              <a:spLocks noChangeArrowheads="1"/>
            </p:cNvSpPr>
            <p:nvPr/>
          </p:nvSpPr>
          <p:spPr bwMode="auto">
            <a:xfrm>
              <a:off x="606" y="1312"/>
              <a:ext cx="1906" cy="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rgbClr val="00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30000"/>
                </a:lnSpc>
                <a:spcBef>
                  <a:spcPct val="50000"/>
                </a:spcBef>
              </a:pPr>
              <a:r>
                <a:rPr lang="zh-CN" altLang="en-US" sz="2400">
                  <a:solidFill>
                    <a:srgbClr val="000066"/>
                  </a:solidFill>
                  <a:latin typeface="楷体_GB2312" pitchFamily="49" charset="-122"/>
                  <a:ea typeface="楷体_GB2312" pitchFamily="49" charset="-122"/>
                </a:rPr>
                <a:t>时间上和量值上都连续</a:t>
              </a:r>
            </a:p>
          </p:txBody>
        </p:sp>
      </p:grpSp>
      <p:grpSp>
        <p:nvGrpSpPr>
          <p:cNvPr id="414735" name="Group 15"/>
          <p:cNvGrpSpPr>
            <a:grpSpLocks/>
          </p:cNvGrpSpPr>
          <p:nvPr/>
        </p:nvGrpSpPr>
        <p:grpSpPr bwMode="auto">
          <a:xfrm>
            <a:off x="4986338" y="1600200"/>
            <a:ext cx="3232150" cy="1085850"/>
            <a:chOff x="3182" y="1348"/>
            <a:chExt cx="2036" cy="684"/>
          </a:xfrm>
        </p:grpSpPr>
        <p:sp>
          <p:nvSpPr>
            <p:cNvPr id="414736" name="Text Box 16"/>
            <p:cNvSpPr txBox="1">
              <a:spLocks noChangeArrowheads="1"/>
            </p:cNvSpPr>
            <p:nvPr/>
          </p:nvSpPr>
          <p:spPr bwMode="auto">
            <a:xfrm>
              <a:off x="3714" y="1657"/>
              <a:ext cx="902" cy="375"/>
            </a:xfrm>
            <a:prstGeom prst="rect">
              <a:avLst/>
            </a:prstGeom>
            <a:noFill/>
            <a:ln w="28575" algn="ctr">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just">
                <a:lnSpc>
                  <a:spcPct val="130000"/>
                </a:lnSpc>
                <a:spcBef>
                  <a:spcPct val="50000"/>
                </a:spcBef>
              </a:pPr>
              <a:r>
                <a:rPr lang="zh-CN" altLang="en-US" sz="2400">
                  <a:solidFill>
                    <a:srgbClr val="000066"/>
                  </a:solidFill>
                  <a:latin typeface="楷体_GB2312" pitchFamily="49" charset="-122"/>
                  <a:ea typeface="楷体_GB2312" pitchFamily="49" charset="-122"/>
                </a:rPr>
                <a:t>数字信号</a:t>
              </a:r>
            </a:p>
          </p:txBody>
        </p:sp>
        <p:sp>
          <p:nvSpPr>
            <p:cNvPr id="414737" name="Text Box 17"/>
            <p:cNvSpPr txBox="1">
              <a:spLocks noChangeArrowheads="1"/>
            </p:cNvSpPr>
            <p:nvPr/>
          </p:nvSpPr>
          <p:spPr bwMode="auto">
            <a:xfrm>
              <a:off x="3182" y="1348"/>
              <a:ext cx="2036" cy="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rgbClr val="00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130000"/>
                </a:lnSpc>
                <a:spcBef>
                  <a:spcPct val="50000"/>
                </a:spcBef>
              </a:pPr>
              <a:r>
                <a:rPr lang="zh-CN" altLang="en-US" sz="2400">
                  <a:solidFill>
                    <a:srgbClr val="000066"/>
                  </a:solidFill>
                  <a:latin typeface="楷体_GB2312" pitchFamily="49" charset="-122"/>
                  <a:ea typeface="楷体_GB2312" pitchFamily="49" charset="-122"/>
                </a:rPr>
                <a:t>时间上和量值上都离散</a:t>
              </a:r>
            </a:p>
          </p:txBody>
        </p:sp>
      </p:grpSp>
      <p:sp>
        <p:nvSpPr>
          <p:cNvPr id="414738" name="AutoShape 18"/>
          <p:cNvSpPr>
            <a:spLocks noChangeArrowheads="1"/>
          </p:cNvSpPr>
          <p:nvPr/>
        </p:nvSpPr>
        <p:spPr bwMode="auto">
          <a:xfrm>
            <a:off x="3141663" y="2111375"/>
            <a:ext cx="2390775" cy="527050"/>
          </a:xfrm>
          <a:prstGeom prst="rightArrow">
            <a:avLst>
              <a:gd name="adj1" fmla="val 50000"/>
              <a:gd name="adj2" fmla="val 113404"/>
            </a:avLst>
          </a:prstGeom>
          <a:solidFill>
            <a:schemeClr val="bg2"/>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endParaRPr lang="en-GB" altLang="zh-CN" sz="1400">
              <a:solidFill>
                <a:srgbClr val="000066"/>
              </a:solidFill>
              <a:latin typeface="楷体_GB2312" pitchFamily="49" charset="-122"/>
              <a:ea typeface="楷体_GB2312" pitchFamily="49" charset="-122"/>
            </a:endParaRPr>
          </a:p>
        </p:txBody>
      </p:sp>
      <p:sp>
        <p:nvSpPr>
          <p:cNvPr id="414739" name="Rectangle 19"/>
          <p:cNvSpPr>
            <a:spLocks noChangeArrowheads="1"/>
          </p:cNvSpPr>
          <p:nvPr/>
        </p:nvSpPr>
        <p:spPr bwMode="auto">
          <a:xfrm>
            <a:off x="611188" y="404813"/>
            <a:ext cx="6646862"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800">
                <a:solidFill>
                  <a:schemeClr val="accent2"/>
                </a:solidFill>
                <a:latin typeface="Times New Roman" panose="02020603050405020304" pitchFamily="18" charset="0"/>
              </a:rPr>
              <a:t>10.2.1  </a:t>
            </a:r>
            <a:r>
              <a:rPr kumimoji="1" lang="en-US" altLang="zh-CN" sz="2800">
                <a:solidFill>
                  <a:schemeClr val="accent2"/>
                </a:solidFill>
                <a:latin typeface="Times New Roman" panose="02020603050405020304" pitchFamily="18" charset="0"/>
                <a:ea typeface="楷体_GB2312" pitchFamily="49" charset="-122"/>
              </a:rPr>
              <a:t>A/D</a:t>
            </a:r>
            <a:r>
              <a:rPr kumimoji="1" lang="zh-CN" altLang="en-US" sz="2800">
                <a:solidFill>
                  <a:schemeClr val="accent2"/>
                </a:solidFill>
                <a:latin typeface="Times New Roman" panose="02020603050405020304" pitchFamily="18" charset="0"/>
                <a:ea typeface="楷体_GB2312" pitchFamily="49" charset="-122"/>
              </a:rPr>
              <a:t>转换的一般工作过程</a:t>
            </a:r>
          </a:p>
        </p:txBody>
      </p:sp>
      <p:sp>
        <p:nvSpPr>
          <p:cNvPr id="414740" name="Rectangle 20"/>
          <p:cNvSpPr>
            <a:spLocks noChangeArrowheads="1"/>
          </p:cNvSpPr>
          <p:nvPr/>
        </p:nvSpPr>
        <p:spPr bwMode="auto">
          <a:xfrm>
            <a:off x="6600825" y="5984875"/>
            <a:ext cx="476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500">
                <a:solidFill>
                  <a:srgbClr val="000000"/>
                </a:solidFill>
                <a:latin typeface="Times New Roman" panose="02020603050405020304" pitchFamily="18" charset="0"/>
              </a:rPr>
              <a:t> </a:t>
            </a:r>
            <a:endParaRPr kumimoji="1" lang="en-US" altLang="zh-CN" sz="2800">
              <a:solidFill>
                <a:srgbClr val="FF0000"/>
              </a:solidFill>
              <a:latin typeface="Times New Roman" panose="02020603050405020304" pitchFamily="18" charset="0"/>
            </a:endParaRPr>
          </a:p>
        </p:txBody>
      </p:sp>
      <p:sp>
        <p:nvSpPr>
          <p:cNvPr id="414741" name="Rectangle 21"/>
          <p:cNvSpPr>
            <a:spLocks noChangeArrowheads="1"/>
          </p:cNvSpPr>
          <p:nvPr/>
        </p:nvSpPr>
        <p:spPr bwMode="auto">
          <a:xfrm>
            <a:off x="250825" y="5303838"/>
            <a:ext cx="8421688" cy="63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just">
              <a:lnSpc>
                <a:spcPct val="150000"/>
              </a:lnSpc>
              <a:buFont typeface="Wingdings" panose="05000000000000000000" pitchFamily="2" charset="2"/>
              <a:buNone/>
            </a:pPr>
            <a:r>
              <a:rPr lang="en-US" altLang="zh-CN" sz="2100">
                <a:solidFill>
                  <a:schemeClr val="accent2"/>
                </a:solidFill>
              </a:rPr>
              <a:t>    </a:t>
            </a:r>
            <a:r>
              <a:rPr lang="en-US" altLang="zh-CN" sz="2400">
                <a:solidFill>
                  <a:srgbClr val="000099"/>
                </a:solidFill>
                <a:latin typeface="Times New Roman" panose="02020603050405020304" pitchFamily="18" charset="0"/>
              </a:rPr>
              <a:t>A/D</a:t>
            </a:r>
            <a:r>
              <a:rPr lang="zh-CN" altLang="en-US" sz="2400">
                <a:solidFill>
                  <a:srgbClr val="000099"/>
                </a:solidFill>
                <a:latin typeface="Times New Roman" panose="02020603050405020304" pitchFamily="18" charset="0"/>
              </a:rPr>
              <a:t>转换器一般要包括</a:t>
            </a:r>
            <a:r>
              <a:rPr lang="zh-CN" altLang="en-US" sz="2400">
                <a:solidFill>
                  <a:schemeClr val="accent2"/>
                </a:solidFill>
                <a:latin typeface="Times New Roman" panose="02020603050405020304" pitchFamily="18" charset="0"/>
              </a:rPr>
              <a:t>取样， 保持，量化及编码</a:t>
            </a:r>
            <a:r>
              <a:rPr lang="en-US" altLang="zh-CN" sz="2400">
                <a:solidFill>
                  <a:srgbClr val="000099"/>
                </a:solidFill>
                <a:latin typeface="Times New Roman" panose="02020603050405020304" pitchFamily="18" charset="0"/>
              </a:rPr>
              <a:t>4</a:t>
            </a:r>
            <a:r>
              <a:rPr lang="zh-CN" altLang="en-US" sz="2400">
                <a:solidFill>
                  <a:srgbClr val="000099"/>
                </a:solidFill>
                <a:latin typeface="Times New Roman" panose="02020603050405020304" pitchFamily="18" charset="0"/>
              </a:rPr>
              <a:t>个过程</a:t>
            </a:r>
            <a:r>
              <a:rPr lang="zh-CN" altLang="en-US" sz="2400">
                <a:solidFill>
                  <a:schemeClr val="accent2"/>
                </a:solidFill>
                <a:latin typeface="Times New Roman" panose="02020603050405020304" pitchFamily="18" charset="0"/>
              </a:rPr>
              <a:t>。</a:t>
            </a:r>
          </a:p>
        </p:txBody>
      </p:sp>
    </p:spTree>
    <p:extLst>
      <p:ext uri="{BB962C8B-B14F-4D97-AF65-F5344CB8AC3E}">
        <p14:creationId xmlns:p14="http://schemas.microsoft.com/office/powerpoint/2010/main" val="13593871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14732"/>
                                        </p:tgtEl>
                                        <p:attrNameLst>
                                          <p:attrName>style.visibility</p:attrName>
                                        </p:attrNameLst>
                                      </p:cBhvr>
                                      <p:to>
                                        <p:strVal val="visible"/>
                                      </p:to>
                                    </p:set>
                                    <p:animEffect transition="in" filter="wipe(up)">
                                      <p:cBhvr>
                                        <p:cTn id="7" dur="500"/>
                                        <p:tgtEl>
                                          <p:spTgt spid="4147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14738"/>
                                        </p:tgtEl>
                                        <p:attrNameLst>
                                          <p:attrName>style.visibility</p:attrName>
                                        </p:attrNameLst>
                                      </p:cBhvr>
                                      <p:to>
                                        <p:strVal val="visible"/>
                                      </p:to>
                                    </p:set>
                                    <p:animEffect transition="in" filter="wipe(left)">
                                      <p:cBhvr>
                                        <p:cTn id="12" dur="500"/>
                                        <p:tgtEl>
                                          <p:spTgt spid="41473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14735"/>
                                        </p:tgtEl>
                                        <p:attrNameLst>
                                          <p:attrName>style.visibility</p:attrName>
                                        </p:attrNameLst>
                                      </p:cBhvr>
                                      <p:to>
                                        <p:strVal val="visible"/>
                                      </p:to>
                                    </p:set>
                                    <p:animEffect transition="in" filter="wipe(up)">
                                      <p:cBhvr>
                                        <p:cTn id="17" dur="500"/>
                                        <p:tgtEl>
                                          <p:spTgt spid="4147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414724"/>
                                        </p:tgtEl>
                                        <p:attrNameLst>
                                          <p:attrName>style.visibility</p:attrName>
                                        </p:attrNameLst>
                                      </p:cBhvr>
                                      <p:to>
                                        <p:strVal val="visible"/>
                                      </p:to>
                                    </p:set>
                                    <p:animEffect transition="in" filter="wipe(up)">
                                      <p:cBhvr>
                                        <p:cTn id="22" dur="500"/>
                                        <p:tgtEl>
                                          <p:spTgt spid="41472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14726"/>
                                        </p:tgtEl>
                                        <p:attrNameLst>
                                          <p:attrName>style.visibility</p:attrName>
                                        </p:attrNameLst>
                                      </p:cBhvr>
                                      <p:to>
                                        <p:strVal val="visible"/>
                                      </p:to>
                                    </p:set>
                                    <p:animEffect transition="in" filter="strips(downRight)">
                                      <p:cBhvr>
                                        <p:cTn id="27" dur="500"/>
                                        <p:tgtEl>
                                          <p:spTgt spid="41472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414725"/>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nodeType="clickEffect">
                                  <p:stCondLst>
                                    <p:cond delay="0"/>
                                  </p:stCondLst>
                                  <p:childTnLst>
                                    <p:set>
                                      <p:cBhvr>
                                        <p:cTn id="35" dur="1" fill="hold">
                                          <p:stCondLst>
                                            <p:cond delay="0"/>
                                          </p:stCondLst>
                                        </p:cTn>
                                        <p:tgtEl>
                                          <p:spTgt spid="414727"/>
                                        </p:tgtEl>
                                        <p:attrNameLst>
                                          <p:attrName>style.visibility</p:attrName>
                                        </p:attrNameLst>
                                      </p:cBhvr>
                                      <p:to>
                                        <p:strVal val="visible"/>
                                      </p:to>
                                    </p:set>
                                    <p:animEffect transition="in" filter="wipe(left)">
                                      <p:cBhvr>
                                        <p:cTn id="36" dur="500"/>
                                        <p:tgtEl>
                                          <p:spTgt spid="414727"/>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8" presetClass="entr" presetSubtype="3" fill="hold" grpId="0" nodeType="clickEffect">
                                  <p:stCondLst>
                                    <p:cond delay="0"/>
                                  </p:stCondLst>
                                  <p:childTnLst>
                                    <p:set>
                                      <p:cBhvr>
                                        <p:cTn id="40" dur="1" fill="hold">
                                          <p:stCondLst>
                                            <p:cond delay="0"/>
                                          </p:stCondLst>
                                        </p:cTn>
                                        <p:tgtEl>
                                          <p:spTgt spid="414729"/>
                                        </p:tgtEl>
                                        <p:attrNameLst>
                                          <p:attrName>style.visibility</p:attrName>
                                        </p:attrNameLst>
                                      </p:cBhvr>
                                      <p:to>
                                        <p:strVal val="visible"/>
                                      </p:to>
                                    </p:set>
                                    <p:animEffect transition="in" filter="strips(upRight)">
                                      <p:cBhvr>
                                        <p:cTn id="41" dur="500"/>
                                        <p:tgtEl>
                                          <p:spTgt spid="414729"/>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14728"/>
                                        </p:tgtEl>
                                        <p:attrNameLst>
                                          <p:attrName>style.visibility</p:attrName>
                                        </p:attrNameLst>
                                      </p:cBhvr>
                                      <p:to>
                                        <p:strVal val="visible"/>
                                      </p:to>
                                    </p:set>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4" fill="hold" nodeType="clickEffect">
                                  <p:stCondLst>
                                    <p:cond delay="0"/>
                                  </p:stCondLst>
                                  <p:childTnLst>
                                    <p:set>
                                      <p:cBhvr>
                                        <p:cTn id="49" dur="1" fill="hold">
                                          <p:stCondLst>
                                            <p:cond delay="0"/>
                                          </p:stCondLst>
                                        </p:cTn>
                                        <p:tgtEl>
                                          <p:spTgt spid="414730"/>
                                        </p:tgtEl>
                                        <p:attrNameLst>
                                          <p:attrName>style.visibility</p:attrName>
                                        </p:attrNameLst>
                                      </p:cBhvr>
                                      <p:to>
                                        <p:strVal val="visible"/>
                                      </p:to>
                                    </p:set>
                                    <p:animEffect transition="in" filter="wipe(down)">
                                      <p:cBhvr>
                                        <p:cTn id="50" dur="500"/>
                                        <p:tgtEl>
                                          <p:spTgt spid="414730"/>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14731"/>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8" presetClass="entr" presetSubtype="6" fill="hold" grpId="0" nodeType="clickEffect">
                                  <p:stCondLst>
                                    <p:cond delay="0"/>
                                  </p:stCondLst>
                                  <p:childTnLst>
                                    <p:set>
                                      <p:cBhvr>
                                        <p:cTn id="58" dur="1" fill="hold">
                                          <p:stCondLst>
                                            <p:cond delay="0"/>
                                          </p:stCondLst>
                                        </p:cTn>
                                        <p:tgtEl>
                                          <p:spTgt spid="414741"/>
                                        </p:tgtEl>
                                        <p:attrNameLst>
                                          <p:attrName>style.visibility</p:attrName>
                                        </p:attrNameLst>
                                      </p:cBhvr>
                                      <p:to>
                                        <p:strVal val="visible"/>
                                      </p:to>
                                    </p:set>
                                    <p:animEffect transition="in" filter="strips(downRight)">
                                      <p:cBhvr>
                                        <p:cTn id="59" dur="500"/>
                                        <p:tgtEl>
                                          <p:spTgt spid="414741"/>
                                        </p:tgtEl>
                                      </p:cBhvr>
                                    </p:animEffect>
                                  </p:childTnLst>
                                  <p:subTnLst>
                                    <p:audio>
                                      <p:cMediaNode>
                                        <p:cTn display="0" masterRel="sameClick">
                                          <p:stCondLst>
                                            <p:cond evt="begin" delay="0">
                                              <p:tn val="57"/>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4725" grpId="0"/>
      <p:bldP spid="414726" grpId="0" animBg="1"/>
      <p:bldP spid="414728" grpId="0" animBg="1"/>
      <p:bldP spid="414729" grpId="0" animBg="1"/>
      <p:bldP spid="414731" grpId="0" animBg="1"/>
      <p:bldP spid="414738" grpId="0" animBg="1"/>
      <p:bldP spid="414741"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8" name="Rectangle 4"/>
          <p:cNvSpPr>
            <a:spLocks noChangeArrowheads="1"/>
          </p:cNvSpPr>
          <p:nvPr/>
        </p:nvSpPr>
        <p:spPr bwMode="auto">
          <a:xfrm>
            <a:off x="466725" y="476250"/>
            <a:ext cx="4367213" cy="519113"/>
          </a:xfrm>
          <a:prstGeom prst="rect">
            <a:avLst/>
          </a:prstGeom>
          <a:noFill/>
          <a:ln>
            <a:noFill/>
          </a:ln>
          <a:effectLst/>
          <a:extLst>
            <a:ext uri="{909E8E84-426E-40DD-AFC4-6F175D3DCCD1}">
              <a14:hiddenFill xmlns:a14="http://schemas.microsoft.com/office/drawing/2010/main">
                <a:solidFill>
                  <a:srgbClr val="66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r>
              <a:rPr kumimoji="1" lang="en-US" altLang="zh-CN" sz="2400">
                <a:solidFill>
                  <a:srgbClr val="000099"/>
                </a:solidFill>
                <a:latin typeface="Times New Roman" panose="02020603050405020304" pitchFamily="18" charset="0"/>
                <a:ea typeface="楷体_GB2312" pitchFamily="49" charset="-122"/>
              </a:rPr>
              <a:t>1. </a:t>
            </a:r>
            <a:r>
              <a:rPr kumimoji="1" lang="zh-CN" altLang="en-US" sz="2400">
                <a:solidFill>
                  <a:srgbClr val="000099"/>
                </a:solidFill>
                <a:latin typeface="Times New Roman" panose="02020603050405020304" pitchFamily="18" charset="0"/>
                <a:ea typeface="楷体_GB2312" pitchFamily="49" charset="-122"/>
              </a:rPr>
              <a:t>取样与保持</a:t>
            </a:r>
            <a:r>
              <a:rPr kumimoji="1" lang="zh-CN" altLang="en-US" sz="2800">
                <a:latin typeface="Times New Roman" panose="02020603050405020304" pitchFamily="18" charset="0"/>
                <a:ea typeface="楷体_GB2312" pitchFamily="49" charset="-122"/>
              </a:rPr>
              <a:t>       </a:t>
            </a:r>
          </a:p>
        </p:txBody>
      </p:sp>
      <p:sp>
        <p:nvSpPr>
          <p:cNvPr id="415749" name="Text Box 5"/>
          <p:cNvSpPr txBox="1">
            <a:spLocks noChangeArrowheads="1"/>
          </p:cNvSpPr>
          <p:nvPr/>
        </p:nvSpPr>
        <p:spPr bwMode="auto">
          <a:xfrm>
            <a:off x="466725" y="1341438"/>
            <a:ext cx="47529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a:latin typeface="Times New Roman" panose="02020603050405020304" pitchFamily="18" charset="0"/>
                <a:ea typeface="楷体_GB2312" pitchFamily="49" charset="-122"/>
              </a:rPr>
              <a:t>  </a:t>
            </a:r>
            <a:r>
              <a:rPr kumimoji="1" lang="zh-CN" altLang="en-US" sz="2400">
                <a:solidFill>
                  <a:srgbClr val="000099"/>
                </a:solidFill>
                <a:latin typeface="Times New Roman" panose="02020603050405020304" pitchFamily="18" charset="0"/>
                <a:ea typeface="楷体_GB2312" pitchFamily="49" charset="-122"/>
              </a:rPr>
              <a:t>采样是将随时间连续变化的模拟量转换为在时间离散的模拟量</a:t>
            </a:r>
            <a:r>
              <a:rPr kumimoji="1" lang="zh-CN" altLang="en-US" sz="2400">
                <a:latin typeface="Times New Roman" panose="02020603050405020304" pitchFamily="18" charset="0"/>
                <a:ea typeface="楷体_GB2312" pitchFamily="49" charset="-122"/>
              </a:rPr>
              <a:t>。 </a:t>
            </a:r>
          </a:p>
        </p:txBody>
      </p:sp>
      <p:sp>
        <p:nvSpPr>
          <p:cNvPr id="415750" name="Text Box 6"/>
          <p:cNvSpPr txBox="1">
            <a:spLocks noChangeArrowheads="1"/>
          </p:cNvSpPr>
          <p:nvPr/>
        </p:nvSpPr>
        <p:spPr bwMode="auto">
          <a:xfrm>
            <a:off x="466725" y="2420938"/>
            <a:ext cx="45593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a:solidFill>
                  <a:schemeClr val="accent2"/>
                </a:solidFill>
                <a:latin typeface="Times New Roman" panose="02020603050405020304" pitchFamily="18" charset="0"/>
                <a:ea typeface="楷体_GB2312" pitchFamily="49" charset="-122"/>
              </a:rPr>
              <a:t>  </a:t>
            </a:r>
            <a:r>
              <a:rPr kumimoji="1" lang="zh-CN" altLang="en-US" sz="2400">
                <a:solidFill>
                  <a:srgbClr val="000099"/>
                </a:solidFill>
                <a:latin typeface="Times New Roman" panose="02020603050405020304" pitchFamily="18" charset="0"/>
                <a:ea typeface="楷体_GB2312" pitchFamily="49" charset="-122"/>
              </a:rPr>
              <a:t>采样信号</a:t>
            </a:r>
            <a:r>
              <a:rPr kumimoji="1" lang="en-US" altLang="zh-CN" sz="2400" i="1">
                <a:solidFill>
                  <a:srgbClr val="000099"/>
                </a:solidFill>
                <a:latin typeface="Times New Roman" panose="02020603050405020304" pitchFamily="18" charset="0"/>
                <a:ea typeface="楷体_GB2312" pitchFamily="49" charset="-122"/>
              </a:rPr>
              <a:t>S(t)</a:t>
            </a:r>
            <a:r>
              <a:rPr kumimoji="1" lang="zh-CN" altLang="en-US" sz="2400">
                <a:solidFill>
                  <a:srgbClr val="000099"/>
                </a:solidFill>
                <a:latin typeface="Times New Roman" panose="02020603050405020304" pitchFamily="18" charset="0"/>
                <a:ea typeface="楷体_GB2312" pitchFamily="49" charset="-122"/>
              </a:rPr>
              <a:t>的频率愈高，所采得信号经低通滤波器后愈能真实地复现输入信号。合理的采样频率由采样定理确定</a:t>
            </a:r>
            <a:r>
              <a:rPr kumimoji="1" lang="zh-CN" altLang="en-US" sz="2400">
                <a:latin typeface="Times New Roman" panose="02020603050405020304" pitchFamily="18" charset="0"/>
                <a:ea typeface="楷体_GB2312" pitchFamily="49" charset="-122"/>
              </a:rPr>
              <a:t>。</a:t>
            </a:r>
            <a:r>
              <a:rPr kumimoji="1" lang="zh-CN" altLang="en-US" sz="2400">
                <a:solidFill>
                  <a:schemeClr val="accent2"/>
                </a:solidFill>
                <a:latin typeface="Times New Roman" panose="02020603050405020304" pitchFamily="18" charset="0"/>
                <a:ea typeface="楷体_GB2312" pitchFamily="49" charset="-122"/>
              </a:rPr>
              <a:t> </a:t>
            </a:r>
          </a:p>
        </p:txBody>
      </p:sp>
      <p:sp>
        <p:nvSpPr>
          <p:cNvPr id="415751" name="Text Box 7"/>
          <p:cNvSpPr txBox="1">
            <a:spLocks noChangeArrowheads="1"/>
          </p:cNvSpPr>
          <p:nvPr/>
        </p:nvSpPr>
        <p:spPr bwMode="auto">
          <a:xfrm>
            <a:off x="365125" y="4449763"/>
            <a:ext cx="4559300" cy="1249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a:solidFill>
                  <a:schemeClr val="accent2"/>
                </a:solidFill>
                <a:latin typeface="Times New Roman" panose="02020603050405020304" pitchFamily="18" charset="0"/>
                <a:ea typeface="楷体_GB2312" pitchFamily="49" charset="-122"/>
              </a:rPr>
              <a:t>  </a:t>
            </a:r>
            <a:r>
              <a:rPr kumimoji="1" lang="zh-CN" altLang="en-US" sz="2400">
                <a:solidFill>
                  <a:srgbClr val="000099"/>
                </a:solidFill>
                <a:latin typeface="Times New Roman" panose="02020603050405020304" pitchFamily="18" charset="0"/>
                <a:ea typeface="楷体_GB2312" pitchFamily="49" charset="-122"/>
              </a:rPr>
              <a:t>采样定理：设采样信号</a:t>
            </a:r>
            <a:r>
              <a:rPr kumimoji="1" lang="en-US" altLang="zh-CN" sz="2400" i="1">
                <a:solidFill>
                  <a:srgbClr val="000099"/>
                </a:solidFill>
                <a:latin typeface="Times New Roman" panose="02020603050405020304" pitchFamily="18" charset="0"/>
                <a:ea typeface="楷体_GB2312" pitchFamily="49" charset="-122"/>
              </a:rPr>
              <a:t>S</a:t>
            </a:r>
            <a:r>
              <a:rPr kumimoji="1" lang="en-US" altLang="zh-CN" sz="2400">
                <a:solidFill>
                  <a:srgbClr val="000099"/>
                </a:solidFill>
                <a:latin typeface="Times New Roman" panose="02020603050405020304" pitchFamily="18" charset="0"/>
                <a:ea typeface="楷体_GB2312" pitchFamily="49" charset="-122"/>
              </a:rPr>
              <a:t>(</a:t>
            </a:r>
            <a:r>
              <a:rPr kumimoji="1" lang="en-US" altLang="zh-CN" sz="2400" i="1">
                <a:solidFill>
                  <a:srgbClr val="000099"/>
                </a:solidFill>
                <a:latin typeface="Times New Roman" panose="02020603050405020304" pitchFamily="18" charset="0"/>
                <a:ea typeface="楷体_GB2312" pitchFamily="49" charset="-122"/>
              </a:rPr>
              <a:t>t</a:t>
            </a:r>
            <a:r>
              <a:rPr kumimoji="1" lang="en-US" altLang="zh-CN" sz="2400">
                <a:solidFill>
                  <a:srgbClr val="000099"/>
                </a:solidFill>
                <a:latin typeface="Times New Roman" panose="02020603050405020304" pitchFamily="18" charset="0"/>
                <a:ea typeface="楷体_GB2312" pitchFamily="49" charset="-122"/>
              </a:rPr>
              <a:t>)</a:t>
            </a:r>
            <a:r>
              <a:rPr kumimoji="1" lang="zh-CN" altLang="en-US" sz="2400">
                <a:solidFill>
                  <a:srgbClr val="000099"/>
                </a:solidFill>
                <a:latin typeface="Times New Roman" panose="02020603050405020304" pitchFamily="18" charset="0"/>
                <a:ea typeface="楷体_GB2312" pitchFamily="49" charset="-122"/>
              </a:rPr>
              <a:t>的频率为</a:t>
            </a:r>
            <a:r>
              <a:rPr kumimoji="1" lang="en-US" altLang="zh-CN" sz="2400" i="1">
                <a:solidFill>
                  <a:srgbClr val="000099"/>
                </a:solidFill>
                <a:latin typeface="Times New Roman" panose="02020603050405020304" pitchFamily="18" charset="0"/>
                <a:ea typeface="楷体_GB2312" pitchFamily="49" charset="-122"/>
              </a:rPr>
              <a:t>f</a:t>
            </a:r>
            <a:r>
              <a:rPr kumimoji="1" lang="en-US" altLang="zh-CN" sz="2400" baseline="-30000">
                <a:solidFill>
                  <a:srgbClr val="000099"/>
                </a:solidFill>
                <a:latin typeface="Times New Roman" panose="02020603050405020304" pitchFamily="18" charset="0"/>
                <a:ea typeface="楷体_GB2312" pitchFamily="49" charset="-122"/>
              </a:rPr>
              <a:t>s</a:t>
            </a:r>
            <a:r>
              <a:rPr kumimoji="1" lang="zh-CN" altLang="en-US" sz="2400">
                <a:solidFill>
                  <a:srgbClr val="000099"/>
                </a:solidFill>
                <a:latin typeface="Times New Roman" panose="02020603050405020304" pitchFamily="18" charset="0"/>
                <a:ea typeface="楷体_GB2312" pitchFamily="49" charset="-122"/>
              </a:rPr>
              <a:t>，输入模拟信号</a:t>
            </a:r>
            <a:r>
              <a:rPr kumimoji="1" lang="zh-CN" altLang="en-US" sz="2800" i="1">
                <a:solidFill>
                  <a:srgbClr val="000099"/>
                </a:solidFill>
                <a:latin typeface="Times New Roman" panose="02020603050405020304" pitchFamily="18" charset="0"/>
                <a:ea typeface="楷体_GB2312" pitchFamily="49" charset="-122"/>
                <a:sym typeface="Symbol" panose="05050102010706020507" pitchFamily="18" charset="2"/>
              </a:rPr>
              <a:t></a:t>
            </a:r>
            <a:r>
              <a:rPr kumimoji="1" lang="en-US" altLang="zh-CN" sz="2400" baseline="-30000">
                <a:solidFill>
                  <a:srgbClr val="000099"/>
                </a:solidFill>
                <a:latin typeface="Times New Roman" panose="02020603050405020304" pitchFamily="18" charset="0"/>
                <a:ea typeface="楷体_GB2312" pitchFamily="49" charset="-122"/>
              </a:rPr>
              <a:t>I</a:t>
            </a:r>
            <a:r>
              <a:rPr kumimoji="1" lang="en-US" altLang="zh-CN" sz="2400">
                <a:solidFill>
                  <a:srgbClr val="000099"/>
                </a:solidFill>
                <a:latin typeface="Times New Roman" panose="02020603050405020304" pitchFamily="18" charset="0"/>
                <a:ea typeface="楷体_GB2312" pitchFamily="49" charset="-122"/>
              </a:rPr>
              <a:t>(</a:t>
            </a:r>
            <a:r>
              <a:rPr kumimoji="1" lang="en-US" altLang="zh-CN" sz="2400" i="1">
                <a:solidFill>
                  <a:srgbClr val="000099"/>
                </a:solidFill>
                <a:latin typeface="Times New Roman" panose="02020603050405020304" pitchFamily="18" charset="0"/>
                <a:ea typeface="楷体_GB2312" pitchFamily="49" charset="-122"/>
              </a:rPr>
              <a:t>t</a:t>
            </a:r>
            <a:r>
              <a:rPr kumimoji="1" lang="en-US" altLang="zh-CN" sz="2400">
                <a:solidFill>
                  <a:srgbClr val="000099"/>
                </a:solidFill>
                <a:latin typeface="Times New Roman" panose="02020603050405020304" pitchFamily="18" charset="0"/>
                <a:ea typeface="楷体_GB2312" pitchFamily="49" charset="-122"/>
              </a:rPr>
              <a:t>)</a:t>
            </a:r>
            <a:r>
              <a:rPr kumimoji="1" lang="zh-CN" altLang="en-US" sz="2400">
                <a:solidFill>
                  <a:srgbClr val="000099"/>
                </a:solidFill>
                <a:latin typeface="Times New Roman" panose="02020603050405020304" pitchFamily="18" charset="0"/>
                <a:ea typeface="楷体_GB2312" pitchFamily="49" charset="-122"/>
              </a:rPr>
              <a:t>的最高频率分量的频率为</a:t>
            </a:r>
            <a:r>
              <a:rPr kumimoji="1" lang="en-US" altLang="zh-CN" sz="2400" i="1">
                <a:solidFill>
                  <a:srgbClr val="000099"/>
                </a:solidFill>
                <a:latin typeface="Times New Roman" panose="02020603050405020304" pitchFamily="18" charset="0"/>
                <a:ea typeface="楷体_GB2312" pitchFamily="49" charset="-122"/>
              </a:rPr>
              <a:t>f</a:t>
            </a:r>
            <a:r>
              <a:rPr kumimoji="1" lang="en-US" altLang="zh-CN" sz="2400" baseline="-30000">
                <a:solidFill>
                  <a:srgbClr val="000099"/>
                </a:solidFill>
                <a:latin typeface="Times New Roman" panose="02020603050405020304" pitchFamily="18" charset="0"/>
                <a:ea typeface="楷体_GB2312" pitchFamily="49" charset="-122"/>
              </a:rPr>
              <a:t>imax</a:t>
            </a:r>
            <a:r>
              <a:rPr kumimoji="1" lang="zh-CN" altLang="en-US" sz="2400">
                <a:solidFill>
                  <a:srgbClr val="000099"/>
                </a:solidFill>
                <a:latin typeface="Times New Roman" panose="02020603050405020304" pitchFamily="18" charset="0"/>
                <a:ea typeface="楷体_GB2312" pitchFamily="49" charset="-122"/>
              </a:rPr>
              <a:t>，</a:t>
            </a:r>
          </a:p>
        </p:txBody>
      </p:sp>
      <p:sp>
        <p:nvSpPr>
          <p:cNvPr id="415752" name="Text Box 8"/>
          <p:cNvSpPr txBox="1">
            <a:spLocks noChangeArrowheads="1"/>
          </p:cNvSpPr>
          <p:nvPr/>
        </p:nvSpPr>
        <p:spPr bwMode="auto">
          <a:xfrm>
            <a:off x="393700" y="5735638"/>
            <a:ext cx="4410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2400">
                <a:solidFill>
                  <a:srgbClr val="000099"/>
                </a:solidFill>
                <a:latin typeface="Times New Roman" panose="02020603050405020304" pitchFamily="18" charset="0"/>
                <a:ea typeface="楷体_GB2312" pitchFamily="49" charset="-122"/>
              </a:rPr>
              <a:t>则   </a:t>
            </a:r>
            <a:r>
              <a:rPr kumimoji="1" lang="en-US" altLang="zh-CN" sz="2400" i="1">
                <a:solidFill>
                  <a:srgbClr val="000099"/>
                </a:solidFill>
                <a:latin typeface="Times New Roman" panose="02020603050405020304" pitchFamily="18" charset="0"/>
                <a:ea typeface="楷体_GB2312" pitchFamily="49" charset="-122"/>
              </a:rPr>
              <a:t>f</a:t>
            </a:r>
            <a:r>
              <a:rPr kumimoji="1" lang="en-US" altLang="zh-CN" sz="2400" baseline="-30000">
                <a:solidFill>
                  <a:srgbClr val="000099"/>
                </a:solidFill>
                <a:latin typeface="Times New Roman" panose="02020603050405020304" pitchFamily="18" charset="0"/>
                <a:ea typeface="楷体_GB2312" pitchFamily="49" charset="-122"/>
              </a:rPr>
              <a:t>s </a:t>
            </a:r>
            <a:r>
              <a:rPr kumimoji="1" lang="en-US" altLang="zh-CN" sz="2400">
                <a:solidFill>
                  <a:srgbClr val="000099"/>
                </a:solidFill>
                <a:latin typeface="Times New Roman" panose="02020603050405020304" pitchFamily="18" charset="0"/>
                <a:ea typeface="楷体_GB2312" pitchFamily="49" charset="-122"/>
              </a:rPr>
              <a:t>≥ 2</a:t>
            </a:r>
            <a:r>
              <a:rPr kumimoji="1" lang="en-US" altLang="zh-CN" sz="2400" i="1">
                <a:solidFill>
                  <a:srgbClr val="000099"/>
                </a:solidFill>
                <a:latin typeface="Times New Roman" panose="02020603050405020304" pitchFamily="18" charset="0"/>
                <a:ea typeface="楷体_GB2312" pitchFamily="49" charset="-122"/>
              </a:rPr>
              <a:t>f</a:t>
            </a:r>
            <a:r>
              <a:rPr kumimoji="1" lang="en-US" altLang="zh-CN" sz="2400" baseline="-30000">
                <a:solidFill>
                  <a:srgbClr val="000099"/>
                </a:solidFill>
                <a:latin typeface="Times New Roman" panose="02020603050405020304" pitchFamily="18" charset="0"/>
                <a:ea typeface="楷体_GB2312" pitchFamily="49" charset="-122"/>
              </a:rPr>
              <a:t>imax	</a:t>
            </a:r>
            <a:endParaRPr kumimoji="1" lang="en-US" altLang="zh-CN" sz="2400">
              <a:solidFill>
                <a:srgbClr val="000099"/>
              </a:solidFill>
              <a:latin typeface="Times New Roman" panose="02020603050405020304" pitchFamily="18" charset="0"/>
              <a:ea typeface="楷体_GB2312" pitchFamily="49" charset="-122"/>
            </a:endParaRPr>
          </a:p>
        </p:txBody>
      </p:sp>
      <p:sp>
        <p:nvSpPr>
          <p:cNvPr id="415753" name="Rectangle 9"/>
          <p:cNvSpPr>
            <a:spLocks noChangeArrowheads="1"/>
          </p:cNvSpPr>
          <p:nvPr/>
        </p:nvSpPr>
        <p:spPr bwMode="auto">
          <a:xfrm>
            <a:off x="7188200" y="1844675"/>
            <a:ext cx="1955800"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2000">
                <a:solidFill>
                  <a:srgbClr val="000099"/>
                </a:solidFill>
                <a:latin typeface="Times New Roman" panose="02020603050405020304" pitchFamily="18" charset="0"/>
                <a:ea typeface="楷体_GB2312" pitchFamily="49" charset="-122"/>
              </a:rPr>
              <a:t>S(t)=1:</a:t>
            </a:r>
            <a:r>
              <a:rPr kumimoji="1" lang="zh-CN" altLang="en-US" sz="2000">
                <a:solidFill>
                  <a:srgbClr val="000099"/>
                </a:solidFill>
                <a:latin typeface="Times New Roman" panose="02020603050405020304" pitchFamily="18" charset="0"/>
                <a:ea typeface="楷体_GB2312" pitchFamily="49" charset="-122"/>
              </a:rPr>
              <a:t>开关闭合</a:t>
            </a:r>
          </a:p>
          <a:p>
            <a:pPr algn="l">
              <a:spcBef>
                <a:spcPct val="50000"/>
              </a:spcBef>
            </a:pPr>
            <a:r>
              <a:rPr kumimoji="1" lang="en-US" altLang="zh-CN" sz="2000">
                <a:solidFill>
                  <a:srgbClr val="000099"/>
                </a:solidFill>
                <a:latin typeface="Times New Roman" panose="02020603050405020304" pitchFamily="18" charset="0"/>
                <a:ea typeface="楷体_GB2312" pitchFamily="49" charset="-122"/>
              </a:rPr>
              <a:t>S(t)=0:</a:t>
            </a:r>
            <a:r>
              <a:rPr kumimoji="1" lang="zh-CN" altLang="en-US" sz="2000">
                <a:solidFill>
                  <a:srgbClr val="000099"/>
                </a:solidFill>
                <a:latin typeface="Times New Roman" panose="02020603050405020304" pitchFamily="18" charset="0"/>
                <a:ea typeface="楷体_GB2312" pitchFamily="49" charset="-122"/>
              </a:rPr>
              <a:t>开关断开</a:t>
            </a:r>
          </a:p>
        </p:txBody>
      </p:sp>
      <p:graphicFrame>
        <p:nvGraphicFramePr>
          <p:cNvPr id="415757" name="Object 13"/>
          <p:cNvGraphicFramePr>
            <a:graphicFrameLocks noChangeAspect="1"/>
          </p:cNvGraphicFramePr>
          <p:nvPr/>
        </p:nvGraphicFramePr>
        <p:xfrm>
          <a:off x="5588000" y="738188"/>
          <a:ext cx="3021013" cy="1454150"/>
        </p:xfrm>
        <a:graphic>
          <a:graphicData uri="http://schemas.openxmlformats.org/presentationml/2006/ole">
            <mc:AlternateContent xmlns:mc="http://schemas.openxmlformats.org/markup-compatibility/2006">
              <mc:Choice xmlns:v="urn:schemas-microsoft-com:vml" Requires="v">
                <p:oleObj spid="_x0000_s19458" name="图片" r:id="rId3" imgW="2295360" imgH="1104840" progId="Word.Picture.8">
                  <p:embed/>
                </p:oleObj>
              </mc:Choice>
              <mc:Fallback>
                <p:oleObj name="图片" r:id="rId3" imgW="2295360" imgH="1104840" progId="Word.Picture.8">
                  <p:embed/>
                  <p:pic>
                    <p:nvPicPr>
                      <p:cNvPr id="415757" name="Object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8000" y="738188"/>
                        <a:ext cx="3021013" cy="1454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5758" name="Object 14"/>
          <p:cNvGraphicFramePr>
            <a:graphicFrameLocks noChangeAspect="1"/>
          </p:cNvGraphicFramePr>
          <p:nvPr/>
        </p:nvGraphicFramePr>
        <p:xfrm>
          <a:off x="4975225" y="2060575"/>
          <a:ext cx="4205288" cy="4137025"/>
        </p:xfrm>
        <a:graphic>
          <a:graphicData uri="http://schemas.openxmlformats.org/presentationml/2006/ole">
            <mc:AlternateContent xmlns:mc="http://schemas.openxmlformats.org/markup-compatibility/2006">
              <mc:Choice xmlns:v="urn:schemas-microsoft-com:vml" Requires="v">
                <p:oleObj spid="_x0000_s19459" name="图片" r:id="rId5" imgW="3486240" imgH="3429000" progId="Word.Picture.8">
                  <p:embed/>
                </p:oleObj>
              </mc:Choice>
              <mc:Fallback>
                <p:oleObj name="图片" r:id="rId5" imgW="3486240" imgH="3429000" progId="Word.Picture.8">
                  <p:embed/>
                  <p:pic>
                    <p:nvPicPr>
                      <p:cNvPr id="415758" name="Object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75225" y="2060575"/>
                        <a:ext cx="4205288" cy="4137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7867560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15748"/>
                                        </p:tgtEl>
                                        <p:attrNameLst>
                                          <p:attrName>style.visibility</p:attrName>
                                        </p:attrNameLst>
                                      </p:cBhvr>
                                      <p:to>
                                        <p:strVal val="visible"/>
                                      </p:to>
                                    </p:set>
                                    <p:animEffect transition="in" filter="strips(downRight)">
                                      <p:cBhvr>
                                        <p:cTn id="7" dur="500"/>
                                        <p:tgtEl>
                                          <p:spTgt spid="4157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15749"/>
                                        </p:tgtEl>
                                        <p:attrNameLst>
                                          <p:attrName>style.visibility</p:attrName>
                                        </p:attrNameLst>
                                      </p:cBhvr>
                                      <p:to>
                                        <p:strVal val="visible"/>
                                      </p:to>
                                    </p:set>
                                    <p:animEffect transition="in" filter="strips(downRight)">
                                      <p:cBhvr>
                                        <p:cTn id="12" dur="500"/>
                                        <p:tgtEl>
                                          <p:spTgt spid="41574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415757"/>
                                        </p:tgtEl>
                                        <p:attrNameLst>
                                          <p:attrName>style.visibility</p:attrName>
                                        </p:attrNameLst>
                                      </p:cBhvr>
                                      <p:to>
                                        <p:strVal val="visible"/>
                                      </p:to>
                                    </p:set>
                                    <p:animEffect transition="in" filter="box(in)">
                                      <p:cBhvr>
                                        <p:cTn id="17" dur="500"/>
                                        <p:tgtEl>
                                          <p:spTgt spid="41575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15753"/>
                                        </p:tgtEl>
                                        <p:attrNameLst>
                                          <p:attrName>style.visibility</p:attrName>
                                        </p:attrNameLst>
                                      </p:cBhvr>
                                      <p:to>
                                        <p:strVal val="visible"/>
                                      </p:to>
                                    </p:set>
                                    <p:animEffect transition="in" filter="strips(downRight)">
                                      <p:cBhvr>
                                        <p:cTn id="22" dur="500"/>
                                        <p:tgtEl>
                                          <p:spTgt spid="41575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415758"/>
                                        </p:tgtEl>
                                        <p:attrNameLst>
                                          <p:attrName>style.visibility</p:attrName>
                                        </p:attrNameLst>
                                      </p:cBhvr>
                                      <p:to>
                                        <p:strVal val="visible"/>
                                      </p:to>
                                    </p:set>
                                    <p:animEffect transition="in" filter="wipe(left)">
                                      <p:cBhvr>
                                        <p:cTn id="27" dur="500"/>
                                        <p:tgtEl>
                                          <p:spTgt spid="41575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415750"/>
                                        </p:tgtEl>
                                        <p:attrNameLst>
                                          <p:attrName>style.visibility</p:attrName>
                                        </p:attrNameLst>
                                      </p:cBhvr>
                                      <p:to>
                                        <p:strVal val="visible"/>
                                      </p:to>
                                    </p:set>
                                    <p:animEffect transition="in" filter="strips(downRight)">
                                      <p:cBhvr>
                                        <p:cTn id="32" dur="500"/>
                                        <p:tgtEl>
                                          <p:spTgt spid="41575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415751"/>
                                        </p:tgtEl>
                                        <p:attrNameLst>
                                          <p:attrName>style.visibility</p:attrName>
                                        </p:attrNameLst>
                                      </p:cBhvr>
                                      <p:to>
                                        <p:strVal val="visible"/>
                                      </p:to>
                                    </p:set>
                                    <p:animEffect transition="in" filter="strips(downRight)">
                                      <p:cBhvr>
                                        <p:cTn id="37" dur="500"/>
                                        <p:tgtEl>
                                          <p:spTgt spid="41575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415752"/>
                                        </p:tgtEl>
                                        <p:attrNameLst>
                                          <p:attrName>style.visibility</p:attrName>
                                        </p:attrNameLst>
                                      </p:cBhvr>
                                      <p:to>
                                        <p:strVal val="visible"/>
                                      </p:to>
                                    </p:set>
                                    <p:animEffect transition="in" filter="strips(downRight)">
                                      <p:cBhvr>
                                        <p:cTn id="42" dur="500"/>
                                        <p:tgtEl>
                                          <p:spTgt spid="4157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5748" grpId="0" autoUpdateAnimBg="0"/>
      <p:bldP spid="415749" grpId="0" autoUpdateAnimBg="0"/>
      <p:bldP spid="415750" grpId="0" autoUpdateAnimBg="0"/>
      <p:bldP spid="415751" grpId="0" autoUpdateAnimBg="0"/>
      <p:bldP spid="415752" grpId="0" autoUpdateAnimBg="0"/>
      <p:bldP spid="415753"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6805" name="Object 37"/>
          <p:cNvGraphicFramePr>
            <a:graphicFrameLocks noChangeAspect="1"/>
          </p:cNvGraphicFramePr>
          <p:nvPr/>
        </p:nvGraphicFramePr>
        <p:xfrm>
          <a:off x="5148263" y="2636838"/>
          <a:ext cx="3851275" cy="3551237"/>
        </p:xfrm>
        <a:graphic>
          <a:graphicData uri="http://schemas.openxmlformats.org/presentationml/2006/ole">
            <mc:AlternateContent xmlns:mc="http://schemas.openxmlformats.org/markup-compatibility/2006">
              <mc:Choice xmlns:v="urn:schemas-microsoft-com:vml" Requires="v">
                <p:oleObj spid="_x0000_s20482" name="图片" r:id="rId3" imgW="2218944" imgH="1911096" progId="Word.Picture.8">
                  <p:embed/>
                </p:oleObj>
              </mc:Choice>
              <mc:Fallback>
                <p:oleObj name="图片" r:id="rId3" imgW="2218944" imgH="1911096" progId="Word.Picture.8">
                  <p:embed/>
                  <p:pic>
                    <p:nvPicPr>
                      <p:cNvPr id="416805" name="Object 3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8263" y="2636838"/>
                        <a:ext cx="3851275" cy="35512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6773" name="Rectangle 5"/>
          <p:cNvSpPr>
            <a:spLocks noChangeArrowheads="1"/>
          </p:cNvSpPr>
          <p:nvPr/>
        </p:nvSpPr>
        <p:spPr bwMode="auto">
          <a:xfrm>
            <a:off x="385763" y="1041400"/>
            <a:ext cx="8758237" cy="1573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zh-CN" altLang="en-US" sz="2400">
                <a:solidFill>
                  <a:srgbClr val="000066"/>
                </a:solidFill>
              </a:rPr>
              <a:t>采得模拟信号转换为数字信号都需要一定时间，为了给后续的量化编码过程提供一个稳定的值，在取样电路后要求将所采样的模拟信号保持一段时间。</a:t>
            </a:r>
          </a:p>
        </p:txBody>
      </p:sp>
      <p:sp>
        <p:nvSpPr>
          <p:cNvPr id="416777" name="AutoShape 9"/>
          <p:cNvSpPr>
            <a:spLocks noChangeArrowheads="1"/>
          </p:cNvSpPr>
          <p:nvPr/>
        </p:nvSpPr>
        <p:spPr bwMode="auto">
          <a:xfrm flipH="1">
            <a:off x="3922713" y="2852738"/>
            <a:ext cx="1152525" cy="504825"/>
          </a:xfrm>
          <a:prstGeom prst="wedgeRoundRectCallout">
            <a:avLst>
              <a:gd name="adj1" fmla="val -109093"/>
              <a:gd name="adj2" fmla="val 141819"/>
              <a:gd name="adj3" fmla="val 16667"/>
            </a:avLst>
          </a:prstGeom>
          <a:solidFill>
            <a:schemeClr val="bg2"/>
          </a:solid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50000"/>
              </a:spcBef>
            </a:pPr>
            <a:r>
              <a:rPr lang="zh-CN" altLang="en-US" sz="2400">
                <a:solidFill>
                  <a:srgbClr val="000066"/>
                </a:solidFill>
                <a:latin typeface="Times New Roman" panose="02020603050405020304" pitchFamily="18" charset="0"/>
                <a:ea typeface="楷体_GB2312" pitchFamily="49" charset="-122"/>
              </a:rPr>
              <a:t>采样</a:t>
            </a:r>
          </a:p>
        </p:txBody>
      </p:sp>
      <p:sp>
        <p:nvSpPr>
          <p:cNvPr id="416785" name="AutoShape 17"/>
          <p:cNvSpPr>
            <a:spLocks noChangeArrowheads="1"/>
          </p:cNvSpPr>
          <p:nvPr/>
        </p:nvSpPr>
        <p:spPr bwMode="auto">
          <a:xfrm flipH="1">
            <a:off x="7091363" y="2840038"/>
            <a:ext cx="1152525" cy="444500"/>
          </a:xfrm>
          <a:prstGeom prst="wedgeRoundRectCallout">
            <a:avLst>
              <a:gd name="adj1" fmla="val 133194"/>
              <a:gd name="adj2" fmla="val 133213"/>
              <a:gd name="adj3" fmla="val 16667"/>
            </a:avLst>
          </a:prstGeom>
          <a:solidFill>
            <a:schemeClr val="bg2"/>
          </a:solid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50000"/>
              </a:spcBef>
            </a:pPr>
            <a:r>
              <a:rPr lang="zh-CN" altLang="en-US" sz="2400">
                <a:solidFill>
                  <a:srgbClr val="000066"/>
                </a:solidFill>
                <a:latin typeface="Times New Roman" panose="02020603050405020304" pitchFamily="18" charset="0"/>
                <a:ea typeface="楷体_GB2312" pitchFamily="49" charset="-122"/>
              </a:rPr>
              <a:t>保持</a:t>
            </a:r>
          </a:p>
        </p:txBody>
      </p:sp>
      <p:sp>
        <p:nvSpPr>
          <p:cNvPr id="416802" name="Rectangle 34"/>
          <p:cNvSpPr>
            <a:spLocks noChangeArrowheads="1"/>
          </p:cNvSpPr>
          <p:nvPr/>
        </p:nvSpPr>
        <p:spPr bwMode="auto">
          <a:xfrm>
            <a:off x="663575" y="620713"/>
            <a:ext cx="50133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2400">
                <a:solidFill>
                  <a:srgbClr val="003399"/>
                </a:solidFill>
                <a:latin typeface="Times New Roman" panose="02020603050405020304" pitchFamily="18" charset="0"/>
                <a:ea typeface="楷体_GB2312" pitchFamily="49" charset="-122"/>
              </a:rPr>
              <a:t>取样与保持</a:t>
            </a:r>
            <a:r>
              <a:rPr kumimoji="1" lang="zh-CN" altLang="en-US" sz="2400">
                <a:solidFill>
                  <a:srgbClr val="003399"/>
                </a:solidFill>
                <a:latin typeface="Verdana" panose="020B0604030504040204" pitchFamily="34" charset="0"/>
                <a:ea typeface="楷体_GB2312" pitchFamily="49" charset="-122"/>
              </a:rPr>
              <a:t>电路及工作原理</a:t>
            </a:r>
            <a:endParaRPr kumimoji="1" lang="en-GB" altLang="zh-CN" sz="2400">
              <a:solidFill>
                <a:srgbClr val="003399"/>
              </a:solidFill>
              <a:latin typeface="Verdana" panose="020B0604030504040204" pitchFamily="34" charset="0"/>
              <a:ea typeface="楷体_GB2312" pitchFamily="49" charset="-122"/>
            </a:endParaRPr>
          </a:p>
        </p:txBody>
      </p:sp>
      <p:sp>
        <p:nvSpPr>
          <p:cNvPr id="416804" name="Rectangle 36"/>
          <p:cNvSpPr>
            <a:spLocks noChangeArrowheads="1"/>
          </p:cNvSpPr>
          <p:nvPr/>
        </p:nvSpPr>
        <p:spPr bwMode="auto">
          <a:xfrm>
            <a:off x="0" y="24717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416803" name="Object 35"/>
          <p:cNvGraphicFramePr>
            <a:graphicFrameLocks noChangeAspect="1"/>
          </p:cNvGraphicFramePr>
          <p:nvPr/>
        </p:nvGraphicFramePr>
        <p:xfrm>
          <a:off x="287338" y="3429000"/>
          <a:ext cx="4392612" cy="1974850"/>
        </p:xfrm>
        <a:graphic>
          <a:graphicData uri="http://schemas.openxmlformats.org/presentationml/2006/ole">
            <mc:AlternateContent xmlns:mc="http://schemas.openxmlformats.org/markup-compatibility/2006">
              <mc:Choice xmlns:v="urn:schemas-microsoft-com:vml" Requires="v">
                <p:oleObj spid="_x0000_s20483" name="图片" r:id="rId5" imgW="3791880" imgH="1703880" progId="Word.Picture.8">
                  <p:embed/>
                </p:oleObj>
              </mc:Choice>
              <mc:Fallback>
                <p:oleObj name="图片" r:id="rId5" imgW="3791880" imgH="1703880" progId="Word.Picture.8">
                  <p:embed/>
                  <p:pic>
                    <p:nvPicPr>
                      <p:cNvPr id="416803" name="Object 3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338" y="3429000"/>
                        <a:ext cx="4392612" cy="1974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6806" name="Rectangle 38"/>
          <p:cNvSpPr>
            <a:spLocks noChangeArrowheads="1"/>
          </p:cNvSpPr>
          <p:nvPr/>
        </p:nvSpPr>
        <p:spPr bwMode="auto">
          <a:xfrm>
            <a:off x="0" y="22479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Tree>
    <p:extLst>
      <p:ext uri="{BB962C8B-B14F-4D97-AF65-F5344CB8AC3E}">
        <p14:creationId xmlns:p14="http://schemas.microsoft.com/office/powerpoint/2010/main" val="30247372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16773"/>
                                        </p:tgtEl>
                                        <p:attrNameLst>
                                          <p:attrName>style.visibility</p:attrName>
                                        </p:attrNameLst>
                                      </p:cBhvr>
                                      <p:to>
                                        <p:strVal val="visible"/>
                                      </p:to>
                                    </p:set>
                                    <p:animEffect transition="in" filter="strips(downRight)">
                                      <p:cBhvr>
                                        <p:cTn id="7" dur="500"/>
                                        <p:tgtEl>
                                          <p:spTgt spid="41677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16803"/>
                                        </p:tgtEl>
                                        <p:attrNameLst>
                                          <p:attrName>style.visibility</p:attrName>
                                        </p:attrNameLst>
                                      </p:cBhvr>
                                      <p:to>
                                        <p:strVal val="visible"/>
                                      </p:to>
                                    </p:set>
                                    <p:animEffect transition="in" filter="wipe(left)">
                                      <p:cBhvr>
                                        <p:cTn id="12" dur="500"/>
                                        <p:tgtEl>
                                          <p:spTgt spid="41680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16805"/>
                                        </p:tgtEl>
                                        <p:attrNameLst>
                                          <p:attrName>style.visibility</p:attrName>
                                        </p:attrNameLst>
                                      </p:cBhvr>
                                      <p:to>
                                        <p:strVal val="visible"/>
                                      </p:to>
                                    </p:set>
                                    <p:animEffect transition="in" filter="wipe(left)">
                                      <p:cBhvr>
                                        <p:cTn id="17" dur="500"/>
                                        <p:tgtEl>
                                          <p:spTgt spid="41680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416777"/>
                                        </p:tgtEl>
                                        <p:attrNameLst>
                                          <p:attrName>style.visibility</p:attrName>
                                        </p:attrNameLst>
                                      </p:cBhvr>
                                      <p:to>
                                        <p:strVal val="visible"/>
                                      </p:to>
                                    </p:set>
                                    <p:animEffect transition="in" filter="barn(inHorizontal)">
                                      <p:cBhvr>
                                        <p:cTn id="22" dur="500"/>
                                        <p:tgtEl>
                                          <p:spTgt spid="41677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26" fill="hold" grpId="0" nodeType="clickEffect">
                                  <p:stCondLst>
                                    <p:cond delay="0"/>
                                  </p:stCondLst>
                                  <p:childTnLst>
                                    <p:set>
                                      <p:cBhvr>
                                        <p:cTn id="26" dur="1" fill="hold">
                                          <p:stCondLst>
                                            <p:cond delay="0"/>
                                          </p:stCondLst>
                                        </p:cTn>
                                        <p:tgtEl>
                                          <p:spTgt spid="416785"/>
                                        </p:tgtEl>
                                        <p:attrNameLst>
                                          <p:attrName>style.visibility</p:attrName>
                                        </p:attrNameLst>
                                      </p:cBhvr>
                                      <p:to>
                                        <p:strVal val="visible"/>
                                      </p:to>
                                    </p:set>
                                    <p:animEffect transition="in" filter="barn(inHorizontal)">
                                      <p:cBhvr>
                                        <p:cTn id="27" dur="500"/>
                                        <p:tgtEl>
                                          <p:spTgt spid="4167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6773" grpId="0" autoUpdateAnimBg="0"/>
      <p:bldP spid="416777" grpId="0" animBg="1" autoUpdateAnimBg="0"/>
      <p:bldP spid="416785" grpId="0" animBg="1"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6" name="Rectangle 4"/>
          <p:cNvSpPr>
            <a:spLocks noChangeArrowheads="1"/>
          </p:cNvSpPr>
          <p:nvPr/>
        </p:nvSpPr>
        <p:spPr bwMode="auto">
          <a:xfrm>
            <a:off x="611188" y="476250"/>
            <a:ext cx="3822700" cy="52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2400">
                <a:solidFill>
                  <a:srgbClr val="000066"/>
                </a:solidFill>
                <a:latin typeface="Times New Roman" panose="02020603050405020304" pitchFamily="18" charset="0"/>
              </a:rPr>
              <a:t>2. </a:t>
            </a:r>
            <a:r>
              <a:rPr lang="zh-CN" altLang="en-US" sz="2400">
                <a:solidFill>
                  <a:srgbClr val="000066"/>
                </a:solidFill>
                <a:latin typeface="Times New Roman" panose="02020603050405020304" pitchFamily="18" charset="0"/>
              </a:rPr>
              <a:t>量化与编码</a:t>
            </a:r>
          </a:p>
        </p:txBody>
      </p:sp>
      <p:sp>
        <p:nvSpPr>
          <p:cNvPr id="417797" name="Text Box 5"/>
          <p:cNvSpPr txBox="1">
            <a:spLocks noChangeArrowheads="1"/>
          </p:cNvSpPr>
          <p:nvPr/>
        </p:nvSpPr>
        <p:spPr bwMode="auto">
          <a:xfrm>
            <a:off x="755650" y="1916113"/>
            <a:ext cx="8137525" cy="173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50000"/>
              </a:lnSpc>
              <a:spcBef>
                <a:spcPct val="50000"/>
              </a:spcBef>
            </a:pPr>
            <a:r>
              <a:rPr kumimoji="1" lang="en-US" altLang="zh-CN" sz="2400">
                <a:solidFill>
                  <a:srgbClr val="000066"/>
                </a:solidFill>
                <a:latin typeface="Times New Roman" panose="02020603050405020304" pitchFamily="18" charset="0"/>
                <a:ea typeface="楷体_GB2312" pitchFamily="49" charset="-122"/>
              </a:rPr>
              <a:t>    </a:t>
            </a:r>
            <a:r>
              <a:rPr kumimoji="1" lang="zh-CN" altLang="en-US" sz="2400">
                <a:solidFill>
                  <a:srgbClr val="000066"/>
                </a:solidFill>
                <a:latin typeface="Times New Roman" panose="02020603050405020304" pitchFamily="18" charset="0"/>
                <a:ea typeface="楷体_GB2312" pitchFamily="49" charset="-122"/>
              </a:rPr>
              <a:t>数字信号在数值上是离散的。采样</a:t>
            </a:r>
            <a:r>
              <a:rPr kumimoji="1" lang="en-US" altLang="zh-CN" sz="2400">
                <a:solidFill>
                  <a:srgbClr val="000066"/>
                </a:solidFill>
                <a:latin typeface="Times New Roman" panose="02020603050405020304" pitchFamily="18" charset="0"/>
                <a:ea typeface="楷体_GB2312" pitchFamily="49" charset="-122"/>
              </a:rPr>
              <a:t>–</a:t>
            </a:r>
            <a:r>
              <a:rPr kumimoji="1" lang="zh-CN" altLang="en-US" sz="2400">
                <a:solidFill>
                  <a:srgbClr val="000066"/>
                </a:solidFill>
                <a:latin typeface="Times New Roman" panose="02020603050405020304" pitchFamily="18" charset="0"/>
                <a:ea typeface="楷体_GB2312" pitchFamily="49" charset="-122"/>
              </a:rPr>
              <a:t>保持电路的输出电压还需按某种近似方式归化到与之相应的离散电平上，任何数字量只能是某个最小数量单位的整数倍。</a:t>
            </a:r>
          </a:p>
        </p:txBody>
      </p:sp>
      <p:sp>
        <p:nvSpPr>
          <p:cNvPr id="417798" name="Text Box 6"/>
          <p:cNvSpPr txBox="1">
            <a:spLocks noChangeArrowheads="1"/>
          </p:cNvSpPr>
          <p:nvPr/>
        </p:nvSpPr>
        <p:spPr bwMode="auto">
          <a:xfrm>
            <a:off x="827088" y="4508500"/>
            <a:ext cx="7993062"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50000"/>
              </a:lnSpc>
              <a:spcBef>
                <a:spcPct val="50000"/>
              </a:spcBef>
            </a:pPr>
            <a:r>
              <a:rPr kumimoji="1" lang="en-US" altLang="zh-CN" sz="2400">
                <a:solidFill>
                  <a:srgbClr val="000066"/>
                </a:solidFill>
                <a:latin typeface="Times New Roman" panose="02020603050405020304" pitchFamily="18" charset="0"/>
                <a:ea typeface="楷体_GB2312" pitchFamily="49" charset="-122"/>
              </a:rPr>
              <a:t>    </a:t>
            </a:r>
            <a:r>
              <a:rPr kumimoji="1" lang="zh-CN" altLang="en-US" sz="2400">
                <a:solidFill>
                  <a:srgbClr val="000066"/>
                </a:solidFill>
                <a:latin typeface="Times New Roman" panose="02020603050405020304" pitchFamily="18" charset="0"/>
                <a:ea typeface="楷体_GB2312" pitchFamily="49" charset="-122"/>
              </a:rPr>
              <a:t>量化后的数值最后还需通过编码过程用一个代码表示出来。经编码后得到的代码就是</a:t>
            </a:r>
            <a:r>
              <a:rPr kumimoji="1" lang="en-US" altLang="zh-CN" sz="2400">
                <a:solidFill>
                  <a:srgbClr val="000066"/>
                </a:solidFill>
                <a:latin typeface="Times New Roman" panose="02020603050405020304" pitchFamily="18" charset="0"/>
                <a:ea typeface="楷体_GB2312" pitchFamily="49" charset="-122"/>
              </a:rPr>
              <a:t>A/D</a:t>
            </a:r>
            <a:r>
              <a:rPr kumimoji="1" lang="zh-CN" altLang="en-US" sz="2400">
                <a:solidFill>
                  <a:srgbClr val="000066"/>
                </a:solidFill>
                <a:latin typeface="Times New Roman" panose="02020603050405020304" pitchFamily="18" charset="0"/>
                <a:ea typeface="楷体_GB2312" pitchFamily="49" charset="-122"/>
              </a:rPr>
              <a:t>转换器输出的数字量。 </a:t>
            </a:r>
          </a:p>
        </p:txBody>
      </p:sp>
      <p:sp>
        <p:nvSpPr>
          <p:cNvPr id="417799" name="Rectangle 7"/>
          <p:cNvSpPr>
            <a:spLocks noChangeArrowheads="1"/>
          </p:cNvSpPr>
          <p:nvPr/>
        </p:nvSpPr>
        <p:spPr bwMode="auto">
          <a:xfrm>
            <a:off x="971550" y="1412875"/>
            <a:ext cx="21177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2400">
                <a:solidFill>
                  <a:srgbClr val="000066"/>
                </a:solidFill>
                <a:latin typeface="Times New Roman" panose="02020603050405020304" pitchFamily="18" charset="0"/>
                <a:ea typeface="楷体_GB2312" pitchFamily="49" charset="-122"/>
              </a:rPr>
              <a:t>量化</a:t>
            </a:r>
          </a:p>
        </p:txBody>
      </p:sp>
      <p:sp>
        <p:nvSpPr>
          <p:cNvPr id="417800" name="Rectangle 8"/>
          <p:cNvSpPr>
            <a:spLocks noChangeArrowheads="1"/>
          </p:cNvSpPr>
          <p:nvPr/>
        </p:nvSpPr>
        <p:spPr bwMode="auto">
          <a:xfrm>
            <a:off x="1042988" y="3933825"/>
            <a:ext cx="2930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2400">
                <a:solidFill>
                  <a:srgbClr val="000066"/>
                </a:solidFill>
                <a:latin typeface="Times New Roman" panose="02020603050405020304" pitchFamily="18" charset="0"/>
                <a:ea typeface="楷体_GB2312" pitchFamily="49" charset="-122"/>
              </a:rPr>
              <a:t>编码</a:t>
            </a:r>
          </a:p>
        </p:txBody>
      </p:sp>
    </p:spTree>
    <p:extLst>
      <p:ext uri="{BB962C8B-B14F-4D97-AF65-F5344CB8AC3E}">
        <p14:creationId xmlns:p14="http://schemas.microsoft.com/office/powerpoint/2010/main" val="4400488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17799"/>
                                        </p:tgtEl>
                                        <p:attrNameLst>
                                          <p:attrName>style.visibility</p:attrName>
                                        </p:attrNameLst>
                                      </p:cBhvr>
                                      <p:to>
                                        <p:strVal val="visible"/>
                                      </p:to>
                                    </p:set>
                                    <p:animEffect transition="in" filter="strips(downRight)">
                                      <p:cBhvr>
                                        <p:cTn id="7" dur="500"/>
                                        <p:tgtEl>
                                          <p:spTgt spid="41779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17797"/>
                                        </p:tgtEl>
                                        <p:attrNameLst>
                                          <p:attrName>style.visibility</p:attrName>
                                        </p:attrNameLst>
                                      </p:cBhvr>
                                      <p:to>
                                        <p:strVal val="visible"/>
                                      </p:to>
                                    </p:set>
                                    <p:animEffect transition="in" filter="strips(downRight)">
                                      <p:cBhvr>
                                        <p:cTn id="12" dur="500"/>
                                        <p:tgtEl>
                                          <p:spTgt spid="41779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17800"/>
                                        </p:tgtEl>
                                        <p:attrNameLst>
                                          <p:attrName>style.visibility</p:attrName>
                                        </p:attrNameLst>
                                      </p:cBhvr>
                                      <p:to>
                                        <p:strVal val="visible"/>
                                      </p:to>
                                    </p:set>
                                    <p:animEffect transition="in" filter="strips(downRight)">
                                      <p:cBhvr>
                                        <p:cTn id="17" dur="500"/>
                                        <p:tgtEl>
                                          <p:spTgt spid="41780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17798"/>
                                        </p:tgtEl>
                                        <p:attrNameLst>
                                          <p:attrName>style.visibility</p:attrName>
                                        </p:attrNameLst>
                                      </p:cBhvr>
                                      <p:to>
                                        <p:strVal val="visible"/>
                                      </p:to>
                                    </p:set>
                                    <p:animEffect transition="in" filter="strips(downRight)">
                                      <p:cBhvr>
                                        <p:cTn id="22" dur="500"/>
                                        <p:tgtEl>
                                          <p:spTgt spid="4177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797" grpId="0" autoUpdateAnimBg="0"/>
      <p:bldP spid="417798" grpId="0" autoUpdateAnimBg="0"/>
      <p:bldP spid="417799" grpId="0" autoUpdateAnimBg="0"/>
      <p:bldP spid="417800"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20" name="Text Box 4"/>
          <p:cNvSpPr txBox="1">
            <a:spLocks noChangeArrowheads="1"/>
          </p:cNvSpPr>
          <p:nvPr/>
        </p:nvSpPr>
        <p:spPr bwMode="auto">
          <a:xfrm>
            <a:off x="611188" y="1412875"/>
            <a:ext cx="8353425"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50000"/>
              </a:lnSpc>
              <a:spcBef>
                <a:spcPct val="50000"/>
              </a:spcBef>
            </a:pPr>
            <a:r>
              <a:rPr kumimoji="1" lang="en-US" altLang="zh-CN" sz="2400">
                <a:solidFill>
                  <a:srgbClr val="000066"/>
                </a:solidFill>
                <a:latin typeface="Times New Roman" panose="02020603050405020304" pitchFamily="18" charset="0"/>
                <a:ea typeface="楷体_GB2312" pitchFamily="49" charset="-122"/>
              </a:rPr>
              <a:t>    </a:t>
            </a:r>
            <a:r>
              <a:rPr kumimoji="1" lang="zh-CN" altLang="en-US" sz="2400">
                <a:solidFill>
                  <a:srgbClr val="000066"/>
                </a:solidFill>
                <a:latin typeface="Times New Roman" panose="02020603050405020304" pitchFamily="18" charset="0"/>
                <a:ea typeface="楷体_GB2312" pitchFamily="49" charset="-122"/>
              </a:rPr>
              <a:t>在量化过程中由于所采样电压不一定能被</a:t>
            </a:r>
            <a:r>
              <a:rPr kumimoji="1" lang="zh-CN" altLang="en-US" sz="2400">
                <a:solidFill>
                  <a:srgbClr val="000066"/>
                </a:solidFill>
                <a:latin typeface="Times New Roman" panose="02020603050405020304" pitchFamily="18" charset="0"/>
                <a:ea typeface="楷体_GB2312" pitchFamily="49" charset="-122"/>
                <a:sym typeface="Symbol" panose="05050102010706020507" pitchFamily="18" charset="2"/>
              </a:rPr>
              <a:t></a:t>
            </a:r>
            <a:r>
              <a:rPr kumimoji="1" lang="zh-CN" altLang="en-US" sz="2400">
                <a:solidFill>
                  <a:srgbClr val="000066"/>
                </a:solidFill>
                <a:latin typeface="Times New Roman" panose="02020603050405020304" pitchFamily="18" charset="0"/>
                <a:ea typeface="楷体_GB2312" pitchFamily="49" charset="-122"/>
              </a:rPr>
              <a:t>整除，所以量化前后一定存在误差，此误差我们称之为量化误差，用</a:t>
            </a:r>
            <a:r>
              <a:rPr kumimoji="1" lang="zh-CN" altLang="en-US" sz="2400">
                <a:solidFill>
                  <a:srgbClr val="000066"/>
                </a:solidFill>
                <a:latin typeface="Times New Roman" panose="02020603050405020304" pitchFamily="18" charset="0"/>
                <a:ea typeface="楷体_GB2312" pitchFamily="49" charset="-122"/>
                <a:sym typeface="Symbol" panose="05050102010706020507" pitchFamily="18" charset="2"/>
              </a:rPr>
              <a:t></a:t>
            </a:r>
            <a:r>
              <a:rPr kumimoji="1" lang="zh-CN" altLang="en-US" sz="2400">
                <a:solidFill>
                  <a:srgbClr val="000066"/>
                </a:solidFill>
                <a:latin typeface="Times New Roman" panose="02020603050405020304" pitchFamily="18" charset="0"/>
                <a:ea typeface="楷体_GB2312" pitchFamily="49" charset="-122"/>
              </a:rPr>
              <a:t>表示。</a:t>
            </a:r>
          </a:p>
        </p:txBody>
      </p:sp>
      <p:sp>
        <p:nvSpPr>
          <p:cNvPr id="418821" name="Text Box 5"/>
          <p:cNvSpPr txBox="1">
            <a:spLocks noChangeArrowheads="1"/>
          </p:cNvSpPr>
          <p:nvPr/>
        </p:nvSpPr>
        <p:spPr bwMode="auto">
          <a:xfrm>
            <a:off x="611188" y="2708275"/>
            <a:ext cx="83185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50000"/>
              </a:lnSpc>
              <a:spcBef>
                <a:spcPct val="50000"/>
              </a:spcBef>
            </a:pPr>
            <a:r>
              <a:rPr kumimoji="1" lang="en-US" altLang="zh-CN" sz="2400">
                <a:solidFill>
                  <a:srgbClr val="000066"/>
                </a:solidFill>
                <a:latin typeface="Times New Roman" panose="02020603050405020304" pitchFamily="18" charset="0"/>
                <a:ea typeface="楷体_GB2312" pitchFamily="49" charset="-122"/>
              </a:rPr>
              <a:t>    </a:t>
            </a:r>
            <a:r>
              <a:rPr kumimoji="1" lang="zh-CN" altLang="en-US" sz="2400">
                <a:solidFill>
                  <a:srgbClr val="000066"/>
                </a:solidFill>
                <a:latin typeface="Times New Roman" panose="02020603050405020304" pitchFamily="18" charset="0"/>
                <a:ea typeface="楷体_GB2312" pitchFamily="49" charset="-122"/>
              </a:rPr>
              <a:t>量化误差属原理误差，它是无法消除的。</a:t>
            </a:r>
            <a:r>
              <a:rPr kumimoji="1" lang="en-US" altLang="zh-CN" sz="2400">
                <a:solidFill>
                  <a:srgbClr val="000066"/>
                </a:solidFill>
                <a:latin typeface="Times New Roman" panose="02020603050405020304" pitchFamily="18" charset="0"/>
                <a:ea typeface="楷体_GB2312" pitchFamily="49" charset="-122"/>
              </a:rPr>
              <a:t>A/D</a:t>
            </a:r>
            <a:r>
              <a:rPr kumimoji="1" lang="zh-CN" altLang="en-US" sz="2400">
                <a:solidFill>
                  <a:srgbClr val="000066"/>
                </a:solidFill>
                <a:latin typeface="Times New Roman" panose="02020603050405020304" pitchFamily="18" charset="0"/>
                <a:ea typeface="楷体_GB2312" pitchFamily="49" charset="-122"/>
              </a:rPr>
              <a:t>转换器的位数越   多，各离散电平之间的差值越小，量化误差越小。  </a:t>
            </a:r>
          </a:p>
        </p:txBody>
      </p:sp>
      <p:sp>
        <p:nvSpPr>
          <p:cNvPr id="418822" name="Text Box 6"/>
          <p:cNvSpPr txBox="1">
            <a:spLocks noChangeArrowheads="1"/>
          </p:cNvSpPr>
          <p:nvPr/>
        </p:nvSpPr>
        <p:spPr bwMode="auto">
          <a:xfrm>
            <a:off x="755650" y="5199063"/>
            <a:ext cx="80041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buFontTx/>
              <a:buChar char="•"/>
            </a:pPr>
            <a:r>
              <a:rPr kumimoji="1" lang="en-US" altLang="zh-CN" sz="2400">
                <a:solidFill>
                  <a:srgbClr val="000066"/>
                </a:solidFill>
                <a:latin typeface="Times New Roman" panose="02020603050405020304" pitchFamily="18" charset="0"/>
                <a:ea typeface="楷体_GB2312" pitchFamily="49" charset="-122"/>
              </a:rPr>
              <a:t>  </a:t>
            </a:r>
            <a:r>
              <a:rPr kumimoji="1" lang="zh-CN" altLang="en-US" sz="2400">
                <a:solidFill>
                  <a:srgbClr val="000066"/>
                </a:solidFill>
                <a:latin typeface="Times New Roman" panose="02020603050405020304" pitchFamily="18" charset="0"/>
                <a:ea typeface="楷体_GB2312" pitchFamily="49" charset="-122"/>
              </a:rPr>
              <a:t>两种近似量化方式：只舍不入量化方式和四舍五入的量化方式。 </a:t>
            </a:r>
          </a:p>
        </p:txBody>
      </p:sp>
      <p:sp>
        <p:nvSpPr>
          <p:cNvPr id="418823" name="Rectangle 7"/>
          <p:cNvSpPr>
            <a:spLocks noChangeArrowheads="1"/>
          </p:cNvSpPr>
          <p:nvPr/>
        </p:nvSpPr>
        <p:spPr bwMode="auto">
          <a:xfrm>
            <a:off x="611188" y="549275"/>
            <a:ext cx="6234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3.</a:t>
            </a:r>
            <a:r>
              <a:rPr kumimoji="1" lang="zh-CN" altLang="en-US" sz="2400">
                <a:solidFill>
                  <a:srgbClr val="000066"/>
                </a:solidFill>
                <a:latin typeface="Times New Roman" panose="02020603050405020304" pitchFamily="18" charset="0"/>
                <a:ea typeface="楷体_GB2312" pitchFamily="49" charset="-122"/>
              </a:rPr>
              <a:t>量化误差：量化前的电压与量化后的电压差</a:t>
            </a:r>
          </a:p>
        </p:txBody>
      </p:sp>
      <p:sp>
        <p:nvSpPr>
          <p:cNvPr id="418824" name="Rectangle 8"/>
          <p:cNvSpPr>
            <a:spLocks noChangeArrowheads="1"/>
          </p:cNvSpPr>
          <p:nvPr/>
        </p:nvSpPr>
        <p:spPr bwMode="auto">
          <a:xfrm>
            <a:off x="611188" y="4292600"/>
            <a:ext cx="27447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4.</a:t>
            </a:r>
            <a:r>
              <a:rPr kumimoji="1" lang="zh-CN" altLang="en-US" sz="2400">
                <a:solidFill>
                  <a:srgbClr val="000066"/>
                </a:solidFill>
                <a:latin typeface="Times New Roman" panose="02020603050405020304" pitchFamily="18" charset="0"/>
                <a:ea typeface="楷体_GB2312" pitchFamily="49" charset="-122"/>
              </a:rPr>
              <a:t>量化方式</a:t>
            </a:r>
          </a:p>
        </p:txBody>
      </p:sp>
    </p:spTree>
    <p:extLst>
      <p:ext uri="{BB962C8B-B14F-4D97-AF65-F5344CB8AC3E}">
        <p14:creationId xmlns:p14="http://schemas.microsoft.com/office/powerpoint/2010/main" val="17594023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18823"/>
                                        </p:tgtEl>
                                        <p:attrNameLst>
                                          <p:attrName>style.visibility</p:attrName>
                                        </p:attrNameLst>
                                      </p:cBhvr>
                                      <p:to>
                                        <p:strVal val="visible"/>
                                      </p:to>
                                    </p:set>
                                    <p:animEffect transition="in" filter="strips(downRight)">
                                      <p:cBhvr>
                                        <p:cTn id="7" dur="500"/>
                                        <p:tgtEl>
                                          <p:spTgt spid="4188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18820"/>
                                        </p:tgtEl>
                                        <p:attrNameLst>
                                          <p:attrName>style.visibility</p:attrName>
                                        </p:attrNameLst>
                                      </p:cBhvr>
                                      <p:to>
                                        <p:strVal val="visible"/>
                                      </p:to>
                                    </p:set>
                                    <p:animEffect transition="in" filter="strips(downRight)">
                                      <p:cBhvr>
                                        <p:cTn id="12" dur="500"/>
                                        <p:tgtEl>
                                          <p:spTgt spid="41882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18821"/>
                                        </p:tgtEl>
                                        <p:attrNameLst>
                                          <p:attrName>style.visibility</p:attrName>
                                        </p:attrNameLst>
                                      </p:cBhvr>
                                      <p:to>
                                        <p:strVal val="visible"/>
                                      </p:to>
                                    </p:set>
                                    <p:animEffect transition="in" filter="strips(downRight)">
                                      <p:cBhvr>
                                        <p:cTn id="17" dur="500"/>
                                        <p:tgtEl>
                                          <p:spTgt spid="41882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18824"/>
                                        </p:tgtEl>
                                        <p:attrNameLst>
                                          <p:attrName>style.visibility</p:attrName>
                                        </p:attrNameLst>
                                      </p:cBhvr>
                                      <p:to>
                                        <p:strVal val="visible"/>
                                      </p:to>
                                    </p:set>
                                    <p:animEffect transition="in" filter="strips(downRight)">
                                      <p:cBhvr>
                                        <p:cTn id="22" dur="500"/>
                                        <p:tgtEl>
                                          <p:spTgt spid="41882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18822"/>
                                        </p:tgtEl>
                                        <p:attrNameLst>
                                          <p:attrName>style.visibility</p:attrName>
                                        </p:attrNameLst>
                                      </p:cBhvr>
                                      <p:to>
                                        <p:strVal val="visible"/>
                                      </p:to>
                                    </p:set>
                                    <p:animEffect transition="in" filter="strips(downRight)">
                                      <p:cBhvr>
                                        <p:cTn id="27" dur="500"/>
                                        <p:tgtEl>
                                          <p:spTgt spid="4188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8820" grpId="0" autoUpdateAnimBg="0"/>
      <p:bldP spid="418821" grpId="0" autoUpdateAnimBg="0"/>
      <p:bldP spid="418822" grpId="0" autoUpdateAnimBg="0"/>
      <p:bldP spid="418823" grpId="0" autoUpdateAnimBg="0"/>
      <p:bldP spid="418824"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9845" name="Object 5"/>
          <p:cNvGraphicFramePr>
            <a:graphicFrameLocks noChangeAspect="1"/>
          </p:cNvGraphicFramePr>
          <p:nvPr/>
        </p:nvGraphicFramePr>
        <p:xfrm>
          <a:off x="5030788" y="5253038"/>
          <a:ext cx="1666875" cy="469900"/>
        </p:xfrm>
        <a:graphic>
          <a:graphicData uri="http://schemas.openxmlformats.org/presentationml/2006/ole">
            <mc:AlternateContent xmlns:mc="http://schemas.openxmlformats.org/markup-compatibility/2006">
              <mc:Choice xmlns:v="urn:schemas-microsoft-com:vml" Requires="v">
                <p:oleObj spid="_x0000_s21506" name="公式" r:id="rId3" imgW="1269720" imgH="355320" progId="Equation.3">
                  <p:embed/>
                </p:oleObj>
              </mc:Choice>
              <mc:Fallback>
                <p:oleObj name="公式" r:id="rId3" imgW="1269720" imgH="355320" progId="Equation.3">
                  <p:embed/>
                  <p:pic>
                    <p:nvPicPr>
                      <p:cNvPr id="419845"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0788" y="5253038"/>
                        <a:ext cx="1666875"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419892" name="Group 52"/>
          <p:cNvGrpSpPr>
            <a:grpSpLocks/>
          </p:cNvGrpSpPr>
          <p:nvPr/>
        </p:nvGrpSpPr>
        <p:grpSpPr bwMode="auto">
          <a:xfrm>
            <a:off x="895350" y="2349500"/>
            <a:ext cx="3713163" cy="4132263"/>
            <a:chOff x="564" y="1644"/>
            <a:chExt cx="2339" cy="2603"/>
          </a:xfrm>
        </p:grpSpPr>
        <p:graphicFrame>
          <p:nvGraphicFramePr>
            <p:cNvPr id="419844" name="Object 4"/>
            <p:cNvGraphicFramePr>
              <a:graphicFrameLocks noChangeAspect="1"/>
            </p:cNvGraphicFramePr>
            <p:nvPr/>
          </p:nvGraphicFramePr>
          <p:xfrm>
            <a:off x="1124" y="2144"/>
            <a:ext cx="181" cy="266"/>
          </p:xfrm>
          <a:graphic>
            <a:graphicData uri="http://schemas.openxmlformats.org/presentationml/2006/ole">
              <mc:AlternateContent xmlns:mc="http://schemas.openxmlformats.org/markup-compatibility/2006">
                <mc:Choice xmlns:v="urn:schemas-microsoft-com:vml" Requires="v">
                  <p:oleObj spid="_x0000_s21507" name="Equation" r:id="rId5" imgW="279360" imgH="406080" progId="Equation.DSMT4">
                    <p:embed/>
                  </p:oleObj>
                </mc:Choice>
                <mc:Fallback>
                  <p:oleObj name="Equation" r:id="rId5" imgW="279360" imgH="406080" progId="Equation.DSMT4">
                    <p:embed/>
                    <p:pic>
                      <p:nvPicPr>
                        <p:cNvPr id="419844"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24" y="2144"/>
                          <a:ext cx="181" cy="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419846" name="Group 6"/>
            <p:cNvGrpSpPr>
              <a:grpSpLocks/>
            </p:cNvGrpSpPr>
            <p:nvPr/>
          </p:nvGrpSpPr>
          <p:grpSpPr bwMode="auto">
            <a:xfrm>
              <a:off x="1360" y="2285"/>
              <a:ext cx="174" cy="1616"/>
              <a:chOff x="1548" y="2004"/>
              <a:chExt cx="878" cy="1615"/>
            </a:xfrm>
          </p:grpSpPr>
          <p:sp>
            <p:nvSpPr>
              <p:cNvPr id="419847" name="Line 7"/>
              <p:cNvSpPr>
                <a:spLocks noChangeShapeType="1"/>
              </p:cNvSpPr>
              <p:nvPr/>
            </p:nvSpPr>
            <p:spPr bwMode="auto">
              <a:xfrm>
                <a:off x="1548" y="2004"/>
                <a:ext cx="878" cy="0"/>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19848" name="Line 8"/>
              <p:cNvSpPr>
                <a:spLocks noChangeShapeType="1"/>
              </p:cNvSpPr>
              <p:nvPr/>
            </p:nvSpPr>
            <p:spPr bwMode="auto">
              <a:xfrm>
                <a:off x="1548" y="2273"/>
                <a:ext cx="878" cy="0"/>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19849" name="Line 9"/>
              <p:cNvSpPr>
                <a:spLocks noChangeShapeType="1"/>
              </p:cNvSpPr>
              <p:nvPr/>
            </p:nvSpPr>
            <p:spPr bwMode="auto">
              <a:xfrm>
                <a:off x="1548" y="2812"/>
                <a:ext cx="878" cy="0"/>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19850" name="Line 10"/>
              <p:cNvSpPr>
                <a:spLocks noChangeShapeType="1"/>
              </p:cNvSpPr>
              <p:nvPr/>
            </p:nvSpPr>
            <p:spPr bwMode="auto">
              <a:xfrm>
                <a:off x="1548" y="2542"/>
                <a:ext cx="878" cy="0"/>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19851" name="Line 11"/>
              <p:cNvSpPr>
                <a:spLocks noChangeShapeType="1"/>
              </p:cNvSpPr>
              <p:nvPr/>
            </p:nvSpPr>
            <p:spPr bwMode="auto">
              <a:xfrm>
                <a:off x="1548" y="3081"/>
                <a:ext cx="878" cy="0"/>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19852" name="Line 12"/>
              <p:cNvSpPr>
                <a:spLocks noChangeShapeType="1"/>
              </p:cNvSpPr>
              <p:nvPr/>
            </p:nvSpPr>
            <p:spPr bwMode="auto">
              <a:xfrm>
                <a:off x="1548" y="3350"/>
                <a:ext cx="878" cy="0"/>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19853" name="Line 13"/>
              <p:cNvSpPr>
                <a:spLocks noChangeShapeType="1"/>
              </p:cNvSpPr>
              <p:nvPr/>
            </p:nvSpPr>
            <p:spPr bwMode="auto">
              <a:xfrm>
                <a:off x="1548" y="3619"/>
                <a:ext cx="878" cy="0"/>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nvGrpSpPr>
            <p:cNvPr id="419854" name="Group 14"/>
            <p:cNvGrpSpPr>
              <a:grpSpLocks/>
            </p:cNvGrpSpPr>
            <p:nvPr/>
          </p:nvGrpSpPr>
          <p:grpSpPr bwMode="auto">
            <a:xfrm>
              <a:off x="1179" y="1866"/>
              <a:ext cx="634" cy="2381"/>
              <a:chOff x="1207" y="1593"/>
              <a:chExt cx="1219" cy="2417"/>
            </a:xfrm>
          </p:grpSpPr>
          <p:sp>
            <p:nvSpPr>
              <p:cNvPr id="419855" name="Line 15"/>
              <p:cNvSpPr>
                <a:spLocks noChangeShapeType="1"/>
              </p:cNvSpPr>
              <p:nvPr/>
            </p:nvSpPr>
            <p:spPr bwMode="auto">
              <a:xfrm>
                <a:off x="1547" y="1735"/>
                <a:ext cx="87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19856" name="Line 16"/>
              <p:cNvSpPr>
                <a:spLocks noChangeShapeType="1"/>
              </p:cNvSpPr>
              <p:nvPr/>
            </p:nvSpPr>
            <p:spPr bwMode="auto">
              <a:xfrm>
                <a:off x="1548" y="3889"/>
                <a:ext cx="87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19857" name="Text Box 17"/>
              <p:cNvSpPr txBox="1">
                <a:spLocks noChangeArrowheads="1"/>
              </p:cNvSpPr>
              <p:nvPr/>
            </p:nvSpPr>
            <p:spPr bwMode="auto">
              <a:xfrm>
                <a:off x="1207" y="3776"/>
                <a:ext cx="227" cy="23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latin typeface="Times New Roman" panose="02020603050405020304" pitchFamily="18" charset="0"/>
                    <a:ea typeface="楷体_GB2312" pitchFamily="49" charset="-122"/>
                  </a:rPr>
                  <a:t>0</a:t>
                </a:r>
              </a:p>
            </p:txBody>
          </p:sp>
          <p:sp>
            <p:nvSpPr>
              <p:cNvPr id="419858" name="Text Box 18"/>
              <p:cNvSpPr txBox="1">
                <a:spLocks noChangeArrowheads="1"/>
              </p:cNvSpPr>
              <p:nvPr/>
            </p:nvSpPr>
            <p:spPr bwMode="auto">
              <a:xfrm>
                <a:off x="1207" y="1593"/>
                <a:ext cx="340" cy="23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latin typeface="Times New Roman" panose="02020603050405020304" pitchFamily="18" charset="0"/>
                    <a:ea typeface="楷体_GB2312" pitchFamily="49" charset="-122"/>
                  </a:rPr>
                  <a:t>1</a:t>
                </a:r>
              </a:p>
            </p:txBody>
          </p:sp>
        </p:grpSp>
        <p:graphicFrame>
          <p:nvGraphicFramePr>
            <p:cNvPr id="419859" name="Object 19"/>
            <p:cNvGraphicFramePr>
              <a:graphicFrameLocks noChangeAspect="1"/>
            </p:cNvGraphicFramePr>
            <p:nvPr/>
          </p:nvGraphicFramePr>
          <p:xfrm>
            <a:off x="1164" y="2420"/>
            <a:ext cx="176" cy="256"/>
          </p:xfrm>
          <a:graphic>
            <a:graphicData uri="http://schemas.openxmlformats.org/presentationml/2006/ole">
              <mc:AlternateContent xmlns:mc="http://schemas.openxmlformats.org/markup-compatibility/2006">
                <mc:Choice xmlns:v="urn:schemas-microsoft-com:vml" Requires="v">
                  <p:oleObj spid="_x0000_s21508" name="Equation" r:id="rId7" imgW="279360" imgH="406080" progId="Equation.DSMT4">
                    <p:embed/>
                  </p:oleObj>
                </mc:Choice>
                <mc:Fallback>
                  <p:oleObj name="Equation" r:id="rId7" imgW="279360" imgH="406080" progId="Equation.DSMT4">
                    <p:embed/>
                    <p:pic>
                      <p:nvPicPr>
                        <p:cNvPr id="419859" name="Object 1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64" y="2420"/>
                          <a:ext cx="176"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9860" name="Object 20"/>
            <p:cNvGraphicFramePr>
              <a:graphicFrameLocks noChangeAspect="1"/>
            </p:cNvGraphicFramePr>
            <p:nvPr/>
          </p:nvGraphicFramePr>
          <p:xfrm>
            <a:off x="1164" y="2699"/>
            <a:ext cx="176" cy="256"/>
          </p:xfrm>
          <a:graphic>
            <a:graphicData uri="http://schemas.openxmlformats.org/presentationml/2006/ole">
              <mc:AlternateContent xmlns:mc="http://schemas.openxmlformats.org/markup-compatibility/2006">
                <mc:Choice xmlns:v="urn:schemas-microsoft-com:vml" Requires="v">
                  <p:oleObj spid="_x0000_s21509" name="Equation" r:id="rId9" imgW="279360" imgH="406080" progId="Equation.DSMT4">
                    <p:embed/>
                  </p:oleObj>
                </mc:Choice>
                <mc:Fallback>
                  <p:oleObj name="Equation" r:id="rId9" imgW="279360" imgH="406080" progId="Equation.DSMT4">
                    <p:embed/>
                    <p:pic>
                      <p:nvPicPr>
                        <p:cNvPr id="419860" name="Object 2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64" y="2699"/>
                          <a:ext cx="176"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9861" name="Object 21"/>
            <p:cNvGraphicFramePr>
              <a:graphicFrameLocks noChangeAspect="1"/>
            </p:cNvGraphicFramePr>
            <p:nvPr/>
          </p:nvGraphicFramePr>
          <p:xfrm>
            <a:off x="1163" y="2959"/>
            <a:ext cx="176" cy="256"/>
          </p:xfrm>
          <a:graphic>
            <a:graphicData uri="http://schemas.openxmlformats.org/presentationml/2006/ole">
              <mc:AlternateContent xmlns:mc="http://schemas.openxmlformats.org/markup-compatibility/2006">
                <mc:Choice xmlns:v="urn:schemas-microsoft-com:vml" Requires="v">
                  <p:oleObj spid="_x0000_s21510" name="Equation" r:id="rId11" imgW="279360" imgH="406080" progId="Equation.DSMT4">
                    <p:embed/>
                  </p:oleObj>
                </mc:Choice>
                <mc:Fallback>
                  <p:oleObj name="Equation" r:id="rId11" imgW="279360" imgH="406080" progId="Equation.DSMT4">
                    <p:embed/>
                    <p:pic>
                      <p:nvPicPr>
                        <p:cNvPr id="419861" name="Object 2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63" y="2959"/>
                          <a:ext cx="176"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9862" name="Object 22"/>
            <p:cNvGraphicFramePr>
              <a:graphicFrameLocks noChangeAspect="1"/>
            </p:cNvGraphicFramePr>
            <p:nvPr/>
          </p:nvGraphicFramePr>
          <p:xfrm>
            <a:off x="1163" y="3226"/>
            <a:ext cx="176" cy="256"/>
          </p:xfrm>
          <a:graphic>
            <a:graphicData uri="http://schemas.openxmlformats.org/presentationml/2006/ole">
              <mc:AlternateContent xmlns:mc="http://schemas.openxmlformats.org/markup-compatibility/2006">
                <mc:Choice xmlns:v="urn:schemas-microsoft-com:vml" Requires="v">
                  <p:oleObj spid="_x0000_s21511" name="Equation" r:id="rId13" imgW="279360" imgH="406080" progId="Equation.DSMT4">
                    <p:embed/>
                  </p:oleObj>
                </mc:Choice>
                <mc:Fallback>
                  <p:oleObj name="Equation" r:id="rId13" imgW="279360" imgH="406080" progId="Equation.DSMT4">
                    <p:embed/>
                    <p:pic>
                      <p:nvPicPr>
                        <p:cNvPr id="419862" name="Object 2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63" y="3226"/>
                          <a:ext cx="176"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9863" name="Object 23"/>
            <p:cNvGraphicFramePr>
              <a:graphicFrameLocks noChangeAspect="1"/>
            </p:cNvGraphicFramePr>
            <p:nvPr/>
          </p:nvGraphicFramePr>
          <p:xfrm>
            <a:off x="1156" y="3505"/>
            <a:ext cx="176" cy="256"/>
          </p:xfrm>
          <a:graphic>
            <a:graphicData uri="http://schemas.openxmlformats.org/presentationml/2006/ole">
              <mc:AlternateContent xmlns:mc="http://schemas.openxmlformats.org/markup-compatibility/2006">
                <mc:Choice xmlns:v="urn:schemas-microsoft-com:vml" Requires="v">
                  <p:oleObj spid="_x0000_s21512" name="Equation" r:id="rId15" imgW="279360" imgH="406080" progId="Equation.DSMT4">
                    <p:embed/>
                  </p:oleObj>
                </mc:Choice>
                <mc:Fallback>
                  <p:oleObj name="Equation" r:id="rId15" imgW="279360" imgH="406080" progId="Equation.DSMT4">
                    <p:embed/>
                    <p:pic>
                      <p:nvPicPr>
                        <p:cNvPr id="419863" name="Object 2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156" y="3505"/>
                          <a:ext cx="176"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9864" name="Object 24"/>
            <p:cNvGraphicFramePr>
              <a:graphicFrameLocks noChangeAspect="1"/>
            </p:cNvGraphicFramePr>
            <p:nvPr/>
          </p:nvGraphicFramePr>
          <p:xfrm>
            <a:off x="1163" y="3753"/>
            <a:ext cx="176" cy="256"/>
          </p:xfrm>
          <a:graphic>
            <a:graphicData uri="http://schemas.openxmlformats.org/presentationml/2006/ole">
              <mc:AlternateContent xmlns:mc="http://schemas.openxmlformats.org/markup-compatibility/2006">
                <mc:Choice xmlns:v="urn:schemas-microsoft-com:vml" Requires="v">
                  <p:oleObj spid="_x0000_s21513" name="Equation" r:id="rId17" imgW="279360" imgH="406080" progId="Equation.DSMT4">
                    <p:embed/>
                  </p:oleObj>
                </mc:Choice>
                <mc:Fallback>
                  <p:oleObj name="Equation" r:id="rId17" imgW="279360" imgH="406080" progId="Equation.DSMT4">
                    <p:embed/>
                    <p:pic>
                      <p:nvPicPr>
                        <p:cNvPr id="419864" name="Object 24"/>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163" y="3753"/>
                          <a:ext cx="176"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9865" name="Text Box 25"/>
            <p:cNvSpPr txBox="1">
              <a:spLocks noChangeArrowheads="1"/>
            </p:cNvSpPr>
            <p:nvPr/>
          </p:nvSpPr>
          <p:spPr bwMode="auto">
            <a:xfrm>
              <a:off x="2214" y="2004"/>
              <a:ext cx="389" cy="243"/>
            </a:xfrm>
            <a:prstGeom prst="rect">
              <a:avLst/>
            </a:prstGeom>
            <a:solidFill>
              <a:schemeClr val="bg1"/>
            </a:solidFill>
            <a:ln w="1905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111</a:t>
              </a:r>
            </a:p>
          </p:txBody>
        </p:sp>
        <p:sp>
          <p:nvSpPr>
            <p:cNvPr id="419866" name="Text Box 26"/>
            <p:cNvSpPr txBox="1">
              <a:spLocks noChangeArrowheads="1"/>
            </p:cNvSpPr>
            <p:nvPr/>
          </p:nvSpPr>
          <p:spPr bwMode="auto">
            <a:xfrm>
              <a:off x="2213" y="2275"/>
              <a:ext cx="390" cy="243"/>
            </a:xfrm>
            <a:prstGeom prst="rect">
              <a:avLst/>
            </a:prstGeom>
            <a:solidFill>
              <a:schemeClr val="bg1"/>
            </a:solidFill>
            <a:ln w="1905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110</a:t>
              </a:r>
            </a:p>
          </p:txBody>
        </p:sp>
        <p:sp>
          <p:nvSpPr>
            <p:cNvPr id="419867" name="Text Box 27"/>
            <p:cNvSpPr txBox="1">
              <a:spLocks noChangeArrowheads="1"/>
            </p:cNvSpPr>
            <p:nvPr/>
          </p:nvSpPr>
          <p:spPr bwMode="auto">
            <a:xfrm>
              <a:off x="2225" y="2548"/>
              <a:ext cx="380" cy="243"/>
            </a:xfrm>
            <a:prstGeom prst="rect">
              <a:avLst/>
            </a:prstGeom>
            <a:solidFill>
              <a:schemeClr val="bg1"/>
            </a:solidFill>
            <a:ln w="1905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101</a:t>
              </a:r>
            </a:p>
          </p:txBody>
        </p:sp>
        <p:sp>
          <p:nvSpPr>
            <p:cNvPr id="419868" name="Text Box 28"/>
            <p:cNvSpPr txBox="1">
              <a:spLocks noChangeArrowheads="1"/>
            </p:cNvSpPr>
            <p:nvPr/>
          </p:nvSpPr>
          <p:spPr bwMode="auto">
            <a:xfrm>
              <a:off x="2214" y="2813"/>
              <a:ext cx="389" cy="243"/>
            </a:xfrm>
            <a:prstGeom prst="rect">
              <a:avLst/>
            </a:prstGeom>
            <a:solidFill>
              <a:schemeClr val="bg1"/>
            </a:solidFill>
            <a:ln w="1905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100</a:t>
              </a:r>
            </a:p>
          </p:txBody>
        </p:sp>
        <p:sp>
          <p:nvSpPr>
            <p:cNvPr id="419869" name="Text Box 29"/>
            <p:cNvSpPr txBox="1">
              <a:spLocks noChangeArrowheads="1"/>
            </p:cNvSpPr>
            <p:nvPr/>
          </p:nvSpPr>
          <p:spPr bwMode="auto">
            <a:xfrm>
              <a:off x="2214" y="3095"/>
              <a:ext cx="389" cy="243"/>
            </a:xfrm>
            <a:prstGeom prst="rect">
              <a:avLst/>
            </a:prstGeom>
            <a:solidFill>
              <a:schemeClr val="bg1"/>
            </a:solidFill>
            <a:ln w="1905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011</a:t>
              </a:r>
            </a:p>
          </p:txBody>
        </p:sp>
        <p:sp>
          <p:nvSpPr>
            <p:cNvPr id="419870" name="Text Box 30"/>
            <p:cNvSpPr txBox="1">
              <a:spLocks noChangeArrowheads="1"/>
            </p:cNvSpPr>
            <p:nvPr/>
          </p:nvSpPr>
          <p:spPr bwMode="auto">
            <a:xfrm>
              <a:off x="2216" y="3360"/>
              <a:ext cx="389" cy="243"/>
            </a:xfrm>
            <a:prstGeom prst="rect">
              <a:avLst/>
            </a:prstGeom>
            <a:solidFill>
              <a:schemeClr val="bg1"/>
            </a:solidFill>
            <a:ln w="1905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010</a:t>
              </a:r>
            </a:p>
          </p:txBody>
        </p:sp>
        <p:sp>
          <p:nvSpPr>
            <p:cNvPr id="419871" name="Text Box 31"/>
            <p:cNvSpPr txBox="1">
              <a:spLocks noChangeArrowheads="1"/>
            </p:cNvSpPr>
            <p:nvPr/>
          </p:nvSpPr>
          <p:spPr bwMode="auto">
            <a:xfrm>
              <a:off x="2216" y="3623"/>
              <a:ext cx="378" cy="243"/>
            </a:xfrm>
            <a:prstGeom prst="rect">
              <a:avLst/>
            </a:prstGeom>
            <a:solidFill>
              <a:schemeClr val="bg1"/>
            </a:solidFill>
            <a:ln w="1905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001</a:t>
              </a:r>
            </a:p>
          </p:txBody>
        </p:sp>
        <p:sp>
          <p:nvSpPr>
            <p:cNvPr id="419872" name="Text Box 32"/>
            <p:cNvSpPr txBox="1">
              <a:spLocks noChangeArrowheads="1"/>
            </p:cNvSpPr>
            <p:nvPr/>
          </p:nvSpPr>
          <p:spPr bwMode="auto">
            <a:xfrm>
              <a:off x="2216" y="3883"/>
              <a:ext cx="379" cy="243"/>
            </a:xfrm>
            <a:prstGeom prst="rect">
              <a:avLst/>
            </a:prstGeom>
            <a:solidFill>
              <a:schemeClr val="bg1"/>
            </a:solidFill>
            <a:ln w="1905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latin typeface="Times New Roman" panose="02020603050405020304" pitchFamily="18" charset="0"/>
                  <a:ea typeface="楷体_GB2312" pitchFamily="49" charset="-122"/>
                </a:rPr>
                <a:t>000</a:t>
              </a:r>
            </a:p>
          </p:txBody>
        </p:sp>
        <p:sp>
          <p:nvSpPr>
            <p:cNvPr id="419873" name="Text Box 33"/>
            <p:cNvSpPr txBox="1">
              <a:spLocks noChangeArrowheads="1"/>
            </p:cNvSpPr>
            <p:nvPr/>
          </p:nvSpPr>
          <p:spPr bwMode="auto">
            <a:xfrm>
              <a:off x="1385" y="3880"/>
              <a:ext cx="680" cy="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FF0000"/>
                  </a:solidFill>
                  <a:latin typeface="Times New Roman" panose="02020603050405020304" pitchFamily="18" charset="0"/>
                  <a:ea typeface="楷体_GB2312" pitchFamily="49" charset="-122"/>
                </a:rPr>
                <a:t>0</a:t>
              </a:r>
              <a:r>
                <a:rPr lang="el-GR" altLang="zh-CN">
                  <a:solidFill>
                    <a:srgbClr val="FF0000"/>
                  </a:solidFill>
                  <a:latin typeface="Times New Roman" panose="02020603050405020304" pitchFamily="18" charset="0"/>
                  <a:ea typeface="楷体_GB2312" pitchFamily="49" charset="-122"/>
                  <a:cs typeface="Times New Roman" panose="02020603050405020304" pitchFamily="18" charset="0"/>
                </a:rPr>
                <a:t>Δ</a:t>
              </a:r>
              <a:r>
                <a:rPr lang="en-US" altLang="zh-CN">
                  <a:latin typeface="Times New Roman" panose="02020603050405020304" pitchFamily="18" charset="0"/>
                  <a:ea typeface="楷体_GB2312" pitchFamily="49" charset="-122"/>
                </a:rPr>
                <a:t>=0 </a:t>
              </a:r>
              <a:r>
                <a:rPr lang="en-US" altLang="zh-CN" sz="2000">
                  <a:latin typeface="Times New Roman" panose="02020603050405020304" pitchFamily="18" charset="0"/>
                  <a:ea typeface="楷体_GB2312" pitchFamily="49" charset="-122"/>
                </a:rPr>
                <a:t>v</a:t>
              </a:r>
            </a:p>
          </p:txBody>
        </p:sp>
        <p:sp>
          <p:nvSpPr>
            <p:cNvPr id="419874" name="Text Box 34"/>
            <p:cNvSpPr txBox="1">
              <a:spLocks noChangeArrowheads="1"/>
            </p:cNvSpPr>
            <p:nvPr/>
          </p:nvSpPr>
          <p:spPr bwMode="auto">
            <a:xfrm>
              <a:off x="1366" y="2036"/>
              <a:ext cx="765" cy="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7</a:t>
              </a:r>
              <a:r>
                <a:rPr lang="el-GR" altLang="zh-CN">
                  <a:solidFill>
                    <a:srgbClr val="000066"/>
                  </a:solidFill>
                  <a:latin typeface="Times New Roman" panose="02020603050405020304" pitchFamily="18" charset="0"/>
                  <a:ea typeface="楷体_GB2312" pitchFamily="49" charset="-122"/>
                  <a:cs typeface="Times New Roman" panose="02020603050405020304" pitchFamily="18" charset="0"/>
                </a:rPr>
                <a:t>Δ</a:t>
              </a:r>
              <a:r>
                <a:rPr lang="en-US" altLang="zh-CN">
                  <a:solidFill>
                    <a:srgbClr val="000066"/>
                  </a:solidFill>
                  <a:latin typeface="Times New Roman" panose="02020603050405020304" pitchFamily="18" charset="0"/>
                  <a:ea typeface="楷体_GB2312" pitchFamily="49" charset="-122"/>
                </a:rPr>
                <a:t>=7/8 </a:t>
              </a:r>
              <a:r>
                <a:rPr lang="en-US" altLang="zh-CN" sz="2000">
                  <a:solidFill>
                    <a:srgbClr val="000066"/>
                  </a:solidFill>
                  <a:latin typeface="Times New Roman" panose="02020603050405020304" pitchFamily="18" charset="0"/>
                  <a:ea typeface="楷体_GB2312" pitchFamily="49" charset="-122"/>
                </a:rPr>
                <a:t>v</a:t>
              </a:r>
            </a:p>
          </p:txBody>
        </p:sp>
        <p:sp>
          <p:nvSpPr>
            <p:cNvPr id="419875" name="Text Box 35"/>
            <p:cNvSpPr txBox="1">
              <a:spLocks noChangeArrowheads="1"/>
            </p:cNvSpPr>
            <p:nvPr/>
          </p:nvSpPr>
          <p:spPr bwMode="auto">
            <a:xfrm>
              <a:off x="1365" y="2276"/>
              <a:ext cx="765" cy="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6</a:t>
              </a:r>
              <a:r>
                <a:rPr lang="el-GR" altLang="zh-CN">
                  <a:solidFill>
                    <a:srgbClr val="000066"/>
                  </a:solidFill>
                  <a:latin typeface="Times New Roman" panose="02020603050405020304" pitchFamily="18" charset="0"/>
                  <a:ea typeface="楷体_GB2312" pitchFamily="49" charset="-122"/>
                  <a:cs typeface="Times New Roman" panose="02020603050405020304" pitchFamily="18" charset="0"/>
                </a:rPr>
                <a:t>Δ</a:t>
              </a:r>
              <a:r>
                <a:rPr lang="en-US" altLang="zh-CN">
                  <a:solidFill>
                    <a:srgbClr val="000066"/>
                  </a:solidFill>
                  <a:latin typeface="Times New Roman" panose="02020603050405020304" pitchFamily="18" charset="0"/>
                  <a:ea typeface="楷体_GB2312" pitchFamily="49" charset="-122"/>
                </a:rPr>
                <a:t>=6/8 </a:t>
              </a:r>
              <a:r>
                <a:rPr lang="en-US" altLang="zh-CN" sz="2000">
                  <a:solidFill>
                    <a:srgbClr val="000066"/>
                  </a:solidFill>
                  <a:latin typeface="Times New Roman" panose="02020603050405020304" pitchFamily="18" charset="0"/>
                  <a:ea typeface="楷体_GB2312" pitchFamily="49" charset="-122"/>
                </a:rPr>
                <a:t>v</a:t>
              </a:r>
            </a:p>
          </p:txBody>
        </p:sp>
        <p:sp>
          <p:nvSpPr>
            <p:cNvPr id="419876" name="Text Box 36"/>
            <p:cNvSpPr txBox="1">
              <a:spLocks noChangeArrowheads="1"/>
            </p:cNvSpPr>
            <p:nvPr/>
          </p:nvSpPr>
          <p:spPr bwMode="auto">
            <a:xfrm>
              <a:off x="1366" y="2561"/>
              <a:ext cx="765" cy="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5</a:t>
              </a:r>
              <a:r>
                <a:rPr lang="el-GR" altLang="zh-CN">
                  <a:solidFill>
                    <a:srgbClr val="000066"/>
                  </a:solidFill>
                  <a:latin typeface="Times New Roman" panose="02020603050405020304" pitchFamily="18" charset="0"/>
                  <a:ea typeface="楷体_GB2312" pitchFamily="49" charset="-122"/>
                  <a:cs typeface="Times New Roman" panose="02020603050405020304" pitchFamily="18" charset="0"/>
                </a:rPr>
                <a:t>Δ</a:t>
              </a:r>
              <a:r>
                <a:rPr lang="en-US" altLang="zh-CN">
                  <a:solidFill>
                    <a:srgbClr val="000066"/>
                  </a:solidFill>
                  <a:latin typeface="Times New Roman" panose="02020603050405020304" pitchFamily="18" charset="0"/>
                  <a:ea typeface="楷体_GB2312" pitchFamily="49" charset="-122"/>
                </a:rPr>
                <a:t>=5/8 </a:t>
              </a:r>
              <a:r>
                <a:rPr lang="en-US" altLang="zh-CN" sz="2000">
                  <a:solidFill>
                    <a:srgbClr val="000066"/>
                  </a:solidFill>
                  <a:latin typeface="Times New Roman" panose="02020603050405020304" pitchFamily="18" charset="0"/>
                  <a:ea typeface="楷体_GB2312" pitchFamily="49" charset="-122"/>
                </a:rPr>
                <a:t>v</a:t>
              </a:r>
            </a:p>
          </p:txBody>
        </p:sp>
        <p:sp>
          <p:nvSpPr>
            <p:cNvPr id="419877" name="Text Box 37"/>
            <p:cNvSpPr txBox="1">
              <a:spLocks noChangeArrowheads="1"/>
            </p:cNvSpPr>
            <p:nvPr/>
          </p:nvSpPr>
          <p:spPr bwMode="auto">
            <a:xfrm>
              <a:off x="1367" y="2819"/>
              <a:ext cx="765" cy="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4</a:t>
              </a:r>
              <a:r>
                <a:rPr lang="el-GR" altLang="zh-CN">
                  <a:solidFill>
                    <a:srgbClr val="000066"/>
                  </a:solidFill>
                  <a:latin typeface="Times New Roman" panose="02020603050405020304" pitchFamily="18" charset="0"/>
                  <a:ea typeface="楷体_GB2312" pitchFamily="49" charset="-122"/>
                  <a:cs typeface="Times New Roman" panose="02020603050405020304" pitchFamily="18" charset="0"/>
                </a:rPr>
                <a:t>Δ</a:t>
              </a:r>
              <a:r>
                <a:rPr lang="en-US" altLang="zh-CN">
                  <a:solidFill>
                    <a:srgbClr val="000066"/>
                  </a:solidFill>
                  <a:latin typeface="Times New Roman" panose="02020603050405020304" pitchFamily="18" charset="0"/>
                  <a:ea typeface="楷体_GB2312" pitchFamily="49" charset="-122"/>
                </a:rPr>
                <a:t>=4/8 </a:t>
              </a:r>
              <a:r>
                <a:rPr lang="en-US" altLang="zh-CN" sz="2000">
                  <a:solidFill>
                    <a:srgbClr val="000066"/>
                  </a:solidFill>
                  <a:latin typeface="Times New Roman" panose="02020603050405020304" pitchFamily="18" charset="0"/>
                  <a:ea typeface="楷体_GB2312" pitchFamily="49" charset="-122"/>
                </a:rPr>
                <a:t>v</a:t>
              </a:r>
            </a:p>
          </p:txBody>
        </p:sp>
        <p:sp>
          <p:nvSpPr>
            <p:cNvPr id="419878" name="Text Box 38"/>
            <p:cNvSpPr txBox="1">
              <a:spLocks noChangeArrowheads="1"/>
            </p:cNvSpPr>
            <p:nvPr/>
          </p:nvSpPr>
          <p:spPr bwMode="auto">
            <a:xfrm>
              <a:off x="1366" y="3105"/>
              <a:ext cx="765" cy="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3</a:t>
              </a:r>
              <a:r>
                <a:rPr lang="el-GR" altLang="zh-CN">
                  <a:solidFill>
                    <a:srgbClr val="000066"/>
                  </a:solidFill>
                  <a:latin typeface="Times New Roman" panose="02020603050405020304" pitchFamily="18" charset="0"/>
                  <a:ea typeface="楷体_GB2312" pitchFamily="49" charset="-122"/>
                  <a:cs typeface="Times New Roman" panose="02020603050405020304" pitchFamily="18" charset="0"/>
                </a:rPr>
                <a:t>Δ</a:t>
              </a:r>
              <a:r>
                <a:rPr lang="en-US" altLang="zh-CN">
                  <a:solidFill>
                    <a:srgbClr val="000066"/>
                  </a:solidFill>
                  <a:latin typeface="Times New Roman" panose="02020603050405020304" pitchFamily="18" charset="0"/>
                  <a:ea typeface="楷体_GB2312" pitchFamily="49" charset="-122"/>
                </a:rPr>
                <a:t>=3/8 </a:t>
              </a:r>
              <a:r>
                <a:rPr lang="en-US" altLang="zh-CN" sz="2000">
                  <a:solidFill>
                    <a:srgbClr val="000066"/>
                  </a:solidFill>
                  <a:latin typeface="Times New Roman" panose="02020603050405020304" pitchFamily="18" charset="0"/>
                  <a:ea typeface="楷体_GB2312" pitchFamily="49" charset="-122"/>
                </a:rPr>
                <a:t>v</a:t>
              </a:r>
            </a:p>
          </p:txBody>
        </p:sp>
        <p:sp>
          <p:nvSpPr>
            <p:cNvPr id="419879" name="Text Box 39"/>
            <p:cNvSpPr txBox="1">
              <a:spLocks noChangeArrowheads="1"/>
            </p:cNvSpPr>
            <p:nvPr/>
          </p:nvSpPr>
          <p:spPr bwMode="auto">
            <a:xfrm>
              <a:off x="1367" y="3354"/>
              <a:ext cx="765" cy="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2</a:t>
              </a:r>
              <a:r>
                <a:rPr lang="el-GR" altLang="zh-CN">
                  <a:solidFill>
                    <a:srgbClr val="000066"/>
                  </a:solidFill>
                  <a:latin typeface="Times New Roman" panose="02020603050405020304" pitchFamily="18" charset="0"/>
                  <a:ea typeface="楷体_GB2312" pitchFamily="49" charset="-122"/>
                  <a:cs typeface="Times New Roman" panose="02020603050405020304" pitchFamily="18" charset="0"/>
                </a:rPr>
                <a:t>Δ</a:t>
              </a:r>
              <a:r>
                <a:rPr lang="en-US" altLang="zh-CN">
                  <a:solidFill>
                    <a:srgbClr val="000066"/>
                  </a:solidFill>
                  <a:latin typeface="Times New Roman" panose="02020603050405020304" pitchFamily="18" charset="0"/>
                  <a:ea typeface="楷体_GB2312" pitchFamily="49" charset="-122"/>
                </a:rPr>
                <a:t>=2/8 </a:t>
              </a:r>
              <a:r>
                <a:rPr lang="en-US" altLang="zh-CN" sz="2000">
                  <a:solidFill>
                    <a:srgbClr val="000066"/>
                  </a:solidFill>
                  <a:latin typeface="Times New Roman" panose="02020603050405020304" pitchFamily="18" charset="0"/>
                  <a:ea typeface="楷体_GB2312" pitchFamily="49" charset="-122"/>
                </a:rPr>
                <a:t>v</a:t>
              </a:r>
            </a:p>
          </p:txBody>
        </p:sp>
        <p:sp>
          <p:nvSpPr>
            <p:cNvPr id="419880" name="Text Box 40"/>
            <p:cNvSpPr txBox="1">
              <a:spLocks noChangeArrowheads="1"/>
            </p:cNvSpPr>
            <p:nvPr/>
          </p:nvSpPr>
          <p:spPr bwMode="auto">
            <a:xfrm>
              <a:off x="1376" y="3631"/>
              <a:ext cx="765" cy="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1</a:t>
              </a:r>
              <a:r>
                <a:rPr lang="el-GR" altLang="zh-CN">
                  <a:solidFill>
                    <a:srgbClr val="000066"/>
                  </a:solidFill>
                  <a:latin typeface="Times New Roman" panose="02020603050405020304" pitchFamily="18" charset="0"/>
                  <a:ea typeface="楷体_GB2312" pitchFamily="49" charset="-122"/>
                  <a:cs typeface="Times New Roman" panose="02020603050405020304" pitchFamily="18" charset="0"/>
                </a:rPr>
                <a:t>Δ</a:t>
              </a:r>
              <a:r>
                <a:rPr lang="en-US" altLang="zh-CN">
                  <a:solidFill>
                    <a:srgbClr val="000066"/>
                  </a:solidFill>
                  <a:latin typeface="Times New Roman" panose="02020603050405020304" pitchFamily="18" charset="0"/>
                  <a:ea typeface="楷体_GB2312" pitchFamily="49" charset="-122"/>
                </a:rPr>
                <a:t>=1/8 </a:t>
              </a:r>
              <a:r>
                <a:rPr lang="en-US" altLang="zh-CN" sz="2000">
                  <a:solidFill>
                    <a:srgbClr val="000066"/>
                  </a:solidFill>
                  <a:latin typeface="Times New Roman" panose="02020603050405020304" pitchFamily="18" charset="0"/>
                  <a:ea typeface="楷体_GB2312" pitchFamily="49" charset="-122"/>
                </a:rPr>
                <a:t>v</a:t>
              </a:r>
            </a:p>
          </p:txBody>
        </p:sp>
        <p:sp>
          <p:nvSpPr>
            <p:cNvPr id="419881" name="Text Box 41"/>
            <p:cNvSpPr txBox="1">
              <a:spLocks noChangeArrowheads="1"/>
            </p:cNvSpPr>
            <p:nvPr/>
          </p:nvSpPr>
          <p:spPr bwMode="auto">
            <a:xfrm>
              <a:off x="564" y="1650"/>
              <a:ext cx="905" cy="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zh-CN" altLang="en-US" sz="2000">
                  <a:solidFill>
                    <a:srgbClr val="000066"/>
                  </a:solidFill>
                  <a:latin typeface="Times New Roman" panose="02020603050405020304" pitchFamily="18" charset="0"/>
                  <a:ea typeface="楷体_GB2312" pitchFamily="49" charset="-122"/>
                </a:rPr>
                <a:t>输入信号</a:t>
              </a:r>
            </a:p>
          </p:txBody>
        </p:sp>
        <p:sp>
          <p:nvSpPr>
            <p:cNvPr id="419882" name="Text Box 42"/>
            <p:cNvSpPr txBox="1">
              <a:spLocks noChangeArrowheads="1"/>
            </p:cNvSpPr>
            <p:nvPr/>
          </p:nvSpPr>
          <p:spPr bwMode="auto">
            <a:xfrm>
              <a:off x="1939" y="1644"/>
              <a:ext cx="964" cy="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000">
                  <a:solidFill>
                    <a:srgbClr val="000066"/>
                  </a:solidFill>
                  <a:latin typeface="Times New Roman" panose="02020603050405020304" pitchFamily="18" charset="0"/>
                  <a:ea typeface="楷体_GB2312" pitchFamily="49" charset="-122"/>
                </a:rPr>
                <a:t>编码</a:t>
              </a:r>
            </a:p>
          </p:txBody>
        </p:sp>
        <p:sp>
          <p:nvSpPr>
            <p:cNvPr id="419883" name="Text Box 43"/>
            <p:cNvSpPr txBox="1">
              <a:spLocks noChangeArrowheads="1"/>
            </p:cNvSpPr>
            <p:nvPr/>
          </p:nvSpPr>
          <p:spPr bwMode="auto">
            <a:xfrm>
              <a:off x="1614" y="1662"/>
              <a:ext cx="645" cy="32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45000"/>
                </a:lnSpc>
                <a:spcBef>
                  <a:spcPct val="50000"/>
                </a:spcBef>
              </a:pPr>
              <a:r>
                <a:rPr lang="zh-CN" altLang="en-US" sz="2000">
                  <a:solidFill>
                    <a:srgbClr val="000066"/>
                  </a:solidFill>
                  <a:latin typeface="Times New Roman" panose="02020603050405020304" pitchFamily="18" charset="0"/>
                  <a:ea typeface="楷体_GB2312" pitchFamily="49" charset="-122"/>
                </a:rPr>
                <a:t>量化后</a:t>
              </a:r>
            </a:p>
            <a:p>
              <a:pPr algn="l">
                <a:lnSpc>
                  <a:spcPct val="45000"/>
                </a:lnSpc>
                <a:spcBef>
                  <a:spcPct val="50000"/>
                </a:spcBef>
              </a:pPr>
              <a:r>
                <a:rPr lang="zh-CN" altLang="en-US" sz="2000">
                  <a:solidFill>
                    <a:srgbClr val="000066"/>
                  </a:solidFill>
                  <a:latin typeface="Times New Roman" panose="02020603050405020304" pitchFamily="18" charset="0"/>
                  <a:ea typeface="楷体_GB2312" pitchFamily="49" charset="-122"/>
                </a:rPr>
                <a:t>电压</a:t>
              </a:r>
            </a:p>
          </p:txBody>
        </p:sp>
        <p:sp>
          <p:nvSpPr>
            <p:cNvPr id="419884" name="Line 44"/>
            <p:cNvSpPr>
              <a:spLocks noChangeShapeType="1"/>
            </p:cNvSpPr>
            <p:nvPr/>
          </p:nvSpPr>
          <p:spPr bwMode="auto">
            <a:xfrm>
              <a:off x="1356" y="1907"/>
              <a:ext cx="0" cy="233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sp>
        <p:nvSpPr>
          <p:cNvPr id="419885" name="Rectangle 45"/>
          <p:cNvSpPr>
            <a:spLocks noChangeArrowheads="1"/>
          </p:cNvSpPr>
          <p:nvPr/>
        </p:nvSpPr>
        <p:spPr bwMode="auto">
          <a:xfrm>
            <a:off x="511175" y="600075"/>
            <a:ext cx="8734425" cy="100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a )  </a:t>
            </a:r>
            <a:r>
              <a:rPr kumimoji="1" lang="zh-CN" altLang="en-US" sz="2400">
                <a:solidFill>
                  <a:srgbClr val="000066"/>
                </a:solidFill>
                <a:latin typeface="Times New Roman" panose="02020603050405020304" pitchFamily="18" charset="0"/>
                <a:ea typeface="楷体_GB2312" pitchFamily="49" charset="-122"/>
              </a:rPr>
              <a:t>只舍不入量化方式</a:t>
            </a:r>
            <a:r>
              <a:rPr kumimoji="1" lang="en-US" altLang="zh-CN" sz="2400">
                <a:solidFill>
                  <a:srgbClr val="000066"/>
                </a:solidFill>
                <a:latin typeface="Times New Roman" panose="02020603050405020304" pitchFamily="18" charset="0"/>
                <a:ea typeface="楷体_GB2312" pitchFamily="49" charset="-122"/>
              </a:rPr>
              <a:t>:</a:t>
            </a:r>
            <a:r>
              <a:rPr kumimoji="1" lang="zh-CN" altLang="en-US" sz="2400">
                <a:solidFill>
                  <a:srgbClr val="000066"/>
                </a:solidFill>
                <a:latin typeface="Times New Roman" panose="02020603050405020304" pitchFamily="18" charset="0"/>
                <a:ea typeface="楷体_GB2312" pitchFamily="49" charset="-122"/>
              </a:rPr>
              <a:t>量化中把不足一个量化单位的部分舍弃；</a:t>
            </a:r>
          </a:p>
          <a:p>
            <a:pPr algn="l">
              <a:spcBef>
                <a:spcPct val="50000"/>
              </a:spcBef>
            </a:pPr>
            <a:r>
              <a:rPr kumimoji="1" lang="zh-CN" altLang="en-US" sz="2400">
                <a:solidFill>
                  <a:srgbClr val="000066"/>
                </a:solidFill>
                <a:latin typeface="Times New Roman" panose="02020603050405020304" pitchFamily="18" charset="0"/>
                <a:ea typeface="楷体_GB2312" pitchFamily="49" charset="-122"/>
              </a:rPr>
              <a:t>对于等于或大于一个量化单位部分按一个量化单位处理。</a:t>
            </a:r>
          </a:p>
        </p:txBody>
      </p:sp>
      <p:sp>
        <p:nvSpPr>
          <p:cNvPr id="419886" name="Rectangle 46"/>
          <p:cNvSpPr>
            <a:spLocks noChangeArrowheads="1"/>
          </p:cNvSpPr>
          <p:nvPr/>
        </p:nvSpPr>
        <p:spPr bwMode="auto">
          <a:xfrm>
            <a:off x="4786313" y="4454525"/>
            <a:ext cx="27606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2400">
                <a:solidFill>
                  <a:srgbClr val="000066"/>
                </a:solidFill>
                <a:latin typeface="Times New Roman" panose="02020603050405020304" pitchFamily="18" charset="0"/>
                <a:ea typeface="楷体_GB2312" pitchFamily="49" charset="-122"/>
              </a:rPr>
              <a:t>最大量化误差为：</a:t>
            </a:r>
          </a:p>
        </p:txBody>
      </p:sp>
      <p:sp>
        <p:nvSpPr>
          <p:cNvPr id="419887" name="Text Box 47"/>
          <p:cNvSpPr txBox="1">
            <a:spLocks noChangeArrowheads="1"/>
          </p:cNvSpPr>
          <p:nvPr/>
        </p:nvSpPr>
        <p:spPr bwMode="auto">
          <a:xfrm>
            <a:off x="4932363" y="2781300"/>
            <a:ext cx="3746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buFont typeface="Wingdings" panose="05000000000000000000" pitchFamily="2" charset="2"/>
              <a:buNone/>
            </a:pPr>
            <a:r>
              <a:rPr kumimoji="1" lang="zh-CN" altLang="en-US" sz="2400">
                <a:solidFill>
                  <a:srgbClr val="000066"/>
                </a:solidFill>
                <a:latin typeface="Times New Roman" panose="02020603050405020304" pitchFamily="18" charset="0"/>
                <a:ea typeface="楷体_GB2312" pitchFamily="49" charset="-122"/>
              </a:rPr>
              <a:t>最小量化单位</a:t>
            </a:r>
          </a:p>
        </p:txBody>
      </p:sp>
      <p:sp>
        <p:nvSpPr>
          <p:cNvPr id="419888" name="Text Box 48"/>
          <p:cNvSpPr txBox="1">
            <a:spLocks noChangeArrowheads="1"/>
          </p:cNvSpPr>
          <p:nvPr/>
        </p:nvSpPr>
        <p:spPr bwMode="auto">
          <a:xfrm>
            <a:off x="6584950" y="5229225"/>
            <a:ext cx="1117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2400">
                <a:solidFill>
                  <a:srgbClr val="000066"/>
                </a:solidFill>
                <a:latin typeface="Times New Roman" panose="02020603050405020304" pitchFamily="18" charset="0"/>
                <a:ea typeface="楷体_GB2312" pitchFamily="49" charset="-122"/>
              </a:rPr>
              <a:t>＝</a:t>
            </a:r>
            <a:r>
              <a:rPr kumimoji="1" lang="en-US" altLang="zh-CN" sz="2400">
                <a:solidFill>
                  <a:srgbClr val="000066"/>
                </a:solidFill>
                <a:latin typeface="Times New Roman" panose="02020603050405020304" pitchFamily="18" charset="0"/>
                <a:ea typeface="楷体_GB2312" pitchFamily="49" charset="-122"/>
              </a:rPr>
              <a:t>1/8V</a:t>
            </a:r>
          </a:p>
        </p:txBody>
      </p:sp>
      <p:sp>
        <p:nvSpPr>
          <p:cNvPr id="419889" name="Text Box 49"/>
          <p:cNvSpPr txBox="1">
            <a:spLocks noChangeArrowheads="1"/>
          </p:cNvSpPr>
          <p:nvPr/>
        </p:nvSpPr>
        <p:spPr bwMode="auto">
          <a:xfrm>
            <a:off x="5008563" y="3556000"/>
            <a:ext cx="1709737"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l-GR" altLang="zh-CN" sz="2400">
                <a:solidFill>
                  <a:srgbClr val="000066"/>
                </a:solidFill>
                <a:latin typeface="Times New Roman" panose="02020603050405020304" pitchFamily="18" charset="0"/>
                <a:ea typeface="楷体_GB2312" pitchFamily="49" charset="-122"/>
                <a:cs typeface="Times New Roman" panose="02020603050405020304" pitchFamily="18" charset="0"/>
              </a:rPr>
              <a:t>Δ</a:t>
            </a:r>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=1LSB=</a:t>
            </a:r>
          </a:p>
        </p:txBody>
      </p:sp>
      <p:sp>
        <p:nvSpPr>
          <p:cNvPr id="419890" name="Text Box 50"/>
          <p:cNvSpPr txBox="1">
            <a:spLocks noChangeArrowheads="1"/>
          </p:cNvSpPr>
          <p:nvPr/>
        </p:nvSpPr>
        <p:spPr bwMode="auto">
          <a:xfrm>
            <a:off x="6453188" y="3529013"/>
            <a:ext cx="1112837"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sz="2400">
                <a:solidFill>
                  <a:srgbClr val="000066"/>
                </a:solidFill>
                <a:latin typeface="Times New Roman" panose="02020603050405020304" pitchFamily="18" charset="0"/>
                <a:ea typeface="楷体_GB2312" pitchFamily="49" charset="-122"/>
              </a:rPr>
              <a:t>1/8 </a:t>
            </a:r>
            <a:r>
              <a:rPr kumimoji="1" lang="en-US" altLang="zh-CN" sz="2400">
                <a:solidFill>
                  <a:srgbClr val="000066"/>
                </a:solidFill>
                <a:latin typeface="Times New Roman" panose="02020603050405020304" pitchFamily="18" charset="0"/>
                <a:ea typeface="楷体_GB2312" pitchFamily="49" charset="-122"/>
              </a:rPr>
              <a:t>V</a:t>
            </a:r>
          </a:p>
        </p:txBody>
      </p:sp>
      <p:sp>
        <p:nvSpPr>
          <p:cNvPr id="419891" name="Rectangle 51"/>
          <p:cNvSpPr>
            <a:spLocks noChangeArrowheads="1"/>
          </p:cNvSpPr>
          <p:nvPr/>
        </p:nvSpPr>
        <p:spPr bwMode="auto">
          <a:xfrm>
            <a:off x="539750" y="1700213"/>
            <a:ext cx="5310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zh-CN" altLang="en-US" sz="2400">
                <a:solidFill>
                  <a:srgbClr val="000066"/>
                </a:solidFill>
                <a:latin typeface="Times New Roman" panose="02020603050405020304" pitchFamily="18" charset="0"/>
                <a:ea typeface="楷体_GB2312" pitchFamily="49" charset="-122"/>
              </a:rPr>
              <a:t>例：将</a:t>
            </a:r>
            <a:r>
              <a:rPr kumimoji="1" lang="en-US" altLang="zh-CN" sz="2400">
                <a:solidFill>
                  <a:srgbClr val="000066"/>
                </a:solidFill>
                <a:latin typeface="Times New Roman" panose="02020603050405020304" pitchFamily="18" charset="0"/>
                <a:ea typeface="楷体_GB2312" pitchFamily="49" charset="-122"/>
              </a:rPr>
              <a:t>0~1V</a:t>
            </a:r>
            <a:r>
              <a:rPr kumimoji="1" lang="zh-CN" altLang="en-US" sz="2400">
                <a:solidFill>
                  <a:srgbClr val="000066"/>
                </a:solidFill>
                <a:latin typeface="Times New Roman" panose="02020603050405020304" pitchFamily="18" charset="0"/>
                <a:ea typeface="楷体_GB2312" pitchFamily="49" charset="-122"/>
              </a:rPr>
              <a:t>电压转换为</a:t>
            </a:r>
            <a:r>
              <a:rPr kumimoji="1" lang="en-US" altLang="zh-CN" sz="2400">
                <a:solidFill>
                  <a:srgbClr val="000066"/>
                </a:solidFill>
                <a:latin typeface="Times New Roman" panose="02020603050405020304" pitchFamily="18" charset="0"/>
                <a:ea typeface="楷体_GB2312" pitchFamily="49" charset="-122"/>
              </a:rPr>
              <a:t>3</a:t>
            </a:r>
            <a:r>
              <a:rPr kumimoji="1" lang="zh-CN" altLang="en-US" sz="2400">
                <a:solidFill>
                  <a:srgbClr val="000066"/>
                </a:solidFill>
                <a:latin typeface="Times New Roman" panose="02020603050405020304" pitchFamily="18" charset="0"/>
                <a:ea typeface="楷体_GB2312" pitchFamily="49" charset="-122"/>
              </a:rPr>
              <a:t>位二进制代码</a:t>
            </a:r>
          </a:p>
        </p:txBody>
      </p:sp>
    </p:spTree>
    <p:extLst>
      <p:ext uri="{BB962C8B-B14F-4D97-AF65-F5344CB8AC3E}">
        <p14:creationId xmlns:p14="http://schemas.microsoft.com/office/powerpoint/2010/main" val="21933350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19885"/>
                                        </p:tgtEl>
                                        <p:attrNameLst>
                                          <p:attrName>style.visibility</p:attrName>
                                        </p:attrNameLst>
                                      </p:cBhvr>
                                      <p:to>
                                        <p:strVal val="visible"/>
                                      </p:to>
                                    </p:set>
                                    <p:animEffect transition="in" filter="strips(downRight)">
                                      <p:cBhvr>
                                        <p:cTn id="7" dur="500"/>
                                        <p:tgtEl>
                                          <p:spTgt spid="41988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19891"/>
                                        </p:tgtEl>
                                        <p:attrNameLst>
                                          <p:attrName>style.visibility</p:attrName>
                                        </p:attrNameLst>
                                      </p:cBhvr>
                                      <p:to>
                                        <p:strVal val="visible"/>
                                      </p:to>
                                    </p:set>
                                    <p:animEffect transition="in" filter="strips(downRight)">
                                      <p:cBhvr>
                                        <p:cTn id="12" dur="500"/>
                                        <p:tgtEl>
                                          <p:spTgt spid="41989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19892"/>
                                        </p:tgtEl>
                                        <p:attrNameLst>
                                          <p:attrName>style.visibility</p:attrName>
                                        </p:attrNameLst>
                                      </p:cBhvr>
                                      <p:to>
                                        <p:strVal val="visible"/>
                                      </p:to>
                                    </p:set>
                                    <p:animEffect transition="in" filter="wipe(up)">
                                      <p:cBhvr>
                                        <p:cTn id="17" dur="500"/>
                                        <p:tgtEl>
                                          <p:spTgt spid="41989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19887"/>
                                        </p:tgtEl>
                                        <p:attrNameLst>
                                          <p:attrName>style.visibility</p:attrName>
                                        </p:attrNameLst>
                                      </p:cBhvr>
                                      <p:to>
                                        <p:strVal val="visible"/>
                                      </p:to>
                                    </p:set>
                                    <p:animEffect transition="in" filter="strips(downRight)">
                                      <p:cBhvr>
                                        <p:cTn id="22" dur="500"/>
                                        <p:tgtEl>
                                          <p:spTgt spid="41988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19889"/>
                                        </p:tgtEl>
                                        <p:attrNameLst>
                                          <p:attrName>style.visibility</p:attrName>
                                        </p:attrNameLst>
                                      </p:cBhvr>
                                      <p:to>
                                        <p:strVal val="visible"/>
                                      </p:to>
                                    </p:set>
                                    <p:animEffect transition="in" filter="strips(downRight)">
                                      <p:cBhvr>
                                        <p:cTn id="27" dur="500"/>
                                        <p:tgtEl>
                                          <p:spTgt spid="41988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19890"/>
                                        </p:tgtEl>
                                        <p:attrNameLst>
                                          <p:attrName>style.visibility</p:attrName>
                                        </p:attrNameLst>
                                      </p:cBhvr>
                                      <p:to>
                                        <p:strVal val="visible"/>
                                      </p:to>
                                    </p:set>
                                    <p:animEffect transition="in" filter="dissolve">
                                      <p:cBhvr>
                                        <p:cTn id="32" dur="500"/>
                                        <p:tgtEl>
                                          <p:spTgt spid="41989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419886"/>
                                        </p:tgtEl>
                                        <p:attrNameLst>
                                          <p:attrName>style.visibility</p:attrName>
                                        </p:attrNameLst>
                                      </p:cBhvr>
                                      <p:to>
                                        <p:strVal val="visible"/>
                                      </p:to>
                                    </p:set>
                                    <p:animEffect transition="in" filter="strips(downRight)">
                                      <p:cBhvr>
                                        <p:cTn id="37" dur="500"/>
                                        <p:tgtEl>
                                          <p:spTgt spid="41988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nodeType="clickEffect">
                                  <p:stCondLst>
                                    <p:cond delay="0"/>
                                  </p:stCondLst>
                                  <p:childTnLst>
                                    <p:set>
                                      <p:cBhvr>
                                        <p:cTn id="41" dur="1" fill="hold">
                                          <p:stCondLst>
                                            <p:cond delay="0"/>
                                          </p:stCondLst>
                                        </p:cTn>
                                        <p:tgtEl>
                                          <p:spTgt spid="419845"/>
                                        </p:tgtEl>
                                        <p:attrNameLst>
                                          <p:attrName>style.visibility</p:attrName>
                                        </p:attrNameLst>
                                      </p:cBhvr>
                                      <p:to>
                                        <p:strVal val="visible"/>
                                      </p:to>
                                    </p:set>
                                    <p:animEffect transition="in" filter="box(in)">
                                      <p:cBhvr>
                                        <p:cTn id="42" dur="500"/>
                                        <p:tgtEl>
                                          <p:spTgt spid="41984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419888"/>
                                        </p:tgtEl>
                                        <p:attrNameLst>
                                          <p:attrName>style.visibility</p:attrName>
                                        </p:attrNameLst>
                                      </p:cBhvr>
                                      <p:to>
                                        <p:strVal val="visible"/>
                                      </p:to>
                                    </p:set>
                                    <p:animEffect transition="in" filter="box(in)">
                                      <p:cBhvr>
                                        <p:cTn id="47" dur="500"/>
                                        <p:tgtEl>
                                          <p:spTgt spid="4198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85" grpId="0" autoUpdateAnimBg="0"/>
      <p:bldP spid="419886" grpId="0" autoUpdateAnimBg="0"/>
      <p:bldP spid="419887" grpId="0" autoUpdateAnimBg="0"/>
      <p:bldP spid="419888" grpId="0" autoUpdateAnimBg="0"/>
      <p:bldP spid="419889" grpId="0" autoUpdateAnimBg="0"/>
      <p:bldP spid="419890" grpId="0" autoUpdateAnimBg="0"/>
      <p:bldP spid="419891"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8" name="Rectangle 4"/>
          <p:cNvSpPr>
            <a:spLocks noChangeArrowheads="1"/>
          </p:cNvSpPr>
          <p:nvPr/>
        </p:nvSpPr>
        <p:spPr bwMode="auto">
          <a:xfrm>
            <a:off x="395288" y="620713"/>
            <a:ext cx="8599487" cy="1004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b )</a:t>
            </a:r>
            <a:r>
              <a:rPr kumimoji="1" lang="zh-CN" altLang="en-US" sz="2400">
                <a:solidFill>
                  <a:srgbClr val="000066"/>
                </a:solidFill>
                <a:latin typeface="Times New Roman" panose="02020603050405020304" pitchFamily="18" charset="0"/>
                <a:ea typeface="楷体_GB2312" pitchFamily="49" charset="-122"/>
              </a:rPr>
              <a:t>四舍五入量化方式</a:t>
            </a:r>
            <a:r>
              <a:rPr kumimoji="1" lang="en-US" altLang="zh-CN" sz="2400">
                <a:solidFill>
                  <a:srgbClr val="000066"/>
                </a:solidFill>
                <a:latin typeface="Times New Roman" panose="02020603050405020304" pitchFamily="18" charset="0"/>
                <a:ea typeface="楷体_GB2312" pitchFamily="49" charset="-122"/>
              </a:rPr>
              <a:t>:</a:t>
            </a:r>
            <a:r>
              <a:rPr kumimoji="1" lang="zh-CN" altLang="en-US" sz="2400">
                <a:solidFill>
                  <a:srgbClr val="000066"/>
                </a:solidFill>
                <a:latin typeface="Times New Roman" panose="02020603050405020304" pitchFamily="18" charset="0"/>
                <a:ea typeface="楷体_GB2312" pitchFamily="49" charset="-122"/>
              </a:rPr>
              <a:t>量化过程将不足半个量化单位部分舍弃，</a:t>
            </a:r>
          </a:p>
          <a:p>
            <a:pPr algn="l">
              <a:spcBef>
                <a:spcPct val="50000"/>
              </a:spcBef>
            </a:pPr>
            <a:r>
              <a:rPr kumimoji="1" lang="zh-CN" altLang="en-US" sz="2400">
                <a:solidFill>
                  <a:srgbClr val="000066"/>
                </a:solidFill>
                <a:latin typeface="Times New Roman" panose="02020603050405020304" pitchFamily="18" charset="0"/>
                <a:ea typeface="楷体_GB2312" pitchFamily="49" charset="-122"/>
              </a:rPr>
              <a:t>对于等于或大于半个量化单位部分按一个量化单位处理。</a:t>
            </a:r>
          </a:p>
        </p:txBody>
      </p:sp>
      <p:sp>
        <p:nvSpPr>
          <p:cNvPr id="420902" name="Rectangle 38"/>
          <p:cNvSpPr>
            <a:spLocks noChangeArrowheads="1"/>
          </p:cNvSpPr>
          <p:nvPr/>
        </p:nvSpPr>
        <p:spPr bwMode="auto">
          <a:xfrm>
            <a:off x="5427663" y="3683000"/>
            <a:ext cx="26352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zh-CN" altLang="en-US" sz="2400">
                <a:solidFill>
                  <a:srgbClr val="000066"/>
                </a:solidFill>
                <a:latin typeface="Times New Roman" panose="02020603050405020304" pitchFamily="18" charset="0"/>
                <a:ea typeface="楷体_GB2312" pitchFamily="49" charset="-122"/>
              </a:rPr>
              <a:t>最大量化误差为：</a:t>
            </a:r>
          </a:p>
        </p:txBody>
      </p:sp>
      <p:sp>
        <p:nvSpPr>
          <p:cNvPr id="420903" name="Text Box 39"/>
          <p:cNvSpPr txBox="1">
            <a:spLocks noChangeArrowheads="1"/>
          </p:cNvSpPr>
          <p:nvPr/>
        </p:nvSpPr>
        <p:spPr bwMode="auto">
          <a:xfrm>
            <a:off x="5481638" y="2349500"/>
            <a:ext cx="29924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buFont typeface="Wingdings" panose="05000000000000000000" pitchFamily="2" charset="2"/>
              <a:buNone/>
            </a:pPr>
            <a:r>
              <a:rPr kumimoji="1" lang="zh-CN" altLang="en-US" sz="2400">
                <a:solidFill>
                  <a:srgbClr val="000066"/>
                </a:solidFill>
                <a:latin typeface="Times New Roman" panose="02020603050405020304" pitchFamily="18" charset="0"/>
                <a:ea typeface="楷体_GB2312" pitchFamily="49" charset="-122"/>
              </a:rPr>
              <a:t>最小量化单位：</a:t>
            </a:r>
          </a:p>
        </p:txBody>
      </p:sp>
      <p:grpSp>
        <p:nvGrpSpPr>
          <p:cNvPr id="420918" name="Group 54"/>
          <p:cNvGrpSpPr>
            <a:grpSpLocks/>
          </p:cNvGrpSpPr>
          <p:nvPr/>
        </p:nvGrpSpPr>
        <p:grpSpPr bwMode="auto">
          <a:xfrm>
            <a:off x="1042988" y="2271713"/>
            <a:ext cx="3651250" cy="4252912"/>
            <a:chOff x="768" y="1370"/>
            <a:chExt cx="2300" cy="2679"/>
          </a:xfrm>
        </p:grpSpPr>
        <p:grpSp>
          <p:nvGrpSpPr>
            <p:cNvPr id="420869" name="Group 5"/>
            <p:cNvGrpSpPr>
              <a:grpSpLocks/>
            </p:cNvGrpSpPr>
            <p:nvPr/>
          </p:nvGrpSpPr>
          <p:grpSpPr bwMode="auto">
            <a:xfrm>
              <a:off x="1693" y="2087"/>
              <a:ext cx="174" cy="1616"/>
              <a:chOff x="1548" y="2004"/>
              <a:chExt cx="878" cy="1615"/>
            </a:xfrm>
          </p:grpSpPr>
          <p:sp>
            <p:nvSpPr>
              <p:cNvPr id="420870" name="Line 6"/>
              <p:cNvSpPr>
                <a:spLocks noChangeShapeType="1"/>
              </p:cNvSpPr>
              <p:nvPr/>
            </p:nvSpPr>
            <p:spPr bwMode="auto">
              <a:xfrm>
                <a:off x="1548" y="2004"/>
                <a:ext cx="878" cy="0"/>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0871" name="Line 7"/>
              <p:cNvSpPr>
                <a:spLocks noChangeShapeType="1"/>
              </p:cNvSpPr>
              <p:nvPr/>
            </p:nvSpPr>
            <p:spPr bwMode="auto">
              <a:xfrm>
                <a:off x="1548" y="2273"/>
                <a:ext cx="878" cy="0"/>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0872" name="Line 8"/>
              <p:cNvSpPr>
                <a:spLocks noChangeShapeType="1"/>
              </p:cNvSpPr>
              <p:nvPr/>
            </p:nvSpPr>
            <p:spPr bwMode="auto">
              <a:xfrm>
                <a:off x="1548" y="2812"/>
                <a:ext cx="878" cy="0"/>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0873" name="Line 9"/>
              <p:cNvSpPr>
                <a:spLocks noChangeShapeType="1"/>
              </p:cNvSpPr>
              <p:nvPr/>
            </p:nvSpPr>
            <p:spPr bwMode="auto">
              <a:xfrm>
                <a:off x="1548" y="2542"/>
                <a:ext cx="878" cy="0"/>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0874" name="Line 10"/>
              <p:cNvSpPr>
                <a:spLocks noChangeShapeType="1"/>
              </p:cNvSpPr>
              <p:nvPr/>
            </p:nvSpPr>
            <p:spPr bwMode="auto">
              <a:xfrm>
                <a:off x="1548" y="3081"/>
                <a:ext cx="878" cy="0"/>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0875" name="Line 11"/>
              <p:cNvSpPr>
                <a:spLocks noChangeShapeType="1"/>
              </p:cNvSpPr>
              <p:nvPr/>
            </p:nvSpPr>
            <p:spPr bwMode="auto">
              <a:xfrm>
                <a:off x="1548" y="3350"/>
                <a:ext cx="878" cy="0"/>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0876" name="Line 12"/>
              <p:cNvSpPr>
                <a:spLocks noChangeShapeType="1"/>
              </p:cNvSpPr>
              <p:nvPr/>
            </p:nvSpPr>
            <p:spPr bwMode="auto">
              <a:xfrm>
                <a:off x="1548" y="3619"/>
                <a:ext cx="878" cy="0"/>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nvGrpSpPr>
            <p:cNvPr id="420877" name="Group 13"/>
            <p:cNvGrpSpPr>
              <a:grpSpLocks/>
            </p:cNvGrpSpPr>
            <p:nvPr/>
          </p:nvGrpSpPr>
          <p:grpSpPr bwMode="auto">
            <a:xfrm>
              <a:off x="1512" y="1668"/>
              <a:ext cx="634" cy="2381"/>
              <a:chOff x="1207" y="1593"/>
              <a:chExt cx="1219" cy="2417"/>
            </a:xfrm>
          </p:grpSpPr>
          <p:sp>
            <p:nvSpPr>
              <p:cNvPr id="420878" name="Line 14"/>
              <p:cNvSpPr>
                <a:spLocks noChangeShapeType="1"/>
              </p:cNvSpPr>
              <p:nvPr/>
            </p:nvSpPr>
            <p:spPr bwMode="auto">
              <a:xfrm>
                <a:off x="1547" y="1735"/>
                <a:ext cx="87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0879" name="Line 15"/>
              <p:cNvSpPr>
                <a:spLocks noChangeShapeType="1"/>
              </p:cNvSpPr>
              <p:nvPr/>
            </p:nvSpPr>
            <p:spPr bwMode="auto">
              <a:xfrm>
                <a:off x="1548" y="3889"/>
                <a:ext cx="87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0880" name="Text Box 16"/>
              <p:cNvSpPr txBox="1">
                <a:spLocks noChangeArrowheads="1"/>
              </p:cNvSpPr>
              <p:nvPr/>
            </p:nvSpPr>
            <p:spPr bwMode="auto">
              <a:xfrm>
                <a:off x="1207" y="3776"/>
                <a:ext cx="227" cy="23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latin typeface="Times New Roman" panose="02020603050405020304" pitchFamily="18" charset="0"/>
                    <a:ea typeface="楷体_GB2312" pitchFamily="49" charset="-122"/>
                  </a:rPr>
                  <a:t>0</a:t>
                </a:r>
              </a:p>
            </p:txBody>
          </p:sp>
          <p:sp>
            <p:nvSpPr>
              <p:cNvPr id="420881" name="Text Box 17"/>
              <p:cNvSpPr txBox="1">
                <a:spLocks noChangeArrowheads="1"/>
              </p:cNvSpPr>
              <p:nvPr/>
            </p:nvSpPr>
            <p:spPr bwMode="auto">
              <a:xfrm>
                <a:off x="1207" y="1593"/>
                <a:ext cx="340" cy="23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latin typeface="Times New Roman" panose="02020603050405020304" pitchFamily="18" charset="0"/>
                    <a:ea typeface="楷体_GB2312" pitchFamily="49" charset="-122"/>
                  </a:rPr>
                  <a:t>1</a:t>
                </a:r>
              </a:p>
            </p:txBody>
          </p:sp>
        </p:grpSp>
        <p:sp>
          <p:nvSpPr>
            <p:cNvPr id="420882" name="Text Box 18"/>
            <p:cNvSpPr txBox="1">
              <a:spLocks noChangeArrowheads="1"/>
            </p:cNvSpPr>
            <p:nvPr/>
          </p:nvSpPr>
          <p:spPr bwMode="auto">
            <a:xfrm>
              <a:off x="2530" y="1806"/>
              <a:ext cx="389" cy="243"/>
            </a:xfrm>
            <a:prstGeom prst="rect">
              <a:avLst/>
            </a:prstGeom>
            <a:solidFill>
              <a:schemeClr val="bg1"/>
            </a:solidFill>
            <a:ln w="1905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111</a:t>
              </a:r>
            </a:p>
          </p:txBody>
        </p:sp>
        <p:sp>
          <p:nvSpPr>
            <p:cNvPr id="420883" name="Text Box 19"/>
            <p:cNvSpPr txBox="1">
              <a:spLocks noChangeArrowheads="1"/>
            </p:cNvSpPr>
            <p:nvPr/>
          </p:nvSpPr>
          <p:spPr bwMode="auto">
            <a:xfrm>
              <a:off x="2529" y="2087"/>
              <a:ext cx="390" cy="243"/>
            </a:xfrm>
            <a:prstGeom prst="rect">
              <a:avLst/>
            </a:prstGeom>
            <a:solidFill>
              <a:schemeClr val="bg1"/>
            </a:solidFill>
            <a:ln w="1905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110</a:t>
              </a:r>
            </a:p>
          </p:txBody>
        </p:sp>
        <p:sp>
          <p:nvSpPr>
            <p:cNvPr id="420884" name="Text Box 20"/>
            <p:cNvSpPr txBox="1">
              <a:spLocks noChangeArrowheads="1"/>
            </p:cNvSpPr>
            <p:nvPr/>
          </p:nvSpPr>
          <p:spPr bwMode="auto">
            <a:xfrm>
              <a:off x="2521" y="2350"/>
              <a:ext cx="380" cy="243"/>
            </a:xfrm>
            <a:prstGeom prst="rect">
              <a:avLst/>
            </a:prstGeom>
            <a:solidFill>
              <a:schemeClr val="bg1"/>
            </a:solidFill>
            <a:ln w="1905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101</a:t>
              </a:r>
            </a:p>
          </p:txBody>
        </p:sp>
        <p:sp>
          <p:nvSpPr>
            <p:cNvPr id="420885" name="Text Box 21"/>
            <p:cNvSpPr txBox="1">
              <a:spLocks noChangeArrowheads="1"/>
            </p:cNvSpPr>
            <p:nvPr/>
          </p:nvSpPr>
          <p:spPr bwMode="auto">
            <a:xfrm>
              <a:off x="2529" y="2624"/>
              <a:ext cx="389" cy="243"/>
            </a:xfrm>
            <a:prstGeom prst="rect">
              <a:avLst/>
            </a:prstGeom>
            <a:solidFill>
              <a:schemeClr val="bg1"/>
            </a:solidFill>
            <a:ln w="1905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100</a:t>
              </a:r>
            </a:p>
          </p:txBody>
        </p:sp>
        <p:sp>
          <p:nvSpPr>
            <p:cNvPr id="420886" name="Text Box 22"/>
            <p:cNvSpPr txBox="1">
              <a:spLocks noChangeArrowheads="1"/>
            </p:cNvSpPr>
            <p:nvPr/>
          </p:nvSpPr>
          <p:spPr bwMode="auto">
            <a:xfrm>
              <a:off x="2529" y="2897"/>
              <a:ext cx="389" cy="243"/>
            </a:xfrm>
            <a:prstGeom prst="rect">
              <a:avLst/>
            </a:prstGeom>
            <a:solidFill>
              <a:schemeClr val="bg1"/>
            </a:solidFill>
            <a:ln w="1905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011</a:t>
              </a:r>
            </a:p>
          </p:txBody>
        </p:sp>
        <p:sp>
          <p:nvSpPr>
            <p:cNvPr id="420887" name="Text Box 23"/>
            <p:cNvSpPr txBox="1">
              <a:spLocks noChangeArrowheads="1"/>
            </p:cNvSpPr>
            <p:nvPr/>
          </p:nvSpPr>
          <p:spPr bwMode="auto">
            <a:xfrm>
              <a:off x="2531" y="3162"/>
              <a:ext cx="389" cy="243"/>
            </a:xfrm>
            <a:prstGeom prst="rect">
              <a:avLst/>
            </a:prstGeom>
            <a:solidFill>
              <a:schemeClr val="bg1"/>
            </a:solidFill>
            <a:ln w="1905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010</a:t>
              </a:r>
            </a:p>
          </p:txBody>
        </p:sp>
        <p:sp>
          <p:nvSpPr>
            <p:cNvPr id="420888" name="Text Box 24"/>
            <p:cNvSpPr txBox="1">
              <a:spLocks noChangeArrowheads="1"/>
            </p:cNvSpPr>
            <p:nvPr/>
          </p:nvSpPr>
          <p:spPr bwMode="auto">
            <a:xfrm>
              <a:off x="2531" y="3425"/>
              <a:ext cx="378" cy="243"/>
            </a:xfrm>
            <a:prstGeom prst="rect">
              <a:avLst/>
            </a:prstGeom>
            <a:solidFill>
              <a:schemeClr val="bg1"/>
            </a:solidFill>
            <a:ln w="1905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001</a:t>
              </a:r>
            </a:p>
          </p:txBody>
        </p:sp>
        <p:sp>
          <p:nvSpPr>
            <p:cNvPr id="420889" name="Text Box 25"/>
            <p:cNvSpPr txBox="1">
              <a:spLocks noChangeArrowheads="1"/>
            </p:cNvSpPr>
            <p:nvPr/>
          </p:nvSpPr>
          <p:spPr bwMode="auto">
            <a:xfrm>
              <a:off x="2531" y="3685"/>
              <a:ext cx="379" cy="243"/>
            </a:xfrm>
            <a:prstGeom prst="rect">
              <a:avLst/>
            </a:prstGeom>
            <a:solidFill>
              <a:schemeClr val="bg1"/>
            </a:solidFill>
            <a:ln w="1905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latin typeface="Times New Roman" panose="02020603050405020304" pitchFamily="18" charset="0"/>
                  <a:ea typeface="楷体_GB2312" pitchFamily="49" charset="-122"/>
                </a:rPr>
                <a:t>000</a:t>
              </a:r>
            </a:p>
          </p:txBody>
        </p:sp>
        <p:sp>
          <p:nvSpPr>
            <p:cNvPr id="420890" name="Text Box 26"/>
            <p:cNvSpPr txBox="1">
              <a:spLocks noChangeArrowheads="1"/>
            </p:cNvSpPr>
            <p:nvPr/>
          </p:nvSpPr>
          <p:spPr bwMode="auto">
            <a:xfrm>
              <a:off x="1710" y="3700"/>
              <a:ext cx="680" cy="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FF0000"/>
                  </a:solidFill>
                  <a:latin typeface="Times New Roman" panose="02020603050405020304" pitchFamily="18" charset="0"/>
                  <a:ea typeface="楷体_GB2312" pitchFamily="49" charset="-122"/>
                </a:rPr>
                <a:t>0</a:t>
              </a:r>
              <a:r>
                <a:rPr lang="el-GR" altLang="zh-CN">
                  <a:solidFill>
                    <a:srgbClr val="FF0000"/>
                  </a:solidFill>
                  <a:latin typeface="Times New Roman" panose="02020603050405020304" pitchFamily="18" charset="0"/>
                  <a:ea typeface="楷体_GB2312" pitchFamily="49" charset="-122"/>
                  <a:cs typeface="Times New Roman" panose="02020603050405020304" pitchFamily="18" charset="0"/>
                </a:rPr>
                <a:t>Δ</a:t>
              </a:r>
              <a:r>
                <a:rPr lang="en-US" altLang="zh-CN">
                  <a:latin typeface="Times New Roman" panose="02020603050405020304" pitchFamily="18" charset="0"/>
                  <a:ea typeface="楷体_GB2312" pitchFamily="49" charset="-122"/>
                </a:rPr>
                <a:t>=0 </a:t>
              </a:r>
              <a:r>
                <a:rPr lang="en-US" altLang="zh-CN" sz="2000">
                  <a:latin typeface="Times New Roman" panose="02020603050405020304" pitchFamily="18" charset="0"/>
                  <a:ea typeface="楷体_GB2312" pitchFamily="49" charset="-122"/>
                </a:rPr>
                <a:t>v</a:t>
              </a:r>
            </a:p>
          </p:txBody>
        </p:sp>
        <p:sp>
          <p:nvSpPr>
            <p:cNvPr id="420891" name="Text Box 27"/>
            <p:cNvSpPr txBox="1">
              <a:spLocks noChangeArrowheads="1"/>
            </p:cNvSpPr>
            <p:nvPr/>
          </p:nvSpPr>
          <p:spPr bwMode="auto">
            <a:xfrm>
              <a:off x="1699" y="1819"/>
              <a:ext cx="939" cy="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7</a:t>
              </a:r>
              <a:r>
                <a:rPr lang="el-GR" altLang="zh-CN">
                  <a:solidFill>
                    <a:srgbClr val="000066"/>
                  </a:solidFill>
                  <a:latin typeface="Times New Roman" panose="02020603050405020304" pitchFamily="18" charset="0"/>
                  <a:ea typeface="楷体_GB2312" pitchFamily="49" charset="-122"/>
                  <a:cs typeface="Times New Roman" panose="02020603050405020304" pitchFamily="18" charset="0"/>
                </a:rPr>
                <a:t>Δ</a:t>
              </a:r>
              <a:r>
                <a:rPr lang="en-US" altLang="zh-CN">
                  <a:solidFill>
                    <a:srgbClr val="000066"/>
                  </a:solidFill>
                  <a:latin typeface="Times New Roman" panose="02020603050405020304" pitchFamily="18" charset="0"/>
                  <a:ea typeface="楷体_GB2312" pitchFamily="49" charset="-122"/>
                </a:rPr>
                <a:t>=14/15 </a:t>
              </a:r>
              <a:r>
                <a:rPr lang="en-US" altLang="zh-CN" sz="2000">
                  <a:solidFill>
                    <a:srgbClr val="000066"/>
                  </a:solidFill>
                  <a:latin typeface="Times New Roman" panose="02020603050405020304" pitchFamily="18" charset="0"/>
                  <a:ea typeface="楷体_GB2312" pitchFamily="49" charset="-122"/>
                </a:rPr>
                <a:t>v</a:t>
              </a:r>
            </a:p>
          </p:txBody>
        </p:sp>
        <p:sp>
          <p:nvSpPr>
            <p:cNvPr id="420892" name="Text Box 28"/>
            <p:cNvSpPr txBox="1">
              <a:spLocks noChangeArrowheads="1"/>
            </p:cNvSpPr>
            <p:nvPr/>
          </p:nvSpPr>
          <p:spPr bwMode="auto">
            <a:xfrm>
              <a:off x="1689" y="2105"/>
              <a:ext cx="1030" cy="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6</a:t>
              </a:r>
              <a:r>
                <a:rPr lang="el-GR" altLang="zh-CN">
                  <a:solidFill>
                    <a:srgbClr val="000066"/>
                  </a:solidFill>
                  <a:latin typeface="Times New Roman" panose="02020603050405020304" pitchFamily="18" charset="0"/>
                  <a:ea typeface="楷体_GB2312" pitchFamily="49" charset="-122"/>
                  <a:cs typeface="Times New Roman" panose="02020603050405020304" pitchFamily="18" charset="0"/>
                </a:rPr>
                <a:t>Δ</a:t>
              </a:r>
              <a:r>
                <a:rPr lang="en-US" altLang="zh-CN">
                  <a:solidFill>
                    <a:srgbClr val="000066"/>
                  </a:solidFill>
                  <a:latin typeface="Times New Roman" panose="02020603050405020304" pitchFamily="18" charset="0"/>
                  <a:ea typeface="楷体_GB2312" pitchFamily="49" charset="-122"/>
                </a:rPr>
                <a:t>=12/15 </a:t>
              </a:r>
              <a:r>
                <a:rPr lang="en-US" altLang="zh-CN" sz="2000">
                  <a:solidFill>
                    <a:srgbClr val="000066"/>
                  </a:solidFill>
                  <a:latin typeface="Times New Roman" panose="02020603050405020304" pitchFamily="18" charset="0"/>
                  <a:ea typeface="楷体_GB2312" pitchFamily="49" charset="-122"/>
                </a:rPr>
                <a:t>v</a:t>
              </a:r>
            </a:p>
          </p:txBody>
        </p:sp>
        <p:sp>
          <p:nvSpPr>
            <p:cNvPr id="420893" name="Text Box 29"/>
            <p:cNvSpPr txBox="1">
              <a:spLocks noChangeArrowheads="1"/>
            </p:cNvSpPr>
            <p:nvPr/>
          </p:nvSpPr>
          <p:spPr bwMode="auto">
            <a:xfrm>
              <a:off x="1691" y="2373"/>
              <a:ext cx="1030" cy="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5</a:t>
              </a:r>
              <a:r>
                <a:rPr lang="el-GR" altLang="zh-CN">
                  <a:solidFill>
                    <a:srgbClr val="000066"/>
                  </a:solidFill>
                  <a:latin typeface="Times New Roman" panose="02020603050405020304" pitchFamily="18" charset="0"/>
                  <a:ea typeface="楷体_GB2312" pitchFamily="49" charset="-122"/>
                  <a:cs typeface="Times New Roman" panose="02020603050405020304" pitchFamily="18" charset="0"/>
                </a:rPr>
                <a:t>Δ</a:t>
              </a:r>
              <a:r>
                <a:rPr lang="en-US" altLang="zh-CN">
                  <a:solidFill>
                    <a:srgbClr val="000066"/>
                  </a:solidFill>
                  <a:latin typeface="Times New Roman" panose="02020603050405020304" pitchFamily="18" charset="0"/>
                  <a:ea typeface="楷体_GB2312" pitchFamily="49" charset="-122"/>
                </a:rPr>
                <a:t>=10/15 </a:t>
              </a:r>
              <a:r>
                <a:rPr lang="en-US" altLang="zh-CN" sz="2000">
                  <a:solidFill>
                    <a:srgbClr val="000066"/>
                  </a:solidFill>
                  <a:latin typeface="Times New Roman" panose="02020603050405020304" pitchFamily="18" charset="0"/>
                  <a:ea typeface="楷体_GB2312" pitchFamily="49" charset="-122"/>
                </a:rPr>
                <a:t>v</a:t>
              </a:r>
            </a:p>
          </p:txBody>
        </p:sp>
        <p:sp>
          <p:nvSpPr>
            <p:cNvPr id="420894" name="Text Box 30"/>
            <p:cNvSpPr txBox="1">
              <a:spLocks noChangeArrowheads="1"/>
            </p:cNvSpPr>
            <p:nvPr/>
          </p:nvSpPr>
          <p:spPr bwMode="auto">
            <a:xfrm>
              <a:off x="1690" y="2639"/>
              <a:ext cx="1003" cy="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4</a:t>
              </a:r>
              <a:r>
                <a:rPr lang="el-GR" altLang="zh-CN">
                  <a:solidFill>
                    <a:srgbClr val="000066"/>
                  </a:solidFill>
                  <a:latin typeface="Times New Roman" panose="02020603050405020304" pitchFamily="18" charset="0"/>
                  <a:ea typeface="楷体_GB2312" pitchFamily="49" charset="-122"/>
                  <a:cs typeface="Times New Roman" panose="02020603050405020304" pitchFamily="18" charset="0"/>
                </a:rPr>
                <a:t>Δ</a:t>
              </a:r>
              <a:r>
                <a:rPr lang="en-US" altLang="zh-CN">
                  <a:solidFill>
                    <a:srgbClr val="000066"/>
                  </a:solidFill>
                  <a:latin typeface="Times New Roman" panose="02020603050405020304" pitchFamily="18" charset="0"/>
                  <a:ea typeface="楷体_GB2312" pitchFamily="49" charset="-122"/>
                </a:rPr>
                <a:t>=8/15 </a:t>
              </a:r>
              <a:r>
                <a:rPr lang="en-US" altLang="zh-CN" sz="2000">
                  <a:solidFill>
                    <a:srgbClr val="000066"/>
                  </a:solidFill>
                  <a:latin typeface="Times New Roman" panose="02020603050405020304" pitchFamily="18" charset="0"/>
                  <a:ea typeface="楷体_GB2312" pitchFamily="49" charset="-122"/>
                </a:rPr>
                <a:t>v</a:t>
              </a:r>
            </a:p>
          </p:txBody>
        </p:sp>
        <p:sp>
          <p:nvSpPr>
            <p:cNvPr id="420895" name="Text Box 31"/>
            <p:cNvSpPr txBox="1">
              <a:spLocks noChangeArrowheads="1"/>
            </p:cNvSpPr>
            <p:nvPr/>
          </p:nvSpPr>
          <p:spPr bwMode="auto">
            <a:xfrm>
              <a:off x="1690" y="2898"/>
              <a:ext cx="929" cy="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3</a:t>
              </a:r>
              <a:r>
                <a:rPr lang="el-GR" altLang="zh-CN">
                  <a:solidFill>
                    <a:srgbClr val="000066"/>
                  </a:solidFill>
                  <a:latin typeface="Times New Roman" panose="02020603050405020304" pitchFamily="18" charset="0"/>
                  <a:ea typeface="楷体_GB2312" pitchFamily="49" charset="-122"/>
                  <a:cs typeface="Times New Roman" panose="02020603050405020304" pitchFamily="18" charset="0"/>
                </a:rPr>
                <a:t>Δ</a:t>
              </a:r>
              <a:r>
                <a:rPr lang="en-US" altLang="zh-CN">
                  <a:solidFill>
                    <a:srgbClr val="000066"/>
                  </a:solidFill>
                  <a:latin typeface="Times New Roman" panose="02020603050405020304" pitchFamily="18" charset="0"/>
                  <a:ea typeface="楷体_GB2312" pitchFamily="49" charset="-122"/>
                </a:rPr>
                <a:t>=6/15 </a:t>
              </a:r>
              <a:r>
                <a:rPr lang="en-US" altLang="zh-CN" sz="2000">
                  <a:solidFill>
                    <a:srgbClr val="000066"/>
                  </a:solidFill>
                  <a:latin typeface="Times New Roman" panose="02020603050405020304" pitchFamily="18" charset="0"/>
                  <a:ea typeface="楷体_GB2312" pitchFamily="49" charset="-122"/>
                </a:rPr>
                <a:t>v</a:t>
              </a:r>
            </a:p>
          </p:txBody>
        </p:sp>
        <p:sp>
          <p:nvSpPr>
            <p:cNvPr id="420896" name="Text Box 32"/>
            <p:cNvSpPr txBox="1">
              <a:spLocks noChangeArrowheads="1"/>
            </p:cNvSpPr>
            <p:nvPr/>
          </p:nvSpPr>
          <p:spPr bwMode="auto">
            <a:xfrm>
              <a:off x="1690" y="3184"/>
              <a:ext cx="765" cy="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2</a:t>
              </a:r>
              <a:r>
                <a:rPr lang="el-GR" altLang="zh-CN">
                  <a:solidFill>
                    <a:srgbClr val="000066"/>
                  </a:solidFill>
                  <a:latin typeface="Times New Roman" panose="02020603050405020304" pitchFamily="18" charset="0"/>
                  <a:ea typeface="楷体_GB2312" pitchFamily="49" charset="-122"/>
                  <a:cs typeface="Times New Roman" panose="02020603050405020304" pitchFamily="18" charset="0"/>
                </a:rPr>
                <a:t>Δ</a:t>
              </a:r>
              <a:r>
                <a:rPr lang="en-US" altLang="zh-CN">
                  <a:solidFill>
                    <a:srgbClr val="000066"/>
                  </a:solidFill>
                  <a:latin typeface="Times New Roman" panose="02020603050405020304" pitchFamily="18" charset="0"/>
                  <a:ea typeface="楷体_GB2312" pitchFamily="49" charset="-122"/>
                </a:rPr>
                <a:t>=4/15</a:t>
              </a:r>
              <a:r>
                <a:rPr lang="en-US" altLang="zh-CN" sz="2000">
                  <a:solidFill>
                    <a:srgbClr val="000066"/>
                  </a:solidFill>
                  <a:latin typeface="Times New Roman" panose="02020603050405020304" pitchFamily="18" charset="0"/>
                  <a:ea typeface="楷体_GB2312" pitchFamily="49" charset="-122"/>
                </a:rPr>
                <a:t>v</a:t>
              </a:r>
            </a:p>
          </p:txBody>
        </p:sp>
        <p:sp>
          <p:nvSpPr>
            <p:cNvPr id="420897" name="Text Box 33"/>
            <p:cNvSpPr txBox="1">
              <a:spLocks noChangeArrowheads="1"/>
            </p:cNvSpPr>
            <p:nvPr/>
          </p:nvSpPr>
          <p:spPr bwMode="auto">
            <a:xfrm>
              <a:off x="1691" y="3441"/>
              <a:ext cx="929" cy="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a:solidFill>
                    <a:srgbClr val="000066"/>
                  </a:solidFill>
                  <a:latin typeface="Times New Roman" panose="02020603050405020304" pitchFamily="18" charset="0"/>
                  <a:ea typeface="楷体_GB2312" pitchFamily="49" charset="-122"/>
                </a:rPr>
                <a:t>1</a:t>
              </a:r>
              <a:r>
                <a:rPr lang="el-GR" altLang="zh-CN">
                  <a:solidFill>
                    <a:srgbClr val="000066"/>
                  </a:solidFill>
                  <a:latin typeface="Times New Roman" panose="02020603050405020304" pitchFamily="18" charset="0"/>
                  <a:ea typeface="楷体_GB2312" pitchFamily="49" charset="-122"/>
                  <a:cs typeface="Times New Roman" panose="02020603050405020304" pitchFamily="18" charset="0"/>
                </a:rPr>
                <a:t>Δ</a:t>
              </a:r>
              <a:r>
                <a:rPr lang="en-US" altLang="zh-CN">
                  <a:solidFill>
                    <a:srgbClr val="000066"/>
                  </a:solidFill>
                  <a:latin typeface="Times New Roman" panose="02020603050405020304" pitchFamily="18" charset="0"/>
                  <a:ea typeface="楷体_GB2312" pitchFamily="49" charset="-122"/>
                </a:rPr>
                <a:t>=2/15 </a:t>
              </a:r>
              <a:r>
                <a:rPr lang="en-US" altLang="zh-CN" sz="2000">
                  <a:solidFill>
                    <a:srgbClr val="000066"/>
                  </a:solidFill>
                  <a:latin typeface="Times New Roman" panose="02020603050405020304" pitchFamily="18" charset="0"/>
                  <a:ea typeface="楷体_GB2312" pitchFamily="49" charset="-122"/>
                </a:rPr>
                <a:t>v</a:t>
              </a:r>
            </a:p>
          </p:txBody>
        </p:sp>
        <p:sp>
          <p:nvSpPr>
            <p:cNvPr id="420898" name="Text Box 34"/>
            <p:cNvSpPr txBox="1">
              <a:spLocks noChangeArrowheads="1"/>
            </p:cNvSpPr>
            <p:nvPr/>
          </p:nvSpPr>
          <p:spPr bwMode="auto">
            <a:xfrm>
              <a:off x="768" y="1398"/>
              <a:ext cx="905" cy="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zh-CN" altLang="en-US" sz="2000">
                  <a:solidFill>
                    <a:srgbClr val="000066"/>
                  </a:solidFill>
                  <a:latin typeface="Times New Roman" panose="02020603050405020304" pitchFamily="18" charset="0"/>
                  <a:ea typeface="楷体_GB2312" pitchFamily="49" charset="-122"/>
                </a:rPr>
                <a:t>输入信号</a:t>
              </a:r>
            </a:p>
          </p:txBody>
        </p:sp>
        <p:sp>
          <p:nvSpPr>
            <p:cNvPr id="420899" name="Text Box 35"/>
            <p:cNvSpPr txBox="1">
              <a:spLocks noChangeArrowheads="1"/>
            </p:cNvSpPr>
            <p:nvPr/>
          </p:nvSpPr>
          <p:spPr bwMode="auto">
            <a:xfrm>
              <a:off x="2433" y="1410"/>
              <a:ext cx="635" cy="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000">
                  <a:solidFill>
                    <a:srgbClr val="000066"/>
                  </a:solidFill>
                  <a:latin typeface="Times New Roman" panose="02020603050405020304" pitchFamily="18" charset="0"/>
                  <a:ea typeface="楷体_GB2312" pitchFamily="49" charset="-122"/>
                </a:rPr>
                <a:t>编码</a:t>
              </a:r>
            </a:p>
          </p:txBody>
        </p:sp>
        <p:sp>
          <p:nvSpPr>
            <p:cNvPr id="420900" name="Text Box 36"/>
            <p:cNvSpPr txBox="1">
              <a:spLocks noChangeArrowheads="1"/>
            </p:cNvSpPr>
            <p:nvPr/>
          </p:nvSpPr>
          <p:spPr bwMode="auto">
            <a:xfrm>
              <a:off x="1944" y="1370"/>
              <a:ext cx="562" cy="38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60000"/>
                </a:lnSpc>
                <a:spcBef>
                  <a:spcPct val="50000"/>
                </a:spcBef>
              </a:pPr>
              <a:r>
                <a:rPr lang="zh-CN" altLang="en-US" sz="2000">
                  <a:solidFill>
                    <a:srgbClr val="000066"/>
                  </a:solidFill>
                  <a:latin typeface="Times New Roman" panose="02020603050405020304" pitchFamily="18" charset="0"/>
                  <a:ea typeface="楷体_GB2312" pitchFamily="49" charset="-122"/>
                </a:rPr>
                <a:t>模拟</a:t>
              </a:r>
            </a:p>
            <a:p>
              <a:pPr algn="l">
                <a:lnSpc>
                  <a:spcPct val="60000"/>
                </a:lnSpc>
                <a:spcBef>
                  <a:spcPct val="50000"/>
                </a:spcBef>
              </a:pPr>
              <a:r>
                <a:rPr lang="zh-CN" altLang="en-US" sz="2000">
                  <a:solidFill>
                    <a:srgbClr val="000066"/>
                  </a:solidFill>
                  <a:latin typeface="Times New Roman" panose="02020603050405020304" pitchFamily="18" charset="0"/>
                  <a:ea typeface="楷体_GB2312" pitchFamily="49" charset="-122"/>
                </a:rPr>
                <a:t>电平</a:t>
              </a:r>
            </a:p>
          </p:txBody>
        </p:sp>
        <p:sp>
          <p:nvSpPr>
            <p:cNvPr id="420901" name="Line 37"/>
            <p:cNvSpPr>
              <a:spLocks noChangeShapeType="1"/>
            </p:cNvSpPr>
            <p:nvPr/>
          </p:nvSpPr>
          <p:spPr bwMode="auto">
            <a:xfrm>
              <a:off x="1689" y="1709"/>
              <a:ext cx="0" cy="233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aphicFrame>
          <p:nvGraphicFramePr>
            <p:cNvPr id="420904" name="Object 40"/>
            <p:cNvGraphicFramePr>
              <a:graphicFrameLocks noChangeAspect="1"/>
            </p:cNvGraphicFramePr>
            <p:nvPr/>
          </p:nvGraphicFramePr>
          <p:xfrm>
            <a:off x="1325" y="1861"/>
            <a:ext cx="400" cy="354"/>
          </p:xfrm>
          <a:graphic>
            <a:graphicData uri="http://schemas.openxmlformats.org/presentationml/2006/ole">
              <mc:AlternateContent xmlns:mc="http://schemas.openxmlformats.org/markup-compatibility/2006">
                <mc:Choice xmlns:v="urn:schemas-microsoft-com:vml" Requires="v">
                  <p:oleObj spid="_x0000_s22530" name="Equation" r:id="rId3" imgW="355320" imgH="406080" progId="Equation.3">
                    <p:embed/>
                  </p:oleObj>
                </mc:Choice>
                <mc:Fallback>
                  <p:oleObj name="Equation" r:id="rId3" imgW="355320" imgH="406080" progId="Equation.3">
                    <p:embed/>
                    <p:pic>
                      <p:nvPicPr>
                        <p:cNvPr id="420904" name="Object 4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5" y="1861"/>
                          <a:ext cx="400"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20905" name="Object 41"/>
            <p:cNvGraphicFramePr>
              <a:graphicFrameLocks noChangeAspect="1"/>
            </p:cNvGraphicFramePr>
            <p:nvPr/>
          </p:nvGraphicFramePr>
          <p:xfrm>
            <a:off x="1342" y="2161"/>
            <a:ext cx="316" cy="325"/>
          </p:xfrm>
          <a:graphic>
            <a:graphicData uri="http://schemas.openxmlformats.org/presentationml/2006/ole">
              <mc:AlternateContent xmlns:mc="http://schemas.openxmlformats.org/markup-compatibility/2006">
                <mc:Choice xmlns:v="urn:schemas-microsoft-com:vml" Requires="v">
                  <p:oleObj spid="_x0000_s22531" name="Equation" r:id="rId5" imgW="355320" imgH="406080" progId="Equation.3">
                    <p:embed/>
                  </p:oleObj>
                </mc:Choice>
                <mc:Fallback>
                  <p:oleObj name="Equation" r:id="rId5" imgW="355320" imgH="406080" progId="Equation.3">
                    <p:embed/>
                    <p:pic>
                      <p:nvPicPr>
                        <p:cNvPr id="420905" name="Object 4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42" y="2161"/>
                          <a:ext cx="316" cy="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20906" name="Object 42"/>
            <p:cNvGraphicFramePr>
              <a:graphicFrameLocks noChangeAspect="1"/>
            </p:cNvGraphicFramePr>
            <p:nvPr/>
          </p:nvGraphicFramePr>
          <p:xfrm>
            <a:off x="1361" y="2470"/>
            <a:ext cx="297" cy="312"/>
          </p:xfrm>
          <a:graphic>
            <a:graphicData uri="http://schemas.openxmlformats.org/presentationml/2006/ole">
              <mc:AlternateContent xmlns:mc="http://schemas.openxmlformats.org/markup-compatibility/2006">
                <mc:Choice xmlns:v="urn:schemas-microsoft-com:vml" Requires="v">
                  <p:oleObj spid="_x0000_s22532" name="Equation" r:id="rId7" imgW="355320" imgH="406080" progId="Equation.3">
                    <p:embed/>
                  </p:oleObj>
                </mc:Choice>
                <mc:Fallback>
                  <p:oleObj name="Equation" r:id="rId7" imgW="355320" imgH="406080" progId="Equation.3">
                    <p:embed/>
                    <p:pic>
                      <p:nvPicPr>
                        <p:cNvPr id="420906" name="Object 4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61" y="2470"/>
                          <a:ext cx="297"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20907" name="Object 43"/>
            <p:cNvGraphicFramePr>
              <a:graphicFrameLocks noChangeAspect="1"/>
            </p:cNvGraphicFramePr>
            <p:nvPr/>
          </p:nvGraphicFramePr>
          <p:xfrm>
            <a:off x="1352" y="2759"/>
            <a:ext cx="308" cy="315"/>
          </p:xfrm>
          <a:graphic>
            <a:graphicData uri="http://schemas.openxmlformats.org/presentationml/2006/ole">
              <mc:AlternateContent xmlns:mc="http://schemas.openxmlformats.org/markup-compatibility/2006">
                <mc:Choice xmlns:v="urn:schemas-microsoft-com:vml" Requires="v">
                  <p:oleObj spid="_x0000_s22533" name="Equation" r:id="rId9" imgW="355320" imgH="406080" progId="Equation.3">
                    <p:embed/>
                  </p:oleObj>
                </mc:Choice>
                <mc:Fallback>
                  <p:oleObj name="Equation" r:id="rId9" imgW="355320" imgH="406080" progId="Equation.3">
                    <p:embed/>
                    <p:pic>
                      <p:nvPicPr>
                        <p:cNvPr id="420907" name="Object 4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52" y="2759"/>
                          <a:ext cx="308"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20908" name="Object 44"/>
            <p:cNvGraphicFramePr>
              <a:graphicFrameLocks noChangeAspect="1"/>
            </p:cNvGraphicFramePr>
            <p:nvPr/>
          </p:nvGraphicFramePr>
          <p:xfrm>
            <a:off x="1353" y="3019"/>
            <a:ext cx="315" cy="320"/>
          </p:xfrm>
          <a:graphic>
            <a:graphicData uri="http://schemas.openxmlformats.org/presentationml/2006/ole">
              <mc:AlternateContent xmlns:mc="http://schemas.openxmlformats.org/markup-compatibility/2006">
                <mc:Choice xmlns:v="urn:schemas-microsoft-com:vml" Requires="v">
                  <p:oleObj spid="_x0000_s22534" name="Equation" r:id="rId11" imgW="355320" imgH="406080" progId="Equation.3">
                    <p:embed/>
                  </p:oleObj>
                </mc:Choice>
                <mc:Fallback>
                  <p:oleObj name="Equation" r:id="rId11" imgW="355320" imgH="406080" progId="Equation.3">
                    <p:embed/>
                    <p:pic>
                      <p:nvPicPr>
                        <p:cNvPr id="420908" name="Object 4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53" y="3019"/>
                          <a:ext cx="315"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20909" name="Object 45"/>
            <p:cNvGraphicFramePr>
              <a:graphicFrameLocks noChangeAspect="1"/>
            </p:cNvGraphicFramePr>
            <p:nvPr/>
          </p:nvGraphicFramePr>
          <p:xfrm>
            <a:off x="1362" y="3293"/>
            <a:ext cx="343" cy="325"/>
          </p:xfrm>
          <a:graphic>
            <a:graphicData uri="http://schemas.openxmlformats.org/presentationml/2006/ole">
              <mc:AlternateContent xmlns:mc="http://schemas.openxmlformats.org/markup-compatibility/2006">
                <mc:Choice xmlns:v="urn:schemas-microsoft-com:vml" Requires="v">
                  <p:oleObj spid="_x0000_s22535" name="Equation" r:id="rId13" imgW="355320" imgH="406080" progId="Equation.3">
                    <p:embed/>
                  </p:oleObj>
                </mc:Choice>
                <mc:Fallback>
                  <p:oleObj name="Equation" r:id="rId13" imgW="355320" imgH="406080" progId="Equation.3">
                    <p:embed/>
                    <p:pic>
                      <p:nvPicPr>
                        <p:cNvPr id="420909" name="Object 4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362" y="3293"/>
                          <a:ext cx="343" cy="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20910" name="Object 46"/>
            <p:cNvGraphicFramePr>
              <a:graphicFrameLocks noChangeAspect="1"/>
            </p:cNvGraphicFramePr>
            <p:nvPr/>
          </p:nvGraphicFramePr>
          <p:xfrm>
            <a:off x="1371" y="3573"/>
            <a:ext cx="290" cy="332"/>
          </p:xfrm>
          <a:graphic>
            <a:graphicData uri="http://schemas.openxmlformats.org/presentationml/2006/ole">
              <mc:AlternateContent xmlns:mc="http://schemas.openxmlformats.org/markup-compatibility/2006">
                <mc:Choice xmlns:v="urn:schemas-microsoft-com:vml" Requires="v">
                  <p:oleObj spid="_x0000_s22536" name="Equation" r:id="rId15" imgW="355320" imgH="406080" progId="Equation.3">
                    <p:embed/>
                  </p:oleObj>
                </mc:Choice>
                <mc:Fallback>
                  <p:oleObj name="Equation" r:id="rId15" imgW="355320" imgH="406080" progId="Equation.3">
                    <p:embed/>
                    <p:pic>
                      <p:nvPicPr>
                        <p:cNvPr id="420910" name="Object 4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371" y="3573"/>
                          <a:ext cx="290" cy="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aphicFrame>
        <p:nvGraphicFramePr>
          <p:cNvPr id="420911" name="Object 47"/>
          <p:cNvGraphicFramePr>
            <a:graphicFrameLocks noChangeAspect="1"/>
          </p:cNvGraphicFramePr>
          <p:nvPr/>
        </p:nvGraphicFramePr>
        <p:xfrm>
          <a:off x="5711825" y="5172075"/>
          <a:ext cx="1754188" cy="500063"/>
        </p:xfrm>
        <a:graphic>
          <a:graphicData uri="http://schemas.openxmlformats.org/presentationml/2006/ole">
            <mc:AlternateContent xmlns:mc="http://schemas.openxmlformats.org/markup-compatibility/2006">
              <mc:Choice xmlns:v="urn:schemas-microsoft-com:vml" Requires="v">
                <p:oleObj spid="_x0000_s22537" name="Equation" r:id="rId17" imgW="927000" imgH="253800" progId="Equation.3">
                  <p:embed/>
                </p:oleObj>
              </mc:Choice>
              <mc:Fallback>
                <p:oleObj name="Equation" r:id="rId17" imgW="927000" imgH="253800" progId="Equation.3">
                  <p:embed/>
                  <p:pic>
                    <p:nvPicPr>
                      <p:cNvPr id="420911" name="Object 47"/>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711825" y="5172075"/>
                        <a:ext cx="1754188" cy="500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20912" name="Text Box 48"/>
          <p:cNvSpPr txBox="1">
            <a:spLocks noChangeArrowheads="1"/>
          </p:cNvSpPr>
          <p:nvPr/>
        </p:nvSpPr>
        <p:spPr bwMode="auto">
          <a:xfrm>
            <a:off x="5556250" y="3051175"/>
            <a:ext cx="2770188"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l-GR" altLang="zh-CN" sz="2400">
                <a:solidFill>
                  <a:srgbClr val="000066"/>
                </a:solidFill>
                <a:latin typeface="Times New Roman" panose="02020603050405020304" pitchFamily="18" charset="0"/>
                <a:ea typeface="楷体_GB2312" pitchFamily="49" charset="-122"/>
                <a:cs typeface="Times New Roman" panose="02020603050405020304" pitchFamily="18" charset="0"/>
              </a:rPr>
              <a:t>Δ</a:t>
            </a:r>
            <a:r>
              <a:rPr lang="en-US" altLang="zh-CN" sz="2400" i="1">
                <a:solidFill>
                  <a:srgbClr val="000066"/>
                </a:solidFill>
                <a:latin typeface="Times New Roman" panose="02020603050405020304" pitchFamily="18" charset="0"/>
                <a:ea typeface="楷体_GB2312" pitchFamily="49" charset="-122"/>
                <a:cs typeface="Times New Roman" panose="02020603050405020304" pitchFamily="18" charset="0"/>
              </a:rPr>
              <a:t>=</a:t>
            </a:r>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1</a:t>
            </a:r>
            <a:r>
              <a:rPr lang="en-US" altLang="zh-CN" sz="2400" i="1">
                <a:solidFill>
                  <a:srgbClr val="000066"/>
                </a:solidFill>
                <a:latin typeface="Times New Roman" panose="02020603050405020304" pitchFamily="18" charset="0"/>
                <a:ea typeface="楷体_GB2312" pitchFamily="49" charset="-122"/>
                <a:cs typeface="Times New Roman" panose="02020603050405020304" pitchFamily="18" charset="0"/>
              </a:rPr>
              <a:t>LSB</a:t>
            </a:r>
            <a:r>
              <a:rPr lang="en-US" altLang="zh-CN" sz="2400" b="0" i="1">
                <a:solidFill>
                  <a:srgbClr val="000066"/>
                </a:solidFill>
                <a:latin typeface="Times New Roman" panose="02020603050405020304" pitchFamily="18" charset="0"/>
                <a:ea typeface="楷体_GB2312" pitchFamily="49" charset="-122"/>
                <a:cs typeface="Times New Roman" panose="02020603050405020304" pitchFamily="18" charset="0"/>
              </a:rPr>
              <a:t>=</a:t>
            </a:r>
          </a:p>
        </p:txBody>
      </p:sp>
      <p:sp>
        <p:nvSpPr>
          <p:cNvPr id="420913" name="Text Box 49"/>
          <p:cNvSpPr txBox="1">
            <a:spLocks noChangeArrowheads="1"/>
          </p:cNvSpPr>
          <p:nvPr/>
        </p:nvSpPr>
        <p:spPr bwMode="auto">
          <a:xfrm>
            <a:off x="6732588" y="2997200"/>
            <a:ext cx="2051050" cy="5191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sz="2800" b="0">
                <a:solidFill>
                  <a:srgbClr val="000066"/>
                </a:solidFill>
                <a:latin typeface="Times New Roman" panose="02020603050405020304" pitchFamily="18" charset="0"/>
                <a:ea typeface="楷体_GB2312" pitchFamily="49" charset="-122"/>
              </a:rPr>
              <a:t>   </a:t>
            </a:r>
            <a:r>
              <a:rPr lang="en-US" altLang="zh-CN" sz="2400">
                <a:solidFill>
                  <a:srgbClr val="000066"/>
                </a:solidFill>
                <a:latin typeface="Times New Roman" panose="02020603050405020304" pitchFamily="18" charset="0"/>
                <a:ea typeface="楷体_GB2312" pitchFamily="49" charset="-122"/>
              </a:rPr>
              <a:t>2/15 </a:t>
            </a:r>
            <a:r>
              <a:rPr kumimoji="1" lang="en-US" altLang="zh-CN" sz="2400">
                <a:solidFill>
                  <a:srgbClr val="000066"/>
                </a:solidFill>
                <a:latin typeface="Times New Roman" panose="02020603050405020304" pitchFamily="18" charset="0"/>
                <a:ea typeface="楷体_GB2312" pitchFamily="49" charset="-122"/>
              </a:rPr>
              <a:t>V</a:t>
            </a:r>
          </a:p>
        </p:txBody>
      </p:sp>
      <p:grpSp>
        <p:nvGrpSpPr>
          <p:cNvPr id="420914" name="Group 50"/>
          <p:cNvGrpSpPr>
            <a:grpSpLocks/>
          </p:cNvGrpSpPr>
          <p:nvPr/>
        </p:nvGrpSpPr>
        <p:grpSpPr bwMode="auto">
          <a:xfrm>
            <a:off x="5689600" y="4244975"/>
            <a:ext cx="2197100" cy="900113"/>
            <a:chOff x="3409" y="3273"/>
            <a:chExt cx="1384" cy="567"/>
          </a:xfrm>
        </p:grpSpPr>
        <p:graphicFrame>
          <p:nvGraphicFramePr>
            <p:cNvPr id="420915" name="Object 51"/>
            <p:cNvGraphicFramePr>
              <a:graphicFrameLocks noChangeAspect="1"/>
            </p:cNvGraphicFramePr>
            <p:nvPr/>
          </p:nvGraphicFramePr>
          <p:xfrm>
            <a:off x="3409" y="3417"/>
            <a:ext cx="1105" cy="315"/>
          </p:xfrm>
          <a:graphic>
            <a:graphicData uri="http://schemas.openxmlformats.org/presentationml/2006/ole">
              <mc:AlternateContent xmlns:mc="http://schemas.openxmlformats.org/markup-compatibility/2006">
                <mc:Choice xmlns:v="urn:schemas-microsoft-com:vml" Requires="v">
                  <p:oleObj spid="_x0000_s22538" name="Equation" r:id="rId19" imgW="927000" imgH="253800" progId="Equation.3">
                    <p:embed/>
                  </p:oleObj>
                </mc:Choice>
                <mc:Fallback>
                  <p:oleObj name="Equation" r:id="rId19" imgW="927000" imgH="253800" progId="Equation.3">
                    <p:embed/>
                    <p:pic>
                      <p:nvPicPr>
                        <p:cNvPr id="420915" name="Object 5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409" y="3417"/>
                          <a:ext cx="1105" cy="315"/>
                        </a:xfrm>
                        <a:prstGeom prst="rect">
                          <a:avLst/>
                        </a:prstGeom>
                        <a:solidFill>
                          <a:schemeClr val="bg1"/>
                        </a:solidFill>
                      </p:spPr>
                    </p:pic>
                  </p:oleObj>
                </mc:Fallback>
              </mc:AlternateContent>
            </a:graphicData>
          </a:graphic>
        </p:graphicFrame>
        <p:sp>
          <p:nvSpPr>
            <p:cNvPr id="420916" name="Rectangle 52"/>
            <p:cNvSpPr>
              <a:spLocks noChangeArrowheads="1"/>
            </p:cNvSpPr>
            <p:nvPr/>
          </p:nvSpPr>
          <p:spPr bwMode="auto">
            <a:xfrm>
              <a:off x="3812" y="3273"/>
              <a:ext cx="842" cy="56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20917" name="Text Box 53"/>
            <p:cNvSpPr txBox="1">
              <a:spLocks noChangeArrowheads="1"/>
            </p:cNvSpPr>
            <p:nvPr/>
          </p:nvSpPr>
          <p:spPr bwMode="auto">
            <a:xfrm>
              <a:off x="3849" y="3428"/>
              <a:ext cx="944" cy="288"/>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2400">
                  <a:solidFill>
                    <a:srgbClr val="000066"/>
                  </a:solidFill>
                  <a:latin typeface="Times New Roman" panose="02020603050405020304" pitchFamily="18" charset="0"/>
                  <a:ea typeface="楷体_GB2312" pitchFamily="49" charset="-122"/>
                </a:rPr>
                <a:t>＝</a:t>
              </a:r>
              <a:r>
                <a:rPr kumimoji="1" lang="en-US" altLang="zh-CN" sz="2400">
                  <a:solidFill>
                    <a:srgbClr val="000066"/>
                  </a:solidFill>
                  <a:latin typeface="Times New Roman" panose="02020603050405020304" pitchFamily="18" charset="0"/>
                  <a:ea typeface="楷体_GB2312" pitchFamily="49" charset="-122"/>
                </a:rPr>
                <a:t>1/15V</a:t>
              </a:r>
            </a:p>
          </p:txBody>
        </p:sp>
      </p:grpSp>
      <p:sp>
        <p:nvSpPr>
          <p:cNvPr id="420919" name="Rectangle 55"/>
          <p:cNvSpPr>
            <a:spLocks noChangeArrowheads="1"/>
          </p:cNvSpPr>
          <p:nvPr/>
        </p:nvSpPr>
        <p:spPr bwMode="auto">
          <a:xfrm>
            <a:off x="539750" y="1700213"/>
            <a:ext cx="5310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zh-CN" altLang="en-US" sz="2400">
                <a:solidFill>
                  <a:srgbClr val="000066"/>
                </a:solidFill>
                <a:latin typeface="Times New Roman" panose="02020603050405020304" pitchFamily="18" charset="0"/>
                <a:ea typeface="楷体_GB2312" pitchFamily="49" charset="-122"/>
              </a:rPr>
              <a:t>例：将</a:t>
            </a:r>
            <a:r>
              <a:rPr kumimoji="1" lang="en-US" altLang="zh-CN" sz="2400">
                <a:solidFill>
                  <a:srgbClr val="000066"/>
                </a:solidFill>
                <a:latin typeface="Times New Roman" panose="02020603050405020304" pitchFamily="18" charset="0"/>
                <a:ea typeface="楷体_GB2312" pitchFamily="49" charset="-122"/>
              </a:rPr>
              <a:t>0~1V</a:t>
            </a:r>
            <a:r>
              <a:rPr kumimoji="1" lang="zh-CN" altLang="en-US" sz="2400">
                <a:solidFill>
                  <a:srgbClr val="000066"/>
                </a:solidFill>
                <a:latin typeface="Times New Roman" panose="02020603050405020304" pitchFamily="18" charset="0"/>
                <a:ea typeface="楷体_GB2312" pitchFamily="49" charset="-122"/>
              </a:rPr>
              <a:t>电压转换为</a:t>
            </a:r>
            <a:r>
              <a:rPr kumimoji="1" lang="en-US" altLang="zh-CN" sz="2400">
                <a:solidFill>
                  <a:srgbClr val="000066"/>
                </a:solidFill>
                <a:latin typeface="Times New Roman" panose="02020603050405020304" pitchFamily="18" charset="0"/>
                <a:ea typeface="楷体_GB2312" pitchFamily="49" charset="-122"/>
              </a:rPr>
              <a:t>3</a:t>
            </a:r>
            <a:r>
              <a:rPr kumimoji="1" lang="zh-CN" altLang="en-US" sz="2400">
                <a:solidFill>
                  <a:srgbClr val="000066"/>
                </a:solidFill>
                <a:latin typeface="Times New Roman" panose="02020603050405020304" pitchFamily="18" charset="0"/>
                <a:ea typeface="楷体_GB2312" pitchFamily="49" charset="-122"/>
              </a:rPr>
              <a:t>位二进制代码</a:t>
            </a:r>
          </a:p>
        </p:txBody>
      </p:sp>
    </p:spTree>
    <p:extLst>
      <p:ext uri="{BB962C8B-B14F-4D97-AF65-F5344CB8AC3E}">
        <p14:creationId xmlns:p14="http://schemas.microsoft.com/office/powerpoint/2010/main" val="3924423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20868"/>
                                        </p:tgtEl>
                                        <p:attrNameLst>
                                          <p:attrName>style.visibility</p:attrName>
                                        </p:attrNameLst>
                                      </p:cBhvr>
                                      <p:to>
                                        <p:strVal val="visible"/>
                                      </p:to>
                                    </p:set>
                                    <p:animEffect transition="in" filter="strips(downRight)">
                                      <p:cBhvr>
                                        <p:cTn id="7" dur="500"/>
                                        <p:tgtEl>
                                          <p:spTgt spid="4208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20919"/>
                                        </p:tgtEl>
                                        <p:attrNameLst>
                                          <p:attrName>style.visibility</p:attrName>
                                        </p:attrNameLst>
                                      </p:cBhvr>
                                      <p:to>
                                        <p:strVal val="visible"/>
                                      </p:to>
                                    </p:set>
                                    <p:animEffect transition="in" filter="strips(downRight)">
                                      <p:cBhvr>
                                        <p:cTn id="12" dur="500"/>
                                        <p:tgtEl>
                                          <p:spTgt spid="4209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20918"/>
                                        </p:tgtEl>
                                        <p:attrNameLst>
                                          <p:attrName>style.visibility</p:attrName>
                                        </p:attrNameLst>
                                      </p:cBhvr>
                                      <p:to>
                                        <p:strVal val="visible"/>
                                      </p:to>
                                    </p:set>
                                    <p:animEffect transition="in" filter="wipe(up)">
                                      <p:cBhvr>
                                        <p:cTn id="17" dur="500"/>
                                        <p:tgtEl>
                                          <p:spTgt spid="4209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20903"/>
                                        </p:tgtEl>
                                        <p:attrNameLst>
                                          <p:attrName>style.visibility</p:attrName>
                                        </p:attrNameLst>
                                      </p:cBhvr>
                                      <p:to>
                                        <p:strVal val="visible"/>
                                      </p:to>
                                    </p:set>
                                    <p:animEffect transition="in" filter="strips(downRight)">
                                      <p:cBhvr>
                                        <p:cTn id="22" dur="500"/>
                                        <p:tgtEl>
                                          <p:spTgt spid="42090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20912"/>
                                        </p:tgtEl>
                                        <p:attrNameLst>
                                          <p:attrName>style.visibility</p:attrName>
                                        </p:attrNameLst>
                                      </p:cBhvr>
                                      <p:to>
                                        <p:strVal val="visible"/>
                                      </p:to>
                                    </p:set>
                                    <p:animEffect transition="in" filter="strips(downRight)">
                                      <p:cBhvr>
                                        <p:cTn id="27" dur="500"/>
                                        <p:tgtEl>
                                          <p:spTgt spid="42091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420913"/>
                                        </p:tgtEl>
                                        <p:attrNameLst>
                                          <p:attrName>style.visibility</p:attrName>
                                        </p:attrNameLst>
                                      </p:cBhvr>
                                      <p:to>
                                        <p:strVal val="visible"/>
                                      </p:to>
                                    </p:set>
                                    <p:animEffect transition="in" filter="strips(downRight)">
                                      <p:cBhvr>
                                        <p:cTn id="32" dur="500"/>
                                        <p:tgtEl>
                                          <p:spTgt spid="42091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420902"/>
                                        </p:tgtEl>
                                        <p:attrNameLst>
                                          <p:attrName>style.visibility</p:attrName>
                                        </p:attrNameLst>
                                      </p:cBhvr>
                                      <p:to>
                                        <p:strVal val="visible"/>
                                      </p:to>
                                    </p:set>
                                    <p:animEffect transition="in" filter="strips(downRight)">
                                      <p:cBhvr>
                                        <p:cTn id="37" dur="500"/>
                                        <p:tgtEl>
                                          <p:spTgt spid="42090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420914"/>
                                        </p:tgtEl>
                                        <p:attrNameLst>
                                          <p:attrName>style.visibility</p:attrName>
                                        </p:attrNameLst>
                                      </p:cBhvr>
                                      <p:to>
                                        <p:strVal val="visible"/>
                                      </p:to>
                                    </p:set>
                                    <p:animEffect transition="in" filter="strips(downRight)">
                                      <p:cBhvr>
                                        <p:cTn id="42" dur="500"/>
                                        <p:tgtEl>
                                          <p:spTgt spid="42091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16" fill="hold" nodeType="clickEffect">
                                  <p:stCondLst>
                                    <p:cond delay="0"/>
                                  </p:stCondLst>
                                  <p:childTnLst>
                                    <p:set>
                                      <p:cBhvr>
                                        <p:cTn id="46" dur="1" fill="hold">
                                          <p:stCondLst>
                                            <p:cond delay="0"/>
                                          </p:stCondLst>
                                        </p:cTn>
                                        <p:tgtEl>
                                          <p:spTgt spid="420911"/>
                                        </p:tgtEl>
                                        <p:attrNameLst>
                                          <p:attrName>style.visibility</p:attrName>
                                        </p:attrNameLst>
                                      </p:cBhvr>
                                      <p:to>
                                        <p:strVal val="visible"/>
                                      </p:to>
                                    </p:set>
                                    <p:animEffect transition="in" filter="box(in)">
                                      <p:cBhvr>
                                        <p:cTn id="47" dur="500"/>
                                        <p:tgtEl>
                                          <p:spTgt spid="4209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868" grpId="0" autoUpdateAnimBg="0"/>
      <p:bldP spid="420902" grpId="0" autoUpdateAnimBg="0"/>
      <p:bldP spid="420903" grpId="0" autoUpdateAnimBg="0"/>
      <p:bldP spid="420912" grpId="0" autoUpdateAnimBg="0"/>
      <p:bldP spid="420913" grpId="0" autoUpdateAnimBg="0"/>
      <p:bldP spid="420919"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2" name="Rectangle 4"/>
          <p:cNvSpPr>
            <a:spLocks noChangeArrowheads="1"/>
          </p:cNvSpPr>
          <p:nvPr/>
        </p:nvSpPr>
        <p:spPr bwMode="auto">
          <a:xfrm>
            <a:off x="512763" y="203200"/>
            <a:ext cx="7772400" cy="47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2800">
                <a:solidFill>
                  <a:schemeClr val="accent2"/>
                </a:solidFill>
                <a:latin typeface="Times New Roman" panose="02020603050405020304" pitchFamily="18" charset="0"/>
              </a:rPr>
              <a:t>10.2.2  </a:t>
            </a:r>
            <a:r>
              <a:rPr lang="zh-CN" altLang="en-US" sz="2800">
                <a:solidFill>
                  <a:schemeClr val="accent2"/>
                </a:solidFill>
                <a:latin typeface="Times New Roman" panose="02020603050405020304" pitchFamily="18" charset="0"/>
              </a:rPr>
              <a:t>并行比较型</a:t>
            </a:r>
            <a:r>
              <a:rPr lang="en-US" altLang="zh-CN" sz="2800">
                <a:solidFill>
                  <a:schemeClr val="accent2"/>
                </a:solidFill>
                <a:latin typeface="Times New Roman" panose="02020603050405020304" pitchFamily="18" charset="0"/>
              </a:rPr>
              <a:t>A/D</a:t>
            </a:r>
            <a:r>
              <a:rPr lang="zh-CN" altLang="en-US" sz="2800">
                <a:solidFill>
                  <a:schemeClr val="accent2"/>
                </a:solidFill>
                <a:latin typeface="Times New Roman" panose="02020603050405020304" pitchFamily="18" charset="0"/>
              </a:rPr>
              <a:t>转换器</a:t>
            </a:r>
          </a:p>
        </p:txBody>
      </p:sp>
      <p:grpSp>
        <p:nvGrpSpPr>
          <p:cNvPr id="421893" name="Group 5"/>
          <p:cNvGrpSpPr>
            <a:grpSpLocks/>
          </p:cNvGrpSpPr>
          <p:nvPr/>
        </p:nvGrpSpPr>
        <p:grpSpPr bwMode="auto">
          <a:xfrm>
            <a:off x="1882775" y="1023938"/>
            <a:ext cx="6038850" cy="5603875"/>
            <a:chOff x="1094" y="488"/>
            <a:chExt cx="3657" cy="3549"/>
          </a:xfrm>
        </p:grpSpPr>
        <p:sp>
          <p:nvSpPr>
            <p:cNvPr id="421894" name="AutoShape 6"/>
            <p:cNvSpPr>
              <a:spLocks noChangeArrowheads="1"/>
            </p:cNvSpPr>
            <p:nvPr/>
          </p:nvSpPr>
          <p:spPr bwMode="auto">
            <a:xfrm>
              <a:off x="1094" y="488"/>
              <a:ext cx="3657" cy="3549"/>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421895" name="Object 7"/>
            <p:cNvGraphicFramePr>
              <a:graphicFrameLocks noChangeAspect="1"/>
            </p:cNvGraphicFramePr>
            <p:nvPr/>
          </p:nvGraphicFramePr>
          <p:xfrm>
            <a:off x="1434" y="516"/>
            <a:ext cx="3090" cy="3521"/>
          </p:xfrm>
          <a:graphic>
            <a:graphicData uri="http://schemas.openxmlformats.org/presentationml/2006/ole">
              <mc:AlternateContent xmlns:mc="http://schemas.openxmlformats.org/markup-compatibility/2006">
                <mc:Choice xmlns:v="urn:schemas-microsoft-com:vml" Requires="v">
                  <p:oleObj spid="_x0000_s23554" name="图片" r:id="rId4" imgW="4296240" imgH="5648040" progId="Word.Picture.8">
                    <p:embed/>
                  </p:oleObj>
                </mc:Choice>
                <mc:Fallback>
                  <p:oleObj name="图片" r:id="rId4" imgW="4296240" imgH="5648040" progId="Word.Picture.8">
                    <p:embed/>
                    <p:pic>
                      <p:nvPicPr>
                        <p:cNvPr id="421895"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4" y="516"/>
                          <a:ext cx="3090" cy="352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421896" name="AutoShape 8"/>
          <p:cNvSpPr>
            <a:spLocks noChangeArrowheads="1"/>
          </p:cNvSpPr>
          <p:nvPr/>
        </p:nvSpPr>
        <p:spPr bwMode="auto">
          <a:xfrm>
            <a:off x="6076950" y="5592763"/>
            <a:ext cx="2268538" cy="538162"/>
          </a:xfrm>
          <a:prstGeom prst="wedgeEllipseCallout">
            <a:avLst>
              <a:gd name="adj1" fmla="val -145176"/>
              <a:gd name="adj2" fmla="val -39523"/>
            </a:avLst>
          </a:prstGeom>
          <a:solidFill>
            <a:schemeClr val="bg2"/>
          </a:solidFill>
          <a:ln w="635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72000" rIns="0" bIns="72000" anchor="ctr">
            <a:spAutoFit/>
          </a:bodyPr>
          <a:lstStyle/>
          <a:p>
            <a:pPr>
              <a:spcBef>
                <a:spcPct val="50000"/>
              </a:spcBef>
            </a:pPr>
            <a:r>
              <a:rPr kumimoji="1" lang="zh-CN" altLang="en-US">
                <a:solidFill>
                  <a:srgbClr val="000099"/>
                </a:solidFill>
                <a:latin typeface="Times New Roman" panose="02020603050405020304" pitchFamily="18" charset="0"/>
                <a:ea typeface="楷体_GB2312" pitchFamily="49" charset="-122"/>
              </a:rPr>
              <a:t>电压比较器</a:t>
            </a:r>
          </a:p>
        </p:txBody>
      </p:sp>
      <p:sp>
        <p:nvSpPr>
          <p:cNvPr id="421897" name="AutoShape 9"/>
          <p:cNvSpPr>
            <a:spLocks noChangeArrowheads="1"/>
          </p:cNvSpPr>
          <p:nvPr/>
        </p:nvSpPr>
        <p:spPr bwMode="auto">
          <a:xfrm>
            <a:off x="395288" y="5073650"/>
            <a:ext cx="1447800" cy="925513"/>
          </a:xfrm>
          <a:prstGeom prst="wedgeEllipseCallout">
            <a:avLst>
              <a:gd name="adj1" fmla="val 137171"/>
              <a:gd name="adj2" fmla="val 86463"/>
            </a:avLst>
          </a:prstGeom>
          <a:solidFill>
            <a:schemeClr val="bg2"/>
          </a:solidFill>
          <a:ln w="635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72000" rIns="0" bIns="72000" anchor="ctr">
            <a:spAutoFit/>
          </a:bodyPr>
          <a:lstStyle/>
          <a:p>
            <a:pPr>
              <a:spcBef>
                <a:spcPct val="50000"/>
              </a:spcBef>
            </a:pPr>
            <a:r>
              <a:rPr kumimoji="1" lang="zh-CN" altLang="en-US">
                <a:solidFill>
                  <a:srgbClr val="000099"/>
                </a:solidFill>
                <a:latin typeface="Times New Roman" panose="02020603050405020304" pitchFamily="18" charset="0"/>
                <a:ea typeface="楷体_GB2312" pitchFamily="49" charset="-122"/>
              </a:rPr>
              <a:t>输入模拟电压</a:t>
            </a:r>
          </a:p>
        </p:txBody>
      </p:sp>
      <p:sp>
        <p:nvSpPr>
          <p:cNvPr id="421898" name="AutoShape 10"/>
          <p:cNvSpPr>
            <a:spLocks noChangeArrowheads="1"/>
          </p:cNvSpPr>
          <p:nvPr/>
        </p:nvSpPr>
        <p:spPr bwMode="auto">
          <a:xfrm>
            <a:off x="395288" y="2911475"/>
            <a:ext cx="1512887" cy="768350"/>
          </a:xfrm>
          <a:prstGeom prst="wedgeEllipseCallout">
            <a:avLst>
              <a:gd name="adj1" fmla="val 133528"/>
              <a:gd name="adj2" fmla="val 52273"/>
            </a:avLst>
          </a:prstGeom>
          <a:solidFill>
            <a:schemeClr val="bg2"/>
          </a:solidFill>
          <a:ln w="635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72000" rIns="0" bIns="72000" anchor="ctr">
            <a:spAutoFit/>
          </a:bodyPr>
          <a:lstStyle/>
          <a:p>
            <a:pPr>
              <a:lnSpc>
                <a:spcPct val="80000"/>
              </a:lnSpc>
              <a:spcBef>
                <a:spcPct val="50000"/>
              </a:spcBef>
            </a:pPr>
            <a:r>
              <a:rPr kumimoji="1" lang="zh-CN" altLang="en-US">
                <a:solidFill>
                  <a:srgbClr val="000099"/>
                </a:solidFill>
                <a:latin typeface="Times New Roman" panose="02020603050405020304" pitchFamily="18" charset="0"/>
                <a:ea typeface="楷体_GB2312" pitchFamily="49" charset="-122"/>
              </a:rPr>
              <a:t>精密电阻网络</a:t>
            </a:r>
          </a:p>
        </p:txBody>
      </p:sp>
      <p:sp>
        <p:nvSpPr>
          <p:cNvPr id="421899" name="AutoShape 11"/>
          <p:cNvSpPr>
            <a:spLocks noChangeArrowheads="1"/>
          </p:cNvSpPr>
          <p:nvPr/>
        </p:nvSpPr>
        <p:spPr bwMode="auto">
          <a:xfrm>
            <a:off x="828675" y="742950"/>
            <a:ext cx="1571625" cy="768350"/>
          </a:xfrm>
          <a:prstGeom prst="wedgeEllipseCallout">
            <a:avLst>
              <a:gd name="adj1" fmla="val 91819"/>
              <a:gd name="adj2" fmla="val 9741"/>
            </a:avLst>
          </a:prstGeom>
          <a:solidFill>
            <a:schemeClr val="bg2"/>
          </a:solidFill>
          <a:ln w="635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72000" rIns="0" bIns="72000" anchor="ctr">
            <a:spAutoFit/>
          </a:bodyPr>
          <a:lstStyle/>
          <a:p>
            <a:pPr>
              <a:lnSpc>
                <a:spcPct val="80000"/>
              </a:lnSpc>
              <a:spcBef>
                <a:spcPct val="50000"/>
              </a:spcBef>
            </a:pPr>
            <a:r>
              <a:rPr kumimoji="1" lang="zh-CN" altLang="en-US">
                <a:solidFill>
                  <a:srgbClr val="000099"/>
                </a:solidFill>
                <a:latin typeface="Times New Roman" panose="02020603050405020304" pitchFamily="18" charset="0"/>
                <a:ea typeface="楷体_GB2312" pitchFamily="49" charset="-122"/>
              </a:rPr>
              <a:t>精密参考电压</a:t>
            </a:r>
          </a:p>
        </p:txBody>
      </p:sp>
      <p:sp>
        <p:nvSpPr>
          <p:cNvPr id="421901" name="Text Box 13"/>
          <p:cNvSpPr txBox="1">
            <a:spLocks noChangeArrowheads="1"/>
          </p:cNvSpPr>
          <p:nvPr/>
        </p:nvSpPr>
        <p:spPr bwMode="auto">
          <a:xfrm>
            <a:off x="1692275" y="5637213"/>
            <a:ext cx="1235075" cy="385762"/>
          </a:xfrm>
          <a:prstGeom prst="rect">
            <a:avLst/>
          </a:prstGeom>
          <a:solidFill>
            <a:schemeClr val="bg1"/>
          </a:solidFill>
          <a:ln w="1905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spcBef>
                <a:spcPct val="50000"/>
              </a:spcBef>
            </a:pPr>
            <a:r>
              <a:rPr kumimoji="1" lang="en-US" altLang="zh-CN">
                <a:solidFill>
                  <a:srgbClr val="000099"/>
                </a:solidFill>
                <a:latin typeface="Times New Roman" panose="02020603050405020304" pitchFamily="18" charset="0"/>
                <a:ea typeface="楷体_GB2312" pitchFamily="49" charset="-122"/>
              </a:rPr>
              <a:t>V</a:t>
            </a:r>
            <a:r>
              <a:rPr kumimoji="1" lang="en-US" altLang="zh-CN" baseline="-25000">
                <a:solidFill>
                  <a:srgbClr val="000099"/>
                </a:solidFill>
                <a:latin typeface="Times New Roman" panose="02020603050405020304" pitchFamily="18" charset="0"/>
                <a:ea typeface="楷体_GB2312" pitchFamily="49" charset="-122"/>
              </a:rPr>
              <a:t>REF</a:t>
            </a:r>
            <a:r>
              <a:rPr kumimoji="1" lang="en-US" altLang="zh-CN">
                <a:solidFill>
                  <a:srgbClr val="000099"/>
                </a:solidFill>
                <a:latin typeface="Times New Roman" panose="02020603050405020304" pitchFamily="18" charset="0"/>
                <a:ea typeface="楷体_GB2312" pitchFamily="49" charset="-122"/>
              </a:rPr>
              <a:t>/15</a:t>
            </a:r>
            <a:endParaRPr kumimoji="1" lang="en-US" altLang="zh-CN" baseline="-25000">
              <a:solidFill>
                <a:srgbClr val="000099"/>
              </a:solidFill>
              <a:latin typeface="Times New Roman" panose="02020603050405020304" pitchFamily="18" charset="0"/>
              <a:ea typeface="楷体_GB2312" pitchFamily="49" charset="-122"/>
            </a:endParaRPr>
          </a:p>
        </p:txBody>
      </p:sp>
      <p:sp>
        <p:nvSpPr>
          <p:cNvPr id="421902" name="Text Box 14"/>
          <p:cNvSpPr txBox="1">
            <a:spLocks noChangeArrowheads="1"/>
          </p:cNvSpPr>
          <p:nvPr/>
        </p:nvSpPr>
        <p:spPr bwMode="auto">
          <a:xfrm>
            <a:off x="1712913" y="5019675"/>
            <a:ext cx="1206500" cy="385763"/>
          </a:xfrm>
          <a:prstGeom prst="rect">
            <a:avLst/>
          </a:prstGeom>
          <a:solidFill>
            <a:schemeClr val="bg1"/>
          </a:solidFill>
          <a:ln w="1905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spcBef>
                <a:spcPct val="50000"/>
              </a:spcBef>
            </a:pPr>
            <a:r>
              <a:rPr kumimoji="1" lang="en-US" altLang="zh-CN">
                <a:solidFill>
                  <a:srgbClr val="000099"/>
                </a:solidFill>
                <a:latin typeface="Times New Roman" panose="02020603050405020304" pitchFamily="18" charset="0"/>
                <a:ea typeface="楷体_GB2312" pitchFamily="49" charset="-122"/>
              </a:rPr>
              <a:t>3V</a:t>
            </a:r>
            <a:r>
              <a:rPr kumimoji="1" lang="en-US" altLang="zh-CN" baseline="-25000">
                <a:solidFill>
                  <a:srgbClr val="000099"/>
                </a:solidFill>
                <a:latin typeface="Times New Roman" panose="02020603050405020304" pitchFamily="18" charset="0"/>
                <a:ea typeface="楷体_GB2312" pitchFamily="49" charset="-122"/>
              </a:rPr>
              <a:t>REF</a:t>
            </a:r>
            <a:r>
              <a:rPr kumimoji="1" lang="en-US" altLang="zh-CN">
                <a:solidFill>
                  <a:srgbClr val="000099"/>
                </a:solidFill>
                <a:latin typeface="Times New Roman" panose="02020603050405020304" pitchFamily="18" charset="0"/>
                <a:ea typeface="楷体_GB2312" pitchFamily="49" charset="-122"/>
              </a:rPr>
              <a:t>/15</a:t>
            </a:r>
            <a:endParaRPr kumimoji="1" lang="en-US" altLang="zh-CN" baseline="-25000">
              <a:solidFill>
                <a:srgbClr val="000099"/>
              </a:solidFill>
              <a:latin typeface="Times New Roman" panose="02020603050405020304" pitchFamily="18" charset="0"/>
              <a:ea typeface="楷体_GB2312" pitchFamily="49" charset="-122"/>
            </a:endParaRPr>
          </a:p>
        </p:txBody>
      </p:sp>
      <p:sp>
        <p:nvSpPr>
          <p:cNvPr id="421903" name="Text Box 15"/>
          <p:cNvSpPr txBox="1">
            <a:spLocks noChangeArrowheads="1"/>
          </p:cNvSpPr>
          <p:nvPr/>
        </p:nvSpPr>
        <p:spPr bwMode="auto">
          <a:xfrm>
            <a:off x="1716088" y="3665538"/>
            <a:ext cx="1179512" cy="385762"/>
          </a:xfrm>
          <a:prstGeom prst="rect">
            <a:avLst/>
          </a:prstGeom>
          <a:solidFill>
            <a:schemeClr val="bg1"/>
          </a:solidFill>
          <a:ln w="1905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spcBef>
                <a:spcPct val="50000"/>
              </a:spcBef>
            </a:pPr>
            <a:r>
              <a:rPr kumimoji="1" lang="en-US" altLang="zh-CN">
                <a:solidFill>
                  <a:srgbClr val="000099"/>
                </a:solidFill>
                <a:latin typeface="Times New Roman" panose="02020603050405020304" pitchFamily="18" charset="0"/>
                <a:ea typeface="楷体_GB2312" pitchFamily="49" charset="-122"/>
              </a:rPr>
              <a:t>7V</a:t>
            </a:r>
            <a:r>
              <a:rPr kumimoji="1" lang="en-US" altLang="zh-CN" baseline="-25000">
                <a:solidFill>
                  <a:srgbClr val="000099"/>
                </a:solidFill>
                <a:latin typeface="Times New Roman" panose="02020603050405020304" pitchFamily="18" charset="0"/>
                <a:ea typeface="楷体_GB2312" pitchFamily="49" charset="-122"/>
              </a:rPr>
              <a:t>REF</a:t>
            </a:r>
            <a:r>
              <a:rPr kumimoji="1" lang="en-US" altLang="zh-CN">
                <a:solidFill>
                  <a:srgbClr val="000099"/>
                </a:solidFill>
                <a:latin typeface="Times New Roman" panose="02020603050405020304" pitchFamily="18" charset="0"/>
                <a:ea typeface="楷体_GB2312" pitchFamily="49" charset="-122"/>
              </a:rPr>
              <a:t>/15</a:t>
            </a:r>
            <a:endParaRPr kumimoji="1" lang="en-US" altLang="zh-CN" baseline="-25000">
              <a:solidFill>
                <a:srgbClr val="000099"/>
              </a:solidFill>
              <a:latin typeface="Times New Roman" panose="02020603050405020304" pitchFamily="18" charset="0"/>
              <a:ea typeface="楷体_GB2312" pitchFamily="49" charset="-122"/>
            </a:endParaRPr>
          </a:p>
        </p:txBody>
      </p:sp>
      <p:sp>
        <p:nvSpPr>
          <p:cNvPr id="421904" name="Text Box 16"/>
          <p:cNvSpPr txBox="1">
            <a:spLocks noChangeArrowheads="1"/>
          </p:cNvSpPr>
          <p:nvPr/>
        </p:nvSpPr>
        <p:spPr bwMode="auto">
          <a:xfrm>
            <a:off x="1712913" y="3044825"/>
            <a:ext cx="1184275" cy="385763"/>
          </a:xfrm>
          <a:prstGeom prst="rect">
            <a:avLst/>
          </a:prstGeom>
          <a:solidFill>
            <a:schemeClr val="bg1"/>
          </a:solidFill>
          <a:ln w="1905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spcBef>
                <a:spcPct val="50000"/>
              </a:spcBef>
            </a:pPr>
            <a:r>
              <a:rPr kumimoji="1" lang="en-US" altLang="zh-CN">
                <a:solidFill>
                  <a:srgbClr val="000099"/>
                </a:solidFill>
                <a:latin typeface="Times New Roman" panose="02020603050405020304" pitchFamily="18" charset="0"/>
                <a:ea typeface="楷体_GB2312" pitchFamily="49" charset="-122"/>
              </a:rPr>
              <a:t>9V</a:t>
            </a:r>
            <a:r>
              <a:rPr kumimoji="1" lang="en-US" altLang="zh-CN" baseline="-25000">
                <a:solidFill>
                  <a:srgbClr val="000099"/>
                </a:solidFill>
                <a:latin typeface="Times New Roman" panose="02020603050405020304" pitchFamily="18" charset="0"/>
                <a:ea typeface="楷体_GB2312" pitchFamily="49" charset="-122"/>
              </a:rPr>
              <a:t>REF</a:t>
            </a:r>
            <a:r>
              <a:rPr kumimoji="1" lang="en-US" altLang="zh-CN">
                <a:solidFill>
                  <a:srgbClr val="000099"/>
                </a:solidFill>
                <a:latin typeface="Times New Roman" panose="02020603050405020304" pitchFamily="18" charset="0"/>
                <a:ea typeface="楷体_GB2312" pitchFamily="49" charset="-122"/>
              </a:rPr>
              <a:t>/15</a:t>
            </a:r>
            <a:endParaRPr kumimoji="1" lang="en-US" altLang="zh-CN" baseline="-25000">
              <a:solidFill>
                <a:srgbClr val="000099"/>
              </a:solidFill>
              <a:latin typeface="Times New Roman" panose="02020603050405020304" pitchFamily="18" charset="0"/>
              <a:ea typeface="楷体_GB2312" pitchFamily="49" charset="-122"/>
            </a:endParaRPr>
          </a:p>
        </p:txBody>
      </p:sp>
      <p:sp>
        <p:nvSpPr>
          <p:cNvPr id="421905" name="Text Box 17"/>
          <p:cNvSpPr txBox="1">
            <a:spLocks noChangeArrowheads="1"/>
          </p:cNvSpPr>
          <p:nvPr/>
        </p:nvSpPr>
        <p:spPr bwMode="auto">
          <a:xfrm>
            <a:off x="1731963" y="2222500"/>
            <a:ext cx="1163637" cy="660400"/>
          </a:xfrm>
          <a:prstGeom prst="rect">
            <a:avLst/>
          </a:prstGeom>
          <a:solidFill>
            <a:schemeClr val="bg1"/>
          </a:solidFill>
          <a:ln w="1905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spcBef>
                <a:spcPct val="50000"/>
              </a:spcBef>
            </a:pPr>
            <a:r>
              <a:rPr kumimoji="1" lang="en-US" altLang="zh-CN">
                <a:solidFill>
                  <a:srgbClr val="000099"/>
                </a:solidFill>
                <a:latin typeface="Times New Roman" panose="02020603050405020304" pitchFamily="18" charset="0"/>
                <a:ea typeface="楷体_GB2312" pitchFamily="49" charset="-122"/>
              </a:rPr>
              <a:t>11V</a:t>
            </a:r>
            <a:r>
              <a:rPr kumimoji="1" lang="en-US" altLang="zh-CN" baseline="-25000">
                <a:solidFill>
                  <a:srgbClr val="000099"/>
                </a:solidFill>
                <a:latin typeface="Times New Roman" panose="02020603050405020304" pitchFamily="18" charset="0"/>
                <a:ea typeface="楷体_GB2312" pitchFamily="49" charset="-122"/>
              </a:rPr>
              <a:t>REF</a:t>
            </a:r>
            <a:r>
              <a:rPr kumimoji="1" lang="en-US" altLang="zh-CN">
                <a:solidFill>
                  <a:srgbClr val="000099"/>
                </a:solidFill>
                <a:latin typeface="Times New Roman" panose="02020603050405020304" pitchFamily="18" charset="0"/>
                <a:ea typeface="楷体_GB2312" pitchFamily="49" charset="-122"/>
              </a:rPr>
              <a:t>/15</a:t>
            </a:r>
            <a:endParaRPr kumimoji="1" lang="en-US" altLang="zh-CN" baseline="-25000">
              <a:solidFill>
                <a:srgbClr val="000099"/>
              </a:solidFill>
              <a:latin typeface="Times New Roman" panose="02020603050405020304" pitchFamily="18" charset="0"/>
              <a:ea typeface="楷体_GB2312" pitchFamily="49" charset="-122"/>
            </a:endParaRPr>
          </a:p>
        </p:txBody>
      </p:sp>
      <p:sp>
        <p:nvSpPr>
          <p:cNvPr id="421906" name="Text Box 18"/>
          <p:cNvSpPr txBox="1">
            <a:spLocks noChangeArrowheads="1"/>
          </p:cNvSpPr>
          <p:nvPr/>
        </p:nvSpPr>
        <p:spPr bwMode="auto">
          <a:xfrm>
            <a:off x="1689100" y="4379913"/>
            <a:ext cx="1214438" cy="385762"/>
          </a:xfrm>
          <a:prstGeom prst="rect">
            <a:avLst/>
          </a:prstGeom>
          <a:solidFill>
            <a:schemeClr val="bg1"/>
          </a:solidFill>
          <a:ln w="1905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spcBef>
                <a:spcPct val="50000"/>
              </a:spcBef>
            </a:pPr>
            <a:r>
              <a:rPr kumimoji="1" lang="en-US" altLang="zh-CN">
                <a:solidFill>
                  <a:srgbClr val="000099"/>
                </a:solidFill>
                <a:latin typeface="Times New Roman" panose="02020603050405020304" pitchFamily="18" charset="0"/>
                <a:ea typeface="楷体_GB2312" pitchFamily="49" charset="-122"/>
              </a:rPr>
              <a:t>5V</a:t>
            </a:r>
            <a:r>
              <a:rPr kumimoji="1" lang="en-US" altLang="zh-CN" baseline="-25000">
                <a:solidFill>
                  <a:srgbClr val="000099"/>
                </a:solidFill>
                <a:latin typeface="Times New Roman" panose="02020603050405020304" pitchFamily="18" charset="0"/>
                <a:ea typeface="楷体_GB2312" pitchFamily="49" charset="-122"/>
              </a:rPr>
              <a:t>REF</a:t>
            </a:r>
            <a:r>
              <a:rPr kumimoji="1" lang="en-US" altLang="zh-CN">
                <a:solidFill>
                  <a:srgbClr val="000099"/>
                </a:solidFill>
                <a:latin typeface="Times New Roman" panose="02020603050405020304" pitchFamily="18" charset="0"/>
                <a:ea typeface="楷体_GB2312" pitchFamily="49" charset="-122"/>
              </a:rPr>
              <a:t>/15</a:t>
            </a:r>
            <a:endParaRPr kumimoji="1" lang="en-US" altLang="zh-CN" baseline="-25000">
              <a:solidFill>
                <a:srgbClr val="000099"/>
              </a:solidFill>
              <a:latin typeface="Times New Roman" panose="02020603050405020304" pitchFamily="18" charset="0"/>
              <a:ea typeface="楷体_GB2312" pitchFamily="49" charset="-122"/>
            </a:endParaRPr>
          </a:p>
        </p:txBody>
      </p:sp>
      <p:sp>
        <p:nvSpPr>
          <p:cNvPr id="421907" name="Text Box 19"/>
          <p:cNvSpPr txBox="1">
            <a:spLocks noChangeArrowheads="1"/>
          </p:cNvSpPr>
          <p:nvPr/>
        </p:nvSpPr>
        <p:spPr bwMode="auto">
          <a:xfrm>
            <a:off x="1728788" y="1525588"/>
            <a:ext cx="1144587" cy="660400"/>
          </a:xfrm>
          <a:prstGeom prst="rect">
            <a:avLst/>
          </a:prstGeom>
          <a:solidFill>
            <a:schemeClr val="bg1"/>
          </a:solidFill>
          <a:ln w="1905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spcBef>
                <a:spcPct val="50000"/>
              </a:spcBef>
            </a:pPr>
            <a:r>
              <a:rPr kumimoji="1" lang="en-US" altLang="zh-CN">
                <a:solidFill>
                  <a:srgbClr val="000099"/>
                </a:solidFill>
                <a:latin typeface="Times New Roman" panose="02020603050405020304" pitchFamily="18" charset="0"/>
                <a:ea typeface="楷体_GB2312" pitchFamily="49" charset="-122"/>
              </a:rPr>
              <a:t>13V</a:t>
            </a:r>
            <a:r>
              <a:rPr kumimoji="1" lang="en-US" altLang="zh-CN" baseline="-25000">
                <a:solidFill>
                  <a:srgbClr val="000099"/>
                </a:solidFill>
                <a:latin typeface="Times New Roman" panose="02020603050405020304" pitchFamily="18" charset="0"/>
                <a:ea typeface="楷体_GB2312" pitchFamily="49" charset="-122"/>
              </a:rPr>
              <a:t>REF</a:t>
            </a:r>
            <a:r>
              <a:rPr kumimoji="1" lang="en-US" altLang="zh-CN">
                <a:solidFill>
                  <a:srgbClr val="000099"/>
                </a:solidFill>
                <a:latin typeface="Times New Roman" panose="02020603050405020304" pitchFamily="18" charset="0"/>
                <a:ea typeface="楷体_GB2312" pitchFamily="49" charset="-122"/>
              </a:rPr>
              <a:t>/15</a:t>
            </a:r>
            <a:endParaRPr kumimoji="1" lang="en-US" altLang="zh-CN" baseline="-25000">
              <a:solidFill>
                <a:srgbClr val="000099"/>
              </a:solidFill>
              <a:latin typeface="Times New Roman" panose="02020603050405020304" pitchFamily="18" charset="0"/>
              <a:ea typeface="楷体_GB2312" pitchFamily="49" charset="-122"/>
            </a:endParaRPr>
          </a:p>
        </p:txBody>
      </p:sp>
      <p:sp>
        <p:nvSpPr>
          <p:cNvPr id="421908" name="AutoShape 20"/>
          <p:cNvSpPr>
            <a:spLocks noChangeArrowheads="1"/>
          </p:cNvSpPr>
          <p:nvPr/>
        </p:nvSpPr>
        <p:spPr bwMode="auto">
          <a:xfrm>
            <a:off x="8018463" y="2471738"/>
            <a:ext cx="1009650" cy="925512"/>
          </a:xfrm>
          <a:prstGeom prst="wedgeEllipseCallout">
            <a:avLst>
              <a:gd name="adj1" fmla="val -146699"/>
              <a:gd name="adj2" fmla="val 42616"/>
            </a:avLst>
          </a:prstGeom>
          <a:solidFill>
            <a:schemeClr val="bg2"/>
          </a:solidFill>
          <a:ln w="635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72000" rIns="0" bIns="72000" anchor="ctr">
            <a:spAutoFit/>
          </a:bodyPr>
          <a:lstStyle/>
          <a:p>
            <a:pPr>
              <a:spcBef>
                <a:spcPct val="50000"/>
              </a:spcBef>
            </a:pPr>
            <a:r>
              <a:rPr kumimoji="1" lang="zh-CN" altLang="en-US">
                <a:solidFill>
                  <a:srgbClr val="000099"/>
                </a:solidFill>
                <a:latin typeface="Times New Roman" panose="02020603050405020304" pitchFamily="18" charset="0"/>
                <a:ea typeface="楷体_GB2312" pitchFamily="49" charset="-122"/>
              </a:rPr>
              <a:t>输出数字量</a:t>
            </a:r>
          </a:p>
        </p:txBody>
      </p:sp>
      <p:sp>
        <p:nvSpPr>
          <p:cNvPr id="421909" name="Rectangle 21"/>
          <p:cNvSpPr>
            <a:spLocks noChangeArrowheads="1"/>
          </p:cNvSpPr>
          <p:nvPr/>
        </p:nvSpPr>
        <p:spPr bwMode="auto">
          <a:xfrm>
            <a:off x="2366963" y="593725"/>
            <a:ext cx="2376487"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a:solidFill>
                  <a:srgbClr val="000099"/>
                </a:solidFill>
                <a:latin typeface="Times New Roman" panose="02020603050405020304" pitchFamily="18" charset="0"/>
                <a:ea typeface="楷体_GB2312" pitchFamily="49" charset="-122"/>
              </a:rPr>
              <a:t>1</a:t>
            </a:r>
            <a:r>
              <a:rPr kumimoji="1" lang="zh-CN" altLang="en-US">
                <a:solidFill>
                  <a:srgbClr val="000099"/>
                </a:solidFill>
                <a:latin typeface="Times New Roman" panose="02020603050405020304" pitchFamily="18" charset="0"/>
                <a:ea typeface="楷体_GB2312" pitchFamily="49" charset="-122"/>
              </a:rPr>
              <a:t>、电路组成</a:t>
            </a:r>
            <a:endParaRPr kumimoji="1" lang="zh-CN" altLang="en-US">
              <a:solidFill>
                <a:srgbClr val="FF0000"/>
              </a:solidFill>
              <a:latin typeface="Times New Roman" panose="02020603050405020304" pitchFamily="18" charset="0"/>
              <a:ea typeface="楷体_GB2312" pitchFamily="49" charset="-122"/>
            </a:endParaRPr>
          </a:p>
        </p:txBody>
      </p:sp>
    </p:spTree>
    <p:extLst>
      <p:ext uri="{BB962C8B-B14F-4D97-AF65-F5344CB8AC3E}">
        <p14:creationId xmlns:p14="http://schemas.microsoft.com/office/powerpoint/2010/main" val="13609252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421893"/>
                                        </p:tgtEl>
                                        <p:attrNameLst>
                                          <p:attrName>style.visibility</p:attrName>
                                        </p:attrNameLst>
                                      </p:cBhvr>
                                      <p:to>
                                        <p:strVal val="visible"/>
                                      </p:to>
                                    </p:set>
                                    <p:animEffect transition="in" filter="checkerboard(across)">
                                      <p:cBhvr>
                                        <p:cTn id="7" dur="500"/>
                                        <p:tgtEl>
                                          <p:spTgt spid="42189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21898"/>
                                        </p:tgtEl>
                                        <p:attrNameLst>
                                          <p:attrName>style.visibility</p:attrName>
                                        </p:attrNameLst>
                                      </p:cBhvr>
                                      <p:to>
                                        <p:strVal val="visible"/>
                                      </p:to>
                                    </p:set>
                                    <p:animEffect transition="in" filter="dissolve">
                                      <p:cBhvr>
                                        <p:cTn id="12" dur="500"/>
                                        <p:tgtEl>
                                          <p:spTgt spid="421898"/>
                                        </p:tgtEl>
                                      </p:cBhvr>
                                    </p:animEffect>
                                  </p:childTnLst>
                                  <p:subTnLst>
                                    <p:set>
                                      <p:cBhvr override="childStyle">
                                        <p:cTn dur="1" fill="hold" display="0" masterRel="nextClick" afterEffect="1"/>
                                        <p:tgtEl>
                                          <p:spTgt spid="421898"/>
                                        </p:tgtEl>
                                        <p:attrNameLst>
                                          <p:attrName>style.visibility</p:attrName>
                                        </p:attrNameLst>
                                      </p:cBhvr>
                                      <p:to>
                                        <p:strVal val="hidden"/>
                                      </p:to>
                                    </p:se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21899"/>
                                        </p:tgtEl>
                                        <p:attrNameLst>
                                          <p:attrName>style.visibility</p:attrName>
                                        </p:attrNameLst>
                                      </p:cBhvr>
                                      <p:to>
                                        <p:strVal val="visible"/>
                                      </p:to>
                                    </p:set>
                                    <p:animEffect transition="in" filter="dissolve">
                                      <p:cBhvr>
                                        <p:cTn id="17" dur="500"/>
                                        <p:tgtEl>
                                          <p:spTgt spid="421899"/>
                                        </p:tgtEl>
                                      </p:cBhvr>
                                    </p:animEffect>
                                  </p:childTnLst>
                                  <p:subTnLst>
                                    <p:set>
                                      <p:cBhvr override="childStyle">
                                        <p:cTn dur="1" fill="hold" display="0" masterRel="nextClick" afterEffect="1"/>
                                        <p:tgtEl>
                                          <p:spTgt spid="421899"/>
                                        </p:tgtEl>
                                        <p:attrNameLst>
                                          <p:attrName>style.visibility</p:attrName>
                                        </p:attrNameLst>
                                      </p:cBhvr>
                                      <p:to>
                                        <p:strVal val="hidden"/>
                                      </p:to>
                                    </p:set>
                                    <p:audio>
                                      <p:cMediaNode>
                                        <p:cTn display="0" masterRel="sameClick">
                                          <p:stCondLst>
                                            <p:cond evt="begin" delay="0">
                                              <p:tn val="15"/>
                                            </p:cond>
                                          </p:stCondLst>
                                          <p:endCondLst>
                                            <p:cond evt="onStopAudio" delay="0">
                                              <p:tgtEl>
                                                <p:sldTgt/>
                                              </p:tgtEl>
                                            </p:cond>
                                          </p:endCondLst>
                                        </p:cTn>
                                        <p:tgtEl>
                                          <p:sndTgt r:embed="rId3" name="CHIMES.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21897"/>
                                        </p:tgtEl>
                                        <p:attrNameLst>
                                          <p:attrName>style.visibility</p:attrName>
                                        </p:attrNameLst>
                                      </p:cBhvr>
                                      <p:to>
                                        <p:strVal val="visible"/>
                                      </p:to>
                                    </p:set>
                                    <p:animEffect transition="in" filter="dissolve">
                                      <p:cBhvr>
                                        <p:cTn id="22" dur="500"/>
                                        <p:tgtEl>
                                          <p:spTgt spid="421897"/>
                                        </p:tgtEl>
                                      </p:cBhvr>
                                    </p:animEffect>
                                  </p:childTnLst>
                                  <p:subTnLst>
                                    <p:set>
                                      <p:cBhvr override="childStyle">
                                        <p:cTn dur="1" fill="hold" display="0" masterRel="nextClick" afterEffect="1"/>
                                        <p:tgtEl>
                                          <p:spTgt spid="421897"/>
                                        </p:tgtEl>
                                        <p:attrNameLst>
                                          <p:attrName>style.visibility</p:attrName>
                                        </p:attrNameLst>
                                      </p:cBhvr>
                                      <p:to>
                                        <p:strVal val="hidden"/>
                                      </p:to>
                                    </p:set>
                                    <p:audio>
                                      <p:cMediaNode>
                                        <p:cTn display="0" masterRel="sameClick">
                                          <p:stCondLst>
                                            <p:cond evt="begin" delay="0">
                                              <p:tn val="20"/>
                                            </p:cond>
                                          </p:stCondLst>
                                          <p:endCondLst>
                                            <p:cond evt="onStopAudio" delay="0">
                                              <p:tgtEl>
                                                <p:sldTgt/>
                                              </p:tgtEl>
                                            </p:cond>
                                          </p:endCondLst>
                                        </p:cTn>
                                        <p:tgtEl>
                                          <p:sndTgt r:embed="rId3" name="CHIMES.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21896"/>
                                        </p:tgtEl>
                                        <p:attrNameLst>
                                          <p:attrName>style.visibility</p:attrName>
                                        </p:attrNameLst>
                                      </p:cBhvr>
                                      <p:to>
                                        <p:strVal val="visible"/>
                                      </p:to>
                                    </p:set>
                                    <p:animEffect transition="in" filter="dissolve">
                                      <p:cBhvr>
                                        <p:cTn id="27" dur="500"/>
                                        <p:tgtEl>
                                          <p:spTgt spid="421896"/>
                                        </p:tgtEl>
                                      </p:cBhvr>
                                    </p:animEffect>
                                  </p:childTnLst>
                                  <p:subTnLst>
                                    <p:set>
                                      <p:cBhvr override="childStyle">
                                        <p:cTn dur="1" fill="hold" display="0" masterRel="nextClick" afterEffect="1"/>
                                        <p:tgtEl>
                                          <p:spTgt spid="421896"/>
                                        </p:tgtEl>
                                        <p:attrNameLst>
                                          <p:attrName>style.visibility</p:attrName>
                                        </p:attrNameLst>
                                      </p:cBhvr>
                                      <p:to>
                                        <p:strVal val="hidden"/>
                                      </p:to>
                                    </p:set>
                                    <p:audio>
                                      <p:cMediaNode>
                                        <p:cTn display="0" masterRel="sameClick">
                                          <p:stCondLst>
                                            <p:cond evt="begin" delay="0">
                                              <p:tn val="25"/>
                                            </p:cond>
                                          </p:stCondLst>
                                          <p:endCondLst>
                                            <p:cond evt="onStopAudio" delay="0">
                                              <p:tgtEl>
                                                <p:sldTgt/>
                                              </p:tgtEl>
                                            </p:cond>
                                          </p:endCondLst>
                                        </p:cTn>
                                        <p:tgtEl>
                                          <p:sndTgt r:embed="rId3" name="CHIMES.WAV"/>
                                        </p:tgtEl>
                                      </p:cMediaNode>
                                    </p:audio>
                                  </p:sub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21908"/>
                                        </p:tgtEl>
                                        <p:attrNameLst>
                                          <p:attrName>style.visibility</p:attrName>
                                        </p:attrNameLst>
                                      </p:cBhvr>
                                      <p:to>
                                        <p:strVal val="visible"/>
                                      </p:to>
                                    </p:set>
                                    <p:animEffect transition="in" filter="dissolve">
                                      <p:cBhvr>
                                        <p:cTn id="32" dur="500"/>
                                        <p:tgtEl>
                                          <p:spTgt spid="421908"/>
                                        </p:tgtEl>
                                      </p:cBhvr>
                                    </p:animEffect>
                                  </p:childTnLst>
                                  <p:subTnLst>
                                    <p:set>
                                      <p:cBhvr override="childStyle">
                                        <p:cTn dur="1" fill="hold" display="0" masterRel="nextClick" afterEffect="1"/>
                                        <p:tgtEl>
                                          <p:spTgt spid="421908"/>
                                        </p:tgtEl>
                                        <p:attrNameLst>
                                          <p:attrName>style.visibility</p:attrName>
                                        </p:attrNameLst>
                                      </p:cBhvr>
                                      <p:to>
                                        <p:strVal val="hidden"/>
                                      </p:to>
                                    </p:set>
                                    <p:audio>
                                      <p:cMediaNode>
                                        <p:cTn display="0" masterRel="sameClick">
                                          <p:stCondLst>
                                            <p:cond evt="begin" delay="0">
                                              <p:tn val="30"/>
                                            </p:cond>
                                          </p:stCondLst>
                                          <p:endCondLst>
                                            <p:cond evt="onStopAudio" delay="0">
                                              <p:tgtEl>
                                                <p:sldTgt/>
                                              </p:tgtEl>
                                            </p:cond>
                                          </p:endCondLst>
                                        </p:cTn>
                                        <p:tgtEl>
                                          <p:sndTgt r:embed="rId3" name="CHIMES.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21901"/>
                                        </p:tgtEl>
                                        <p:attrNameLst>
                                          <p:attrName>style.visibility</p:attrName>
                                        </p:attrNameLst>
                                      </p:cBhvr>
                                      <p:to>
                                        <p:strVal val="visible"/>
                                      </p:to>
                                    </p:set>
                                    <p:animEffect transition="in" filter="wipe(left)">
                                      <p:cBhvr>
                                        <p:cTn id="37" dur="500"/>
                                        <p:tgtEl>
                                          <p:spTgt spid="42190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421902"/>
                                        </p:tgtEl>
                                        <p:attrNameLst>
                                          <p:attrName>style.visibility</p:attrName>
                                        </p:attrNameLst>
                                      </p:cBhvr>
                                      <p:to>
                                        <p:strVal val="visible"/>
                                      </p:to>
                                    </p:set>
                                    <p:animEffect transition="in" filter="wipe(left)">
                                      <p:cBhvr>
                                        <p:cTn id="42" dur="500"/>
                                        <p:tgtEl>
                                          <p:spTgt spid="421902"/>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421906"/>
                                        </p:tgtEl>
                                        <p:attrNameLst>
                                          <p:attrName>style.visibility</p:attrName>
                                        </p:attrNameLst>
                                      </p:cBhvr>
                                      <p:to>
                                        <p:strVal val="visible"/>
                                      </p:to>
                                    </p:set>
                                    <p:animEffect transition="in" filter="wipe(left)">
                                      <p:cBhvr>
                                        <p:cTn id="47" dur="500"/>
                                        <p:tgtEl>
                                          <p:spTgt spid="421906"/>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421903"/>
                                        </p:tgtEl>
                                        <p:attrNameLst>
                                          <p:attrName>style.visibility</p:attrName>
                                        </p:attrNameLst>
                                      </p:cBhvr>
                                      <p:to>
                                        <p:strVal val="visible"/>
                                      </p:to>
                                    </p:set>
                                    <p:animEffect transition="in" filter="wipe(left)">
                                      <p:cBhvr>
                                        <p:cTn id="52" dur="500"/>
                                        <p:tgtEl>
                                          <p:spTgt spid="421903"/>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421904"/>
                                        </p:tgtEl>
                                        <p:attrNameLst>
                                          <p:attrName>style.visibility</p:attrName>
                                        </p:attrNameLst>
                                      </p:cBhvr>
                                      <p:to>
                                        <p:strVal val="visible"/>
                                      </p:to>
                                    </p:set>
                                    <p:animEffect transition="in" filter="wipe(left)">
                                      <p:cBhvr>
                                        <p:cTn id="57" dur="500"/>
                                        <p:tgtEl>
                                          <p:spTgt spid="421904"/>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421905"/>
                                        </p:tgtEl>
                                        <p:attrNameLst>
                                          <p:attrName>style.visibility</p:attrName>
                                        </p:attrNameLst>
                                      </p:cBhvr>
                                      <p:to>
                                        <p:strVal val="visible"/>
                                      </p:to>
                                    </p:set>
                                    <p:animEffect transition="in" filter="wipe(left)">
                                      <p:cBhvr>
                                        <p:cTn id="62" dur="500"/>
                                        <p:tgtEl>
                                          <p:spTgt spid="421905"/>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421907"/>
                                        </p:tgtEl>
                                        <p:attrNameLst>
                                          <p:attrName>style.visibility</p:attrName>
                                        </p:attrNameLst>
                                      </p:cBhvr>
                                      <p:to>
                                        <p:strVal val="visible"/>
                                      </p:to>
                                    </p:set>
                                    <p:animEffect transition="in" filter="wipe(left)">
                                      <p:cBhvr>
                                        <p:cTn id="67" dur="500"/>
                                        <p:tgtEl>
                                          <p:spTgt spid="4219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1896" grpId="0" animBg="1" autoUpdateAnimBg="0"/>
      <p:bldP spid="421897" grpId="0" animBg="1" autoUpdateAnimBg="0"/>
      <p:bldP spid="421898" grpId="0" animBg="1" autoUpdateAnimBg="0"/>
      <p:bldP spid="421899" grpId="0" animBg="1" autoUpdateAnimBg="0"/>
      <p:bldP spid="421901" grpId="0" animBg="1" autoUpdateAnimBg="0"/>
      <p:bldP spid="421902" grpId="0" animBg="1" autoUpdateAnimBg="0"/>
      <p:bldP spid="421903" grpId="0" animBg="1" autoUpdateAnimBg="0"/>
      <p:bldP spid="421904" grpId="0" animBg="1" autoUpdateAnimBg="0"/>
      <p:bldP spid="421905" grpId="0" animBg="1" autoUpdateAnimBg="0"/>
      <p:bldP spid="421906" grpId="0" animBg="1" autoUpdateAnimBg="0"/>
      <p:bldP spid="421907" grpId="0" animBg="1" autoUpdateAnimBg="0"/>
      <p:bldP spid="421908" grpId="0" animBg="1"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5444" name="Object 4"/>
          <p:cNvGraphicFramePr>
            <a:graphicFrameLocks noChangeAspect="1"/>
          </p:cNvGraphicFramePr>
          <p:nvPr/>
        </p:nvGraphicFramePr>
        <p:xfrm>
          <a:off x="1619250" y="1008063"/>
          <a:ext cx="5761038" cy="5849937"/>
        </p:xfrm>
        <a:graphic>
          <a:graphicData uri="http://schemas.openxmlformats.org/presentationml/2006/ole">
            <mc:AlternateContent xmlns:mc="http://schemas.openxmlformats.org/markup-compatibility/2006">
              <mc:Choice xmlns:v="urn:schemas-microsoft-com:vml" Requires="v">
                <p:oleObj spid="_x0000_s24578" name="图片" r:id="rId3" imgW="3800880" imgH="5849280" progId="Word.Picture.8">
                  <p:embed/>
                </p:oleObj>
              </mc:Choice>
              <mc:Fallback>
                <p:oleObj name="图片" r:id="rId3" imgW="3800880" imgH="5849280" progId="Word.Picture.8">
                  <p:embed/>
                  <p:pic>
                    <p:nvPicPr>
                      <p:cNvPr id="44544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250" y="1008063"/>
                        <a:ext cx="5761038" cy="5849937"/>
                      </a:xfrm>
                      <a:prstGeom prst="rect">
                        <a:avLst/>
                      </a:prstGeom>
                      <a:solidFill>
                        <a:srgbClr val="FFFFFF"/>
                      </a:solidFill>
                    </p:spPr>
                  </p:pic>
                </p:oleObj>
              </mc:Fallback>
            </mc:AlternateContent>
          </a:graphicData>
        </a:graphic>
      </p:graphicFrame>
      <p:sp>
        <p:nvSpPr>
          <p:cNvPr id="445446" name="Rectangle 6"/>
          <p:cNvSpPr>
            <a:spLocks noChangeArrowheads="1"/>
          </p:cNvSpPr>
          <p:nvPr/>
        </p:nvSpPr>
        <p:spPr bwMode="auto">
          <a:xfrm>
            <a:off x="2339975" y="6092825"/>
            <a:ext cx="1412875" cy="346075"/>
          </a:xfrm>
          <a:prstGeom prst="rect">
            <a:avLst/>
          </a:prstGeom>
          <a:solidFill>
            <a:schemeClr val="bg2">
              <a:alpha val="45000"/>
            </a:schemeClr>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1600">
                <a:solidFill>
                  <a:srgbClr val="000099"/>
                </a:solidFill>
                <a:latin typeface="Times New Roman" panose="02020603050405020304" pitchFamily="18" charset="0"/>
              </a:rPr>
              <a:t>V</a:t>
            </a:r>
            <a:r>
              <a:rPr kumimoji="1" lang="en-US" altLang="zh-CN" sz="1600" baseline="-25000">
                <a:solidFill>
                  <a:srgbClr val="000099"/>
                </a:solidFill>
                <a:latin typeface="Times New Roman" panose="02020603050405020304" pitchFamily="18" charset="0"/>
              </a:rPr>
              <a:t>I</a:t>
            </a:r>
            <a:r>
              <a:rPr kumimoji="1" lang="en-US" altLang="zh-CN" sz="1600">
                <a:solidFill>
                  <a:srgbClr val="000099"/>
                </a:solidFill>
                <a:latin typeface="Times New Roman" panose="02020603050405020304" pitchFamily="18" charset="0"/>
              </a:rPr>
              <a:t>=8V</a:t>
            </a:r>
            <a:r>
              <a:rPr kumimoji="1" lang="en-US" altLang="zh-CN" sz="1600" baseline="-25000">
                <a:solidFill>
                  <a:srgbClr val="000099"/>
                </a:solidFill>
                <a:latin typeface="Times New Roman" panose="02020603050405020304" pitchFamily="18" charset="0"/>
              </a:rPr>
              <a:t>REF</a:t>
            </a:r>
            <a:r>
              <a:rPr kumimoji="1" lang="en-US" altLang="zh-CN" sz="1600">
                <a:solidFill>
                  <a:srgbClr val="000099"/>
                </a:solidFill>
                <a:latin typeface="Times New Roman" panose="02020603050405020304" pitchFamily="18" charset="0"/>
              </a:rPr>
              <a:t>/15</a:t>
            </a:r>
          </a:p>
        </p:txBody>
      </p:sp>
      <p:sp>
        <p:nvSpPr>
          <p:cNvPr id="445447" name="Rectangle 7"/>
          <p:cNvSpPr>
            <a:spLocks noChangeArrowheads="1"/>
          </p:cNvSpPr>
          <p:nvPr/>
        </p:nvSpPr>
        <p:spPr bwMode="auto">
          <a:xfrm>
            <a:off x="3851275" y="5373688"/>
            <a:ext cx="295275" cy="346075"/>
          </a:xfrm>
          <a:prstGeom prst="rect">
            <a:avLst/>
          </a:prstGeom>
          <a:solidFill>
            <a:schemeClr val="bg2">
              <a:alpha val="45000"/>
            </a:schemeClr>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1600">
                <a:solidFill>
                  <a:srgbClr val="000099"/>
                </a:solidFill>
                <a:latin typeface="Times New Roman" panose="02020603050405020304" pitchFamily="18" charset="0"/>
              </a:rPr>
              <a:t>1</a:t>
            </a:r>
          </a:p>
        </p:txBody>
      </p:sp>
      <p:sp>
        <p:nvSpPr>
          <p:cNvPr id="445448" name="Rectangle 8"/>
          <p:cNvSpPr>
            <a:spLocks noChangeArrowheads="1"/>
          </p:cNvSpPr>
          <p:nvPr/>
        </p:nvSpPr>
        <p:spPr bwMode="auto">
          <a:xfrm>
            <a:off x="3779838" y="4724400"/>
            <a:ext cx="295275" cy="346075"/>
          </a:xfrm>
          <a:prstGeom prst="rect">
            <a:avLst/>
          </a:prstGeom>
          <a:solidFill>
            <a:schemeClr val="bg2">
              <a:alpha val="45000"/>
            </a:schemeClr>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1600">
                <a:solidFill>
                  <a:srgbClr val="000099"/>
                </a:solidFill>
                <a:latin typeface="Times New Roman" panose="02020603050405020304" pitchFamily="18" charset="0"/>
              </a:rPr>
              <a:t>1</a:t>
            </a:r>
          </a:p>
        </p:txBody>
      </p:sp>
      <p:sp>
        <p:nvSpPr>
          <p:cNvPr id="445449" name="Rectangle 9"/>
          <p:cNvSpPr>
            <a:spLocks noChangeArrowheads="1"/>
          </p:cNvSpPr>
          <p:nvPr/>
        </p:nvSpPr>
        <p:spPr bwMode="auto">
          <a:xfrm>
            <a:off x="3851275" y="4005263"/>
            <a:ext cx="295275" cy="346075"/>
          </a:xfrm>
          <a:prstGeom prst="rect">
            <a:avLst/>
          </a:prstGeom>
          <a:solidFill>
            <a:schemeClr val="bg2">
              <a:alpha val="45000"/>
            </a:schemeClr>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1600">
                <a:solidFill>
                  <a:srgbClr val="000099"/>
                </a:solidFill>
                <a:latin typeface="Times New Roman" panose="02020603050405020304" pitchFamily="18" charset="0"/>
              </a:rPr>
              <a:t>1</a:t>
            </a:r>
          </a:p>
        </p:txBody>
      </p:sp>
      <p:sp>
        <p:nvSpPr>
          <p:cNvPr id="445450" name="Rectangle 10"/>
          <p:cNvSpPr>
            <a:spLocks noChangeArrowheads="1"/>
          </p:cNvSpPr>
          <p:nvPr/>
        </p:nvSpPr>
        <p:spPr bwMode="auto">
          <a:xfrm>
            <a:off x="3851275" y="3284538"/>
            <a:ext cx="295275" cy="346075"/>
          </a:xfrm>
          <a:prstGeom prst="rect">
            <a:avLst/>
          </a:prstGeom>
          <a:solidFill>
            <a:schemeClr val="bg2">
              <a:alpha val="45000"/>
            </a:schemeClr>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1600">
                <a:solidFill>
                  <a:srgbClr val="000099"/>
                </a:solidFill>
                <a:latin typeface="Times New Roman" panose="02020603050405020304" pitchFamily="18" charset="0"/>
              </a:rPr>
              <a:t>1</a:t>
            </a:r>
          </a:p>
        </p:txBody>
      </p:sp>
      <p:sp>
        <p:nvSpPr>
          <p:cNvPr id="445451" name="Rectangle 11"/>
          <p:cNvSpPr>
            <a:spLocks noChangeArrowheads="1"/>
          </p:cNvSpPr>
          <p:nvPr/>
        </p:nvSpPr>
        <p:spPr bwMode="auto">
          <a:xfrm>
            <a:off x="3779838" y="2636838"/>
            <a:ext cx="295275" cy="346075"/>
          </a:xfrm>
          <a:prstGeom prst="rect">
            <a:avLst/>
          </a:prstGeom>
          <a:solidFill>
            <a:schemeClr val="bg2">
              <a:alpha val="45000"/>
            </a:schemeClr>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1600">
                <a:solidFill>
                  <a:srgbClr val="000099"/>
                </a:solidFill>
                <a:latin typeface="Times New Roman" panose="02020603050405020304" pitchFamily="18" charset="0"/>
              </a:rPr>
              <a:t>0</a:t>
            </a:r>
          </a:p>
        </p:txBody>
      </p:sp>
      <p:sp>
        <p:nvSpPr>
          <p:cNvPr id="445452" name="Rectangle 12"/>
          <p:cNvSpPr>
            <a:spLocks noChangeArrowheads="1"/>
          </p:cNvSpPr>
          <p:nvPr/>
        </p:nvSpPr>
        <p:spPr bwMode="auto">
          <a:xfrm>
            <a:off x="3779838" y="1916113"/>
            <a:ext cx="295275" cy="346075"/>
          </a:xfrm>
          <a:prstGeom prst="rect">
            <a:avLst/>
          </a:prstGeom>
          <a:solidFill>
            <a:schemeClr val="bg2">
              <a:alpha val="45000"/>
            </a:schemeClr>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1600">
                <a:solidFill>
                  <a:srgbClr val="000099"/>
                </a:solidFill>
                <a:latin typeface="Times New Roman" panose="02020603050405020304" pitchFamily="18" charset="0"/>
              </a:rPr>
              <a:t>0</a:t>
            </a:r>
          </a:p>
        </p:txBody>
      </p:sp>
      <p:sp>
        <p:nvSpPr>
          <p:cNvPr id="445453" name="Rectangle 13"/>
          <p:cNvSpPr>
            <a:spLocks noChangeArrowheads="1"/>
          </p:cNvSpPr>
          <p:nvPr/>
        </p:nvSpPr>
        <p:spPr bwMode="auto">
          <a:xfrm>
            <a:off x="3779838" y="1268413"/>
            <a:ext cx="295275" cy="346075"/>
          </a:xfrm>
          <a:prstGeom prst="rect">
            <a:avLst/>
          </a:prstGeom>
          <a:solidFill>
            <a:schemeClr val="bg2">
              <a:alpha val="45000"/>
            </a:schemeClr>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1600">
                <a:solidFill>
                  <a:srgbClr val="000099"/>
                </a:solidFill>
                <a:latin typeface="Times New Roman" panose="02020603050405020304" pitchFamily="18" charset="0"/>
              </a:rPr>
              <a:t>0</a:t>
            </a:r>
          </a:p>
        </p:txBody>
      </p:sp>
      <p:sp>
        <p:nvSpPr>
          <p:cNvPr id="445454" name="Rectangle 14"/>
          <p:cNvSpPr>
            <a:spLocks noChangeArrowheads="1"/>
          </p:cNvSpPr>
          <p:nvPr/>
        </p:nvSpPr>
        <p:spPr bwMode="auto">
          <a:xfrm>
            <a:off x="7092950" y="2852738"/>
            <a:ext cx="336550" cy="1552575"/>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2400">
                <a:solidFill>
                  <a:srgbClr val="000099"/>
                </a:solidFill>
                <a:latin typeface="Times New Roman" panose="02020603050405020304" pitchFamily="18" charset="0"/>
              </a:rPr>
              <a:t>0</a:t>
            </a:r>
          </a:p>
          <a:p>
            <a:pPr algn="l">
              <a:spcBef>
                <a:spcPct val="50000"/>
              </a:spcBef>
            </a:pPr>
            <a:r>
              <a:rPr kumimoji="1" lang="en-US" altLang="zh-CN" sz="2400">
                <a:solidFill>
                  <a:srgbClr val="000099"/>
                </a:solidFill>
                <a:latin typeface="Times New Roman" panose="02020603050405020304" pitchFamily="18" charset="0"/>
              </a:rPr>
              <a:t>0</a:t>
            </a:r>
          </a:p>
          <a:p>
            <a:pPr algn="l">
              <a:spcBef>
                <a:spcPct val="50000"/>
              </a:spcBef>
            </a:pPr>
            <a:r>
              <a:rPr kumimoji="1" lang="en-US" altLang="zh-CN" sz="2400">
                <a:solidFill>
                  <a:srgbClr val="000099"/>
                </a:solidFill>
                <a:latin typeface="Times New Roman" panose="02020603050405020304" pitchFamily="18" charset="0"/>
              </a:rPr>
              <a:t>1</a:t>
            </a:r>
          </a:p>
        </p:txBody>
      </p:sp>
    </p:spTree>
    <p:extLst>
      <p:ext uri="{BB962C8B-B14F-4D97-AF65-F5344CB8AC3E}">
        <p14:creationId xmlns:p14="http://schemas.microsoft.com/office/powerpoint/2010/main" val="34408241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45446"/>
                                        </p:tgtEl>
                                        <p:attrNameLst>
                                          <p:attrName>style.visibility</p:attrName>
                                        </p:attrNameLst>
                                      </p:cBhvr>
                                      <p:to>
                                        <p:strVal val="visible"/>
                                      </p:to>
                                    </p:set>
                                    <p:animEffect transition="in" filter="strips(downRight)">
                                      <p:cBhvr>
                                        <p:cTn id="7" dur="500"/>
                                        <p:tgtEl>
                                          <p:spTgt spid="4454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45447"/>
                                        </p:tgtEl>
                                        <p:attrNameLst>
                                          <p:attrName>style.visibility</p:attrName>
                                        </p:attrNameLst>
                                      </p:cBhvr>
                                      <p:to>
                                        <p:strVal val="visible"/>
                                      </p:to>
                                    </p:set>
                                    <p:animEffect transition="in" filter="strips(downRight)">
                                      <p:cBhvr>
                                        <p:cTn id="12" dur="500"/>
                                        <p:tgtEl>
                                          <p:spTgt spid="44544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45448"/>
                                        </p:tgtEl>
                                        <p:attrNameLst>
                                          <p:attrName>style.visibility</p:attrName>
                                        </p:attrNameLst>
                                      </p:cBhvr>
                                      <p:to>
                                        <p:strVal val="visible"/>
                                      </p:to>
                                    </p:set>
                                    <p:animEffect transition="in" filter="strips(downRight)">
                                      <p:cBhvr>
                                        <p:cTn id="17" dur="500"/>
                                        <p:tgtEl>
                                          <p:spTgt spid="44544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45449"/>
                                        </p:tgtEl>
                                        <p:attrNameLst>
                                          <p:attrName>style.visibility</p:attrName>
                                        </p:attrNameLst>
                                      </p:cBhvr>
                                      <p:to>
                                        <p:strVal val="visible"/>
                                      </p:to>
                                    </p:set>
                                    <p:animEffect transition="in" filter="strips(downRight)">
                                      <p:cBhvr>
                                        <p:cTn id="22" dur="500"/>
                                        <p:tgtEl>
                                          <p:spTgt spid="44544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45450"/>
                                        </p:tgtEl>
                                        <p:attrNameLst>
                                          <p:attrName>style.visibility</p:attrName>
                                        </p:attrNameLst>
                                      </p:cBhvr>
                                      <p:to>
                                        <p:strVal val="visible"/>
                                      </p:to>
                                    </p:set>
                                    <p:animEffect transition="in" filter="strips(downRight)">
                                      <p:cBhvr>
                                        <p:cTn id="27" dur="500"/>
                                        <p:tgtEl>
                                          <p:spTgt spid="44545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445451"/>
                                        </p:tgtEl>
                                        <p:attrNameLst>
                                          <p:attrName>style.visibility</p:attrName>
                                        </p:attrNameLst>
                                      </p:cBhvr>
                                      <p:to>
                                        <p:strVal val="visible"/>
                                      </p:to>
                                    </p:set>
                                    <p:animEffect transition="in" filter="strips(downRight)">
                                      <p:cBhvr>
                                        <p:cTn id="32" dur="500"/>
                                        <p:tgtEl>
                                          <p:spTgt spid="44545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445452"/>
                                        </p:tgtEl>
                                        <p:attrNameLst>
                                          <p:attrName>style.visibility</p:attrName>
                                        </p:attrNameLst>
                                      </p:cBhvr>
                                      <p:to>
                                        <p:strVal val="visible"/>
                                      </p:to>
                                    </p:set>
                                    <p:animEffect transition="in" filter="strips(downRight)">
                                      <p:cBhvr>
                                        <p:cTn id="37" dur="500"/>
                                        <p:tgtEl>
                                          <p:spTgt spid="44545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445453"/>
                                        </p:tgtEl>
                                        <p:attrNameLst>
                                          <p:attrName>style.visibility</p:attrName>
                                        </p:attrNameLst>
                                      </p:cBhvr>
                                      <p:to>
                                        <p:strVal val="visible"/>
                                      </p:to>
                                    </p:set>
                                    <p:animEffect transition="in" filter="strips(downRight)">
                                      <p:cBhvr>
                                        <p:cTn id="42" dur="500"/>
                                        <p:tgtEl>
                                          <p:spTgt spid="44545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445454"/>
                                        </p:tgtEl>
                                        <p:attrNameLst>
                                          <p:attrName>style.visibility</p:attrName>
                                        </p:attrNameLst>
                                      </p:cBhvr>
                                      <p:to>
                                        <p:strVal val="visible"/>
                                      </p:to>
                                    </p:set>
                                    <p:animEffect transition="in" filter="strips(downRight)">
                                      <p:cBhvr>
                                        <p:cTn id="47" dur="500"/>
                                        <p:tgtEl>
                                          <p:spTgt spid="4454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5446" grpId="0" animBg="1" autoUpdateAnimBg="0"/>
      <p:bldP spid="445447" grpId="0" animBg="1" autoUpdateAnimBg="0"/>
      <p:bldP spid="445448" grpId="0" animBg="1" autoUpdateAnimBg="0"/>
      <p:bldP spid="445449" grpId="0" animBg="1" autoUpdateAnimBg="0"/>
      <p:bldP spid="445450" grpId="0" animBg="1" autoUpdateAnimBg="0"/>
      <p:bldP spid="445451" grpId="0" animBg="1" autoUpdateAnimBg="0"/>
      <p:bldP spid="445452" grpId="0" animBg="1" autoUpdateAnimBg="0"/>
      <p:bldP spid="445453" grpId="0" animBg="1" autoUpdateAnimBg="0"/>
      <p:bldP spid="445454" grpId="0" animBg="1"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40" name="Rectangle 4"/>
          <p:cNvSpPr>
            <a:spLocks noChangeArrowheads="1"/>
          </p:cNvSpPr>
          <p:nvPr/>
        </p:nvSpPr>
        <p:spPr bwMode="auto">
          <a:xfrm>
            <a:off x="403225" y="2093913"/>
            <a:ext cx="8380413" cy="4308475"/>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23941" name="Line 5"/>
          <p:cNvSpPr>
            <a:spLocks noChangeShapeType="1"/>
          </p:cNvSpPr>
          <p:nvPr/>
        </p:nvSpPr>
        <p:spPr bwMode="auto">
          <a:xfrm>
            <a:off x="400050" y="2752725"/>
            <a:ext cx="8355013" cy="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23942" name="Text Box 6"/>
          <p:cNvSpPr txBox="1">
            <a:spLocks noChangeArrowheads="1"/>
          </p:cNvSpPr>
          <p:nvPr/>
        </p:nvSpPr>
        <p:spPr bwMode="auto">
          <a:xfrm>
            <a:off x="806450" y="2171700"/>
            <a:ext cx="7877175" cy="519113"/>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spcBef>
                <a:spcPct val="50000"/>
              </a:spcBef>
            </a:pPr>
            <a:r>
              <a:rPr kumimoji="1" lang="en-US" altLang="zh-CN" sz="2400">
                <a:latin typeface="Times New Roman" panose="02020603050405020304" pitchFamily="18" charset="0"/>
                <a:sym typeface="Symbol" panose="05050102010706020507" pitchFamily="18" charset="2"/>
              </a:rPr>
              <a:t>            </a:t>
            </a:r>
            <a:r>
              <a:rPr kumimoji="1" lang="en-US" altLang="zh-CN" sz="2400">
                <a:solidFill>
                  <a:schemeClr val="folHlink"/>
                </a:solidFill>
                <a:latin typeface="Times New Roman" panose="02020603050405020304" pitchFamily="18" charset="0"/>
                <a:sym typeface="Symbol" panose="05050102010706020507" pitchFamily="18" charset="2"/>
              </a:rPr>
              <a:t>  </a:t>
            </a:r>
            <a:r>
              <a:rPr lang="en-US" altLang="zh-CN" sz="2800" i="1">
                <a:solidFill>
                  <a:schemeClr val="folHlink"/>
                </a:solidFill>
                <a:latin typeface="Bookman Old Style" panose="02050604050505020204" pitchFamily="18" charset="0"/>
                <a:ea typeface="Batang" pitchFamily="18" charset="-127"/>
              </a:rPr>
              <a:t>v</a:t>
            </a:r>
            <a:r>
              <a:rPr kumimoji="1" lang="en-US" altLang="zh-CN" sz="2400" baseline="-25000">
                <a:solidFill>
                  <a:schemeClr val="folHlink"/>
                </a:solidFill>
                <a:latin typeface="Times New Roman" panose="02020603050405020304" pitchFamily="18" charset="0"/>
                <a:sym typeface="Symbol" panose="05050102010706020507" pitchFamily="18" charset="2"/>
              </a:rPr>
              <a:t>I</a:t>
            </a:r>
            <a:r>
              <a:rPr kumimoji="1" lang="en-US" altLang="zh-CN" sz="2000">
                <a:solidFill>
                  <a:schemeClr val="folHlink"/>
                </a:solidFill>
                <a:latin typeface="Times New Roman" panose="02020603050405020304" pitchFamily="18" charset="0"/>
              </a:rPr>
              <a:t>                            </a:t>
            </a:r>
            <a:r>
              <a:rPr kumimoji="1" lang="en-US" altLang="zh-CN">
                <a:solidFill>
                  <a:schemeClr val="folHlink"/>
                </a:solidFill>
                <a:latin typeface="Times New Roman" panose="02020603050405020304" pitchFamily="18" charset="0"/>
              </a:rPr>
              <a:t>C</a:t>
            </a:r>
            <a:r>
              <a:rPr kumimoji="1" lang="en-US" altLang="zh-CN" baseline="-25000">
                <a:solidFill>
                  <a:schemeClr val="folHlink"/>
                </a:solidFill>
                <a:latin typeface="Times New Roman" panose="02020603050405020304" pitchFamily="18" charset="0"/>
              </a:rPr>
              <a:t>O1   </a:t>
            </a:r>
            <a:r>
              <a:rPr kumimoji="1" lang="en-US" altLang="zh-CN">
                <a:solidFill>
                  <a:schemeClr val="folHlink"/>
                </a:solidFill>
                <a:latin typeface="Times New Roman" panose="02020603050405020304" pitchFamily="18" charset="0"/>
              </a:rPr>
              <a:t>C</a:t>
            </a:r>
            <a:r>
              <a:rPr kumimoji="1" lang="en-US" altLang="zh-CN" baseline="-25000">
                <a:solidFill>
                  <a:schemeClr val="folHlink"/>
                </a:solidFill>
                <a:latin typeface="Times New Roman" panose="02020603050405020304" pitchFamily="18" charset="0"/>
              </a:rPr>
              <a:t>O2   </a:t>
            </a:r>
            <a:r>
              <a:rPr kumimoji="1" lang="en-US" altLang="zh-CN">
                <a:solidFill>
                  <a:schemeClr val="folHlink"/>
                </a:solidFill>
                <a:latin typeface="Times New Roman" panose="02020603050405020304" pitchFamily="18" charset="0"/>
              </a:rPr>
              <a:t>C</a:t>
            </a:r>
            <a:r>
              <a:rPr kumimoji="1" lang="en-US" altLang="zh-CN" baseline="-25000">
                <a:solidFill>
                  <a:schemeClr val="folHlink"/>
                </a:solidFill>
                <a:latin typeface="Times New Roman" panose="02020603050405020304" pitchFamily="18" charset="0"/>
              </a:rPr>
              <a:t>O3   </a:t>
            </a:r>
            <a:r>
              <a:rPr kumimoji="1" lang="en-US" altLang="zh-CN">
                <a:solidFill>
                  <a:schemeClr val="folHlink"/>
                </a:solidFill>
                <a:latin typeface="Times New Roman" panose="02020603050405020304" pitchFamily="18" charset="0"/>
              </a:rPr>
              <a:t>C</a:t>
            </a:r>
            <a:r>
              <a:rPr kumimoji="1" lang="en-US" altLang="zh-CN" baseline="-25000">
                <a:solidFill>
                  <a:schemeClr val="folHlink"/>
                </a:solidFill>
                <a:latin typeface="Times New Roman" panose="02020603050405020304" pitchFamily="18" charset="0"/>
              </a:rPr>
              <a:t>O4   </a:t>
            </a:r>
            <a:r>
              <a:rPr kumimoji="1" lang="en-US" altLang="zh-CN">
                <a:solidFill>
                  <a:schemeClr val="folHlink"/>
                </a:solidFill>
                <a:latin typeface="Times New Roman" panose="02020603050405020304" pitchFamily="18" charset="0"/>
              </a:rPr>
              <a:t>C</a:t>
            </a:r>
            <a:r>
              <a:rPr kumimoji="1" lang="en-US" altLang="zh-CN" baseline="-25000">
                <a:solidFill>
                  <a:schemeClr val="folHlink"/>
                </a:solidFill>
                <a:latin typeface="Times New Roman" panose="02020603050405020304" pitchFamily="18" charset="0"/>
              </a:rPr>
              <a:t>O5   </a:t>
            </a:r>
            <a:r>
              <a:rPr kumimoji="1" lang="en-US" altLang="zh-CN">
                <a:solidFill>
                  <a:schemeClr val="folHlink"/>
                </a:solidFill>
                <a:latin typeface="Times New Roman" panose="02020603050405020304" pitchFamily="18" charset="0"/>
              </a:rPr>
              <a:t>C</a:t>
            </a:r>
            <a:r>
              <a:rPr kumimoji="1" lang="en-US" altLang="zh-CN" baseline="-25000">
                <a:solidFill>
                  <a:schemeClr val="folHlink"/>
                </a:solidFill>
                <a:latin typeface="Times New Roman" panose="02020603050405020304" pitchFamily="18" charset="0"/>
              </a:rPr>
              <a:t>O6   </a:t>
            </a:r>
            <a:r>
              <a:rPr kumimoji="1" lang="en-US" altLang="zh-CN">
                <a:solidFill>
                  <a:schemeClr val="folHlink"/>
                </a:solidFill>
                <a:latin typeface="Times New Roman" panose="02020603050405020304" pitchFamily="18" charset="0"/>
              </a:rPr>
              <a:t>C</a:t>
            </a:r>
            <a:r>
              <a:rPr kumimoji="1" lang="en-US" altLang="zh-CN" baseline="-25000">
                <a:solidFill>
                  <a:schemeClr val="folHlink"/>
                </a:solidFill>
                <a:latin typeface="Times New Roman" panose="02020603050405020304" pitchFamily="18" charset="0"/>
              </a:rPr>
              <a:t>O7</a:t>
            </a:r>
            <a:r>
              <a:rPr kumimoji="1" lang="en-US" altLang="zh-CN" sz="2000" baseline="-25000">
                <a:solidFill>
                  <a:schemeClr val="folHlink"/>
                </a:solidFill>
                <a:latin typeface="Times New Roman" panose="02020603050405020304" pitchFamily="18" charset="0"/>
              </a:rPr>
              <a:t>     </a:t>
            </a:r>
            <a:r>
              <a:rPr kumimoji="1" lang="en-US" altLang="zh-CN" sz="2000">
                <a:solidFill>
                  <a:schemeClr val="folHlink"/>
                </a:solidFill>
                <a:latin typeface="Times New Roman" panose="02020603050405020304" pitchFamily="18" charset="0"/>
              </a:rPr>
              <a:t>D</a:t>
            </a:r>
            <a:r>
              <a:rPr kumimoji="1" lang="en-US" altLang="zh-CN" sz="2000" baseline="-25000">
                <a:solidFill>
                  <a:schemeClr val="folHlink"/>
                </a:solidFill>
                <a:latin typeface="Times New Roman" panose="02020603050405020304" pitchFamily="18" charset="0"/>
              </a:rPr>
              <a:t>2   </a:t>
            </a:r>
            <a:r>
              <a:rPr kumimoji="1" lang="en-US" altLang="zh-CN" sz="2000">
                <a:solidFill>
                  <a:schemeClr val="folHlink"/>
                </a:solidFill>
                <a:latin typeface="Times New Roman" panose="02020603050405020304" pitchFamily="18" charset="0"/>
              </a:rPr>
              <a:t>D</a:t>
            </a:r>
            <a:r>
              <a:rPr kumimoji="1" lang="en-US" altLang="zh-CN" sz="2000" baseline="-25000">
                <a:solidFill>
                  <a:schemeClr val="folHlink"/>
                </a:solidFill>
                <a:latin typeface="Times New Roman" panose="02020603050405020304" pitchFamily="18" charset="0"/>
              </a:rPr>
              <a:t>1   </a:t>
            </a:r>
            <a:r>
              <a:rPr kumimoji="1" lang="en-US" altLang="zh-CN" sz="2000">
                <a:solidFill>
                  <a:schemeClr val="folHlink"/>
                </a:solidFill>
                <a:latin typeface="Times New Roman" panose="02020603050405020304" pitchFamily="18" charset="0"/>
              </a:rPr>
              <a:t>D</a:t>
            </a:r>
            <a:r>
              <a:rPr kumimoji="1" lang="en-US" altLang="zh-CN" sz="2000" baseline="-25000">
                <a:solidFill>
                  <a:schemeClr val="folHlink"/>
                </a:solidFill>
                <a:latin typeface="Times New Roman" panose="02020603050405020304" pitchFamily="18" charset="0"/>
              </a:rPr>
              <a:t>0</a:t>
            </a:r>
          </a:p>
        </p:txBody>
      </p:sp>
      <p:sp>
        <p:nvSpPr>
          <p:cNvPr id="423943" name="Line 7"/>
          <p:cNvSpPr>
            <a:spLocks noChangeShapeType="1"/>
          </p:cNvSpPr>
          <p:nvPr/>
        </p:nvSpPr>
        <p:spPr bwMode="auto">
          <a:xfrm>
            <a:off x="3905250" y="2100263"/>
            <a:ext cx="0" cy="430530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23944" name="Line 8"/>
          <p:cNvSpPr>
            <a:spLocks noChangeShapeType="1"/>
          </p:cNvSpPr>
          <p:nvPr/>
        </p:nvSpPr>
        <p:spPr bwMode="auto">
          <a:xfrm>
            <a:off x="414338" y="3206750"/>
            <a:ext cx="8355012" cy="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23945" name="Line 9"/>
          <p:cNvSpPr>
            <a:spLocks noChangeShapeType="1"/>
          </p:cNvSpPr>
          <p:nvPr/>
        </p:nvSpPr>
        <p:spPr bwMode="auto">
          <a:xfrm>
            <a:off x="7299325" y="2098675"/>
            <a:ext cx="0" cy="4284663"/>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23946" name="Line 10"/>
          <p:cNvSpPr>
            <a:spLocks noChangeShapeType="1"/>
          </p:cNvSpPr>
          <p:nvPr/>
        </p:nvSpPr>
        <p:spPr bwMode="auto">
          <a:xfrm>
            <a:off x="409575" y="3629025"/>
            <a:ext cx="8353425" cy="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23947" name="Line 11"/>
          <p:cNvSpPr>
            <a:spLocks noChangeShapeType="1"/>
          </p:cNvSpPr>
          <p:nvPr/>
        </p:nvSpPr>
        <p:spPr bwMode="auto">
          <a:xfrm>
            <a:off x="403225" y="4035425"/>
            <a:ext cx="8383588" cy="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23948" name="Line 12"/>
          <p:cNvSpPr>
            <a:spLocks noChangeShapeType="1"/>
          </p:cNvSpPr>
          <p:nvPr/>
        </p:nvSpPr>
        <p:spPr bwMode="auto">
          <a:xfrm>
            <a:off x="393700" y="4918075"/>
            <a:ext cx="8353425"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23949" name="Line 13"/>
          <p:cNvSpPr>
            <a:spLocks noChangeShapeType="1"/>
          </p:cNvSpPr>
          <p:nvPr/>
        </p:nvSpPr>
        <p:spPr bwMode="auto">
          <a:xfrm>
            <a:off x="401638" y="4448175"/>
            <a:ext cx="8383587"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23950" name="Line 14"/>
          <p:cNvSpPr>
            <a:spLocks noChangeShapeType="1"/>
          </p:cNvSpPr>
          <p:nvPr/>
        </p:nvSpPr>
        <p:spPr bwMode="auto">
          <a:xfrm>
            <a:off x="393700" y="5321300"/>
            <a:ext cx="8367713" cy="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23951" name="Line 15"/>
          <p:cNvSpPr>
            <a:spLocks noChangeShapeType="1"/>
          </p:cNvSpPr>
          <p:nvPr/>
        </p:nvSpPr>
        <p:spPr bwMode="auto">
          <a:xfrm>
            <a:off x="398463" y="5761038"/>
            <a:ext cx="8367712" cy="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23952" name="Text Box 16"/>
          <p:cNvSpPr txBox="1">
            <a:spLocks noChangeArrowheads="1"/>
          </p:cNvSpPr>
          <p:nvPr/>
        </p:nvSpPr>
        <p:spPr bwMode="auto">
          <a:xfrm>
            <a:off x="388938" y="4381500"/>
            <a:ext cx="8274050" cy="579438"/>
          </a:xfrm>
          <a:prstGeom prst="rect">
            <a:avLst/>
          </a:prstGeom>
          <a:noFill/>
          <a:ln>
            <a:noFill/>
          </a:ln>
          <a:effectLst/>
          <a:extLst>
            <a:ext uri="{909E8E84-426E-40DD-AFC4-6F175D3DCCD1}">
              <a14:hiddenFill xmlns:a14="http://schemas.microsoft.com/office/drawing/2010/main">
                <a:solidFill>
                  <a:schemeClr val="bg2">
                    <a:alpha val="31000"/>
                  </a:schemeClr>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spcBef>
                <a:spcPct val="50000"/>
              </a:spcBef>
            </a:pPr>
            <a:r>
              <a:rPr kumimoji="1" lang="en-US" altLang="zh-CN" sz="2000">
                <a:latin typeface="Times New Roman" panose="02020603050405020304" pitchFamily="18" charset="0"/>
              </a:rPr>
              <a:t> </a:t>
            </a:r>
            <a:r>
              <a:rPr kumimoji="1" lang="en-US" altLang="zh-CN" sz="2000">
                <a:solidFill>
                  <a:srgbClr val="0000CC"/>
                </a:solidFill>
                <a:latin typeface="Times New Roman" panose="02020603050405020304" pitchFamily="18" charset="0"/>
              </a:rPr>
              <a:t>7V</a:t>
            </a:r>
            <a:r>
              <a:rPr kumimoji="1" lang="en-US" altLang="zh-CN" sz="2000" baseline="-25000">
                <a:solidFill>
                  <a:srgbClr val="0000CC"/>
                </a:solidFill>
                <a:latin typeface="Times New Roman" panose="02020603050405020304" pitchFamily="18" charset="0"/>
              </a:rPr>
              <a:t>REF</a:t>
            </a:r>
            <a:r>
              <a:rPr kumimoji="1" lang="en-US" altLang="zh-CN" sz="2000">
                <a:solidFill>
                  <a:srgbClr val="0000CC"/>
                </a:solidFill>
                <a:latin typeface="Times New Roman" panose="02020603050405020304" pitchFamily="18" charset="0"/>
              </a:rPr>
              <a:t>/15</a:t>
            </a:r>
            <a:r>
              <a:rPr kumimoji="1" lang="en-US" altLang="zh-CN" sz="2000" baseline="-25000">
                <a:solidFill>
                  <a:srgbClr val="0000CC"/>
                </a:solidFill>
                <a:latin typeface="Times New Roman" panose="02020603050405020304" pitchFamily="18" charset="0"/>
              </a:rPr>
              <a:t> </a:t>
            </a:r>
            <a:r>
              <a:rPr kumimoji="1" lang="en-US" altLang="zh-CN" sz="2000">
                <a:solidFill>
                  <a:srgbClr val="0000CC"/>
                </a:solidFill>
                <a:latin typeface="Times New Roman" panose="02020603050405020304" pitchFamily="18" charset="0"/>
                <a:sym typeface="Symbol" panose="05050102010706020507" pitchFamily="18" charset="2"/>
              </a:rPr>
              <a:t> </a:t>
            </a:r>
            <a:r>
              <a:rPr lang="en-US" altLang="zh-CN" sz="3200" i="1">
                <a:solidFill>
                  <a:srgbClr val="0000CC"/>
                </a:solidFill>
                <a:latin typeface="Bookman Old Style" panose="02050604050505020204" pitchFamily="18" charset="0"/>
                <a:ea typeface="Batang" pitchFamily="18" charset="-127"/>
              </a:rPr>
              <a:t>v</a:t>
            </a:r>
            <a:r>
              <a:rPr kumimoji="1" lang="en-US" altLang="zh-CN" sz="2000" baseline="-25000">
                <a:solidFill>
                  <a:srgbClr val="0000CC"/>
                </a:solidFill>
                <a:latin typeface="Times New Roman" panose="02020603050405020304" pitchFamily="18" charset="0"/>
                <a:sym typeface="Symbol" panose="05050102010706020507" pitchFamily="18" charset="2"/>
              </a:rPr>
              <a:t>I </a:t>
            </a:r>
            <a:r>
              <a:rPr kumimoji="1" lang="en-US" altLang="zh-CN" sz="2000">
                <a:solidFill>
                  <a:srgbClr val="0000CC"/>
                </a:solidFill>
                <a:latin typeface="Times New Roman" panose="02020603050405020304" pitchFamily="18" charset="0"/>
                <a:sym typeface="Symbol" panose="05050102010706020507" pitchFamily="18" charset="2"/>
              </a:rPr>
              <a:t></a:t>
            </a:r>
            <a:r>
              <a:rPr kumimoji="1" lang="en-US" altLang="zh-CN" sz="2000">
                <a:solidFill>
                  <a:srgbClr val="0000CC"/>
                </a:solidFill>
                <a:latin typeface="Times New Roman" panose="02020603050405020304" pitchFamily="18" charset="0"/>
              </a:rPr>
              <a:t> 9V</a:t>
            </a:r>
            <a:r>
              <a:rPr kumimoji="1" lang="en-US" altLang="zh-CN" sz="2000" baseline="-25000">
                <a:solidFill>
                  <a:srgbClr val="0000CC"/>
                </a:solidFill>
                <a:latin typeface="Times New Roman" panose="02020603050405020304" pitchFamily="18" charset="0"/>
              </a:rPr>
              <a:t>REF</a:t>
            </a:r>
            <a:r>
              <a:rPr kumimoji="1" lang="en-US" altLang="zh-CN" sz="2000">
                <a:solidFill>
                  <a:srgbClr val="0000CC"/>
                </a:solidFill>
                <a:latin typeface="Times New Roman" panose="02020603050405020304" pitchFamily="18" charset="0"/>
              </a:rPr>
              <a:t>/15</a:t>
            </a:r>
            <a:r>
              <a:rPr kumimoji="1" lang="en-US" altLang="zh-CN" sz="2000" baseline="-25000">
                <a:solidFill>
                  <a:srgbClr val="0000CC"/>
                </a:solidFill>
                <a:latin typeface="Times New Roman" panose="02020603050405020304" pitchFamily="18" charset="0"/>
              </a:rPr>
              <a:t>                  </a:t>
            </a:r>
            <a:r>
              <a:rPr kumimoji="1" lang="en-US" altLang="zh-CN" sz="2000">
                <a:solidFill>
                  <a:srgbClr val="0000CC"/>
                </a:solidFill>
                <a:latin typeface="Times New Roman" panose="02020603050405020304" pitchFamily="18" charset="0"/>
              </a:rPr>
              <a:t>0     0     0      1      1     1     1         1     0     0</a:t>
            </a:r>
            <a:r>
              <a:rPr kumimoji="1" lang="en-US" altLang="zh-CN" sz="2000">
                <a:latin typeface="Times New Roman" panose="02020603050405020304" pitchFamily="18" charset="0"/>
              </a:rPr>
              <a:t>       </a:t>
            </a:r>
          </a:p>
        </p:txBody>
      </p:sp>
      <p:sp>
        <p:nvSpPr>
          <p:cNvPr id="423953" name="Text Box 17"/>
          <p:cNvSpPr txBox="1">
            <a:spLocks noChangeArrowheads="1"/>
          </p:cNvSpPr>
          <p:nvPr/>
        </p:nvSpPr>
        <p:spPr bwMode="auto">
          <a:xfrm>
            <a:off x="552450" y="4775200"/>
            <a:ext cx="8258175"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spcBef>
                <a:spcPct val="50000"/>
              </a:spcBef>
            </a:pPr>
            <a:r>
              <a:rPr kumimoji="1" lang="en-US" altLang="zh-CN" sz="2000">
                <a:solidFill>
                  <a:srgbClr val="0000CC"/>
                </a:solidFill>
                <a:latin typeface="Times New Roman" panose="02020603050405020304" pitchFamily="18" charset="0"/>
              </a:rPr>
              <a:t>9V</a:t>
            </a:r>
            <a:r>
              <a:rPr kumimoji="1" lang="en-US" altLang="zh-CN" sz="2000" baseline="-25000">
                <a:solidFill>
                  <a:srgbClr val="0000CC"/>
                </a:solidFill>
                <a:latin typeface="Times New Roman" panose="02020603050405020304" pitchFamily="18" charset="0"/>
              </a:rPr>
              <a:t>REF</a:t>
            </a:r>
            <a:r>
              <a:rPr kumimoji="1" lang="en-US" altLang="zh-CN" sz="2000">
                <a:solidFill>
                  <a:srgbClr val="0000CC"/>
                </a:solidFill>
                <a:latin typeface="Times New Roman" panose="02020603050405020304" pitchFamily="18" charset="0"/>
              </a:rPr>
              <a:t>/15</a:t>
            </a:r>
            <a:r>
              <a:rPr kumimoji="1" lang="en-US" altLang="zh-CN" sz="2000" baseline="-25000">
                <a:solidFill>
                  <a:srgbClr val="0000CC"/>
                </a:solidFill>
                <a:latin typeface="Times New Roman" panose="02020603050405020304" pitchFamily="18" charset="0"/>
              </a:rPr>
              <a:t> </a:t>
            </a:r>
            <a:r>
              <a:rPr kumimoji="1" lang="en-US" altLang="zh-CN" sz="2000">
                <a:solidFill>
                  <a:srgbClr val="0000CC"/>
                </a:solidFill>
                <a:latin typeface="Times New Roman" panose="02020603050405020304" pitchFamily="18" charset="0"/>
                <a:sym typeface="Symbol" panose="05050102010706020507" pitchFamily="18" charset="2"/>
              </a:rPr>
              <a:t> </a:t>
            </a:r>
            <a:r>
              <a:rPr lang="en-US" altLang="zh-CN" sz="3200" i="1">
                <a:solidFill>
                  <a:srgbClr val="0000CC"/>
                </a:solidFill>
                <a:latin typeface="Bookman Old Style" panose="02050604050505020204" pitchFamily="18" charset="0"/>
                <a:ea typeface="Batang" pitchFamily="18" charset="-127"/>
              </a:rPr>
              <a:t>v</a:t>
            </a:r>
            <a:r>
              <a:rPr kumimoji="1" lang="en-US" altLang="zh-CN" sz="2000" baseline="-25000">
                <a:solidFill>
                  <a:srgbClr val="0000CC"/>
                </a:solidFill>
                <a:latin typeface="Times New Roman" panose="02020603050405020304" pitchFamily="18" charset="0"/>
                <a:sym typeface="Symbol" panose="05050102010706020507" pitchFamily="18" charset="2"/>
              </a:rPr>
              <a:t>I </a:t>
            </a:r>
            <a:r>
              <a:rPr kumimoji="1" lang="en-US" altLang="zh-CN" sz="2000">
                <a:solidFill>
                  <a:srgbClr val="0000CC"/>
                </a:solidFill>
                <a:latin typeface="Times New Roman" panose="02020603050405020304" pitchFamily="18" charset="0"/>
                <a:sym typeface="Symbol" panose="05050102010706020507" pitchFamily="18" charset="2"/>
              </a:rPr>
              <a:t> </a:t>
            </a:r>
            <a:r>
              <a:rPr kumimoji="1" lang="en-US" altLang="zh-CN" sz="2000">
                <a:solidFill>
                  <a:srgbClr val="0000CC"/>
                </a:solidFill>
                <a:latin typeface="Times New Roman" panose="02020603050405020304" pitchFamily="18" charset="0"/>
              </a:rPr>
              <a:t>11V</a:t>
            </a:r>
            <a:r>
              <a:rPr kumimoji="1" lang="en-US" altLang="zh-CN" sz="2000" baseline="-25000">
                <a:solidFill>
                  <a:srgbClr val="0000CC"/>
                </a:solidFill>
                <a:latin typeface="Times New Roman" panose="02020603050405020304" pitchFamily="18" charset="0"/>
              </a:rPr>
              <a:t>REF</a:t>
            </a:r>
            <a:r>
              <a:rPr kumimoji="1" lang="en-US" altLang="zh-CN" sz="2000">
                <a:solidFill>
                  <a:srgbClr val="0000CC"/>
                </a:solidFill>
                <a:latin typeface="Times New Roman" panose="02020603050405020304" pitchFamily="18" charset="0"/>
              </a:rPr>
              <a:t>/15</a:t>
            </a:r>
            <a:r>
              <a:rPr kumimoji="1" lang="en-US" altLang="zh-CN" sz="2000" baseline="-25000">
                <a:solidFill>
                  <a:srgbClr val="0000CC"/>
                </a:solidFill>
                <a:latin typeface="Times New Roman" panose="02020603050405020304" pitchFamily="18" charset="0"/>
              </a:rPr>
              <a:t>                </a:t>
            </a:r>
            <a:r>
              <a:rPr kumimoji="1" lang="en-US" altLang="zh-CN" sz="2000">
                <a:solidFill>
                  <a:srgbClr val="0000CC"/>
                </a:solidFill>
                <a:latin typeface="Times New Roman" panose="02020603050405020304" pitchFamily="18" charset="0"/>
              </a:rPr>
              <a:t>0     0     1      1      1     1     1      1     0     1</a:t>
            </a:r>
            <a:r>
              <a:rPr kumimoji="1" lang="en-US" altLang="zh-CN" sz="2000">
                <a:latin typeface="Times New Roman" panose="02020603050405020304" pitchFamily="18" charset="0"/>
              </a:rPr>
              <a:t>       </a:t>
            </a:r>
          </a:p>
        </p:txBody>
      </p:sp>
      <p:sp>
        <p:nvSpPr>
          <p:cNvPr id="423954" name="Text Box 18"/>
          <p:cNvSpPr txBox="1">
            <a:spLocks noChangeArrowheads="1"/>
          </p:cNvSpPr>
          <p:nvPr/>
        </p:nvSpPr>
        <p:spPr bwMode="auto">
          <a:xfrm>
            <a:off x="527050" y="3854450"/>
            <a:ext cx="8258175"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spcBef>
                <a:spcPct val="50000"/>
              </a:spcBef>
            </a:pPr>
            <a:r>
              <a:rPr kumimoji="1" lang="en-US" altLang="zh-CN" sz="2000">
                <a:solidFill>
                  <a:srgbClr val="0000CC"/>
                </a:solidFill>
                <a:latin typeface="Times New Roman" panose="02020603050405020304" pitchFamily="18" charset="0"/>
              </a:rPr>
              <a:t> 5V</a:t>
            </a:r>
            <a:r>
              <a:rPr kumimoji="1" lang="en-US" altLang="zh-CN" sz="2000" baseline="-25000">
                <a:solidFill>
                  <a:srgbClr val="0000CC"/>
                </a:solidFill>
                <a:latin typeface="Times New Roman" panose="02020603050405020304" pitchFamily="18" charset="0"/>
              </a:rPr>
              <a:t>REF</a:t>
            </a:r>
            <a:r>
              <a:rPr kumimoji="1" lang="en-US" altLang="zh-CN" sz="2000">
                <a:solidFill>
                  <a:srgbClr val="0000CC"/>
                </a:solidFill>
                <a:latin typeface="Times New Roman" panose="02020603050405020304" pitchFamily="18" charset="0"/>
              </a:rPr>
              <a:t>/15</a:t>
            </a:r>
            <a:r>
              <a:rPr kumimoji="1" lang="en-US" altLang="zh-CN" sz="2000" baseline="-25000">
                <a:solidFill>
                  <a:srgbClr val="0000CC"/>
                </a:solidFill>
                <a:latin typeface="Times New Roman" panose="02020603050405020304" pitchFamily="18" charset="0"/>
              </a:rPr>
              <a:t> </a:t>
            </a:r>
            <a:r>
              <a:rPr kumimoji="1" lang="en-US" altLang="zh-CN" sz="2000">
                <a:solidFill>
                  <a:srgbClr val="0000CC"/>
                </a:solidFill>
                <a:latin typeface="Times New Roman" panose="02020603050405020304" pitchFamily="18" charset="0"/>
                <a:sym typeface="Symbol" panose="05050102010706020507" pitchFamily="18" charset="2"/>
              </a:rPr>
              <a:t> </a:t>
            </a:r>
            <a:r>
              <a:rPr lang="en-US" altLang="zh-CN" sz="3200" i="1">
                <a:solidFill>
                  <a:srgbClr val="0000CC"/>
                </a:solidFill>
                <a:latin typeface="Bookman Old Style" panose="02050604050505020204" pitchFamily="18" charset="0"/>
                <a:ea typeface="Batang" pitchFamily="18" charset="-127"/>
              </a:rPr>
              <a:t>v</a:t>
            </a:r>
            <a:r>
              <a:rPr kumimoji="1" lang="en-US" altLang="zh-CN" sz="2000" baseline="-25000">
                <a:solidFill>
                  <a:srgbClr val="0000CC"/>
                </a:solidFill>
                <a:latin typeface="Times New Roman" panose="02020603050405020304" pitchFamily="18" charset="0"/>
                <a:sym typeface="Symbol" panose="05050102010706020507" pitchFamily="18" charset="2"/>
              </a:rPr>
              <a:t>I </a:t>
            </a:r>
            <a:r>
              <a:rPr kumimoji="1" lang="en-US" altLang="zh-CN" sz="2000">
                <a:solidFill>
                  <a:srgbClr val="0000CC"/>
                </a:solidFill>
                <a:latin typeface="Times New Roman" panose="02020603050405020304" pitchFamily="18" charset="0"/>
                <a:sym typeface="Symbol" panose="05050102010706020507" pitchFamily="18" charset="2"/>
              </a:rPr>
              <a:t> </a:t>
            </a:r>
            <a:r>
              <a:rPr kumimoji="1" lang="en-US" altLang="zh-CN" sz="2000">
                <a:solidFill>
                  <a:srgbClr val="0000CC"/>
                </a:solidFill>
                <a:latin typeface="Times New Roman" panose="02020603050405020304" pitchFamily="18" charset="0"/>
              </a:rPr>
              <a:t>7V</a:t>
            </a:r>
            <a:r>
              <a:rPr kumimoji="1" lang="en-US" altLang="zh-CN" sz="2000" baseline="-25000">
                <a:solidFill>
                  <a:srgbClr val="0000CC"/>
                </a:solidFill>
                <a:latin typeface="Times New Roman" panose="02020603050405020304" pitchFamily="18" charset="0"/>
              </a:rPr>
              <a:t>REF</a:t>
            </a:r>
            <a:r>
              <a:rPr kumimoji="1" lang="en-US" altLang="zh-CN" sz="2000">
                <a:solidFill>
                  <a:srgbClr val="0000CC"/>
                </a:solidFill>
                <a:latin typeface="Times New Roman" panose="02020603050405020304" pitchFamily="18" charset="0"/>
              </a:rPr>
              <a:t>/15</a:t>
            </a:r>
            <a:r>
              <a:rPr kumimoji="1" lang="en-US" altLang="zh-CN" sz="2000" baseline="-25000">
                <a:solidFill>
                  <a:srgbClr val="0000CC"/>
                </a:solidFill>
                <a:latin typeface="Times New Roman" panose="02020603050405020304" pitchFamily="18" charset="0"/>
              </a:rPr>
              <a:t>                  </a:t>
            </a:r>
            <a:r>
              <a:rPr kumimoji="1" lang="en-US" altLang="zh-CN" sz="2000">
                <a:solidFill>
                  <a:srgbClr val="0000CC"/>
                </a:solidFill>
                <a:latin typeface="Times New Roman" panose="02020603050405020304" pitchFamily="18" charset="0"/>
              </a:rPr>
              <a:t>0     0      0      0      1     1     1     0     1     1</a:t>
            </a:r>
            <a:r>
              <a:rPr kumimoji="1" lang="en-US" altLang="zh-CN" sz="2000">
                <a:latin typeface="Times New Roman" panose="02020603050405020304" pitchFamily="18" charset="0"/>
              </a:rPr>
              <a:t>       </a:t>
            </a:r>
          </a:p>
        </p:txBody>
      </p:sp>
      <p:sp>
        <p:nvSpPr>
          <p:cNvPr id="423955" name="Text Box 19"/>
          <p:cNvSpPr txBox="1">
            <a:spLocks noChangeArrowheads="1"/>
          </p:cNvSpPr>
          <p:nvPr/>
        </p:nvSpPr>
        <p:spPr bwMode="auto">
          <a:xfrm>
            <a:off x="531813" y="3443288"/>
            <a:ext cx="8258175" cy="579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spcBef>
                <a:spcPct val="50000"/>
              </a:spcBef>
            </a:pPr>
            <a:r>
              <a:rPr kumimoji="1" lang="en-US" altLang="zh-CN" sz="2000">
                <a:solidFill>
                  <a:srgbClr val="0000CC"/>
                </a:solidFill>
                <a:latin typeface="Times New Roman" panose="02020603050405020304" pitchFamily="18" charset="0"/>
              </a:rPr>
              <a:t>3V</a:t>
            </a:r>
            <a:r>
              <a:rPr kumimoji="1" lang="en-US" altLang="zh-CN" sz="2000" baseline="-25000">
                <a:solidFill>
                  <a:srgbClr val="0000CC"/>
                </a:solidFill>
                <a:latin typeface="Times New Roman" panose="02020603050405020304" pitchFamily="18" charset="0"/>
              </a:rPr>
              <a:t>REF </a:t>
            </a:r>
            <a:r>
              <a:rPr kumimoji="1" lang="en-US" altLang="zh-CN" sz="2000">
                <a:solidFill>
                  <a:srgbClr val="0000CC"/>
                </a:solidFill>
                <a:latin typeface="Times New Roman" panose="02020603050405020304" pitchFamily="18" charset="0"/>
              </a:rPr>
              <a:t>/15</a:t>
            </a:r>
            <a:r>
              <a:rPr kumimoji="1" lang="en-US" altLang="zh-CN" sz="2000" baseline="-25000">
                <a:solidFill>
                  <a:srgbClr val="0000CC"/>
                </a:solidFill>
                <a:latin typeface="Times New Roman" panose="02020603050405020304" pitchFamily="18" charset="0"/>
              </a:rPr>
              <a:t>  </a:t>
            </a:r>
            <a:r>
              <a:rPr kumimoji="1" lang="en-US" altLang="zh-CN" sz="2000">
                <a:solidFill>
                  <a:srgbClr val="0000CC"/>
                </a:solidFill>
                <a:latin typeface="Times New Roman" panose="02020603050405020304" pitchFamily="18" charset="0"/>
                <a:sym typeface="Symbol" panose="05050102010706020507" pitchFamily="18" charset="2"/>
              </a:rPr>
              <a:t> </a:t>
            </a:r>
            <a:r>
              <a:rPr lang="en-US" altLang="zh-CN" sz="3200" i="1">
                <a:solidFill>
                  <a:srgbClr val="0000CC"/>
                </a:solidFill>
                <a:latin typeface="Bookman Old Style" panose="02050604050505020204" pitchFamily="18" charset="0"/>
                <a:ea typeface="Batang" pitchFamily="18" charset="-127"/>
              </a:rPr>
              <a:t>v</a:t>
            </a:r>
            <a:r>
              <a:rPr kumimoji="1" lang="en-US" altLang="zh-CN" sz="2000" baseline="-25000">
                <a:solidFill>
                  <a:srgbClr val="0000CC"/>
                </a:solidFill>
                <a:latin typeface="Times New Roman" panose="02020603050405020304" pitchFamily="18" charset="0"/>
                <a:sym typeface="Symbol" panose="05050102010706020507" pitchFamily="18" charset="2"/>
              </a:rPr>
              <a:t>I </a:t>
            </a:r>
            <a:r>
              <a:rPr kumimoji="1" lang="en-US" altLang="zh-CN" sz="2000" baseline="-25000">
                <a:solidFill>
                  <a:srgbClr val="0000CC"/>
                </a:solidFill>
                <a:latin typeface="Times New Roman" panose="02020603050405020304" pitchFamily="18" charset="0"/>
              </a:rPr>
              <a:t> </a:t>
            </a:r>
            <a:r>
              <a:rPr kumimoji="1" lang="en-US" altLang="zh-CN" sz="2000">
                <a:solidFill>
                  <a:srgbClr val="0000CC"/>
                </a:solidFill>
                <a:latin typeface="Times New Roman" panose="02020603050405020304" pitchFamily="18" charset="0"/>
                <a:sym typeface="Symbol" panose="05050102010706020507" pitchFamily="18" charset="2"/>
              </a:rPr>
              <a:t> </a:t>
            </a:r>
            <a:r>
              <a:rPr kumimoji="1" lang="en-US" altLang="zh-CN" sz="2000">
                <a:solidFill>
                  <a:srgbClr val="0000CC"/>
                </a:solidFill>
                <a:latin typeface="Times New Roman" panose="02020603050405020304" pitchFamily="18" charset="0"/>
              </a:rPr>
              <a:t>5V</a:t>
            </a:r>
            <a:r>
              <a:rPr kumimoji="1" lang="en-US" altLang="zh-CN" sz="2000" baseline="-25000">
                <a:solidFill>
                  <a:srgbClr val="0000CC"/>
                </a:solidFill>
                <a:latin typeface="Times New Roman" panose="02020603050405020304" pitchFamily="18" charset="0"/>
              </a:rPr>
              <a:t>REF</a:t>
            </a:r>
            <a:r>
              <a:rPr kumimoji="1" lang="en-US" altLang="zh-CN" sz="2000">
                <a:solidFill>
                  <a:srgbClr val="0000CC"/>
                </a:solidFill>
                <a:latin typeface="Times New Roman" panose="02020603050405020304" pitchFamily="18" charset="0"/>
              </a:rPr>
              <a:t>/15          0     0      0      0      0     1     1      0     1     0 </a:t>
            </a:r>
          </a:p>
        </p:txBody>
      </p:sp>
      <p:sp>
        <p:nvSpPr>
          <p:cNvPr id="423956" name="Text Box 20"/>
          <p:cNvSpPr txBox="1">
            <a:spLocks noChangeArrowheads="1"/>
          </p:cNvSpPr>
          <p:nvPr/>
        </p:nvSpPr>
        <p:spPr bwMode="auto">
          <a:xfrm>
            <a:off x="438150" y="5232400"/>
            <a:ext cx="8258175"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spcBef>
                <a:spcPct val="50000"/>
              </a:spcBef>
            </a:pPr>
            <a:r>
              <a:rPr kumimoji="1" lang="en-US" altLang="zh-CN" sz="2000">
                <a:solidFill>
                  <a:srgbClr val="0000CC"/>
                </a:solidFill>
                <a:latin typeface="Times New Roman" panose="02020603050405020304" pitchFamily="18" charset="0"/>
              </a:rPr>
              <a:t>11V</a:t>
            </a:r>
            <a:r>
              <a:rPr kumimoji="1" lang="en-US" altLang="zh-CN" sz="2000" baseline="-25000">
                <a:solidFill>
                  <a:srgbClr val="0000CC"/>
                </a:solidFill>
                <a:latin typeface="Times New Roman" panose="02020603050405020304" pitchFamily="18" charset="0"/>
              </a:rPr>
              <a:t>REF</a:t>
            </a:r>
            <a:r>
              <a:rPr kumimoji="1" lang="en-US" altLang="zh-CN" sz="2000">
                <a:solidFill>
                  <a:srgbClr val="0000CC"/>
                </a:solidFill>
                <a:latin typeface="Times New Roman" panose="02020603050405020304" pitchFamily="18" charset="0"/>
              </a:rPr>
              <a:t>/15</a:t>
            </a:r>
            <a:r>
              <a:rPr kumimoji="1" lang="en-US" altLang="zh-CN" sz="2000" baseline="-25000">
                <a:solidFill>
                  <a:srgbClr val="0000CC"/>
                </a:solidFill>
                <a:latin typeface="Times New Roman" panose="02020603050405020304" pitchFamily="18" charset="0"/>
              </a:rPr>
              <a:t> </a:t>
            </a:r>
            <a:r>
              <a:rPr kumimoji="1" lang="en-US" altLang="zh-CN" sz="2000">
                <a:solidFill>
                  <a:srgbClr val="0000CC"/>
                </a:solidFill>
                <a:latin typeface="Times New Roman" panose="02020603050405020304" pitchFamily="18" charset="0"/>
                <a:sym typeface="Symbol" panose="05050102010706020507" pitchFamily="18" charset="2"/>
              </a:rPr>
              <a:t> </a:t>
            </a:r>
            <a:r>
              <a:rPr lang="en-US" altLang="zh-CN" sz="3200" i="1">
                <a:solidFill>
                  <a:srgbClr val="0000CC"/>
                </a:solidFill>
                <a:latin typeface="Bookman Old Style" panose="02050604050505020204" pitchFamily="18" charset="0"/>
                <a:ea typeface="Batang" pitchFamily="18" charset="-127"/>
              </a:rPr>
              <a:t>v</a:t>
            </a:r>
            <a:r>
              <a:rPr kumimoji="1" lang="en-US" altLang="zh-CN" sz="2000" baseline="-25000">
                <a:solidFill>
                  <a:srgbClr val="0000CC"/>
                </a:solidFill>
                <a:latin typeface="Times New Roman" panose="02020603050405020304" pitchFamily="18" charset="0"/>
                <a:sym typeface="Symbol" panose="05050102010706020507" pitchFamily="18" charset="2"/>
              </a:rPr>
              <a:t>I </a:t>
            </a:r>
            <a:r>
              <a:rPr kumimoji="1" lang="en-US" altLang="zh-CN" sz="2000">
                <a:solidFill>
                  <a:srgbClr val="0000CC"/>
                </a:solidFill>
                <a:latin typeface="Times New Roman" panose="02020603050405020304" pitchFamily="18" charset="0"/>
                <a:sym typeface="Symbol" panose="05050102010706020507" pitchFamily="18" charset="2"/>
              </a:rPr>
              <a:t> </a:t>
            </a:r>
            <a:r>
              <a:rPr kumimoji="1" lang="en-US" altLang="zh-CN" sz="2000">
                <a:solidFill>
                  <a:srgbClr val="0000CC"/>
                </a:solidFill>
                <a:latin typeface="Times New Roman" panose="02020603050405020304" pitchFamily="18" charset="0"/>
              </a:rPr>
              <a:t>13V</a:t>
            </a:r>
            <a:r>
              <a:rPr kumimoji="1" lang="en-US" altLang="zh-CN" sz="2000" baseline="-25000">
                <a:solidFill>
                  <a:srgbClr val="0000CC"/>
                </a:solidFill>
                <a:latin typeface="Times New Roman" panose="02020603050405020304" pitchFamily="18" charset="0"/>
              </a:rPr>
              <a:t>R</a:t>
            </a:r>
            <a:r>
              <a:rPr kumimoji="1" lang="en-US" altLang="zh-CN" sz="2000">
                <a:solidFill>
                  <a:srgbClr val="0000CC"/>
                </a:solidFill>
                <a:latin typeface="Times New Roman" panose="02020603050405020304" pitchFamily="18" charset="0"/>
              </a:rPr>
              <a:t>/15</a:t>
            </a:r>
            <a:r>
              <a:rPr kumimoji="1" lang="en-US" altLang="zh-CN" sz="2000" baseline="-25000">
                <a:solidFill>
                  <a:srgbClr val="0000CC"/>
                </a:solidFill>
                <a:latin typeface="Times New Roman" panose="02020603050405020304" pitchFamily="18" charset="0"/>
              </a:rPr>
              <a:t>                     </a:t>
            </a:r>
            <a:r>
              <a:rPr kumimoji="1" lang="en-US" altLang="zh-CN" sz="2000">
                <a:solidFill>
                  <a:srgbClr val="0000CC"/>
                </a:solidFill>
                <a:latin typeface="Times New Roman" panose="02020603050405020304" pitchFamily="18" charset="0"/>
              </a:rPr>
              <a:t>0     1     1     1      1     1     1       1     1     0</a:t>
            </a:r>
          </a:p>
        </p:txBody>
      </p:sp>
      <p:sp>
        <p:nvSpPr>
          <p:cNvPr id="423957" name="Text Box 21"/>
          <p:cNvSpPr txBox="1">
            <a:spLocks noChangeArrowheads="1"/>
          </p:cNvSpPr>
          <p:nvPr/>
        </p:nvSpPr>
        <p:spPr bwMode="auto">
          <a:xfrm>
            <a:off x="409575" y="5729288"/>
            <a:ext cx="8258175" cy="579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spcBef>
                <a:spcPct val="50000"/>
              </a:spcBef>
            </a:pPr>
            <a:r>
              <a:rPr kumimoji="1" lang="en-US" altLang="zh-CN" sz="2000">
                <a:solidFill>
                  <a:srgbClr val="0000CC"/>
                </a:solidFill>
                <a:latin typeface="Times New Roman" panose="02020603050405020304" pitchFamily="18" charset="0"/>
              </a:rPr>
              <a:t>13V</a:t>
            </a:r>
            <a:r>
              <a:rPr kumimoji="1" lang="en-US" altLang="zh-CN" sz="2000" baseline="-25000">
                <a:solidFill>
                  <a:srgbClr val="0000CC"/>
                </a:solidFill>
                <a:latin typeface="Times New Roman" panose="02020603050405020304" pitchFamily="18" charset="0"/>
              </a:rPr>
              <a:t>REF</a:t>
            </a:r>
            <a:r>
              <a:rPr kumimoji="1" lang="en-US" altLang="zh-CN" sz="2000">
                <a:solidFill>
                  <a:srgbClr val="0000CC"/>
                </a:solidFill>
                <a:latin typeface="Times New Roman" panose="02020603050405020304" pitchFamily="18" charset="0"/>
              </a:rPr>
              <a:t>/15</a:t>
            </a:r>
            <a:r>
              <a:rPr kumimoji="1" lang="en-US" altLang="zh-CN" sz="2000" baseline="-25000">
                <a:solidFill>
                  <a:srgbClr val="0000CC"/>
                </a:solidFill>
                <a:latin typeface="Times New Roman" panose="02020603050405020304" pitchFamily="18" charset="0"/>
              </a:rPr>
              <a:t> </a:t>
            </a:r>
            <a:r>
              <a:rPr kumimoji="1" lang="en-US" altLang="zh-CN" sz="2000">
                <a:solidFill>
                  <a:srgbClr val="0000CC"/>
                </a:solidFill>
                <a:latin typeface="Times New Roman" panose="02020603050405020304" pitchFamily="18" charset="0"/>
                <a:sym typeface="Symbol" panose="05050102010706020507" pitchFamily="18" charset="2"/>
              </a:rPr>
              <a:t> </a:t>
            </a:r>
            <a:r>
              <a:rPr lang="en-US" altLang="zh-CN" sz="3200" i="1">
                <a:solidFill>
                  <a:srgbClr val="0000CC"/>
                </a:solidFill>
                <a:latin typeface="Bookman Old Style" panose="02050604050505020204" pitchFamily="18" charset="0"/>
                <a:ea typeface="Batang" pitchFamily="18" charset="-127"/>
              </a:rPr>
              <a:t>v</a:t>
            </a:r>
            <a:r>
              <a:rPr kumimoji="1" lang="en-US" altLang="zh-CN" sz="2000" baseline="-25000">
                <a:solidFill>
                  <a:srgbClr val="0000CC"/>
                </a:solidFill>
                <a:latin typeface="Times New Roman" panose="02020603050405020304" pitchFamily="18" charset="0"/>
                <a:sym typeface="Symbol" panose="05050102010706020507" pitchFamily="18" charset="2"/>
              </a:rPr>
              <a:t>I </a:t>
            </a:r>
            <a:r>
              <a:rPr kumimoji="1" lang="en-US" altLang="zh-CN" sz="2000">
                <a:solidFill>
                  <a:srgbClr val="0000CC"/>
                </a:solidFill>
                <a:latin typeface="Times New Roman" panose="02020603050405020304" pitchFamily="18" charset="0"/>
                <a:sym typeface="Symbol" panose="05050102010706020507" pitchFamily="18" charset="2"/>
              </a:rPr>
              <a:t> 15</a:t>
            </a:r>
            <a:r>
              <a:rPr kumimoji="1" lang="en-US" altLang="zh-CN" sz="2000">
                <a:solidFill>
                  <a:srgbClr val="0000CC"/>
                </a:solidFill>
                <a:latin typeface="Times New Roman" panose="02020603050405020304" pitchFamily="18" charset="0"/>
              </a:rPr>
              <a:t>V</a:t>
            </a:r>
            <a:r>
              <a:rPr kumimoji="1" lang="en-US" altLang="zh-CN" sz="2000" baseline="-25000">
                <a:solidFill>
                  <a:srgbClr val="0000CC"/>
                </a:solidFill>
                <a:latin typeface="Times New Roman" panose="02020603050405020304" pitchFamily="18" charset="0"/>
              </a:rPr>
              <a:t>REF</a:t>
            </a:r>
            <a:r>
              <a:rPr kumimoji="1" lang="en-US" altLang="zh-CN" sz="2000">
                <a:solidFill>
                  <a:srgbClr val="0000CC"/>
                </a:solidFill>
                <a:latin typeface="Times New Roman" panose="02020603050405020304" pitchFamily="18" charset="0"/>
              </a:rPr>
              <a:t>/15          </a:t>
            </a:r>
            <a:r>
              <a:rPr kumimoji="1" lang="en-US" altLang="zh-CN" sz="2000" baseline="-25000">
                <a:solidFill>
                  <a:srgbClr val="0000CC"/>
                </a:solidFill>
                <a:latin typeface="Times New Roman" panose="02020603050405020304" pitchFamily="18" charset="0"/>
              </a:rPr>
              <a:t> </a:t>
            </a:r>
            <a:r>
              <a:rPr kumimoji="1" lang="en-US" altLang="zh-CN" sz="2000">
                <a:solidFill>
                  <a:srgbClr val="0000CC"/>
                </a:solidFill>
                <a:latin typeface="Times New Roman" panose="02020603050405020304" pitchFamily="18" charset="0"/>
              </a:rPr>
              <a:t>1     1     1     1      1     1     1       1     1     1</a:t>
            </a:r>
            <a:r>
              <a:rPr kumimoji="1" lang="en-US" altLang="zh-CN" sz="2000">
                <a:latin typeface="Times New Roman" panose="02020603050405020304" pitchFamily="18" charset="0"/>
              </a:rPr>
              <a:t> </a:t>
            </a:r>
          </a:p>
        </p:txBody>
      </p:sp>
      <p:sp>
        <p:nvSpPr>
          <p:cNvPr id="423958" name="Text Box 22"/>
          <p:cNvSpPr txBox="1">
            <a:spLocks noChangeArrowheads="1"/>
          </p:cNvSpPr>
          <p:nvPr/>
        </p:nvSpPr>
        <p:spPr bwMode="auto">
          <a:xfrm>
            <a:off x="735013" y="3041650"/>
            <a:ext cx="8126412"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spcBef>
                <a:spcPct val="50000"/>
              </a:spcBef>
            </a:pPr>
            <a:r>
              <a:rPr kumimoji="1" lang="en-US" altLang="zh-CN" sz="2000">
                <a:solidFill>
                  <a:srgbClr val="0000CC"/>
                </a:solidFill>
                <a:latin typeface="Times New Roman" panose="02020603050405020304" pitchFamily="18" charset="0"/>
              </a:rPr>
              <a:t>V</a:t>
            </a:r>
            <a:r>
              <a:rPr kumimoji="1" lang="en-US" altLang="zh-CN" sz="2000" baseline="-25000">
                <a:solidFill>
                  <a:srgbClr val="0000CC"/>
                </a:solidFill>
                <a:latin typeface="Times New Roman" panose="02020603050405020304" pitchFamily="18" charset="0"/>
              </a:rPr>
              <a:t>REF</a:t>
            </a:r>
            <a:r>
              <a:rPr kumimoji="1" lang="en-US" altLang="zh-CN" sz="2000">
                <a:solidFill>
                  <a:srgbClr val="0000CC"/>
                </a:solidFill>
                <a:latin typeface="Times New Roman" panose="02020603050405020304" pitchFamily="18" charset="0"/>
              </a:rPr>
              <a:t>/15</a:t>
            </a:r>
            <a:r>
              <a:rPr kumimoji="1" lang="en-US" altLang="zh-CN" sz="2000" baseline="-25000">
                <a:solidFill>
                  <a:srgbClr val="0000CC"/>
                </a:solidFill>
                <a:latin typeface="Times New Roman" panose="02020603050405020304" pitchFamily="18" charset="0"/>
              </a:rPr>
              <a:t> </a:t>
            </a:r>
            <a:r>
              <a:rPr kumimoji="1" lang="en-US" altLang="zh-CN" sz="2000">
                <a:solidFill>
                  <a:srgbClr val="0000CC"/>
                </a:solidFill>
                <a:latin typeface="Times New Roman" panose="02020603050405020304" pitchFamily="18" charset="0"/>
                <a:sym typeface="Symbol" panose="05050102010706020507" pitchFamily="18" charset="2"/>
              </a:rPr>
              <a:t> </a:t>
            </a:r>
            <a:r>
              <a:rPr lang="en-US" altLang="zh-CN" sz="3200" i="1">
                <a:solidFill>
                  <a:srgbClr val="0000CC"/>
                </a:solidFill>
                <a:latin typeface="Bookman Old Style" panose="02050604050505020204" pitchFamily="18" charset="0"/>
                <a:ea typeface="Batang" pitchFamily="18" charset="-127"/>
              </a:rPr>
              <a:t>v</a:t>
            </a:r>
            <a:r>
              <a:rPr kumimoji="1" lang="en-US" altLang="zh-CN" baseline="-25000">
                <a:solidFill>
                  <a:srgbClr val="0000CC"/>
                </a:solidFill>
                <a:latin typeface="Times New Roman" panose="02020603050405020304" pitchFamily="18" charset="0"/>
                <a:sym typeface="Symbol" panose="05050102010706020507" pitchFamily="18" charset="2"/>
              </a:rPr>
              <a:t>I</a:t>
            </a:r>
            <a:r>
              <a:rPr kumimoji="1" lang="en-US" altLang="zh-CN" sz="2000" baseline="-25000">
                <a:solidFill>
                  <a:srgbClr val="0000CC"/>
                </a:solidFill>
                <a:latin typeface="Times New Roman" panose="02020603050405020304" pitchFamily="18" charset="0"/>
                <a:sym typeface="Symbol" panose="05050102010706020507" pitchFamily="18" charset="2"/>
              </a:rPr>
              <a:t> </a:t>
            </a:r>
            <a:r>
              <a:rPr kumimoji="1" lang="en-US" altLang="zh-CN" sz="2000">
                <a:solidFill>
                  <a:srgbClr val="0000CC"/>
                </a:solidFill>
                <a:latin typeface="Times New Roman" panose="02020603050405020304" pitchFamily="18" charset="0"/>
                <a:sym typeface="Symbol" panose="05050102010706020507" pitchFamily="18" charset="2"/>
              </a:rPr>
              <a:t></a:t>
            </a:r>
            <a:r>
              <a:rPr kumimoji="1" lang="en-US" altLang="zh-CN" sz="2000">
                <a:solidFill>
                  <a:srgbClr val="0000CC"/>
                </a:solidFill>
                <a:latin typeface="Times New Roman" panose="02020603050405020304" pitchFamily="18" charset="0"/>
              </a:rPr>
              <a:t> 3V</a:t>
            </a:r>
            <a:r>
              <a:rPr kumimoji="1" lang="en-US" altLang="zh-CN" sz="2000" baseline="-25000">
                <a:solidFill>
                  <a:srgbClr val="0000CC"/>
                </a:solidFill>
                <a:latin typeface="Times New Roman" panose="02020603050405020304" pitchFamily="18" charset="0"/>
              </a:rPr>
              <a:t>REF</a:t>
            </a:r>
            <a:r>
              <a:rPr kumimoji="1" lang="en-US" altLang="zh-CN" sz="2000">
                <a:solidFill>
                  <a:srgbClr val="0000CC"/>
                </a:solidFill>
                <a:latin typeface="Times New Roman" panose="02020603050405020304" pitchFamily="18" charset="0"/>
              </a:rPr>
              <a:t>/15</a:t>
            </a:r>
            <a:r>
              <a:rPr kumimoji="1" lang="en-US" altLang="zh-CN" sz="2000" baseline="-25000">
                <a:solidFill>
                  <a:srgbClr val="0000CC"/>
                </a:solidFill>
                <a:latin typeface="Times New Roman" panose="02020603050405020304" pitchFamily="18" charset="0"/>
              </a:rPr>
              <a:t>                 </a:t>
            </a:r>
            <a:r>
              <a:rPr kumimoji="1" lang="en-US" altLang="zh-CN" sz="2000">
                <a:solidFill>
                  <a:srgbClr val="0000CC"/>
                </a:solidFill>
                <a:latin typeface="Times New Roman" panose="02020603050405020304" pitchFamily="18" charset="0"/>
              </a:rPr>
              <a:t>0     0      0      0      0     0     1      0     0     1</a:t>
            </a:r>
            <a:r>
              <a:rPr kumimoji="1" lang="en-US" altLang="zh-CN" sz="2000">
                <a:latin typeface="Times New Roman" panose="02020603050405020304" pitchFamily="18" charset="0"/>
              </a:rPr>
              <a:t>       </a:t>
            </a:r>
          </a:p>
        </p:txBody>
      </p:sp>
      <p:sp>
        <p:nvSpPr>
          <p:cNvPr id="423959" name="Text Box 23"/>
          <p:cNvSpPr txBox="1">
            <a:spLocks noChangeArrowheads="1"/>
          </p:cNvSpPr>
          <p:nvPr/>
        </p:nvSpPr>
        <p:spPr bwMode="auto">
          <a:xfrm>
            <a:off x="923925" y="2651125"/>
            <a:ext cx="7861300"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spcBef>
                <a:spcPct val="50000"/>
              </a:spcBef>
            </a:pPr>
            <a:r>
              <a:rPr kumimoji="1" lang="en-US" altLang="zh-CN" sz="2000">
                <a:solidFill>
                  <a:srgbClr val="0000CC"/>
                </a:solidFill>
                <a:latin typeface="Times New Roman" panose="02020603050405020304" pitchFamily="18" charset="0"/>
                <a:sym typeface="Symbol" panose="05050102010706020507" pitchFamily="18" charset="2"/>
              </a:rPr>
              <a:t>        0 </a:t>
            </a:r>
            <a:r>
              <a:rPr lang="en-US" altLang="zh-CN" sz="3200" i="1">
                <a:solidFill>
                  <a:srgbClr val="0000CC"/>
                </a:solidFill>
                <a:latin typeface="Bookman Old Style" panose="02050604050505020204" pitchFamily="18" charset="0"/>
                <a:ea typeface="Batang" pitchFamily="18" charset="-127"/>
              </a:rPr>
              <a:t>v</a:t>
            </a:r>
            <a:r>
              <a:rPr kumimoji="1" lang="en-US" altLang="zh-CN" sz="2000" baseline="-25000">
                <a:solidFill>
                  <a:srgbClr val="0000CC"/>
                </a:solidFill>
                <a:latin typeface="Times New Roman" panose="02020603050405020304" pitchFamily="18" charset="0"/>
                <a:sym typeface="Symbol" panose="05050102010706020507" pitchFamily="18" charset="2"/>
              </a:rPr>
              <a:t>I </a:t>
            </a:r>
            <a:r>
              <a:rPr kumimoji="1" lang="en-US" altLang="zh-CN" sz="2000">
                <a:solidFill>
                  <a:srgbClr val="0000CC"/>
                </a:solidFill>
                <a:latin typeface="Times New Roman" panose="02020603050405020304" pitchFamily="18" charset="0"/>
                <a:sym typeface="Symbol" panose="05050102010706020507" pitchFamily="18" charset="2"/>
              </a:rPr>
              <a:t> </a:t>
            </a:r>
            <a:r>
              <a:rPr kumimoji="1" lang="en-US" altLang="zh-CN" sz="2000">
                <a:solidFill>
                  <a:srgbClr val="0000CC"/>
                </a:solidFill>
                <a:latin typeface="Times New Roman" panose="02020603050405020304" pitchFamily="18" charset="0"/>
              </a:rPr>
              <a:t>V</a:t>
            </a:r>
            <a:r>
              <a:rPr kumimoji="1" lang="en-US" altLang="zh-CN" sz="2000" baseline="-25000">
                <a:solidFill>
                  <a:srgbClr val="0000CC"/>
                </a:solidFill>
                <a:latin typeface="Times New Roman" panose="02020603050405020304" pitchFamily="18" charset="0"/>
              </a:rPr>
              <a:t>REF</a:t>
            </a:r>
            <a:r>
              <a:rPr kumimoji="1" lang="en-US" altLang="zh-CN" sz="2000">
                <a:solidFill>
                  <a:srgbClr val="0000CC"/>
                </a:solidFill>
                <a:latin typeface="Times New Roman" panose="02020603050405020304" pitchFamily="18" charset="0"/>
              </a:rPr>
              <a:t>/15</a:t>
            </a:r>
            <a:r>
              <a:rPr kumimoji="1" lang="en-US" altLang="zh-CN" sz="2000" baseline="-25000">
                <a:solidFill>
                  <a:srgbClr val="0000CC"/>
                </a:solidFill>
                <a:latin typeface="Times New Roman" panose="02020603050405020304" pitchFamily="18" charset="0"/>
              </a:rPr>
              <a:t>                     </a:t>
            </a:r>
            <a:r>
              <a:rPr kumimoji="1" lang="en-US" altLang="zh-CN" sz="2000">
                <a:solidFill>
                  <a:srgbClr val="0000CC"/>
                </a:solidFill>
                <a:latin typeface="Times New Roman" panose="02020603050405020304" pitchFamily="18" charset="0"/>
              </a:rPr>
              <a:t>0     0      0      0      0     0     0      0     0     0</a:t>
            </a:r>
            <a:r>
              <a:rPr kumimoji="1" lang="en-US" altLang="zh-CN" sz="2000">
                <a:latin typeface="Times New Roman" panose="02020603050405020304" pitchFamily="18" charset="0"/>
              </a:rPr>
              <a:t>       </a:t>
            </a:r>
          </a:p>
        </p:txBody>
      </p:sp>
      <p:sp>
        <p:nvSpPr>
          <p:cNvPr id="423960" name="Text Box 24"/>
          <p:cNvSpPr txBox="1">
            <a:spLocks noChangeArrowheads="1"/>
          </p:cNvSpPr>
          <p:nvPr/>
        </p:nvSpPr>
        <p:spPr bwMode="auto">
          <a:xfrm>
            <a:off x="466725" y="549275"/>
            <a:ext cx="8426450" cy="1406525"/>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20000"/>
              </a:lnSpc>
              <a:spcBef>
                <a:spcPct val="50000"/>
              </a:spcBef>
            </a:pPr>
            <a:r>
              <a:rPr kumimoji="1" lang="en-US" altLang="zh-CN" sz="2400">
                <a:latin typeface="宋体" panose="02010600030101010101" pitchFamily="2" charset="-122"/>
              </a:rPr>
              <a:t>    </a:t>
            </a:r>
            <a:r>
              <a:rPr kumimoji="1" lang="zh-CN" altLang="en-US" sz="2400">
                <a:solidFill>
                  <a:schemeClr val="folHlink"/>
                </a:solidFill>
                <a:latin typeface="楷体_GB2312" pitchFamily="49" charset="-122"/>
                <a:ea typeface="楷体_GB2312" pitchFamily="49" charset="-122"/>
              </a:rPr>
              <a:t>根据各比较器的参考电压值，可以确定输入模拟电压值与各比较器输出状态的关系。比较器的输出状态由</a:t>
            </a:r>
            <a:r>
              <a:rPr kumimoji="1" lang="en-US" altLang="zh-CN" sz="2400">
                <a:solidFill>
                  <a:schemeClr val="folHlink"/>
                </a:solidFill>
                <a:latin typeface="楷体_GB2312" pitchFamily="49" charset="-122"/>
                <a:ea typeface="楷体_GB2312" pitchFamily="49" charset="-122"/>
              </a:rPr>
              <a:t>D</a:t>
            </a:r>
            <a:r>
              <a:rPr kumimoji="1" lang="zh-CN" altLang="en-US" sz="2400">
                <a:solidFill>
                  <a:schemeClr val="folHlink"/>
                </a:solidFill>
                <a:latin typeface="楷体_GB2312" pitchFamily="49" charset="-122"/>
                <a:ea typeface="楷体_GB2312" pitchFamily="49" charset="-122"/>
              </a:rPr>
              <a:t>触发器存储，经优先编码器编码，得到数字量输出。 </a:t>
            </a:r>
          </a:p>
        </p:txBody>
      </p:sp>
    </p:spTree>
    <p:extLst>
      <p:ext uri="{BB962C8B-B14F-4D97-AF65-F5344CB8AC3E}">
        <p14:creationId xmlns:p14="http://schemas.microsoft.com/office/powerpoint/2010/main" val="15801928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23959"/>
                                        </p:tgtEl>
                                        <p:attrNameLst>
                                          <p:attrName>style.visibility</p:attrName>
                                        </p:attrNameLst>
                                      </p:cBhvr>
                                      <p:to>
                                        <p:strVal val="visible"/>
                                      </p:to>
                                    </p:set>
                                    <p:animEffect transition="in" filter="wipe(left)">
                                      <p:cBhvr>
                                        <p:cTn id="7" dur="500"/>
                                        <p:tgtEl>
                                          <p:spTgt spid="42395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23958"/>
                                        </p:tgtEl>
                                        <p:attrNameLst>
                                          <p:attrName>style.visibility</p:attrName>
                                        </p:attrNameLst>
                                      </p:cBhvr>
                                      <p:to>
                                        <p:strVal val="visible"/>
                                      </p:to>
                                    </p:set>
                                    <p:animEffect transition="in" filter="wipe(left)">
                                      <p:cBhvr>
                                        <p:cTn id="12" dur="500"/>
                                        <p:tgtEl>
                                          <p:spTgt spid="42395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23955"/>
                                        </p:tgtEl>
                                        <p:attrNameLst>
                                          <p:attrName>style.visibility</p:attrName>
                                        </p:attrNameLst>
                                      </p:cBhvr>
                                      <p:to>
                                        <p:strVal val="visible"/>
                                      </p:to>
                                    </p:set>
                                    <p:animEffect transition="in" filter="wipe(left)">
                                      <p:cBhvr>
                                        <p:cTn id="17" dur="500"/>
                                        <p:tgtEl>
                                          <p:spTgt spid="42395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23954"/>
                                        </p:tgtEl>
                                        <p:attrNameLst>
                                          <p:attrName>style.visibility</p:attrName>
                                        </p:attrNameLst>
                                      </p:cBhvr>
                                      <p:to>
                                        <p:strVal val="visible"/>
                                      </p:to>
                                    </p:set>
                                    <p:animEffect transition="in" filter="wipe(left)">
                                      <p:cBhvr>
                                        <p:cTn id="22" dur="500"/>
                                        <p:tgtEl>
                                          <p:spTgt spid="42395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23952"/>
                                        </p:tgtEl>
                                        <p:attrNameLst>
                                          <p:attrName>style.visibility</p:attrName>
                                        </p:attrNameLst>
                                      </p:cBhvr>
                                      <p:to>
                                        <p:strVal val="visible"/>
                                      </p:to>
                                    </p:set>
                                    <p:animEffect transition="in" filter="wipe(left)">
                                      <p:cBhvr>
                                        <p:cTn id="27" dur="500"/>
                                        <p:tgtEl>
                                          <p:spTgt spid="42395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23953"/>
                                        </p:tgtEl>
                                        <p:attrNameLst>
                                          <p:attrName>style.visibility</p:attrName>
                                        </p:attrNameLst>
                                      </p:cBhvr>
                                      <p:to>
                                        <p:strVal val="visible"/>
                                      </p:to>
                                    </p:set>
                                    <p:animEffect transition="in" filter="wipe(left)">
                                      <p:cBhvr>
                                        <p:cTn id="32" dur="500"/>
                                        <p:tgtEl>
                                          <p:spTgt spid="42395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23956"/>
                                        </p:tgtEl>
                                        <p:attrNameLst>
                                          <p:attrName>style.visibility</p:attrName>
                                        </p:attrNameLst>
                                      </p:cBhvr>
                                      <p:to>
                                        <p:strVal val="visible"/>
                                      </p:to>
                                    </p:set>
                                    <p:animEffect transition="in" filter="wipe(left)">
                                      <p:cBhvr>
                                        <p:cTn id="37" dur="500"/>
                                        <p:tgtEl>
                                          <p:spTgt spid="42395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423957"/>
                                        </p:tgtEl>
                                        <p:attrNameLst>
                                          <p:attrName>style.visibility</p:attrName>
                                        </p:attrNameLst>
                                      </p:cBhvr>
                                      <p:to>
                                        <p:strVal val="visible"/>
                                      </p:to>
                                    </p:set>
                                    <p:animEffect transition="in" filter="wipe(left)">
                                      <p:cBhvr>
                                        <p:cTn id="42" dur="500"/>
                                        <p:tgtEl>
                                          <p:spTgt spid="4239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3952" grpId="0"/>
      <p:bldP spid="423953" grpId="0" autoUpdateAnimBg="0"/>
      <p:bldP spid="423954" grpId="0" autoUpdateAnimBg="0"/>
      <p:bldP spid="423955" grpId="0" autoUpdateAnimBg="0"/>
      <p:bldP spid="423956" grpId="0" autoUpdateAnimBg="0"/>
      <p:bldP spid="423957" grpId="0" autoUpdateAnimBg="0"/>
      <p:bldP spid="423958" grpId="0" autoUpdateAnimBg="0"/>
      <p:bldP spid="423959"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4" name="Rectangle 4"/>
          <p:cNvSpPr>
            <a:spLocks noChangeArrowheads="1"/>
          </p:cNvSpPr>
          <p:nvPr/>
        </p:nvSpPr>
        <p:spPr bwMode="auto">
          <a:xfrm>
            <a:off x="611188" y="549275"/>
            <a:ext cx="7640637" cy="50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marL="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9144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1371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18288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a:solidFill>
                  <a:srgbClr val="000066"/>
                </a:solidFill>
                <a:ea typeface="楷体_GB2312" pitchFamily="49" charset="-122"/>
              </a:rPr>
              <a:t>2</a:t>
            </a:r>
            <a:r>
              <a:rPr lang="zh-CN" altLang="en-US">
                <a:solidFill>
                  <a:srgbClr val="000066"/>
                </a:solidFill>
                <a:ea typeface="楷体_GB2312" pitchFamily="49" charset="-122"/>
              </a:rPr>
              <a:t>、电路特点：</a:t>
            </a:r>
          </a:p>
        </p:txBody>
      </p:sp>
      <p:sp>
        <p:nvSpPr>
          <p:cNvPr id="424965" name="Rectangle 5"/>
          <p:cNvSpPr>
            <a:spLocks noChangeArrowheads="1"/>
          </p:cNvSpPr>
          <p:nvPr/>
        </p:nvSpPr>
        <p:spPr bwMode="auto">
          <a:xfrm>
            <a:off x="611188" y="2852738"/>
            <a:ext cx="8189912"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buFontTx/>
              <a:buChar char="•"/>
            </a:pPr>
            <a:r>
              <a:rPr kumimoji="1" lang="zh-CN" altLang="en-US" sz="2400">
                <a:solidFill>
                  <a:srgbClr val="000066"/>
                </a:solidFill>
                <a:latin typeface="Times New Roman" panose="02020603050405020304" pitchFamily="18" charset="0"/>
                <a:ea typeface="楷体_GB2312" pitchFamily="49" charset="-122"/>
              </a:rPr>
              <a:t>在并行</a:t>
            </a:r>
            <a:r>
              <a:rPr kumimoji="1" lang="en-US" altLang="zh-CN" sz="2400">
                <a:solidFill>
                  <a:srgbClr val="000066"/>
                </a:solidFill>
                <a:latin typeface="Times New Roman" panose="02020603050405020304" pitchFamily="18" charset="0"/>
                <a:ea typeface="楷体_GB2312" pitchFamily="49" charset="-122"/>
              </a:rPr>
              <a:t>A/D</a:t>
            </a:r>
            <a:r>
              <a:rPr kumimoji="1" lang="zh-CN" altLang="en-US" sz="2400">
                <a:solidFill>
                  <a:srgbClr val="000066"/>
                </a:solidFill>
                <a:latin typeface="Times New Roman" panose="02020603050405020304" pitchFamily="18" charset="0"/>
                <a:ea typeface="楷体_GB2312" pitchFamily="49" charset="-122"/>
              </a:rPr>
              <a:t>转换器中，输入电压</a:t>
            </a:r>
            <a:r>
              <a:rPr kumimoji="1" lang="zh-CN" altLang="en-US" sz="2400">
                <a:solidFill>
                  <a:srgbClr val="000066"/>
                </a:solidFill>
                <a:latin typeface="Times New Roman" panose="02020603050405020304" pitchFamily="18" charset="0"/>
                <a:ea typeface="楷体_GB2312" pitchFamily="49" charset="-122"/>
                <a:sym typeface="Symbol" panose="05050102010706020507" pitchFamily="18" charset="2"/>
              </a:rPr>
              <a:t></a:t>
            </a:r>
            <a:r>
              <a:rPr kumimoji="1" lang="en-US" altLang="zh-CN" sz="2400" baseline="-30000">
                <a:solidFill>
                  <a:srgbClr val="000066"/>
                </a:solidFill>
                <a:latin typeface="Times New Roman" panose="02020603050405020304" pitchFamily="18" charset="0"/>
                <a:ea typeface="楷体_GB2312" pitchFamily="49" charset="-122"/>
              </a:rPr>
              <a:t>I</a:t>
            </a:r>
            <a:r>
              <a:rPr kumimoji="1" lang="zh-CN" altLang="en-US" sz="2400">
                <a:solidFill>
                  <a:srgbClr val="000066"/>
                </a:solidFill>
                <a:latin typeface="Times New Roman" panose="02020603050405020304" pitchFamily="18" charset="0"/>
                <a:ea typeface="楷体_GB2312" pitchFamily="49" charset="-122"/>
                <a:sym typeface="Symbol" panose="05050102010706020507" pitchFamily="18" charset="2"/>
              </a:rPr>
              <a:t>同时加到所有比较器的输入端。如不考虑各器件的延迟，可认为三位数字量是与</a:t>
            </a:r>
            <a:r>
              <a:rPr kumimoji="1" lang="en-US" altLang="zh-CN" sz="2400" baseline="-30000">
                <a:solidFill>
                  <a:srgbClr val="000066"/>
                </a:solidFill>
                <a:latin typeface="Times New Roman" panose="02020603050405020304" pitchFamily="18" charset="0"/>
                <a:ea typeface="楷体_GB2312" pitchFamily="49" charset="-122"/>
              </a:rPr>
              <a:t>I</a:t>
            </a:r>
            <a:r>
              <a:rPr kumimoji="1" lang="zh-CN" altLang="en-US" sz="2400">
                <a:solidFill>
                  <a:srgbClr val="000066"/>
                </a:solidFill>
                <a:latin typeface="Times New Roman" panose="02020603050405020304" pitchFamily="18" charset="0"/>
                <a:ea typeface="楷体_GB2312" pitchFamily="49" charset="-122"/>
                <a:sym typeface="Symbol" panose="05050102010706020507" pitchFamily="18" charset="2"/>
              </a:rPr>
              <a:t>输入时刻同时获得的。所以它的转换时间最短。 </a:t>
            </a:r>
          </a:p>
        </p:txBody>
      </p:sp>
      <p:sp>
        <p:nvSpPr>
          <p:cNvPr id="424966" name="Rectangle 6"/>
          <p:cNvSpPr>
            <a:spLocks noChangeArrowheads="1"/>
          </p:cNvSpPr>
          <p:nvPr/>
        </p:nvSpPr>
        <p:spPr bwMode="auto">
          <a:xfrm>
            <a:off x="684213" y="4149725"/>
            <a:ext cx="80708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buFontTx/>
              <a:buChar char="•"/>
            </a:pPr>
            <a:r>
              <a:rPr kumimoji="1" lang="zh-CN" altLang="en-US" sz="2400">
                <a:solidFill>
                  <a:srgbClr val="000066"/>
                </a:solidFill>
                <a:latin typeface="Times New Roman" panose="02020603050405020304" pitchFamily="18" charset="0"/>
                <a:ea typeface="楷体_GB2312" pitchFamily="49" charset="-122"/>
              </a:rPr>
              <a:t>缺点是电路复杂，如三位</a:t>
            </a:r>
            <a:r>
              <a:rPr kumimoji="1" lang="en-US" altLang="zh-CN" sz="2400">
                <a:solidFill>
                  <a:srgbClr val="000066"/>
                </a:solidFill>
                <a:latin typeface="Times New Roman" panose="02020603050405020304" pitchFamily="18" charset="0"/>
                <a:ea typeface="楷体_GB2312" pitchFamily="49" charset="-122"/>
              </a:rPr>
              <a:t>ADC</a:t>
            </a:r>
            <a:r>
              <a:rPr kumimoji="1" lang="zh-CN" altLang="en-US" sz="2400">
                <a:solidFill>
                  <a:srgbClr val="000066"/>
                </a:solidFill>
                <a:latin typeface="Times New Roman" panose="02020603050405020304" pitchFamily="18" charset="0"/>
                <a:ea typeface="楷体_GB2312" pitchFamily="49" charset="-122"/>
              </a:rPr>
              <a:t>需</a:t>
            </a:r>
            <a:r>
              <a:rPr kumimoji="1" lang="en-US" altLang="zh-CN" sz="2400">
                <a:solidFill>
                  <a:srgbClr val="000066"/>
                </a:solidFill>
                <a:latin typeface="Times New Roman" panose="02020603050405020304" pitchFamily="18" charset="0"/>
                <a:ea typeface="楷体_GB2312" pitchFamily="49" charset="-122"/>
              </a:rPr>
              <a:t>7</a:t>
            </a:r>
            <a:r>
              <a:rPr kumimoji="1" lang="zh-CN" altLang="en-US" sz="2400">
                <a:solidFill>
                  <a:srgbClr val="000066"/>
                </a:solidFill>
                <a:latin typeface="Times New Roman" panose="02020603050405020304" pitchFamily="18" charset="0"/>
                <a:ea typeface="楷体_GB2312" pitchFamily="49" charset="-122"/>
              </a:rPr>
              <a:t>个比较器、</a:t>
            </a:r>
            <a:r>
              <a:rPr kumimoji="1" lang="en-US" altLang="zh-CN" sz="2400">
                <a:solidFill>
                  <a:srgbClr val="000066"/>
                </a:solidFill>
                <a:latin typeface="Times New Roman" panose="02020603050405020304" pitchFamily="18" charset="0"/>
                <a:ea typeface="楷体_GB2312" pitchFamily="49" charset="-122"/>
              </a:rPr>
              <a:t>7</a:t>
            </a:r>
            <a:r>
              <a:rPr kumimoji="1" lang="zh-CN" altLang="en-US" sz="2400">
                <a:solidFill>
                  <a:srgbClr val="000066"/>
                </a:solidFill>
                <a:latin typeface="Times New Roman" panose="02020603050405020304" pitchFamily="18" charset="0"/>
                <a:ea typeface="楷体_GB2312" pitchFamily="49" charset="-122"/>
              </a:rPr>
              <a:t>个触发器、</a:t>
            </a:r>
            <a:r>
              <a:rPr kumimoji="1" lang="en-US" altLang="zh-CN" sz="2400">
                <a:solidFill>
                  <a:srgbClr val="000066"/>
                </a:solidFill>
                <a:latin typeface="Times New Roman" panose="02020603050405020304" pitchFamily="18" charset="0"/>
                <a:ea typeface="楷体_GB2312" pitchFamily="49" charset="-122"/>
              </a:rPr>
              <a:t>8</a:t>
            </a:r>
            <a:r>
              <a:rPr kumimoji="1" lang="zh-CN" altLang="en-US" sz="2400">
                <a:solidFill>
                  <a:srgbClr val="000066"/>
                </a:solidFill>
                <a:latin typeface="Times New Roman" panose="02020603050405020304" pitchFamily="18" charset="0"/>
                <a:ea typeface="楷体_GB2312" pitchFamily="49" charset="-122"/>
              </a:rPr>
              <a:t>个电阻。位数越多，电路越复杂。</a:t>
            </a:r>
          </a:p>
        </p:txBody>
      </p:sp>
      <p:sp>
        <p:nvSpPr>
          <p:cNvPr id="424967" name="Rectangle 7"/>
          <p:cNvSpPr>
            <a:spLocks noChangeArrowheads="1"/>
          </p:cNvSpPr>
          <p:nvPr/>
        </p:nvSpPr>
        <p:spPr bwMode="auto">
          <a:xfrm>
            <a:off x="622300" y="5218113"/>
            <a:ext cx="85217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buFontTx/>
              <a:buChar char="•"/>
            </a:pPr>
            <a:r>
              <a:rPr kumimoji="1" lang="zh-CN" altLang="en-US" sz="2400">
                <a:solidFill>
                  <a:srgbClr val="000066"/>
                </a:solidFill>
                <a:latin typeface="Times New Roman" panose="02020603050405020304" pitchFamily="18" charset="0"/>
                <a:ea typeface="楷体_GB2312" pitchFamily="49" charset="-122"/>
              </a:rPr>
              <a:t>为了解决提高分辨率和增加元件数的矛盾，可以采取分级并行转换的方法。 </a:t>
            </a:r>
          </a:p>
        </p:txBody>
      </p:sp>
      <p:sp>
        <p:nvSpPr>
          <p:cNvPr id="424968" name="Rectangle 8"/>
          <p:cNvSpPr>
            <a:spLocks noChangeArrowheads="1"/>
          </p:cNvSpPr>
          <p:nvPr/>
        </p:nvSpPr>
        <p:spPr bwMode="auto">
          <a:xfrm>
            <a:off x="539750" y="1412875"/>
            <a:ext cx="8405813"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buFontTx/>
              <a:buChar char="•"/>
            </a:pPr>
            <a:r>
              <a:rPr kumimoji="1" lang="zh-CN" altLang="en-US" sz="2400">
                <a:solidFill>
                  <a:srgbClr val="000066"/>
                </a:solidFill>
                <a:latin typeface="Times New Roman" panose="02020603050405020304" pitchFamily="18" charset="0"/>
                <a:ea typeface="楷体_GB2312" pitchFamily="49" charset="-122"/>
              </a:rPr>
              <a:t>单片集成并行比较型</a:t>
            </a:r>
            <a:r>
              <a:rPr kumimoji="1" lang="en-US" altLang="zh-CN" sz="2400">
                <a:solidFill>
                  <a:srgbClr val="000066"/>
                </a:solidFill>
                <a:latin typeface="Times New Roman" panose="02020603050405020304" pitchFamily="18" charset="0"/>
                <a:ea typeface="楷体_GB2312" pitchFamily="49" charset="-122"/>
              </a:rPr>
              <a:t>A/D</a:t>
            </a:r>
            <a:r>
              <a:rPr kumimoji="1" lang="zh-CN" altLang="en-US" sz="2400">
                <a:solidFill>
                  <a:srgbClr val="000066"/>
                </a:solidFill>
                <a:latin typeface="Times New Roman" panose="02020603050405020304" pitchFamily="18" charset="0"/>
                <a:ea typeface="楷体_GB2312" pitchFamily="49" charset="-122"/>
              </a:rPr>
              <a:t>转换器的产品很多，如</a:t>
            </a:r>
            <a:r>
              <a:rPr kumimoji="1" lang="en-US" altLang="zh-CN" sz="2400">
                <a:solidFill>
                  <a:srgbClr val="000066"/>
                </a:solidFill>
                <a:latin typeface="Times New Roman" panose="02020603050405020304" pitchFamily="18" charset="0"/>
                <a:ea typeface="楷体_GB2312" pitchFamily="49" charset="-122"/>
              </a:rPr>
              <a:t>AD</a:t>
            </a:r>
            <a:r>
              <a:rPr kumimoji="1" lang="zh-CN" altLang="en-US" sz="2400">
                <a:solidFill>
                  <a:srgbClr val="000066"/>
                </a:solidFill>
                <a:latin typeface="Times New Roman" panose="02020603050405020304" pitchFamily="18" charset="0"/>
                <a:ea typeface="楷体_GB2312" pitchFamily="49" charset="-122"/>
              </a:rPr>
              <a:t>公司的</a:t>
            </a:r>
            <a:r>
              <a:rPr kumimoji="1" lang="en-US" altLang="zh-CN" sz="2400">
                <a:solidFill>
                  <a:srgbClr val="000066"/>
                </a:solidFill>
                <a:latin typeface="Times New Roman" panose="02020603050405020304" pitchFamily="18" charset="0"/>
                <a:ea typeface="楷体_GB2312" pitchFamily="49" charset="-122"/>
              </a:rPr>
              <a:t>AD9012 (TTL</a:t>
            </a:r>
            <a:r>
              <a:rPr kumimoji="1" lang="zh-CN" altLang="en-US" sz="2400">
                <a:solidFill>
                  <a:srgbClr val="000066"/>
                </a:solidFill>
                <a:latin typeface="Times New Roman" panose="02020603050405020304" pitchFamily="18" charset="0"/>
                <a:ea typeface="楷体_GB2312" pitchFamily="49" charset="-122"/>
              </a:rPr>
              <a:t>工艺</a:t>
            </a:r>
            <a:r>
              <a:rPr kumimoji="1" lang="en-US" altLang="zh-CN" sz="2400">
                <a:solidFill>
                  <a:srgbClr val="000066"/>
                </a:solidFill>
                <a:latin typeface="Times New Roman" panose="02020603050405020304" pitchFamily="18" charset="0"/>
                <a:ea typeface="楷体_GB2312" pitchFamily="49" charset="-122"/>
              </a:rPr>
              <a:t>8</a:t>
            </a:r>
            <a:r>
              <a:rPr kumimoji="1" lang="zh-CN" altLang="en-US" sz="2400">
                <a:solidFill>
                  <a:srgbClr val="000066"/>
                </a:solidFill>
                <a:latin typeface="Times New Roman" panose="02020603050405020304" pitchFamily="18" charset="0"/>
                <a:ea typeface="楷体_GB2312" pitchFamily="49" charset="-122"/>
              </a:rPr>
              <a:t>位</a:t>
            </a:r>
            <a:r>
              <a:rPr kumimoji="1" lang="en-US" altLang="zh-CN" sz="2400">
                <a:solidFill>
                  <a:srgbClr val="000066"/>
                </a:solidFill>
                <a:latin typeface="Times New Roman" panose="02020603050405020304" pitchFamily="18" charset="0"/>
                <a:ea typeface="楷体_GB2312" pitchFamily="49" charset="-122"/>
              </a:rPr>
              <a:t>)</a:t>
            </a:r>
            <a:r>
              <a:rPr kumimoji="1" lang="zh-CN" altLang="en-US" sz="2400">
                <a:solidFill>
                  <a:srgbClr val="000066"/>
                </a:solidFill>
                <a:latin typeface="Times New Roman" panose="02020603050405020304" pitchFamily="18" charset="0"/>
                <a:ea typeface="楷体_GB2312" pitchFamily="49" charset="-122"/>
              </a:rPr>
              <a:t>、</a:t>
            </a:r>
            <a:r>
              <a:rPr kumimoji="1" lang="en-US" altLang="zh-CN" sz="2400">
                <a:solidFill>
                  <a:srgbClr val="000066"/>
                </a:solidFill>
                <a:latin typeface="Times New Roman" panose="02020603050405020304" pitchFamily="18" charset="0"/>
                <a:ea typeface="楷体_GB2312" pitchFamily="49" charset="-122"/>
              </a:rPr>
              <a:t>AD9002 (ECL</a:t>
            </a:r>
            <a:r>
              <a:rPr kumimoji="1" lang="zh-CN" altLang="en-US" sz="2400">
                <a:solidFill>
                  <a:srgbClr val="000066"/>
                </a:solidFill>
                <a:latin typeface="Times New Roman" panose="02020603050405020304" pitchFamily="18" charset="0"/>
                <a:ea typeface="楷体_GB2312" pitchFamily="49" charset="-122"/>
              </a:rPr>
              <a:t>工艺，</a:t>
            </a:r>
            <a:r>
              <a:rPr kumimoji="1" lang="en-US" altLang="zh-CN" sz="2400">
                <a:solidFill>
                  <a:srgbClr val="000066"/>
                </a:solidFill>
                <a:latin typeface="Times New Roman" panose="02020603050405020304" pitchFamily="18" charset="0"/>
                <a:ea typeface="楷体_GB2312" pitchFamily="49" charset="-122"/>
              </a:rPr>
              <a:t>8</a:t>
            </a:r>
            <a:r>
              <a:rPr kumimoji="1" lang="zh-CN" altLang="en-US" sz="2400">
                <a:solidFill>
                  <a:srgbClr val="000066"/>
                </a:solidFill>
                <a:latin typeface="Times New Roman" panose="02020603050405020304" pitchFamily="18" charset="0"/>
                <a:ea typeface="楷体_GB2312" pitchFamily="49" charset="-122"/>
              </a:rPr>
              <a:t>位</a:t>
            </a:r>
            <a:r>
              <a:rPr kumimoji="1" lang="en-US" altLang="zh-CN" sz="2400">
                <a:solidFill>
                  <a:srgbClr val="000066"/>
                </a:solidFill>
                <a:latin typeface="Times New Roman" panose="02020603050405020304" pitchFamily="18" charset="0"/>
                <a:ea typeface="楷体_GB2312" pitchFamily="49" charset="-122"/>
              </a:rPr>
              <a:t>)</a:t>
            </a:r>
            <a:r>
              <a:rPr kumimoji="1" lang="zh-CN" altLang="en-US" sz="2400">
                <a:solidFill>
                  <a:srgbClr val="000066"/>
                </a:solidFill>
                <a:latin typeface="Times New Roman" panose="02020603050405020304" pitchFamily="18" charset="0"/>
                <a:ea typeface="楷体_GB2312" pitchFamily="49" charset="-122"/>
              </a:rPr>
              <a:t>、</a:t>
            </a:r>
            <a:r>
              <a:rPr kumimoji="1" lang="en-US" altLang="zh-CN" sz="2400">
                <a:solidFill>
                  <a:srgbClr val="000066"/>
                </a:solidFill>
                <a:latin typeface="Times New Roman" panose="02020603050405020304" pitchFamily="18" charset="0"/>
                <a:ea typeface="楷体_GB2312" pitchFamily="49" charset="-122"/>
              </a:rPr>
              <a:t>AD9020 (TTL</a:t>
            </a:r>
            <a:r>
              <a:rPr kumimoji="1" lang="zh-CN" altLang="en-US" sz="2400">
                <a:solidFill>
                  <a:srgbClr val="000066"/>
                </a:solidFill>
                <a:latin typeface="Times New Roman" panose="02020603050405020304" pitchFamily="18" charset="0"/>
                <a:ea typeface="楷体_GB2312" pitchFamily="49" charset="-122"/>
              </a:rPr>
              <a:t>工艺，</a:t>
            </a:r>
            <a:r>
              <a:rPr kumimoji="1" lang="en-US" altLang="zh-CN" sz="2400">
                <a:solidFill>
                  <a:srgbClr val="000066"/>
                </a:solidFill>
                <a:latin typeface="Times New Roman" panose="02020603050405020304" pitchFamily="18" charset="0"/>
                <a:ea typeface="楷体_GB2312" pitchFamily="49" charset="-122"/>
              </a:rPr>
              <a:t>10</a:t>
            </a:r>
            <a:r>
              <a:rPr kumimoji="1" lang="zh-CN" altLang="en-US" sz="2400">
                <a:solidFill>
                  <a:srgbClr val="000066"/>
                </a:solidFill>
                <a:latin typeface="Times New Roman" panose="02020603050405020304" pitchFamily="18" charset="0"/>
                <a:ea typeface="楷体_GB2312" pitchFamily="49" charset="-122"/>
              </a:rPr>
              <a:t>位</a:t>
            </a:r>
            <a:r>
              <a:rPr kumimoji="1" lang="en-US" altLang="zh-CN" sz="2400">
                <a:solidFill>
                  <a:srgbClr val="000066"/>
                </a:solidFill>
                <a:latin typeface="Times New Roman" panose="02020603050405020304" pitchFamily="18" charset="0"/>
                <a:ea typeface="楷体_GB2312" pitchFamily="49" charset="-122"/>
              </a:rPr>
              <a:t>)</a:t>
            </a:r>
            <a:r>
              <a:rPr kumimoji="1" lang="zh-CN" altLang="en-US" sz="2400">
                <a:solidFill>
                  <a:srgbClr val="000066"/>
                </a:solidFill>
                <a:latin typeface="Times New Roman" panose="02020603050405020304" pitchFamily="18" charset="0"/>
                <a:ea typeface="楷体_GB2312" pitchFamily="49" charset="-122"/>
              </a:rPr>
              <a:t>等。 </a:t>
            </a:r>
          </a:p>
        </p:txBody>
      </p:sp>
    </p:spTree>
    <p:extLst>
      <p:ext uri="{BB962C8B-B14F-4D97-AF65-F5344CB8AC3E}">
        <p14:creationId xmlns:p14="http://schemas.microsoft.com/office/powerpoint/2010/main" val="330167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24968"/>
                                        </p:tgtEl>
                                        <p:attrNameLst>
                                          <p:attrName>style.visibility</p:attrName>
                                        </p:attrNameLst>
                                      </p:cBhvr>
                                      <p:to>
                                        <p:strVal val="visible"/>
                                      </p:to>
                                    </p:set>
                                    <p:animEffect transition="in" filter="strips(downRight)">
                                      <p:cBhvr>
                                        <p:cTn id="7" dur="500"/>
                                        <p:tgtEl>
                                          <p:spTgt spid="4249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24965"/>
                                        </p:tgtEl>
                                        <p:attrNameLst>
                                          <p:attrName>style.visibility</p:attrName>
                                        </p:attrNameLst>
                                      </p:cBhvr>
                                      <p:to>
                                        <p:strVal val="visible"/>
                                      </p:to>
                                    </p:set>
                                    <p:animEffect transition="in" filter="strips(downRight)">
                                      <p:cBhvr>
                                        <p:cTn id="12" dur="500"/>
                                        <p:tgtEl>
                                          <p:spTgt spid="42496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24966"/>
                                        </p:tgtEl>
                                        <p:attrNameLst>
                                          <p:attrName>style.visibility</p:attrName>
                                        </p:attrNameLst>
                                      </p:cBhvr>
                                      <p:to>
                                        <p:strVal val="visible"/>
                                      </p:to>
                                    </p:set>
                                    <p:animEffect transition="in" filter="strips(downRight)">
                                      <p:cBhvr>
                                        <p:cTn id="17" dur="500"/>
                                        <p:tgtEl>
                                          <p:spTgt spid="42496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24967"/>
                                        </p:tgtEl>
                                        <p:attrNameLst>
                                          <p:attrName>style.visibility</p:attrName>
                                        </p:attrNameLst>
                                      </p:cBhvr>
                                      <p:to>
                                        <p:strVal val="visible"/>
                                      </p:to>
                                    </p:set>
                                    <p:animEffect transition="in" filter="strips(downRight)">
                                      <p:cBhvr>
                                        <p:cTn id="22" dur="500"/>
                                        <p:tgtEl>
                                          <p:spTgt spid="4249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4965" grpId="0" autoUpdateAnimBg="0"/>
      <p:bldP spid="424966" grpId="0" autoUpdateAnimBg="0"/>
      <p:bldP spid="424967" grpId="0" autoUpdateAnimBg="0"/>
      <p:bldP spid="424968"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5988" name="Group 4"/>
          <p:cNvGrpSpPr>
            <a:grpSpLocks/>
          </p:cNvGrpSpPr>
          <p:nvPr/>
        </p:nvGrpSpPr>
        <p:grpSpPr bwMode="auto">
          <a:xfrm>
            <a:off x="582613" y="3081338"/>
            <a:ext cx="8526462" cy="2667000"/>
            <a:chOff x="389" y="2118"/>
            <a:chExt cx="5371" cy="1680"/>
          </a:xfrm>
        </p:grpSpPr>
        <p:sp>
          <p:nvSpPr>
            <p:cNvPr id="425989" name="Rectangle 5"/>
            <p:cNvSpPr>
              <a:spLocks noChangeArrowheads="1"/>
            </p:cNvSpPr>
            <p:nvPr/>
          </p:nvSpPr>
          <p:spPr bwMode="auto">
            <a:xfrm>
              <a:off x="401" y="2175"/>
              <a:ext cx="5288" cy="1616"/>
            </a:xfrm>
            <a:prstGeom prst="rect">
              <a:avLst/>
            </a:prstGeom>
            <a:solidFill>
              <a:schemeClr val="bg1"/>
            </a:solidFill>
            <a:ln w="190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25990" name="Line 6"/>
            <p:cNvSpPr>
              <a:spLocks noChangeShapeType="1"/>
            </p:cNvSpPr>
            <p:nvPr/>
          </p:nvSpPr>
          <p:spPr bwMode="auto">
            <a:xfrm>
              <a:off x="389" y="2170"/>
              <a:ext cx="530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5991" name="Text Box 7"/>
            <p:cNvSpPr txBox="1">
              <a:spLocks noChangeArrowheads="1"/>
            </p:cNvSpPr>
            <p:nvPr/>
          </p:nvSpPr>
          <p:spPr bwMode="auto">
            <a:xfrm>
              <a:off x="1142" y="2170"/>
              <a:ext cx="737" cy="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zh-CN" altLang="en-US" sz="1600">
                  <a:solidFill>
                    <a:schemeClr val="folHlink"/>
                  </a:solidFill>
                  <a:latin typeface="Times New Roman" panose="02020603050405020304" pitchFamily="18" charset="0"/>
                  <a:ea typeface="楷体_GB2312" pitchFamily="49" charset="-122"/>
                </a:rPr>
                <a:t>所加砝码重量</a:t>
              </a:r>
            </a:p>
          </p:txBody>
        </p:sp>
        <p:sp>
          <p:nvSpPr>
            <p:cNvPr id="425992" name="Text Box 8"/>
            <p:cNvSpPr txBox="1">
              <a:spLocks noChangeArrowheads="1"/>
            </p:cNvSpPr>
            <p:nvPr/>
          </p:nvSpPr>
          <p:spPr bwMode="auto">
            <a:xfrm>
              <a:off x="4811" y="2179"/>
              <a:ext cx="949" cy="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000">
                  <a:solidFill>
                    <a:schemeClr val="folHlink"/>
                  </a:solidFill>
                  <a:latin typeface="Times New Roman" panose="02020603050405020304" pitchFamily="18" charset="0"/>
                  <a:ea typeface="楷体_GB2312" pitchFamily="49" charset="-122"/>
                </a:rPr>
                <a:t>      </a:t>
              </a:r>
              <a:r>
                <a:rPr kumimoji="1" lang="zh-CN" altLang="en-US" sz="2000">
                  <a:solidFill>
                    <a:schemeClr val="folHlink"/>
                  </a:solidFill>
                  <a:latin typeface="Times New Roman" panose="02020603050405020304" pitchFamily="18" charset="0"/>
                  <a:ea typeface="楷体_GB2312" pitchFamily="49" charset="-122"/>
                </a:rPr>
                <a:t>结果</a:t>
              </a:r>
            </a:p>
          </p:txBody>
        </p:sp>
        <p:sp>
          <p:nvSpPr>
            <p:cNvPr id="425993" name="Line 9"/>
            <p:cNvSpPr>
              <a:spLocks noChangeShapeType="1"/>
            </p:cNvSpPr>
            <p:nvPr/>
          </p:nvSpPr>
          <p:spPr bwMode="auto">
            <a:xfrm>
              <a:off x="4805" y="2170"/>
              <a:ext cx="0" cy="16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5994" name="Line 10"/>
            <p:cNvSpPr>
              <a:spLocks noChangeShapeType="1"/>
            </p:cNvSpPr>
            <p:nvPr/>
          </p:nvSpPr>
          <p:spPr bwMode="auto">
            <a:xfrm>
              <a:off x="1791" y="2179"/>
              <a:ext cx="0" cy="161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5995" name="Line 11"/>
            <p:cNvSpPr>
              <a:spLocks noChangeShapeType="1"/>
            </p:cNvSpPr>
            <p:nvPr/>
          </p:nvSpPr>
          <p:spPr bwMode="auto">
            <a:xfrm>
              <a:off x="1106" y="2179"/>
              <a:ext cx="0" cy="1619"/>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5996" name="Text Box 12"/>
            <p:cNvSpPr txBox="1">
              <a:spLocks noChangeArrowheads="1"/>
            </p:cNvSpPr>
            <p:nvPr/>
          </p:nvSpPr>
          <p:spPr bwMode="auto">
            <a:xfrm>
              <a:off x="1739" y="2118"/>
              <a:ext cx="3022"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800">
                  <a:solidFill>
                    <a:schemeClr val="folHlink"/>
                  </a:solidFill>
                  <a:latin typeface="Times New Roman" panose="02020603050405020304" pitchFamily="18" charset="0"/>
                  <a:ea typeface="楷体_GB2312" pitchFamily="49" charset="-122"/>
                </a:rPr>
                <a:t>            </a:t>
              </a:r>
            </a:p>
          </p:txBody>
        </p:sp>
      </p:grpSp>
      <p:sp>
        <p:nvSpPr>
          <p:cNvPr id="425997" name="Rectangle 13"/>
          <p:cNvSpPr>
            <a:spLocks noChangeArrowheads="1"/>
          </p:cNvSpPr>
          <p:nvPr/>
        </p:nvSpPr>
        <p:spPr bwMode="auto">
          <a:xfrm>
            <a:off x="593725" y="260350"/>
            <a:ext cx="6827838" cy="890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3200">
                <a:solidFill>
                  <a:schemeClr val="accent2"/>
                </a:solidFill>
                <a:latin typeface="Times New Roman" panose="02020603050405020304" pitchFamily="18" charset="0"/>
                <a:ea typeface="宋体" panose="02010600030101010101" pitchFamily="2" charset="-122"/>
              </a:rPr>
              <a:t>10.2.3  </a:t>
            </a:r>
            <a:r>
              <a:rPr lang="zh-CN" altLang="en-US" sz="3200">
                <a:solidFill>
                  <a:schemeClr val="accent2"/>
                </a:solidFill>
                <a:latin typeface="Times New Roman" panose="02020603050405020304" pitchFamily="18" charset="0"/>
              </a:rPr>
              <a:t>逐次比较型</a:t>
            </a:r>
            <a:r>
              <a:rPr lang="en-US" altLang="zh-CN" sz="3200">
                <a:solidFill>
                  <a:schemeClr val="accent2"/>
                </a:solidFill>
                <a:latin typeface="Times New Roman" panose="02020603050405020304" pitchFamily="18" charset="0"/>
              </a:rPr>
              <a:t>A/D</a:t>
            </a:r>
            <a:r>
              <a:rPr lang="zh-CN" altLang="en-US" sz="3200">
                <a:solidFill>
                  <a:schemeClr val="accent2"/>
                </a:solidFill>
                <a:latin typeface="Times New Roman" panose="02020603050405020304" pitchFamily="18" charset="0"/>
              </a:rPr>
              <a:t>转换器</a:t>
            </a:r>
          </a:p>
        </p:txBody>
      </p:sp>
      <p:sp>
        <p:nvSpPr>
          <p:cNvPr id="425998" name="Text Box 14"/>
          <p:cNvSpPr txBox="1">
            <a:spLocks noChangeArrowheads="1"/>
          </p:cNvSpPr>
          <p:nvPr/>
        </p:nvSpPr>
        <p:spPr bwMode="auto">
          <a:xfrm>
            <a:off x="627063" y="1774825"/>
            <a:ext cx="7515225" cy="493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lnSpc>
                <a:spcPct val="120000"/>
              </a:lnSpc>
            </a:pPr>
            <a:r>
              <a:rPr kumimoji="1" lang="zh-CN" altLang="en-US" sz="2200">
                <a:solidFill>
                  <a:schemeClr val="folHlink"/>
                </a:solidFill>
                <a:latin typeface="Times New Roman" panose="02020603050405020304" pitchFamily="18" charset="0"/>
                <a:ea typeface="楷体_GB2312" pitchFamily="49" charset="-122"/>
              </a:rPr>
              <a:t>逐次逼近转换过程与用天平称物重非常相似 。</a:t>
            </a:r>
          </a:p>
        </p:txBody>
      </p:sp>
      <p:grpSp>
        <p:nvGrpSpPr>
          <p:cNvPr id="425999" name="Group 15"/>
          <p:cNvGrpSpPr>
            <a:grpSpLocks/>
          </p:cNvGrpSpPr>
          <p:nvPr/>
        </p:nvGrpSpPr>
        <p:grpSpPr bwMode="auto">
          <a:xfrm>
            <a:off x="582613" y="3670300"/>
            <a:ext cx="8429625" cy="523875"/>
            <a:chOff x="389" y="2487"/>
            <a:chExt cx="5310" cy="330"/>
          </a:xfrm>
        </p:grpSpPr>
        <p:sp>
          <p:nvSpPr>
            <p:cNvPr id="426000" name="Line 16"/>
            <p:cNvSpPr>
              <a:spLocks noChangeShapeType="1"/>
            </p:cNvSpPr>
            <p:nvPr/>
          </p:nvSpPr>
          <p:spPr bwMode="auto">
            <a:xfrm>
              <a:off x="389" y="2487"/>
              <a:ext cx="52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6001" name="Text Box 17"/>
            <p:cNvSpPr txBox="1">
              <a:spLocks noChangeArrowheads="1"/>
            </p:cNvSpPr>
            <p:nvPr/>
          </p:nvSpPr>
          <p:spPr bwMode="auto">
            <a:xfrm>
              <a:off x="459" y="2497"/>
              <a:ext cx="826" cy="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zh-CN" altLang="en-US" sz="2000">
                  <a:solidFill>
                    <a:schemeClr val="folHlink"/>
                  </a:solidFill>
                  <a:latin typeface="Times New Roman" panose="02020603050405020304" pitchFamily="18" charset="0"/>
                  <a:ea typeface="楷体_GB2312" pitchFamily="49" charset="-122"/>
                </a:rPr>
                <a:t>第一次</a:t>
              </a:r>
            </a:p>
          </p:txBody>
        </p:sp>
        <p:sp>
          <p:nvSpPr>
            <p:cNvPr id="426002" name="Line 18"/>
            <p:cNvSpPr>
              <a:spLocks noChangeShapeType="1"/>
            </p:cNvSpPr>
            <p:nvPr/>
          </p:nvSpPr>
          <p:spPr bwMode="auto">
            <a:xfrm>
              <a:off x="394" y="2817"/>
              <a:ext cx="530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6003" name="Text Box 19"/>
            <p:cNvSpPr txBox="1">
              <a:spLocks noChangeArrowheads="1"/>
            </p:cNvSpPr>
            <p:nvPr/>
          </p:nvSpPr>
          <p:spPr bwMode="auto">
            <a:xfrm>
              <a:off x="1223" y="2503"/>
              <a:ext cx="640" cy="2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1600">
                  <a:solidFill>
                    <a:schemeClr val="folHlink"/>
                  </a:solidFill>
                  <a:latin typeface="Times New Roman" panose="02020603050405020304" pitchFamily="18" charset="0"/>
                  <a:ea typeface="楷体_GB2312" pitchFamily="49" charset="-122"/>
                </a:rPr>
                <a:t>8   </a:t>
              </a:r>
              <a:r>
                <a:rPr kumimoji="1" lang="zh-CN" altLang="en-US" sz="1600">
                  <a:solidFill>
                    <a:schemeClr val="folHlink"/>
                  </a:solidFill>
                  <a:latin typeface="Times New Roman" panose="02020603050405020304" pitchFamily="18" charset="0"/>
                  <a:ea typeface="楷体_GB2312" pitchFamily="49" charset="-122"/>
                </a:rPr>
                <a:t>克</a:t>
              </a:r>
            </a:p>
          </p:txBody>
        </p:sp>
        <p:sp>
          <p:nvSpPr>
            <p:cNvPr id="426004" name="Text Box 20"/>
            <p:cNvSpPr txBox="1">
              <a:spLocks noChangeArrowheads="1"/>
            </p:cNvSpPr>
            <p:nvPr/>
          </p:nvSpPr>
          <p:spPr bwMode="auto">
            <a:xfrm>
              <a:off x="1802" y="2515"/>
              <a:ext cx="2987" cy="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zh-CN" altLang="en-US" sz="2000">
                  <a:solidFill>
                    <a:schemeClr val="folHlink"/>
                  </a:solidFill>
                  <a:latin typeface="Times New Roman" panose="02020603050405020304" pitchFamily="18" charset="0"/>
                  <a:ea typeface="楷体_GB2312" pitchFamily="49" charset="-122"/>
                </a:rPr>
                <a:t>砝码总重 </a:t>
              </a:r>
              <a:r>
                <a:rPr kumimoji="1" lang="en-US" altLang="zh-CN" sz="2000">
                  <a:solidFill>
                    <a:schemeClr val="folHlink"/>
                  </a:solidFill>
                  <a:latin typeface="Times New Roman" panose="02020603050405020304" pitchFamily="18" charset="0"/>
                  <a:ea typeface="楷体_GB2312" pitchFamily="49" charset="-122"/>
                </a:rPr>
                <a:t>&lt; </a:t>
              </a:r>
              <a:r>
                <a:rPr kumimoji="1" lang="zh-CN" altLang="en-US" sz="2000">
                  <a:solidFill>
                    <a:schemeClr val="folHlink"/>
                  </a:solidFill>
                  <a:latin typeface="Times New Roman" panose="02020603050405020304" pitchFamily="18" charset="0"/>
                  <a:ea typeface="楷体_GB2312" pitchFamily="49" charset="-122"/>
                </a:rPr>
                <a:t>待测重量</a:t>
              </a:r>
              <a:r>
                <a:rPr kumimoji="1" lang="en-US" altLang="zh-CN" sz="2000" i="1">
                  <a:solidFill>
                    <a:schemeClr val="folHlink"/>
                  </a:solidFill>
                  <a:latin typeface="Times New Roman" panose="02020603050405020304" pitchFamily="18" charset="0"/>
                  <a:ea typeface="楷体_GB2312" pitchFamily="49" charset="-122"/>
                </a:rPr>
                <a:t>W</a:t>
              </a:r>
              <a:r>
                <a:rPr kumimoji="1" lang="en-US" altLang="zh-CN" sz="2000" i="1" baseline="-25000">
                  <a:solidFill>
                    <a:schemeClr val="folHlink"/>
                  </a:solidFill>
                  <a:latin typeface="Times New Roman" panose="02020603050405020304" pitchFamily="18" charset="0"/>
                  <a:ea typeface="楷体_GB2312" pitchFamily="49" charset="-122"/>
                </a:rPr>
                <a:t>x</a:t>
              </a:r>
              <a:r>
                <a:rPr kumimoji="1" lang="en-US" altLang="zh-CN" sz="2000">
                  <a:solidFill>
                    <a:schemeClr val="folHlink"/>
                  </a:solidFill>
                  <a:latin typeface="Times New Roman" panose="02020603050405020304" pitchFamily="18" charset="0"/>
                  <a:ea typeface="楷体_GB2312" pitchFamily="49" charset="-122"/>
                </a:rPr>
                <a:t> </a:t>
              </a:r>
              <a:r>
                <a:rPr kumimoji="1" lang="zh-CN" altLang="en-US" sz="2000">
                  <a:solidFill>
                    <a:schemeClr val="folHlink"/>
                  </a:solidFill>
                  <a:latin typeface="Times New Roman" panose="02020603050405020304" pitchFamily="18" charset="0"/>
                  <a:ea typeface="楷体_GB2312" pitchFamily="49" charset="-122"/>
                </a:rPr>
                <a:t>，</a:t>
              </a:r>
              <a:r>
                <a:rPr kumimoji="1" lang="en-US" altLang="zh-CN" sz="2000">
                  <a:solidFill>
                    <a:schemeClr val="folHlink"/>
                  </a:solidFill>
                  <a:latin typeface="Times New Roman" panose="02020603050405020304" pitchFamily="18" charset="0"/>
                  <a:ea typeface="楷体_GB2312" pitchFamily="49" charset="-122"/>
                </a:rPr>
                <a:t>8</a:t>
              </a:r>
              <a:r>
                <a:rPr kumimoji="1" lang="zh-CN" altLang="en-US" sz="2000">
                  <a:solidFill>
                    <a:schemeClr val="folHlink"/>
                  </a:solidFill>
                  <a:latin typeface="Times New Roman" panose="02020603050405020304" pitchFamily="18" charset="0"/>
                  <a:ea typeface="楷体_GB2312" pitchFamily="49" charset="-122"/>
                </a:rPr>
                <a:t>克砝码保留</a:t>
              </a:r>
            </a:p>
          </p:txBody>
        </p:sp>
        <p:sp>
          <p:nvSpPr>
            <p:cNvPr id="426005" name="Text Box 21"/>
            <p:cNvSpPr txBox="1">
              <a:spLocks noChangeArrowheads="1"/>
            </p:cNvSpPr>
            <p:nvPr/>
          </p:nvSpPr>
          <p:spPr bwMode="auto">
            <a:xfrm>
              <a:off x="4953" y="2524"/>
              <a:ext cx="685" cy="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000">
                  <a:solidFill>
                    <a:schemeClr val="folHlink"/>
                  </a:solidFill>
                  <a:latin typeface="Times New Roman" panose="02020603050405020304" pitchFamily="18" charset="0"/>
                  <a:ea typeface="楷体_GB2312" pitchFamily="49" charset="-122"/>
                </a:rPr>
                <a:t>8    </a:t>
              </a:r>
              <a:r>
                <a:rPr kumimoji="1" lang="zh-CN" altLang="en-US" sz="2000">
                  <a:solidFill>
                    <a:schemeClr val="folHlink"/>
                  </a:solidFill>
                  <a:latin typeface="Times New Roman" panose="02020603050405020304" pitchFamily="18" charset="0"/>
                  <a:ea typeface="楷体_GB2312" pitchFamily="49" charset="-122"/>
                </a:rPr>
                <a:t>克</a:t>
              </a:r>
            </a:p>
          </p:txBody>
        </p:sp>
      </p:grpSp>
      <p:grpSp>
        <p:nvGrpSpPr>
          <p:cNvPr id="426006" name="Group 22"/>
          <p:cNvGrpSpPr>
            <a:grpSpLocks/>
          </p:cNvGrpSpPr>
          <p:nvPr/>
        </p:nvGrpSpPr>
        <p:grpSpPr bwMode="auto">
          <a:xfrm>
            <a:off x="568325" y="4238625"/>
            <a:ext cx="8434388" cy="466725"/>
            <a:chOff x="380" y="2845"/>
            <a:chExt cx="5313" cy="294"/>
          </a:xfrm>
        </p:grpSpPr>
        <p:sp>
          <p:nvSpPr>
            <p:cNvPr id="426007" name="Line 23"/>
            <p:cNvSpPr>
              <a:spLocks noChangeShapeType="1"/>
            </p:cNvSpPr>
            <p:nvPr/>
          </p:nvSpPr>
          <p:spPr bwMode="auto">
            <a:xfrm>
              <a:off x="380" y="3139"/>
              <a:ext cx="5313"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6008" name="Text Box 24"/>
            <p:cNvSpPr txBox="1">
              <a:spLocks noChangeArrowheads="1"/>
            </p:cNvSpPr>
            <p:nvPr/>
          </p:nvSpPr>
          <p:spPr bwMode="auto">
            <a:xfrm>
              <a:off x="448" y="2845"/>
              <a:ext cx="825" cy="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zh-CN" altLang="en-US" sz="2000">
                  <a:solidFill>
                    <a:schemeClr val="folHlink"/>
                  </a:solidFill>
                  <a:latin typeface="Times New Roman" panose="02020603050405020304" pitchFamily="18" charset="0"/>
                  <a:ea typeface="楷体_GB2312" pitchFamily="49" charset="-122"/>
                </a:rPr>
                <a:t>第二次</a:t>
              </a:r>
            </a:p>
          </p:txBody>
        </p:sp>
        <p:sp>
          <p:nvSpPr>
            <p:cNvPr id="426009" name="Text Box 25"/>
            <p:cNvSpPr txBox="1">
              <a:spLocks noChangeArrowheads="1"/>
            </p:cNvSpPr>
            <p:nvPr/>
          </p:nvSpPr>
          <p:spPr bwMode="auto">
            <a:xfrm>
              <a:off x="1171" y="2852"/>
              <a:ext cx="640" cy="2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zh-CN" altLang="en-US" sz="1600">
                  <a:solidFill>
                    <a:schemeClr val="folHlink"/>
                  </a:solidFill>
                  <a:latin typeface="Times New Roman" panose="02020603050405020304" pitchFamily="18" charset="0"/>
                  <a:ea typeface="楷体_GB2312" pitchFamily="49" charset="-122"/>
                </a:rPr>
                <a:t>再加</a:t>
              </a:r>
              <a:r>
                <a:rPr kumimoji="1" lang="en-US" altLang="zh-CN" sz="1600">
                  <a:solidFill>
                    <a:schemeClr val="folHlink"/>
                  </a:solidFill>
                  <a:latin typeface="Times New Roman" panose="02020603050405020304" pitchFamily="18" charset="0"/>
                  <a:ea typeface="楷体_GB2312" pitchFamily="49" charset="-122"/>
                </a:rPr>
                <a:t>4</a:t>
              </a:r>
              <a:r>
                <a:rPr kumimoji="1" lang="zh-CN" altLang="en-US" sz="1600">
                  <a:solidFill>
                    <a:schemeClr val="folHlink"/>
                  </a:solidFill>
                  <a:latin typeface="Times New Roman" panose="02020603050405020304" pitchFamily="18" charset="0"/>
                  <a:ea typeface="楷体_GB2312" pitchFamily="49" charset="-122"/>
                </a:rPr>
                <a:t>克</a:t>
              </a:r>
            </a:p>
          </p:txBody>
        </p:sp>
        <p:sp>
          <p:nvSpPr>
            <p:cNvPr id="426010" name="Text Box 26"/>
            <p:cNvSpPr txBox="1">
              <a:spLocks noChangeArrowheads="1"/>
            </p:cNvSpPr>
            <p:nvPr/>
          </p:nvSpPr>
          <p:spPr bwMode="auto">
            <a:xfrm>
              <a:off x="1807" y="2845"/>
              <a:ext cx="3136" cy="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zh-CN" altLang="en-US" sz="2000">
                  <a:solidFill>
                    <a:schemeClr val="folHlink"/>
                  </a:solidFill>
                  <a:latin typeface="Times New Roman" panose="02020603050405020304" pitchFamily="18" charset="0"/>
                  <a:ea typeface="楷体_GB2312" pitchFamily="49" charset="-122"/>
                </a:rPr>
                <a:t>砝码总重仍 </a:t>
              </a:r>
              <a:r>
                <a:rPr kumimoji="1" lang="en-US" altLang="zh-CN" sz="2000">
                  <a:solidFill>
                    <a:schemeClr val="folHlink"/>
                  </a:solidFill>
                  <a:latin typeface="Times New Roman" panose="02020603050405020304" pitchFamily="18" charset="0"/>
                  <a:ea typeface="楷体_GB2312" pitchFamily="49" charset="-122"/>
                </a:rPr>
                <a:t>&lt;</a:t>
              </a:r>
              <a:r>
                <a:rPr kumimoji="1" lang="zh-CN" altLang="en-US" sz="2000">
                  <a:solidFill>
                    <a:schemeClr val="folHlink"/>
                  </a:solidFill>
                  <a:latin typeface="Times New Roman" panose="02020603050405020304" pitchFamily="18" charset="0"/>
                  <a:ea typeface="楷体_GB2312" pitchFamily="49" charset="-122"/>
                </a:rPr>
                <a:t>待测重量</a:t>
              </a:r>
              <a:r>
                <a:rPr kumimoji="1" lang="en-US" altLang="zh-CN" sz="2000" i="1">
                  <a:solidFill>
                    <a:schemeClr val="folHlink"/>
                  </a:solidFill>
                  <a:latin typeface="Times New Roman" panose="02020603050405020304" pitchFamily="18" charset="0"/>
                  <a:ea typeface="楷体_GB2312" pitchFamily="49" charset="-122"/>
                </a:rPr>
                <a:t>W</a:t>
              </a:r>
              <a:r>
                <a:rPr kumimoji="1" lang="en-US" altLang="zh-CN" sz="2000" i="1" baseline="-25000">
                  <a:solidFill>
                    <a:schemeClr val="folHlink"/>
                  </a:solidFill>
                  <a:latin typeface="Times New Roman" panose="02020603050405020304" pitchFamily="18" charset="0"/>
                  <a:ea typeface="楷体_GB2312" pitchFamily="49" charset="-122"/>
                </a:rPr>
                <a:t>x</a:t>
              </a:r>
              <a:r>
                <a:rPr kumimoji="1" lang="en-US" altLang="zh-CN" sz="2000">
                  <a:solidFill>
                    <a:schemeClr val="folHlink"/>
                  </a:solidFill>
                  <a:latin typeface="Times New Roman" panose="02020603050405020304" pitchFamily="18" charset="0"/>
                  <a:ea typeface="楷体_GB2312" pitchFamily="49" charset="-122"/>
                </a:rPr>
                <a:t> </a:t>
              </a:r>
              <a:r>
                <a:rPr kumimoji="1" lang="zh-CN" altLang="en-US" sz="2000">
                  <a:solidFill>
                    <a:schemeClr val="folHlink"/>
                  </a:solidFill>
                  <a:latin typeface="Times New Roman" panose="02020603050405020304" pitchFamily="18" charset="0"/>
                  <a:ea typeface="楷体_GB2312" pitchFamily="49" charset="-122"/>
                </a:rPr>
                <a:t>，</a:t>
              </a:r>
              <a:r>
                <a:rPr kumimoji="1" lang="en-US" altLang="zh-CN" sz="2000">
                  <a:solidFill>
                    <a:schemeClr val="folHlink"/>
                  </a:solidFill>
                  <a:latin typeface="Times New Roman" panose="02020603050405020304" pitchFamily="18" charset="0"/>
                  <a:ea typeface="楷体_GB2312" pitchFamily="49" charset="-122"/>
                </a:rPr>
                <a:t>4</a:t>
              </a:r>
              <a:r>
                <a:rPr kumimoji="1" lang="zh-CN" altLang="en-US" sz="2000">
                  <a:solidFill>
                    <a:schemeClr val="folHlink"/>
                  </a:solidFill>
                  <a:latin typeface="Times New Roman" panose="02020603050405020304" pitchFamily="18" charset="0"/>
                  <a:ea typeface="楷体_GB2312" pitchFamily="49" charset="-122"/>
                </a:rPr>
                <a:t>克砝码保留</a:t>
              </a:r>
            </a:p>
          </p:txBody>
        </p:sp>
        <p:sp>
          <p:nvSpPr>
            <p:cNvPr id="426011" name="Text Box 27"/>
            <p:cNvSpPr txBox="1">
              <a:spLocks noChangeArrowheads="1"/>
            </p:cNvSpPr>
            <p:nvPr/>
          </p:nvSpPr>
          <p:spPr bwMode="auto">
            <a:xfrm>
              <a:off x="4907" y="2854"/>
              <a:ext cx="685" cy="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000">
                  <a:solidFill>
                    <a:schemeClr val="folHlink"/>
                  </a:solidFill>
                  <a:latin typeface="Times New Roman" panose="02020603050405020304" pitchFamily="18" charset="0"/>
                  <a:ea typeface="楷体_GB2312" pitchFamily="49" charset="-122"/>
                </a:rPr>
                <a:t>12   </a:t>
              </a:r>
              <a:r>
                <a:rPr kumimoji="1" lang="zh-CN" altLang="en-US" sz="2000">
                  <a:solidFill>
                    <a:schemeClr val="folHlink"/>
                  </a:solidFill>
                  <a:latin typeface="Times New Roman" panose="02020603050405020304" pitchFamily="18" charset="0"/>
                  <a:ea typeface="楷体_GB2312" pitchFamily="49" charset="-122"/>
                </a:rPr>
                <a:t>克</a:t>
              </a:r>
            </a:p>
          </p:txBody>
        </p:sp>
      </p:grpSp>
      <p:grpSp>
        <p:nvGrpSpPr>
          <p:cNvPr id="426012" name="Group 28"/>
          <p:cNvGrpSpPr>
            <a:grpSpLocks/>
          </p:cNvGrpSpPr>
          <p:nvPr/>
        </p:nvGrpSpPr>
        <p:grpSpPr bwMode="auto">
          <a:xfrm>
            <a:off x="582613" y="4745038"/>
            <a:ext cx="8420100" cy="474662"/>
            <a:chOff x="389" y="3164"/>
            <a:chExt cx="5304" cy="299"/>
          </a:xfrm>
        </p:grpSpPr>
        <p:sp>
          <p:nvSpPr>
            <p:cNvPr id="426013" name="Line 29"/>
            <p:cNvSpPr>
              <a:spLocks noChangeShapeType="1"/>
            </p:cNvSpPr>
            <p:nvPr/>
          </p:nvSpPr>
          <p:spPr bwMode="auto">
            <a:xfrm>
              <a:off x="389" y="3463"/>
              <a:ext cx="530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6014" name="Text Box 30"/>
            <p:cNvSpPr txBox="1">
              <a:spLocks noChangeArrowheads="1"/>
            </p:cNvSpPr>
            <p:nvPr/>
          </p:nvSpPr>
          <p:spPr bwMode="auto">
            <a:xfrm>
              <a:off x="453" y="3166"/>
              <a:ext cx="826" cy="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zh-CN" altLang="en-US" sz="2000">
                  <a:solidFill>
                    <a:schemeClr val="folHlink"/>
                  </a:solidFill>
                  <a:latin typeface="Times New Roman" panose="02020603050405020304" pitchFamily="18" charset="0"/>
                  <a:ea typeface="楷体_GB2312" pitchFamily="49" charset="-122"/>
                </a:rPr>
                <a:t>第三次</a:t>
              </a:r>
            </a:p>
          </p:txBody>
        </p:sp>
        <p:sp>
          <p:nvSpPr>
            <p:cNvPr id="426015" name="Text Box 31"/>
            <p:cNvSpPr txBox="1">
              <a:spLocks noChangeArrowheads="1"/>
            </p:cNvSpPr>
            <p:nvPr/>
          </p:nvSpPr>
          <p:spPr bwMode="auto">
            <a:xfrm>
              <a:off x="1150" y="3164"/>
              <a:ext cx="641" cy="2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zh-CN" altLang="en-US" sz="1600">
                  <a:solidFill>
                    <a:schemeClr val="folHlink"/>
                  </a:solidFill>
                  <a:latin typeface="Times New Roman" panose="02020603050405020304" pitchFamily="18" charset="0"/>
                  <a:ea typeface="楷体_GB2312" pitchFamily="49" charset="-122"/>
                </a:rPr>
                <a:t>再加</a:t>
              </a:r>
              <a:r>
                <a:rPr kumimoji="1" lang="en-US" altLang="zh-CN" sz="1600">
                  <a:solidFill>
                    <a:schemeClr val="folHlink"/>
                  </a:solidFill>
                  <a:latin typeface="Times New Roman" panose="02020603050405020304" pitchFamily="18" charset="0"/>
                  <a:ea typeface="楷体_GB2312" pitchFamily="49" charset="-122"/>
                </a:rPr>
                <a:t>2</a:t>
              </a:r>
              <a:r>
                <a:rPr kumimoji="1" lang="zh-CN" altLang="en-US" sz="1600">
                  <a:solidFill>
                    <a:schemeClr val="folHlink"/>
                  </a:solidFill>
                  <a:latin typeface="Times New Roman" panose="02020603050405020304" pitchFamily="18" charset="0"/>
                  <a:ea typeface="楷体_GB2312" pitchFamily="49" charset="-122"/>
                </a:rPr>
                <a:t>克</a:t>
              </a:r>
            </a:p>
          </p:txBody>
        </p:sp>
        <p:sp>
          <p:nvSpPr>
            <p:cNvPr id="426016" name="Text Box 32"/>
            <p:cNvSpPr txBox="1">
              <a:spLocks noChangeArrowheads="1"/>
            </p:cNvSpPr>
            <p:nvPr/>
          </p:nvSpPr>
          <p:spPr bwMode="auto">
            <a:xfrm>
              <a:off x="1804" y="3175"/>
              <a:ext cx="3136" cy="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zh-CN" altLang="en-US" sz="2000">
                  <a:solidFill>
                    <a:schemeClr val="folHlink"/>
                  </a:solidFill>
                  <a:latin typeface="Times New Roman" panose="02020603050405020304" pitchFamily="18" charset="0"/>
                  <a:ea typeface="楷体_GB2312" pitchFamily="49" charset="-122"/>
                </a:rPr>
                <a:t>砝码总重 </a:t>
              </a:r>
              <a:r>
                <a:rPr kumimoji="1" lang="en-US" altLang="zh-CN" sz="2000">
                  <a:solidFill>
                    <a:schemeClr val="folHlink"/>
                  </a:solidFill>
                  <a:latin typeface="Times New Roman" panose="02020603050405020304" pitchFamily="18" charset="0"/>
                  <a:ea typeface="楷体_GB2312" pitchFamily="49" charset="-122"/>
                </a:rPr>
                <a:t>&gt; </a:t>
              </a:r>
              <a:r>
                <a:rPr kumimoji="1" lang="zh-CN" altLang="en-US" sz="2000">
                  <a:solidFill>
                    <a:schemeClr val="folHlink"/>
                  </a:solidFill>
                  <a:latin typeface="Times New Roman" panose="02020603050405020304" pitchFamily="18" charset="0"/>
                  <a:ea typeface="楷体_GB2312" pitchFamily="49" charset="-122"/>
                </a:rPr>
                <a:t>待测重量</a:t>
              </a:r>
              <a:r>
                <a:rPr kumimoji="1" lang="en-US" altLang="zh-CN" sz="2000" i="1">
                  <a:solidFill>
                    <a:schemeClr val="folHlink"/>
                  </a:solidFill>
                  <a:latin typeface="Times New Roman" panose="02020603050405020304" pitchFamily="18" charset="0"/>
                  <a:ea typeface="楷体_GB2312" pitchFamily="49" charset="-122"/>
                </a:rPr>
                <a:t>W</a:t>
              </a:r>
              <a:r>
                <a:rPr kumimoji="1" lang="en-US" altLang="zh-CN" sz="2000" i="1" baseline="-25000">
                  <a:solidFill>
                    <a:schemeClr val="folHlink"/>
                  </a:solidFill>
                  <a:latin typeface="Times New Roman" panose="02020603050405020304" pitchFamily="18" charset="0"/>
                  <a:ea typeface="楷体_GB2312" pitchFamily="49" charset="-122"/>
                </a:rPr>
                <a:t>x</a:t>
              </a:r>
              <a:r>
                <a:rPr kumimoji="1" lang="en-US" altLang="zh-CN" sz="2000">
                  <a:solidFill>
                    <a:schemeClr val="folHlink"/>
                  </a:solidFill>
                  <a:latin typeface="Times New Roman" panose="02020603050405020304" pitchFamily="18" charset="0"/>
                  <a:ea typeface="楷体_GB2312" pitchFamily="49" charset="-122"/>
                </a:rPr>
                <a:t> </a:t>
              </a:r>
              <a:r>
                <a:rPr kumimoji="1" lang="zh-CN" altLang="en-US" sz="2000">
                  <a:solidFill>
                    <a:schemeClr val="folHlink"/>
                  </a:solidFill>
                  <a:latin typeface="Times New Roman" panose="02020603050405020304" pitchFamily="18" charset="0"/>
                  <a:ea typeface="楷体_GB2312" pitchFamily="49" charset="-122"/>
                </a:rPr>
                <a:t>， </a:t>
              </a:r>
              <a:r>
                <a:rPr kumimoji="1" lang="en-US" altLang="zh-CN" sz="2000">
                  <a:solidFill>
                    <a:schemeClr val="folHlink"/>
                  </a:solidFill>
                  <a:latin typeface="Times New Roman" panose="02020603050405020304" pitchFamily="18" charset="0"/>
                  <a:ea typeface="楷体_GB2312" pitchFamily="49" charset="-122"/>
                </a:rPr>
                <a:t>2</a:t>
              </a:r>
              <a:r>
                <a:rPr kumimoji="1" lang="zh-CN" altLang="en-US" sz="2000">
                  <a:solidFill>
                    <a:schemeClr val="folHlink"/>
                  </a:solidFill>
                  <a:latin typeface="Times New Roman" panose="02020603050405020304" pitchFamily="18" charset="0"/>
                  <a:ea typeface="楷体_GB2312" pitchFamily="49" charset="-122"/>
                </a:rPr>
                <a:t>克砝码撤除</a:t>
              </a:r>
            </a:p>
          </p:txBody>
        </p:sp>
        <p:sp>
          <p:nvSpPr>
            <p:cNvPr id="426017" name="Text Box 33"/>
            <p:cNvSpPr txBox="1">
              <a:spLocks noChangeArrowheads="1"/>
            </p:cNvSpPr>
            <p:nvPr/>
          </p:nvSpPr>
          <p:spPr bwMode="auto">
            <a:xfrm>
              <a:off x="4912" y="3184"/>
              <a:ext cx="686" cy="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000">
                  <a:solidFill>
                    <a:schemeClr val="folHlink"/>
                  </a:solidFill>
                  <a:latin typeface="Times New Roman" panose="02020603050405020304" pitchFamily="18" charset="0"/>
                  <a:ea typeface="楷体_GB2312" pitchFamily="49" charset="-122"/>
                </a:rPr>
                <a:t>12   </a:t>
              </a:r>
              <a:r>
                <a:rPr kumimoji="1" lang="zh-CN" altLang="en-US" sz="2000">
                  <a:solidFill>
                    <a:schemeClr val="folHlink"/>
                  </a:solidFill>
                  <a:latin typeface="Times New Roman" panose="02020603050405020304" pitchFamily="18" charset="0"/>
                  <a:ea typeface="楷体_GB2312" pitchFamily="49" charset="-122"/>
                </a:rPr>
                <a:t>克</a:t>
              </a:r>
            </a:p>
          </p:txBody>
        </p:sp>
      </p:grpSp>
      <p:grpSp>
        <p:nvGrpSpPr>
          <p:cNvPr id="426018" name="Group 34"/>
          <p:cNvGrpSpPr>
            <a:grpSpLocks/>
          </p:cNvGrpSpPr>
          <p:nvPr/>
        </p:nvGrpSpPr>
        <p:grpSpPr bwMode="auto">
          <a:xfrm>
            <a:off x="582613" y="5257800"/>
            <a:ext cx="8420100" cy="490538"/>
            <a:chOff x="389" y="3487"/>
            <a:chExt cx="5304" cy="309"/>
          </a:xfrm>
        </p:grpSpPr>
        <p:sp>
          <p:nvSpPr>
            <p:cNvPr id="426019" name="Line 35"/>
            <p:cNvSpPr>
              <a:spLocks noChangeShapeType="1"/>
            </p:cNvSpPr>
            <p:nvPr/>
          </p:nvSpPr>
          <p:spPr bwMode="auto">
            <a:xfrm>
              <a:off x="389" y="3796"/>
              <a:ext cx="530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6020" name="Text Box 36"/>
            <p:cNvSpPr txBox="1">
              <a:spLocks noChangeArrowheads="1"/>
            </p:cNvSpPr>
            <p:nvPr/>
          </p:nvSpPr>
          <p:spPr bwMode="auto">
            <a:xfrm>
              <a:off x="459" y="3487"/>
              <a:ext cx="826" cy="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zh-CN" altLang="en-US" sz="2000">
                  <a:solidFill>
                    <a:schemeClr val="folHlink"/>
                  </a:solidFill>
                  <a:latin typeface="Times New Roman" panose="02020603050405020304" pitchFamily="18" charset="0"/>
                  <a:ea typeface="楷体_GB2312" pitchFamily="49" charset="-122"/>
                </a:rPr>
                <a:t>第四次</a:t>
              </a:r>
            </a:p>
          </p:txBody>
        </p:sp>
        <p:sp>
          <p:nvSpPr>
            <p:cNvPr id="426021" name="Text Box 37"/>
            <p:cNvSpPr txBox="1">
              <a:spLocks noChangeArrowheads="1"/>
            </p:cNvSpPr>
            <p:nvPr/>
          </p:nvSpPr>
          <p:spPr bwMode="auto">
            <a:xfrm>
              <a:off x="1165" y="3494"/>
              <a:ext cx="640" cy="2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zh-CN" altLang="en-US" sz="1600">
                  <a:solidFill>
                    <a:schemeClr val="folHlink"/>
                  </a:solidFill>
                  <a:latin typeface="Times New Roman" panose="02020603050405020304" pitchFamily="18" charset="0"/>
                  <a:ea typeface="楷体_GB2312" pitchFamily="49" charset="-122"/>
                </a:rPr>
                <a:t>再加</a:t>
              </a:r>
              <a:r>
                <a:rPr kumimoji="1" lang="en-US" altLang="zh-CN" sz="1600">
                  <a:solidFill>
                    <a:schemeClr val="folHlink"/>
                  </a:solidFill>
                  <a:latin typeface="Times New Roman" panose="02020603050405020304" pitchFamily="18" charset="0"/>
                  <a:ea typeface="楷体_GB2312" pitchFamily="49" charset="-122"/>
                </a:rPr>
                <a:t>1</a:t>
              </a:r>
              <a:r>
                <a:rPr kumimoji="1" lang="zh-CN" altLang="en-US" sz="1600">
                  <a:solidFill>
                    <a:schemeClr val="folHlink"/>
                  </a:solidFill>
                  <a:latin typeface="Times New Roman" panose="02020603050405020304" pitchFamily="18" charset="0"/>
                  <a:ea typeface="楷体_GB2312" pitchFamily="49" charset="-122"/>
                </a:rPr>
                <a:t>克</a:t>
              </a:r>
            </a:p>
          </p:txBody>
        </p:sp>
        <p:sp>
          <p:nvSpPr>
            <p:cNvPr id="426022" name="Text Box 38"/>
            <p:cNvSpPr txBox="1">
              <a:spLocks noChangeArrowheads="1"/>
            </p:cNvSpPr>
            <p:nvPr/>
          </p:nvSpPr>
          <p:spPr bwMode="auto">
            <a:xfrm>
              <a:off x="1802" y="3496"/>
              <a:ext cx="3136" cy="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zh-CN" altLang="en-US" sz="2000">
                  <a:solidFill>
                    <a:schemeClr val="folHlink"/>
                  </a:solidFill>
                  <a:latin typeface="Times New Roman" panose="02020603050405020304" pitchFamily="18" charset="0"/>
                  <a:ea typeface="楷体_GB2312" pitchFamily="49" charset="-122"/>
                </a:rPr>
                <a:t>砝码总重 ＝ 待测重量</a:t>
              </a:r>
              <a:r>
                <a:rPr kumimoji="1" lang="en-US" altLang="zh-CN" sz="2000" i="1">
                  <a:solidFill>
                    <a:schemeClr val="folHlink"/>
                  </a:solidFill>
                  <a:latin typeface="Times New Roman" panose="02020603050405020304" pitchFamily="18" charset="0"/>
                  <a:ea typeface="楷体_GB2312" pitchFamily="49" charset="-122"/>
                </a:rPr>
                <a:t>W</a:t>
              </a:r>
              <a:r>
                <a:rPr kumimoji="1" lang="en-US" altLang="zh-CN" sz="2000" i="1" baseline="-25000">
                  <a:solidFill>
                    <a:schemeClr val="folHlink"/>
                  </a:solidFill>
                  <a:latin typeface="Times New Roman" panose="02020603050405020304" pitchFamily="18" charset="0"/>
                  <a:ea typeface="楷体_GB2312" pitchFamily="49" charset="-122"/>
                </a:rPr>
                <a:t>x</a:t>
              </a:r>
              <a:r>
                <a:rPr kumimoji="1" lang="en-US" altLang="zh-CN" sz="2000">
                  <a:solidFill>
                    <a:schemeClr val="folHlink"/>
                  </a:solidFill>
                  <a:latin typeface="Times New Roman" panose="02020603050405020304" pitchFamily="18" charset="0"/>
                  <a:ea typeface="楷体_GB2312" pitchFamily="49" charset="-122"/>
                </a:rPr>
                <a:t> </a:t>
              </a:r>
              <a:r>
                <a:rPr kumimoji="1" lang="zh-CN" altLang="en-US" sz="2000">
                  <a:solidFill>
                    <a:schemeClr val="folHlink"/>
                  </a:solidFill>
                  <a:latin typeface="Times New Roman" panose="02020603050405020304" pitchFamily="18" charset="0"/>
                  <a:ea typeface="楷体_GB2312" pitchFamily="49" charset="-122"/>
                </a:rPr>
                <a:t>， </a:t>
              </a:r>
              <a:r>
                <a:rPr kumimoji="1" lang="en-US" altLang="zh-CN" sz="2000">
                  <a:solidFill>
                    <a:schemeClr val="folHlink"/>
                  </a:solidFill>
                  <a:latin typeface="Times New Roman" panose="02020603050405020304" pitchFamily="18" charset="0"/>
                  <a:ea typeface="楷体_GB2312" pitchFamily="49" charset="-122"/>
                </a:rPr>
                <a:t>1</a:t>
              </a:r>
              <a:r>
                <a:rPr kumimoji="1" lang="zh-CN" altLang="en-US" sz="2000">
                  <a:solidFill>
                    <a:schemeClr val="folHlink"/>
                  </a:solidFill>
                  <a:latin typeface="Times New Roman" panose="02020603050405020304" pitchFamily="18" charset="0"/>
                  <a:ea typeface="楷体_GB2312" pitchFamily="49" charset="-122"/>
                </a:rPr>
                <a:t>克砝码保留</a:t>
              </a:r>
            </a:p>
          </p:txBody>
        </p:sp>
        <p:sp>
          <p:nvSpPr>
            <p:cNvPr id="426023" name="Text Box 39"/>
            <p:cNvSpPr txBox="1">
              <a:spLocks noChangeArrowheads="1"/>
            </p:cNvSpPr>
            <p:nvPr/>
          </p:nvSpPr>
          <p:spPr bwMode="auto">
            <a:xfrm>
              <a:off x="4918" y="3496"/>
              <a:ext cx="685" cy="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000">
                  <a:solidFill>
                    <a:schemeClr val="folHlink"/>
                  </a:solidFill>
                  <a:latin typeface="Times New Roman" panose="02020603050405020304" pitchFamily="18" charset="0"/>
                  <a:ea typeface="楷体_GB2312" pitchFamily="49" charset="-122"/>
                </a:rPr>
                <a:t>13   </a:t>
              </a:r>
              <a:r>
                <a:rPr kumimoji="1" lang="zh-CN" altLang="en-US" sz="2000">
                  <a:solidFill>
                    <a:schemeClr val="folHlink"/>
                  </a:solidFill>
                  <a:latin typeface="Times New Roman" panose="02020603050405020304" pitchFamily="18" charset="0"/>
                  <a:ea typeface="楷体_GB2312" pitchFamily="49" charset="-122"/>
                </a:rPr>
                <a:t>克</a:t>
              </a:r>
            </a:p>
          </p:txBody>
        </p:sp>
      </p:grpSp>
      <p:sp>
        <p:nvSpPr>
          <p:cNvPr id="426024" name="Rectangle 40"/>
          <p:cNvSpPr>
            <a:spLocks noChangeArrowheads="1"/>
          </p:cNvSpPr>
          <p:nvPr/>
        </p:nvSpPr>
        <p:spPr bwMode="auto">
          <a:xfrm>
            <a:off x="785813" y="1319213"/>
            <a:ext cx="1790700"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en-US" altLang="zh-CN" sz="2400">
                <a:solidFill>
                  <a:schemeClr val="folHlink"/>
                </a:solidFill>
                <a:latin typeface="Times New Roman" panose="02020603050405020304" pitchFamily="18" charset="0"/>
                <a:ea typeface="楷体_GB2312" pitchFamily="49" charset="-122"/>
              </a:rPr>
              <a:t>1. </a:t>
            </a:r>
            <a:r>
              <a:rPr lang="zh-CN" altLang="en-US" sz="2400">
                <a:solidFill>
                  <a:schemeClr val="folHlink"/>
                </a:solidFill>
                <a:latin typeface="Times New Roman" panose="02020603050405020304" pitchFamily="18" charset="0"/>
                <a:ea typeface="楷体_GB2312" pitchFamily="49" charset="-122"/>
              </a:rPr>
              <a:t>转换原理 </a:t>
            </a:r>
          </a:p>
        </p:txBody>
      </p:sp>
      <p:sp>
        <p:nvSpPr>
          <p:cNvPr id="426025" name="Rectangle 41"/>
          <p:cNvSpPr>
            <a:spLocks noChangeArrowheads="1"/>
          </p:cNvSpPr>
          <p:nvPr/>
        </p:nvSpPr>
        <p:spPr bwMode="auto">
          <a:xfrm>
            <a:off x="628650" y="2325688"/>
            <a:ext cx="4957763" cy="8461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200">
                <a:solidFill>
                  <a:schemeClr val="folHlink"/>
                </a:solidFill>
                <a:latin typeface="Times New Roman" panose="02020603050405020304" pitchFamily="18" charset="0"/>
                <a:ea typeface="楷体_GB2312" pitchFamily="49" charset="-122"/>
              </a:rPr>
              <a:t>所用砝码重量：</a:t>
            </a:r>
            <a:r>
              <a:rPr kumimoji="1" lang="en-US" altLang="zh-CN" sz="2200">
                <a:solidFill>
                  <a:schemeClr val="folHlink"/>
                </a:solidFill>
                <a:latin typeface="Times New Roman" panose="02020603050405020304" pitchFamily="18" charset="0"/>
                <a:ea typeface="楷体_GB2312" pitchFamily="49" charset="-122"/>
              </a:rPr>
              <a:t>8</a:t>
            </a:r>
            <a:r>
              <a:rPr kumimoji="1" lang="zh-CN" altLang="en-US" sz="2200">
                <a:solidFill>
                  <a:schemeClr val="folHlink"/>
                </a:solidFill>
                <a:latin typeface="Times New Roman" panose="02020603050405020304" pitchFamily="18" charset="0"/>
                <a:ea typeface="楷体_GB2312" pitchFamily="49" charset="-122"/>
              </a:rPr>
              <a:t>克、</a:t>
            </a:r>
            <a:r>
              <a:rPr kumimoji="1" lang="en-US" altLang="zh-CN" sz="2200">
                <a:solidFill>
                  <a:schemeClr val="folHlink"/>
                </a:solidFill>
                <a:latin typeface="Times New Roman" panose="02020603050405020304" pitchFamily="18" charset="0"/>
                <a:ea typeface="楷体_GB2312" pitchFamily="49" charset="-122"/>
              </a:rPr>
              <a:t>4</a:t>
            </a:r>
            <a:r>
              <a:rPr kumimoji="1" lang="zh-CN" altLang="en-US" sz="2200">
                <a:solidFill>
                  <a:schemeClr val="folHlink"/>
                </a:solidFill>
                <a:latin typeface="Times New Roman" panose="02020603050405020304" pitchFamily="18" charset="0"/>
                <a:ea typeface="楷体_GB2312" pitchFamily="49" charset="-122"/>
              </a:rPr>
              <a:t>克、</a:t>
            </a:r>
            <a:r>
              <a:rPr kumimoji="1" lang="en-US" altLang="zh-CN" sz="2200">
                <a:solidFill>
                  <a:schemeClr val="folHlink"/>
                </a:solidFill>
                <a:latin typeface="Times New Roman" panose="02020603050405020304" pitchFamily="18" charset="0"/>
                <a:ea typeface="楷体_GB2312" pitchFamily="49" charset="-122"/>
              </a:rPr>
              <a:t>2</a:t>
            </a:r>
            <a:r>
              <a:rPr kumimoji="1" lang="zh-CN" altLang="en-US" sz="2200">
                <a:solidFill>
                  <a:schemeClr val="folHlink"/>
                </a:solidFill>
                <a:latin typeface="Times New Roman" panose="02020603050405020304" pitchFamily="18" charset="0"/>
                <a:ea typeface="楷体_GB2312" pitchFamily="49" charset="-122"/>
              </a:rPr>
              <a:t>克和</a:t>
            </a:r>
            <a:r>
              <a:rPr kumimoji="1" lang="en-US" altLang="zh-CN" sz="2200">
                <a:solidFill>
                  <a:schemeClr val="folHlink"/>
                </a:solidFill>
                <a:latin typeface="Times New Roman" panose="02020603050405020304" pitchFamily="18" charset="0"/>
                <a:ea typeface="楷体_GB2312" pitchFamily="49" charset="-122"/>
              </a:rPr>
              <a:t>1</a:t>
            </a:r>
            <a:r>
              <a:rPr kumimoji="1" lang="zh-CN" altLang="en-US" sz="2200">
                <a:solidFill>
                  <a:schemeClr val="folHlink"/>
                </a:solidFill>
                <a:latin typeface="Times New Roman" panose="02020603050405020304" pitchFamily="18" charset="0"/>
                <a:ea typeface="楷体_GB2312" pitchFamily="49" charset="-122"/>
              </a:rPr>
              <a:t>克。</a:t>
            </a:r>
          </a:p>
          <a:p>
            <a:pPr algn="l">
              <a:lnSpc>
                <a:spcPct val="125000"/>
              </a:lnSpc>
            </a:pPr>
            <a:r>
              <a:rPr kumimoji="1" lang="zh-CN" altLang="en-US" sz="2200">
                <a:solidFill>
                  <a:schemeClr val="folHlink"/>
                </a:solidFill>
                <a:latin typeface="Times New Roman" panose="02020603050405020304" pitchFamily="18" charset="0"/>
                <a:ea typeface="楷体_GB2312" pitchFamily="49" charset="-122"/>
              </a:rPr>
              <a:t>设待秤重量</a:t>
            </a:r>
            <a:r>
              <a:rPr kumimoji="1" lang="en-US" altLang="zh-CN" sz="2200" i="1">
                <a:solidFill>
                  <a:schemeClr val="folHlink"/>
                </a:solidFill>
                <a:latin typeface="Times New Roman" panose="02020603050405020304" pitchFamily="18" charset="0"/>
                <a:ea typeface="楷体_GB2312" pitchFamily="49" charset="-122"/>
              </a:rPr>
              <a:t>Wx </a:t>
            </a:r>
            <a:r>
              <a:rPr kumimoji="1" lang="en-US" altLang="zh-CN" sz="2200">
                <a:solidFill>
                  <a:schemeClr val="folHlink"/>
                </a:solidFill>
                <a:latin typeface="Times New Roman" panose="02020603050405020304" pitchFamily="18" charset="0"/>
                <a:ea typeface="楷体_GB2312" pitchFamily="49" charset="-122"/>
              </a:rPr>
              <a:t>= 13</a:t>
            </a:r>
            <a:r>
              <a:rPr kumimoji="1" lang="zh-CN" altLang="en-US" sz="2200">
                <a:solidFill>
                  <a:schemeClr val="folHlink"/>
                </a:solidFill>
                <a:latin typeface="Times New Roman" panose="02020603050405020304" pitchFamily="18" charset="0"/>
                <a:ea typeface="楷体_GB2312" pitchFamily="49" charset="-122"/>
              </a:rPr>
              <a:t>克。</a:t>
            </a:r>
          </a:p>
        </p:txBody>
      </p:sp>
      <p:pic>
        <p:nvPicPr>
          <p:cNvPr id="426027" name="Picture 4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7763" y="1341438"/>
            <a:ext cx="2725737" cy="1444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50900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26024"/>
                                        </p:tgtEl>
                                        <p:attrNameLst>
                                          <p:attrName>style.visibility</p:attrName>
                                        </p:attrNameLst>
                                      </p:cBhvr>
                                      <p:to>
                                        <p:strVal val="visible"/>
                                      </p:to>
                                    </p:set>
                                    <p:animEffect transition="in" filter="strips(downRight)">
                                      <p:cBhvr>
                                        <p:cTn id="7" dur="500"/>
                                        <p:tgtEl>
                                          <p:spTgt spid="4260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25998"/>
                                        </p:tgtEl>
                                        <p:attrNameLst>
                                          <p:attrName>style.visibility</p:attrName>
                                        </p:attrNameLst>
                                      </p:cBhvr>
                                      <p:to>
                                        <p:strVal val="visible"/>
                                      </p:to>
                                    </p:set>
                                    <p:animEffect transition="in" filter="strips(downRight)">
                                      <p:cBhvr>
                                        <p:cTn id="12" dur="500"/>
                                        <p:tgtEl>
                                          <p:spTgt spid="42599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26025"/>
                                        </p:tgtEl>
                                        <p:attrNameLst>
                                          <p:attrName>style.visibility</p:attrName>
                                        </p:attrNameLst>
                                      </p:cBhvr>
                                      <p:to>
                                        <p:strVal val="visible"/>
                                      </p:to>
                                    </p:set>
                                    <p:animEffect transition="in" filter="strips(downRight)">
                                      <p:cBhvr>
                                        <p:cTn id="17" dur="500"/>
                                        <p:tgtEl>
                                          <p:spTgt spid="42602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425988"/>
                                        </p:tgtEl>
                                        <p:attrNameLst>
                                          <p:attrName>style.visibility</p:attrName>
                                        </p:attrNameLst>
                                      </p:cBhvr>
                                      <p:to>
                                        <p:strVal val="visible"/>
                                      </p:to>
                                    </p:set>
                                    <p:animEffect transition="in" filter="wipe(up)">
                                      <p:cBhvr>
                                        <p:cTn id="22" dur="500"/>
                                        <p:tgtEl>
                                          <p:spTgt spid="42598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425999"/>
                                        </p:tgtEl>
                                        <p:attrNameLst>
                                          <p:attrName>style.visibility</p:attrName>
                                        </p:attrNameLst>
                                      </p:cBhvr>
                                      <p:to>
                                        <p:strVal val="visible"/>
                                      </p:to>
                                    </p:set>
                                    <p:animEffect transition="in" filter="strips(downRight)">
                                      <p:cBhvr>
                                        <p:cTn id="27" dur="500"/>
                                        <p:tgtEl>
                                          <p:spTgt spid="42599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426006"/>
                                        </p:tgtEl>
                                        <p:attrNameLst>
                                          <p:attrName>style.visibility</p:attrName>
                                        </p:attrNameLst>
                                      </p:cBhvr>
                                      <p:to>
                                        <p:strVal val="visible"/>
                                      </p:to>
                                    </p:set>
                                    <p:animEffect transition="in" filter="strips(downRight)">
                                      <p:cBhvr>
                                        <p:cTn id="32" dur="500"/>
                                        <p:tgtEl>
                                          <p:spTgt spid="42600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426012"/>
                                        </p:tgtEl>
                                        <p:attrNameLst>
                                          <p:attrName>style.visibility</p:attrName>
                                        </p:attrNameLst>
                                      </p:cBhvr>
                                      <p:to>
                                        <p:strVal val="visible"/>
                                      </p:to>
                                    </p:set>
                                    <p:animEffect transition="in" filter="strips(downRight)">
                                      <p:cBhvr>
                                        <p:cTn id="37" dur="500"/>
                                        <p:tgtEl>
                                          <p:spTgt spid="42601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426018"/>
                                        </p:tgtEl>
                                        <p:attrNameLst>
                                          <p:attrName>style.visibility</p:attrName>
                                        </p:attrNameLst>
                                      </p:cBhvr>
                                      <p:to>
                                        <p:strVal val="visible"/>
                                      </p:to>
                                    </p:set>
                                    <p:animEffect transition="in" filter="strips(downRight)">
                                      <p:cBhvr>
                                        <p:cTn id="42" dur="500"/>
                                        <p:tgtEl>
                                          <p:spTgt spid="4260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5998" grpId="0" autoUpdateAnimBg="0"/>
      <p:bldP spid="426024" grpId="0" autoUpdateAnimBg="0"/>
      <p:bldP spid="426025"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22" name="Rectangle 14"/>
          <p:cNvSpPr>
            <a:spLocks noChangeArrowheads="1"/>
          </p:cNvSpPr>
          <p:nvPr/>
        </p:nvSpPr>
        <p:spPr bwMode="auto">
          <a:xfrm>
            <a:off x="971550" y="620713"/>
            <a:ext cx="1744663"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buFontTx/>
              <a:buChar char="•"/>
            </a:pPr>
            <a:r>
              <a:rPr lang="en-US" altLang="zh-CN" sz="2400">
                <a:solidFill>
                  <a:srgbClr val="000099"/>
                </a:solidFill>
                <a:latin typeface="Times New Roman" panose="02020603050405020304" pitchFamily="18" charset="0"/>
                <a:ea typeface="楷体_GB2312" pitchFamily="49" charset="-122"/>
              </a:rPr>
              <a:t>  </a:t>
            </a:r>
            <a:r>
              <a:rPr lang="zh-CN" altLang="en-US" sz="2400">
                <a:solidFill>
                  <a:srgbClr val="000099"/>
                </a:solidFill>
                <a:latin typeface="Times New Roman" panose="02020603050405020304" pitchFamily="18" charset="0"/>
                <a:ea typeface="楷体_GB2312" pitchFamily="49" charset="-122"/>
              </a:rPr>
              <a:t>转换原理</a:t>
            </a:r>
            <a:r>
              <a:rPr lang="zh-CN" altLang="en-US" sz="2400">
                <a:latin typeface="Times New Roman" panose="02020603050405020304" pitchFamily="18" charset="0"/>
                <a:ea typeface="楷体_GB2312" pitchFamily="49" charset="-122"/>
              </a:rPr>
              <a:t> </a:t>
            </a:r>
          </a:p>
        </p:txBody>
      </p:sp>
      <p:grpSp>
        <p:nvGrpSpPr>
          <p:cNvPr id="427025" name="Group 17"/>
          <p:cNvGrpSpPr>
            <a:grpSpLocks/>
          </p:cNvGrpSpPr>
          <p:nvPr/>
        </p:nvGrpSpPr>
        <p:grpSpPr bwMode="auto">
          <a:xfrm>
            <a:off x="0" y="1944688"/>
            <a:ext cx="9144000" cy="3944937"/>
            <a:chOff x="0" y="1225"/>
            <a:chExt cx="5760" cy="2485"/>
          </a:xfrm>
        </p:grpSpPr>
        <p:sp>
          <p:nvSpPr>
            <p:cNvPr id="427012" name="Rectangle 4"/>
            <p:cNvSpPr>
              <a:spLocks noChangeArrowheads="1"/>
            </p:cNvSpPr>
            <p:nvPr/>
          </p:nvSpPr>
          <p:spPr bwMode="auto">
            <a:xfrm>
              <a:off x="0" y="1403"/>
              <a:ext cx="576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427013" name="Object 5"/>
            <p:cNvGraphicFramePr>
              <a:graphicFrameLocks noChangeAspect="1"/>
            </p:cNvGraphicFramePr>
            <p:nvPr/>
          </p:nvGraphicFramePr>
          <p:xfrm>
            <a:off x="513" y="1225"/>
            <a:ext cx="4910" cy="2485"/>
          </p:xfrm>
          <a:graphic>
            <a:graphicData uri="http://schemas.openxmlformats.org/presentationml/2006/ole">
              <mc:AlternateContent xmlns:mc="http://schemas.openxmlformats.org/markup-compatibility/2006">
                <mc:Choice xmlns:v="urn:schemas-microsoft-com:vml" Requires="v">
                  <p:oleObj spid="_x0000_s25602" name="图片" r:id="rId3" imgW="4744212" imgH="2400300" progId="Word.Picture.8">
                    <p:embed/>
                  </p:oleObj>
                </mc:Choice>
                <mc:Fallback>
                  <p:oleObj name="图片" r:id="rId3" imgW="4744212" imgH="2400300" progId="Word.Picture.8">
                    <p:embed/>
                    <p:pic>
                      <p:nvPicPr>
                        <p:cNvPr id="427013"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 y="1225"/>
                          <a:ext cx="4910" cy="2485"/>
                        </a:xfrm>
                        <a:prstGeom prst="rect">
                          <a:avLst/>
                        </a:prstGeom>
                        <a:solidFill>
                          <a:srgbClr val="FFFFFF"/>
                        </a:solidFill>
                      </p:spPr>
                    </p:pic>
                  </p:oleObj>
                </mc:Fallback>
              </mc:AlternateContent>
            </a:graphicData>
          </a:graphic>
        </p:graphicFrame>
        <p:sp>
          <p:nvSpPr>
            <p:cNvPr id="427014" name="Oval 6"/>
            <p:cNvSpPr>
              <a:spLocks noChangeArrowheads="1"/>
            </p:cNvSpPr>
            <p:nvPr/>
          </p:nvSpPr>
          <p:spPr bwMode="auto">
            <a:xfrm>
              <a:off x="1490" y="2316"/>
              <a:ext cx="397" cy="227"/>
            </a:xfrm>
            <a:prstGeom prst="ellipse">
              <a:avLst/>
            </a:prstGeom>
            <a:noFill/>
            <a:ln w="19050" algn="ctr">
              <a:solidFill>
                <a:srgbClr val="FF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27015" name="Text Box 7"/>
            <p:cNvSpPr txBox="1">
              <a:spLocks noChangeArrowheads="1"/>
            </p:cNvSpPr>
            <p:nvPr/>
          </p:nvSpPr>
          <p:spPr bwMode="auto">
            <a:xfrm>
              <a:off x="3049" y="1620"/>
              <a:ext cx="1078" cy="212"/>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1600">
                  <a:solidFill>
                    <a:srgbClr val="FF0000"/>
                  </a:solidFill>
                  <a:latin typeface="Arial" panose="020B0604020202020204" pitchFamily="34" charset="0"/>
                </a:rPr>
                <a:t>1 0  0 </a:t>
              </a:r>
              <a:r>
                <a:rPr lang="en-US" altLang="zh-CN" sz="1600" baseline="30000">
                  <a:solidFill>
                    <a:srgbClr val="FF0000"/>
                  </a:solidFill>
                  <a:latin typeface="Arial" panose="020B0604020202020204" pitchFamily="34" charset="0"/>
                </a:rPr>
                <a:t>…                  </a:t>
              </a:r>
              <a:r>
                <a:rPr lang="en-US" altLang="zh-CN" sz="1600">
                  <a:solidFill>
                    <a:srgbClr val="FF0000"/>
                  </a:solidFill>
                  <a:latin typeface="Arial" panose="020B0604020202020204" pitchFamily="34" charset="0"/>
                </a:rPr>
                <a:t>0 </a:t>
              </a:r>
            </a:p>
          </p:txBody>
        </p:sp>
        <p:sp>
          <p:nvSpPr>
            <p:cNvPr id="427016" name="Text Box 8"/>
            <p:cNvSpPr txBox="1">
              <a:spLocks noChangeArrowheads="1"/>
            </p:cNvSpPr>
            <p:nvPr/>
          </p:nvSpPr>
          <p:spPr bwMode="auto">
            <a:xfrm>
              <a:off x="3049" y="2102"/>
              <a:ext cx="1078" cy="212"/>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1600">
                  <a:solidFill>
                    <a:srgbClr val="FF0000"/>
                  </a:solidFill>
                  <a:latin typeface="Arial" panose="020B0604020202020204" pitchFamily="34" charset="0"/>
                </a:rPr>
                <a:t>1 0  0 </a:t>
              </a:r>
              <a:r>
                <a:rPr lang="en-US" altLang="zh-CN" sz="1600" baseline="30000">
                  <a:solidFill>
                    <a:srgbClr val="FF0000"/>
                  </a:solidFill>
                  <a:latin typeface="Arial" panose="020B0604020202020204" pitchFamily="34" charset="0"/>
                </a:rPr>
                <a:t>…                  </a:t>
              </a:r>
              <a:r>
                <a:rPr lang="en-US" altLang="zh-CN" sz="1600">
                  <a:solidFill>
                    <a:srgbClr val="FF0000"/>
                  </a:solidFill>
                  <a:latin typeface="Arial" panose="020B0604020202020204" pitchFamily="34" charset="0"/>
                </a:rPr>
                <a:t>0 </a:t>
              </a:r>
            </a:p>
          </p:txBody>
        </p:sp>
        <p:graphicFrame>
          <p:nvGraphicFramePr>
            <p:cNvPr id="427017" name="Object 9"/>
            <p:cNvGraphicFramePr>
              <a:graphicFrameLocks noChangeAspect="1"/>
            </p:cNvGraphicFramePr>
            <p:nvPr/>
          </p:nvGraphicFramePr>
          <p:xfrm>
            <a:off x="3972" y="3460"/>
            <a:ext cx="367" cy="192"/>
          </p:xfrm>
          <a:graphic>
            <a:graphicData uri="http://schemas.openxmlformats.org/presentationml/2006/ole">
              <mc:AlternateContent xmlns:mc="http://schemas.openxmlformats.org/markup-compatibility/2006">
                <mc:Choice xmlns:v="urn:schemas-microsoft-com:vml" Requires="v">
                  <p:oleObj spid="_x0000_s25603" name="Equation" r:id="rId5" imgW="342720" imgH="177480" progId="Equation.DSMT4">
                    <p:embed/>
                  </p:oleObj>
                </mc:Choice>
                <mc:Fallback>
                  <p:oleObj name="Equation" r:id="rId5" imgW="342720" imgH="177480" progId="Equation.DSMT4">
                    <p:embed/>
                    <p:pic>
                      <p:nvPicPr>
                        <p:cNvPr id="427017"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72" y="3460"/>
                          <a:ext cx="367" cy="192"/>
                        </a:xfrm>
                        <a:prstGeom prst="rect">
                          <a:avLst/>
                        </a:prstGeom>
                        <a:solidFill>
                          <a:srgbClr val="FFFFCC"/>
                        </a:solidFill>
                        <a:ln w="9525">
                          <a:solidFill>
                            <a:srgbClr val="FF0000"/>
                          </a:solidFill>
                          <a:miter lim="800000"/>
                          <a:headEnd/>
                          <a:tailEnd/>
                        </a:ln>
                      </p:spPr>
                    </p:pic>
                  </p:oleObj>
                </mc:Fallback>
              </mc:AlternateContent>
            </a:graphicData>
          </a:graphic>
        </p:graphicFrame>
        <p:sp>
          <p:nvSpPr>
            <p:cNvPr id="427018" name="Rectangle 10"/>
            <p:cNvSpPr>
              <a:spLocks noChangeArrowheads="1"/>
            </p:cNvSpPr>
            <p:nvPr/>
          </p:nvSpPr>
          <p:spPr bwMode="auto">
            <a:xfrm>
              <a:off x="474" y="2234"/>
              <a:ext cx="658" cy="250"/>
            </a:xfrm>
            <a:prstGeom prst="rect">
              <a:avLst/>
            </a:prstGeom>
            <a:solidFill>
              <a:srgbClr val="99CCFF"/>
            </a:solidFill>
            <a:ln>
              <a:noFill/>
            </a:ln>
            <a:effectLst/>
            <a:extLs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en-US" altLang="zh-CN" sz="2000" i="1">
                  <a:latin typeface="Arial" panose="020B0604020202020204" pitchFamily="34" charset="0"/>
                  <a:sym typeface="Symbol" panose="05050102010706020507" pitchFamily="18" charset="2"/>
                </a:rPr>
                <a:t></a:t>
              </a:r>
              <a:r>
                <a:rPr lang="en-US" altLang="zh-CN" sz="2000" baseline="-25000">
                  <a:latin typeface="Arial" panose="020B0604020202020204" pitchFamily="34" charset="0"/>
                </a:rPr>
                <a:t>I</a:t>
              </a:r>
              <a:r>
                <a:rPr lang="en-US" altLang="zh-CN" sz="2000">
                  <a:latin typeface="Arial" panose="020B0604020202020204" pitchFamily="34" charset="0"/>
                </a:rPr>
                <a:t> </a:t>
              </a:r>
              <a:r>
                <a:rPr lang="en-US" altLang="zh-CN" sz="2000" i="1">
                  <a:latin typeface="Arial" panose="020B0604020202020204" pitchFamily="34" charset="0"/>
                  <a:sym typeface="Symbol" panose="05050102010706020507" pitchFamily="18" charset="2"/>
                </a:rPr>
                <a:t>≥</a:t>
              </a:r>
              <a:r>
                <a:rPr lang="en-US" altLang="zh-CN" i="1">
                  <a:latin typeface="Arial" panose="020B0604020202020204" pitchFamily="34" charset="0"/>
                  <a:sym typeface="Symbol" panose="05050102010706020507" pitchFamily="18" charset="2"/>
                </a:rPr>
                <a:t>5V</a:t>
              </a:r>
              <a:r>
                <a:rPr lang="en-US" altLang="zh-CN">
                  <a:latin typeface="Arial" panose="020B0604020202020204" pitchFamily="34" charset="0"/>
                  <a:sym typeface="Symbol" panose="05050102010706020507" pitchFamily="18" charset="2"/>
                </a:rPr>
                <a:t> </a:t>
              </a:r>
            </a:p>
          </p:txBody>
        </p:sp>
        <p:sp>
          <p:nvSpPr>
            <p:cNvPr id="427019" name="Oval 11"/>
            <p:cNvSpPr>
              <a:spLocks noChangeArrowheads="1"/>
            </p:cNvSpPr>
            <p:nvPr/>
          </p:nvSpPr>
          <p:spPr bwMode="auto">
            <a:xfrm>
              <a:off x="4835" y="2178"/>
              <a:ext cx="216" cy="248"/>
            </a:xfrm>
            <a:prstGeom prst="ellipse">
              <a:avLst/>
            </a:prstGeom>
            <a:solidFill>
              <a:srgbClr val="99CCFF"/>
            </a:solidFill>
            <a:ln>
              <a:noFill/>
            </a:ln>
            <a:effectLst/>
            <a:extLst>
              <a:ext uri="{91240B29-F687-4F45-9708-019B960494DF}">
                <a14:hiddenLine xmlns:a14="http://schemas.microsoft.com/office/drawing/2010/main" w="19050"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spcBef>
                  <a:spcPct val="50000"/>
                </a:spcBef>
              </a:pPr>
              <a:r>
                <a:rPr lang="en-US" altLang="zh-CN" sz="1400">
                  <a:latin typeface="Arial" panose="020B0604020202020204" pitchFamily="34" charset="0"/>
                </a:rPr>
                <a:t>1</a:t>
              </a:r>
            </a:p>
          </p:txBody>
        </p:sp>
        <p:sp>
          <p:nvSpPr>
            <p:cNvPr id="427020" name="Rectangle 12"/>
            <p:cNvSpPr>
              <a:spLocks noChangeArrowheads="1"/>
            </p:cNvSpPr>
            <p:nvPr/>
          </p:nvSpPr>
          <p:spPr bwMode="auto">
            <a:xfrm>
              <a:off x="476" y="1705"/>
              <a:ext cx="740" cy="243"/>
            </a:xfrm>
            <a:prstGeom prst="rect">
              <a:avLst/>
            </a:prstGeom>
            <a:solidFill>
              <a:srgbClr val="FFFFCC"/>
            </a:solidFill>
            <a:ln w="1905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zh-CN" i="1">
                  <a:solidFill>
                    <a:srgbClr val="0000CC"/>
                  </a:solidFill>
                  <a:latin typeface="Arial" panose="020B0604020202020204" pitchFamily="34" charset="0"/>
                  <a:sym typeface="Symbol" panose="05050102010706020507" pitchFamily="18" charset="2"/>
                </a:rPr>
                <a:t></a:t>
              </a:r>
              <a:r>
                <a:rPr lang="en-US" altLang="zh-CN" baseline="-25000">
                  <a:solidFill>
                    <a:srgbClr val="0000CC"/>
                  </a:solidFill>
                  <a:latin typeface="Arial" panose="020B0604020202020204" pitchFamily="34" charset="0"/>
                </a:rPr>
                <a:t>A</a:t>
              </a:r>
              <a:r>
                <a:rPr lang="en-US" altLang="zh-CN" i="1">
                  <a:solidFill>
                    <a:srgbClr val="0000CC"/>
                  </a:solidFill>
                  <a:latin typeface="Arial" panose="020B0604020202020204" pitchFamily="34" charset="0"/>
                  <a:sym typeface="Symbol" panose="05050102010706020507" pitchFamily="18" charset="2"/>
                </a:rPr>
                <a:t>=</a:t>
              </a:r>
              <a:r>
                <a:rPr lang="en-US" altLang="zh-CN">
                  <a:solidFill>
                    <a:srgbClr val="0000CC"/>
                  </a:solidFill>
                  <a:latin typeface="Arial" panose="020B0604020202020204" pitchFamily="34" charset="0"/>
                  <a:sym typeface="Symbol" panose="05050102010706020507" pitchFamily="18" charset="2"/>
                </a:rPr>
                <a:t>6.84</a:t>
              </a:r>
              <a:r>
                <a:rPr lang="en-US" altLang="zh-CN" i="1">
                  <a:solidFill>
                    <a:srgbClr val="0000CC"/>
                  </a:solidFill>
                  <a:latin typeface="Arial" panose="020B0604020202020204" pitchFamily="34" charset="0"/>
                  <a:sym typeface="Symbol" panose="05050102010706020507" pitchFamily="18" charset="2"/>
                </a:rPr>
                <a:t>V</a:t>
              </a:r>
            </a:p>
          </p:txBody>
        </p:sp>
        <p:sp>
          <p:nvSpPr>
            <p:cNvPr id="427021" name="Rectangle 13"/>
            <p:cNvSpPr>
              <a:spLocks noChangeArrowheads="1"/>
            </p:cNvSpPr>
            <p:nvPr/>
          </p:nvSpPr>
          <p:spPr bwMode="auto">
            <a:xfrm>
              <a:off x="2458" y="3398"/>
              <a:ext cx="756" cy="243"/>
            </a:xfrm>
            <a:prstGeom prst="rect">
              <a:avLst/>
            </a:prstGeom>
            <a:solidFill>
              <a:srgbClr val="FFFFCC"/>
            </a:solidFill>
            <a:ln w="1905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zh-CN" i="1">
                  <a:solidFill>
                    <a:srgbClr val="0000CC"/>
                  </a:solidFill>
                  <a:latin typeface="Arial" panose="020B0604020202020204" pitchFamily="34" charset="0"/>
                  <a:sym typeface="Symbol" panose="05050102010706020507" pitchFamily="18" charset="2"/>
                </a:rPr>
                <a:t>V</a:t>
              </a:r>
              <a:r>
                <a:rPr lang="en-US" altLang="zh-CN" baseline="-25000">
                  <a:solidFill>
                    <a:srgbClr val="0000CC"/>
                  </a:solidFill>
                  <a:latin typeface="Arial" panose="020B0604020202020204" pitchFamily="34" charset="0"/>
                  <a:sym typeface="Symbol" panose="05050102010706020507" pitchFamily="18" charset="2"/>
                </a:rPr>
                <a:t>REF</a:t>
              </a:r>
              <a:r>
                <a:rPr lang="en-US" altLang="zh-CN" i="1">
                  <a:solidFill>
                    <a:srgbClr val="0000CC"/>
                  </a:solidFill>
                  <a:latin typeface="Arial" panose="020B0604020202020204" pitchFamily="34" charset="0"/>
                  <a:sym typeface="Symbol" panose="05050102010706020507" pitchFamily="18" charset="2"/>
                </a:rPr>
                <a:t>=</a:t>
              </a:r>
              <a:r>
                <a:rPr lang="en-US" altLang="zh-CN">
                  <a:solidFill>
                    <a:srgbClr val="0000CC"/>
                  </a:solidFill>
                  <a:latin typeface="Arial" panose="020B0604020202020204" pitchFamily="34" charset="0"/>
                  <a:sym typeface="Symbol" panose="05050102010706020507" pitchFamily="18" charset="2"/>
                </a:rPr>
                <a:t>10</a:t>
              </a:r>
              <a:r>
                <a:rPr lang="en-US" altLang="zh-CN" i="1">
                  <a:solidFill>
                    <a:srgbClr val="0000CC"/>
                  </a:solidFill>
                  <a:latin typeface="Arial" panose="020B0604020202020204" pitchFamily="34" charset="0"/>
                  <a:sym typeface="Symbol" panose="05050102010706020507" pitchFamily="18" charset="2"/>
                </a:rPr>
                <a:t>V</a:t>
              </a:r>
            </a:p>
          </p:txBody>
        </p:sp>
      </p:grpSp>
      <p:sp>
        <p:nvSpPr>
          <p:cNvPr id="427023" name="Rectangle 15"/>
          <p:cNvSpPr>
            <a:spLocks noChangeArrowheads="1"/>
          </p:cNvSpPr>
          <p:nvPr/>
        </p:nvSpPr>
        <p:spPr bwMode="auto">
          <a:xfrm>
            <a:off x="1476375" y="1268413"/>
            <a:ext cx="26146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zh-CN" altLang="en-US" sz="2400">
                <a:solidFill>
                  <a:srgbClr val="000099"/>
                </a:solidFill>
                <a:latin typeface="Times New Roman" panose="02020603050405020304" pitchFamily="18" charset="0"/>
                <a:ea typeface="楷体_GB2312" pitchFamily="49" charset="-122"/>
              </a:rPr>
              <a:t>第一个</a:t>
            </a:r>
            <a:r>
              <a:rPr lang="en-US" altLang="zh-CN" sz="2400">
                <a:solidFill>
                  <a:srgbClr val="000099"/>
                </a:solidFill>
                <a:latin typeface="Times New Roman" panose="02020603050405020304" pitchFamily="18" charset="0"/>
                <a:ea typeface="楷体_GB2312" pitchFamily="49" charset="-122"/>
              </a:rPr>
              <a:t>CP</a:t>
            </a:r>
            <a:r>
              <a:rPr lang="zh-CN" altLang="en-US" sz="2400">
                <a:solidFill>
                  <a:srgbClr val="000099"/>
                </a:solidFill>
                <a:latin typeface="Times New Roman" panose="02020603050405020304" pitchFamily="18" charset="0"/>
                <a:ea typeface="楷体_GB2312" pitchFamily="49" charset="-122"/>
              </a:rPr>
              <a:t>：</a:t>
            </a:r>
          </a:p>
        </p:txBody>
      </p:sp>
    </p:spTree>
    <p:extLst>
      <p:ext uri="{BB962C8B-B14F-4D97-AF65-F5344CB8AC3E}">
        <p14:creationId xmlns:p14="http://schemas.microsoft.com/office/powerpoint/2010/main" val="31346738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9" name="Rectangle 7"/>
          <p:cNvSpPr>
            <a:spLocks noChangeArrowheads="1"/>
          </p:cNvSpPr>
          <p:nvPr/>
        </p:nvSpPr>
        <p:spPr bwMode="auto">
          <a:xfrm>
            <a:off x="923925" y="457200"/>
            <a:ext cx="1830388"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buFontTx/>
              <a:buChar char="•"/>
            </a:pPr>
            <a:r>
              <a:rPr lang="en-US" altLang="zh-CN" sz="2400">
                <a:solidFill>
                  <a:srgbClr val="000099"/>
                </a:solidFill>
                <a:latin typeface="Times New Roman" panose="02020603050405020304" pitchFamily="18" charset="0"/>
                <a:ea typeface="楷体_GB2312" pitchFamily="49" charset="-122"/>
              </a:rPr>
              <a:t> </a:t>
            </a:r>
            <a:r>
              <a:rPr lang="en-US" altLang="zh-CN" sz="2400">
                <a:solidFill>
                  <a:srgbClr val="000099"/>
                </a:solidFill>
                <a:latin typeface="楷体_GB2312" pitchFamily="49" charset="-122"/>
                <a:ea typeface="楷体_GB2312" pitchFamily="49" charset="-122"/>
              </a:rPr>
              <a:t> </a:t>
            </a:r>
            <a:r>
              <a:rPr lang="zh-CN" altLang="en-US" sz="2400">
                <a:solidFill>
                  <a:srgbClr val="000099"/>
                </a:solidFill>
                <a:latin typeface="楷体_GB2312" pitchFamily="49" charset="-122"/>
                <a:ea typeface="楷体_GB2312" pitchFamily="49" charset="-122"/>
              </a:rPr>
              <a:t>转换原理</a:t>
            </a:r>
            <a:r>
              <a:rPr lang="zh-CN" altLang="en-US" sz="2400">
                <a:latin typeface="Arial" panose="020B0604020202020204" pitchFamily="34" charset="0"/>
              </a:rPr>
              <a:t> </a:t>
            </a:r>
          </a:p>
        </p:txBody>
      </p:sp>
      <p:sp>
        <p:nvSpPr>
          <p:cNvPr id="428047" name="Rectangle 15"/>
          <p:cNvSpPr>
            <a:spLocks noChangeArrowheads="1"/>
          </p:cNvSpPr>
          <p:nvPr/>
        </p:nvSpPr>
        <p:spPr bwMode="auto">
          <a:xfrm>
            <a:off x="998538" y="1177925"/>
            <a:ext cx="26431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zh-CN" altLang="en-US" sz="2400">
                <a:solidFill>
                  <a:srgbClr val="000099"/>
                </a:solidFill>
                <a:latin typeface="Times New Roman" panose="02020603050405020304" pitchFamily="18" charset="0"/>
                <a:ea typeface="楷体_GB2312" pitchFamily="49" charset="-122"/>
              </a:rPr>
              <a:t>第二个</a:t>
            </a:r>
            <a:r>
              <a:rPr lang="en-US" altLang="zh-CN" sz="2400">
                <a:solidFill>
                  <a:srgbClr val="000099"/>
                </a:solidFill>
                <a:latin typeface="Times New Roman" panose="02020603050405020304" pitchFamily="18" charset="0"/>
                <a:ea typeface="楷体_GB2312" pitchFamily="49" charset="-122"/>
              </a:rPr>
              <a:t>CP</a:t>
            </a:r>
            <a:r>
              <a:rPr lang="zh-CN" altLang="en-US" sz="2400">
                <a:solidFill>
                  <a:srgbClr val="000099"/>
                </a:solidFill>
                <a:latin typeface="Arial" panose="020B0604020202020204" pitchFamily="34" charset="0"/>
                <a:ea typeface="黑体" panose="02010609060101010101" pitchFamily="49" charset="-122"/>
              </a:rPr>
              <a:t>：</a:t>
            </a:r>
          </a:p>
        </p:txBody>
      </p:sp>
      <p:grpSp>
        <p:nvGrpSpPr>
          <p:cNvPr id="428050" name="Group 18"/>
          <p:cNvGrpSpPr>
            <a:grpSpLocks/>
          </p:cNvGrpSpPr>
          <p:nvPr/>
        </p:nvGrpSpPr>
        <p:grpSpPr bwMode="auto">
          <a:xfrm>
            <a:off x="0" y="1885950"/>
            <a:ext cx="9144000" cy="4037013"/>
            <a:chOff x="0" y="1188"/>
            <a:chExt cx="5760" cy="2543"/>
          </a:xfrm>
        </p:grpSpPr>
        <p:graphicFrame>
          <p:nvGraphicFramePr>
            <p:cNvPr id="428036" name="Object 4"/>
            <p:cNvGraphicFramePr>
              <a:graphicFrameLocks noChangeAspect="1"/>
            </p:cNvGraphicFramePr>
            <p:nvPr/>
          </p:nvGraphicFramePr>
          <p:xfrm>
            <a:off x="513" y="1226"/>
            <a:ext cx="4910" cy="2485"/>
          </p:xfrm>
          <a:graphic>
            <a:graphicData uri="http://schemas.openxmlformats.org/presentationml/2006/ole">
              <mc:AlternateContent xmlns:mc="http://schemas.openxmlformats.org/markup-compatibility/2006">
                <mc:Choice xmlns:v="urn:schemas-microsoft-com:vml" Requires="v">
                  <p:oleObj spid="_x0000_s26626" name="图片" r:id="rId3" imgW="4744212" imgH="2400300" progId="Word.Picture.8">
                    <p:embed/>
                  </p:oleObj>
                </mc:Choice>
                <mc:Fallback>
                  <p:oleObj name="图片" r:id="rId3" imgW="4744212" imgH="2400300" progId="Word.Picture.8">
                    <p:embed/>
                    <p:pic>
                      <p:nvPicPr>
                        <p:cNvPr id="428036"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 y="1226"/>
                          <a:ext cx="4910" cy="2485"/>
                        </a:xfrm>
                        <a:prstGeom prst="rect">
                          <a:avLst/>
                        </a:prstGeom>
                        <a:solidFill>
                          <a:srgbClr val="FFFFFF"/>
                        </a:solidFill>
                      </p:spPr>
                    </p:pic>
                  </p:oleObj>
                </mc:Fallback>
              </mc:AlternateContent>
            </a:graphicData>
          </a:graphic>
        </p:graphicFrame>
        <p:sp>
          <p:nvSpPr>
            <p:cNvPr id="428037" name="Rectangle 5"/>
            <p:cNvSpPr>
              <a:spLocks noChangeArrowheads="1"/>
            </p:cNvSpPr>
            <p:nvPr/>
          </p:nvSpPr>
          <p:spPr bwMode="auto">
            <a:xfrm>
              <a:off x="0" y="1677"/>
              <a:ext cx="576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28038" name="Rectangle 6"/>
            <p:cNvSpPr>
              <a:spLocks noChangeArrowheads="1"/>
            </p:cNvSpPr>
            <p:nvPr/>
          </p:nvSpPr>
          <p:spPr bwMode="auto">
            <a:xfrm>
              <a:off x="0" y="1404"/>
              <a:ext cx="5760" cy="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28040" name="Text Box 8"/>
            <p:cNvSpPr txBox="1">
              <a:spLocks noChangeArrowheads="1"/>
            </p:cNvSpPr>
            <p:nvPr/>
          </p:nvSpPr>
          <p:spPr bwMode="auto">
            <a:xfrm>
              <a:off x="2836" y="1689"/>
              <a:ext cx="1919" cy="212"/>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1600">
                  <a:solidFill>
                    <a:srgbClr val="FF0000"/>
                  </a:solidFill>
                  <a:latin typeface="Arial" panose="020B0604020202020204" pitchFamily="34" charset="0"/>
                </a:rPr>
                <a:t>0 1  0 </a:t>
              </a:r>
              <a:r>
                <a:rPr lang="en-US" altLang="zh-CN" sz="1600" baseline="30000">
                  <a:solidFill>
                    <a:srgbClr val="FF0000"/>
                  </a:solidFill>
                  <a:latin typeface="Arial" panose="020B0604020202020204" pitchFamily="34" charset="0"/>
                </a:rPr>
                <a:t>…                         </a:t>
              </a:r>
              <a:r>
                <a:rPr lang="en-US" altLang="zh-CN" sz="1600">
                  <a:solidFill>
                    <a:srgbClr val="FF0000"/>
                  </a:solidFill>
                  <a:latin typeface="Arial" panose="020B0604020202020204" pitchFamily="34" charset="0"/>
                </a:rPr>
                <a:t>0 </a:t>
              </a:r>
            </a:p>
          </p:txBody>
        </p:sp>
        <p:sp>
          <p:nvSpPr>
            <p:cNvPr id="428041" name="Text Box 9"/>
            <p:cNvSpPr txBox="1">
              <a:spLocks noChangeArrowheads="1"/>
            </p:cNvSpPr>
            <p:nvPr/>
          </p:nvSpPr>
          <p:spPr bwMode="auto">
            <a:xfrm>
              <a:off x="3161" y="2153"/>
              <a:ext cx="1306" cy="212"/>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1600">
                  <a:solidFill>
                    <a:srgbClr val="FF0000"/>
                  </a:solidFill>
                  <a:latin typeface="Arial" panose="020B0604020202020204" pitchFamily="34" charset="0"/>
                </a:rPr>
                <a:t>1 1  0 </a:t>
              </a:r>
              <a:r>
                <a:rPr lang="en-US" altLang="zh-CN" sz="1600" baseline="30000">
                  <a:solidFill>
                    <a:srgbClr val="FF0000"/>
                  </a:solidFill>
                  <a:latin typeface="Arial" panose="020B0604020202020204" pitchFamily="34" charset="0"/>
                </a:rPr>
                <a:t>…                          </a:t>
              </a:r>
              <a:r>
                <a:rPr lang="en-US" altLang="zh-CN" sz="1600">
                  <a:solidFill>
                    <a:srgbClr val="FF0000"/>
                  </a:solidFill>
                  <a:latin typeface="Arial" panose="020B0604020202020204" pitchFamily="34" charset="0"/>
                </a:rPr>
                <a:t>0 </a:t>
              </a:r>
            </a:p>
          </p:txBody>
        </p:sp>
        <p:graphicFrame>
          <p:nvGraphicFramePr>
            <p:cNvPr id="428042" name="Object 10"/>
            <p:cNvGraphicFramePr>
              <a:graphicFrameLocks noChangeAspect="1"/>
            </p:cNvGraphicFramePr>
            <p:nvPr/>
          </p:nvGraphicFramePr>
          <p:xfrm>
            <a:off x="3969" y="3521"/>
            <a:ext cx="540" cy="210"/>
          </p:xfrm>
          <a:graphic>
            <a:graphicData uri="http://schemas.openxmlformats.org/presentationml/2006/ole">
              <mc:AlternateContent xmlns:mc="http://schemas.openxmlformats.org/markup-compatibility/2006">
                <mc:Choice xmlns:v="urn:schemas-microsoft-com:vml" Requires="v">
                  <p:oleObj spid="_x0000_s26627" name="Equation" r:id="rId5" imgW="457200" imgH="177480" progId="Equation.DSMT4">
                    <p:embed/>
                  </p:oleObj>
                </mc:Choice>
                <mc:Fallback>
                  <p:oleObj name="Equation" r:id="rId5" imgW="457200" imgH="177480" progId="Equation.DSMT4">
                    <p:embed/>
                    <p:pic>
                      <p:nvPicPr>
                        <p:cNvPr id="428042"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69" y="3521"/>
                          <a:ext cx="540" cy="210"/>
                        </a:xfrm>
                        <a:prstGeom prst="rect">
                          <a:avLst/>
                        </a:prstGeom>
                        <a:solidFill>
                          <a:srgbClr val="FFFFCC"/>
                        </a:solidFill>
                        <a:ln w="9525">
                          <a:solidFill>
                            <a:srgbClr val="FF0000"/>
                          </a:solidFill>
                          <a:miter lim="800000"/>
                          <a:headEnd/>
                          <a:tailEnd/>
                        </a:ln>
                      </p:spPr>
                    </p:pic>
                  </p:oleObj>
                </mc:Fallback>
              </mc:AlternateContent>
            </a:graphicData>
          </a:graphic>
        </p:graphicFrame>
        <p:sp>
          <p:nvSpPr>
            <p:cNvPr id="428043" name="Oval 11"/>
            <p:cNvSpPr>
              <a:spLocks noChangeArrowheads="1"/>
            </p:cNvSpPr>
            <p:nvPr/>
          </p:nvSpPr>
          <p:spPr bwMode="auto">
            <a:xfrm>
              <a:off x="4898" y="2152"/>
              <a:ext cx="170" cy="248"/>
            </a:xfrm>
            <a:prstGeom prst="ellipse">
              <a:avLst/>
            </a:prstGeom>
            <a:solidFill>
              <a:srgbClr val="99CCFF"/>
            </a:solidFill>
            <a:ln>
              <a:noFill/>
            </a:ln>
            <a:effectLst/>
            <a:extLst>
              <a:ext uri="{91240B29-F687-4F45-9708-019B960494DF}">
                <a14:hiddenLine xmlns:a14="http://schemas.microsoft.com/office/drawing/2010/main" w="19050"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spcBef>
                  <a:spcPct val="50000"/>
                </a:spcBef>
              </a:pPr>
              <a:r>
                <a:rPr lang="en-US" altLang="zh-CN" sz="1400">
                  <a:latin typeface="Arial" panose="020B0604020202020204" pitchFamily="34" charset="0"/>
                </a:rPr>
                <a:t>1</a:t>
              </a:r>
            </a:p>
          </p:txBody>
        </p:sp>
        <p:sp>
          <p:nvSpPr>
            <p:cNvPr id="428044" name="Oval 12"/>
            <p:cNvSpPr>
              <a:spLocks noChangeArrowheads="1"/>
            </p:cNvSpPr>
            <p:nvPr/>
          </p:nvSpPr>
          <p:spPr bwMode="auto">
            <a:xfrm>
              <a:off x="4916" y="2375"/>
              <a:ext cx="170" cy="248"/>
            </a:xfrm>
            <a:prstGeom prst="ellipse">
              <a:avLst/>
            </a:prstGeom>
            <a:solidFill>
              <a:srgbClr val="FFCCFF"/>
            </a:solidFill>
            <a:ln>
              <a:noFill/>
            </a:ln>
            <a:effectLst/>
            <a:extLst>
              <a:ext uri="{91240B29-F687-4F45-9708-019B960494DF}">
                <a14:hiddenLine xmlns:a14="http://schemas.microsoft.com/office/drawing/2010/main" w="19050"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spcBef>
                  <a:spcPct val="50000"/>
                </a:spcBef>
              </a:pPr>
              <a:r>
                <a:rPr lang="en-US" altLang="zh-CN" sz="1400">
                  <a:latin typeface="Arial" panose="020B0604020202020204" pitchFamily="34" charset="0"/>
                </a:rPr>
                <a:t>0</a:t>
              </a:r>
            </a:p>
          </p:txBody>
        </p:sp>
        <p:sp>
          <p:nvSpPr>
            <p:cNvPr id="428045" name="Rectangle 13"/>
            <p:cNvSpPr>
              <a:spLocks noChangeArrowheads="1"/>
            </p:cNvSpPr>
            <p:nvPr/>
          </p:nvSpPr>
          <p:spPr bwMode="auto">
            <a:xfrm>
              <a:off x="357" y="2022"/>
              <a:ext cx="686" cy="231"/>
            </a:xfrm>
            <a:prstGeom prst="rect">
              <a:avLst/>
            </a:prstGeom>
            <a:solidFill>
              <a:srgbClr val="FFCCFF"/>
            </a:solidFill>
            <a:ln>
              <a:noFill/>
            </a:ln>
            <a:effectLst/>
            <a:extLs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en-US" altLang="zh-CN" i="1">
                  <a:latin typeface="Arial" panose="020B0604020202020204" pitchFamily="34" charset="0"/>
                  <a:sym typeface="Symbol" panose="05050102010706020507" pitchFamily="18" charset="2"/>
                </a:rPr>
                <a:t></a:t>
              </a:r>
              <a:r>
                <a:rPr lang="en-US" altLang="zh-CN" baseline="-25000">
                  <a:latin typeface="Arial" panose="020B0604020202020204" pitchFamily="34" charset="0"/>
                </a:rPr>
                <a:t>I</a:t>
              </a:r>
              <a:r>
                <a:rPr lang="en-US" altLang="zh-CN">
                  <a:latin typeface="Arial" panose="020B0604020202020204" pitchFamily="34" charset="0"/>
                </a:rPr>
                <a:t> </a:t>
              </a:r>
              <a:r>
                <a:rPr lang="en-US" altLang="zh-CN" i="1">
                  <a:latin typeface="Arial" panose="020B0604020202020204" pitchFamily="34" charset="0"/>
                  <a:sym typeface="Symbol" panose="05050102010706020507" pitchFamily="18" charset="2"/>
                </a:rPr>
                <a:t>&lt;</a:t>
              </a:r>
              <a:r>
                <a:rPr lang="en-US" altLang="zh-CN">
                  <a:latin typeface="Arial" panose="020B0604020202020204" pitchFamily="34" charset="0"/>
                  <a:sym typeface="Symbol" panose="05050102010706020507" pitchFamily="18" charset="2"/>
                </a:rPr>
                <a:t>7.5V </a:t>
              </a:r>
            </a:p>
          </p:txBody>
        </p:sp>
        <p:sp>
          <p:nvSpPr>
            <p:cNvPr id="428046" name="Oval 14"/>
            <p:cNvSpPr>
              <a:spLocks noChangeArrowheads="1"/>
            </p:cNvSpPr>
            <p:nvPr/>
          </p:nvSpPr>
          <p:spPr bwMode="auto">
            <a:xfrm>
              <a:off x="2521" y="1318"/>
              <a:ext cx="397" cy="227"/>
            </a:xfrm>
            <a:prstGeom prst="ellipse">
              <a:avLst/>
            </a:prstGeom>
            <a:noFill/>
            <a:ln w="19050" algn="ctr">
              <a:solidFill>
                <a:srgbClr val="FF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28048" name="Rectangle 16"/>
            <p:cNvSpPr>
              <a:spLocks noChangeArrowheads="1"/>
            </p:cNvSpPr>
            <p:nvPr/>
          </p:nvSpPr>
          <p:spPr bwMode="auto">
            <a:xfrm>
              <a:off x="455" y="1188"/>
              <a:ext cx="698" cy="243"/>
            </a:xfrm>
            <a:prstGeom prst="rect">
              <a:avLst/>
            </a:prstGeom>
            <a:solidFill>
              <a:srgbClr val="FFFFCC"/>
            </a:solidFill>
            <a:ln w="1905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zh-CN" i="1">
                  <a:solidFill>
                    <a:srgbClr val="0000CC"/>
                  </a:solidFill>
                  <a:latin typeface="Arial" panose="020B0604020202020204" pitchFamily="34" charset="0"/>
                  <a:sym typeface="Symbol" panose="05050102010706020507" pitchFamily="18" charset="2"/>
                </a:rPr>
                <a:t></a:t>
              </a:r>
              <a:r>
                <a:rPr lang="en-US" altLang="zh-CN" baseline="-25000">
                  <a:solidFill>
                    <a:srgbClr val="0000CC"/>
                  </a:solidFill>
                  <a:latin typeface="Arial" panose="020B0604020202020204" pitchFamily="34" charset="0"/>
                </a:rPr>
                <a:t>I</a:t>
              </a:r>
              <a:r>
                <a:rPr lang="en-US" altLang="zh-CN" i="1">
                  <a:solidFill>
                    <a:srgbClr val="0000CC"/>
                  </a:solidFill>
                  <a:latin typeface="Arial" panose="020B0604020202020204" pitchFamily="34" charset="0"/>
                  <a:sym typeface="Symbol" panose="05050102010706020507" pitchFamily="18" charset="2"/>
                </a:rPr>
                <a:t>=</a:t>
              </a:r>
              <a:r>
                <a:rPr lang="en-US" altLang="zh-CN">
                  <a:solidFill>
                    <a:srgbClr val="0000CC"/>
                  </a:solidFill>
                  <a:latin typeface="Arial" panose="020B0604020202020204" pitchFamily="34" charset="0"/>
                  <a:sym typeface="Symbol" panose="05050102010706020507" pitchFamily="18" charset="2"/>
                </a:rPr>
                <a:t>6.84</a:t>
              </a:r>
              <a:r>
                <a:rPr lang="en-US" altLang="zh-CN" i="1">
                  <a:solidFill>
                    <a:srgbClr val="0000CC"/>
                  </a:solidFill>
                  <a:latin typeface="Arial" panose="020B0604020202020204" pitchFamily="34" charset="0"/>
                  <a:sym typeface="Symbol" panose="05050102010706020507" pitchFamily="18" charset="2"/>
                </a:rPr>
                <a:t>V</a:t>
              </a:r>
            </a:p>
          </p:txBody>
        </p:sp>
        <p:sp>
          <p:nvSpPr>
            <p:cNvPr id="428049" name="Rectangle 17"/>
            <p:cNvSpPr>
              <a:spLocks noChangeArrowheads="1"/>
            </p:cNvSpPr>
            <p:nvPr/>
          </p:nvSpPr>
          <p:spPr bwMode="auto">
            <a:xfrm>
              <a:off x="2182" y="3363"/>
              <a:ext cx="756" cy="243"/>
            </a:xfrm>
            <a:prstGeom prst="rect">
              <a:avLst/>
            </a:prstGeom>
            <a:solidFill>
              <a:srgbClr val="FFFFCC"/>
            </a:solidFill>
            <a:ln w="1905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zh-CN" i="1">
                  <a:solidFill>
                    <a:srgbClr val="0000CC"/>
                  </a:solidFill>
                  <a:latin typeface="Arial" panose="020B0604020202020204" pitchFamily="34" charset="0"/>
                  <a:sym typeface="Symbol" panose="05050102010706020507" pitchFamily="18" charset="2"/>
                </a:rPr>
                <a:t>V</a:t>
              </a:r>
              <a:r>
                <a:rPr lang="en-US" altLang="zh-CN" baseline="-25000">
                  <a:solidFill>
                    <a:srgbClr val="0000CC"/>
                  </a:solidFill>
                  <a:latin typeface="Arial" panose="020B0604020202020204" pitchFamily="34" charset="0"/>
                  <a:sym typeface="Symbol" panose="05050102010706020507" pitchFamily="18" charset="2"/>
                </a:rPr>
                <a:t>REF</a:t>
              </a:r>
              <a:r>
                <a:rPr lang="en-US" altLang="zh-CN" i="1">
                  <a:solidFill>
                    <a:srgbClr val="0000CC"/>
                  </a:solidFill>
                  <a:latin typeface="Arial" panose="020B0604020202020204" pitchFamily="34" charset="0"/>
                  <a:sym typeface="Symbol" panose="05050102010706020507" pitchFamily="18" charset="2"/>
                </a:rPr>
                <a:t>=</a:t>
              </a:r>
              <a:r>
                <a:rPr lang="en-US" altLang="zh-CN">
                  <a:solidFill>
                    <a:srgbClr val="0000CC"/>
                  </a:solidFill>
                  <a:latin typeface="Arial" panose="020B0604020202020204" pitchFamily="34" charset="0"/>
                  <a:sym typeface="Symbol" panose="05050102010706020507" pitchFamily="18" charset="2"/>
                </a:rPr>
                <a:t>10</a:t>
              </a:r>
              <a:r>
                <a:rPr lang="en-US" altLang="zh-CN" i="1">
                  <a:solidFill>
                    <a:srgbClr val="0000CC"/>
                  </a:solidFill>
                  <a:latin typeface="Arial" panose="020B0604020202020204" pitchFamily="34" charset="0"/>
                  <a:sym typeface="Symbol" panose="05050102010706020507" pitchFamily="18" charset="2"/>
                </a:rPr>
                <a:t>V</a:t>
              </a:r>
            </a:p>
          </p:txBody>
        </p:sp>
      </p:grpSp>
    </p:spTree>
    <p:extLst>
      <p:ext uri="{BB962C8B-B14F-4D97-AF65-F5344CB8AC3E}">
        <p14:creationId xmlns:p14="http://schemas.microsoft.com/office/powerpoint/2010/main" val="35127896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28047"/>
                                        </p:tgtEl>
                                        <p:attrNameLst>
                                          <p:attrName>style.visibility</p:attrName>
                                        </p:attrNameLst>
                                      </p:cBhvr>
                                      <p:to>
                                        <p:strVal val="visible"/>
                                      </p:to>
                                    </p:set>
                                    <p:animEffect transition="in" filter="strips(downRight)">
                                      <p:cBhvr>
                                        <p:cTn id="7" dur="500"/>
                                        <p:tgtEl>
                                          <p:spTgt spid="4280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8047"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61" name="Rectangle 5"/>
          <p:cNvSpPr>
            <a:spLocks noChangeArrowheads="1"/>
          </p:cNvSpPr>
          <p:nvPr/>
        </p:nvSpPr>
        <p:spPr bwMode="auto">
          <a:xfrm>
            <a:off x="-357188" y="2576513"/>
            <a:ext cx="9144001"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29062" name="Rectangle 6"/>
          <p:cNvSpPr>
            <a:spLocks noChangeArrowheads="1"/>
          </p:cNvSpPr>
          <p:nvPr/>
        </p:nvSpPr>
        <p:spPr bwMode="auto">
          <a:xfrm>
            <a:off x="-357188" y="2143125"/>
            <a:ext cx="9144001" cy="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29063" name="Rectangle 7"/>
          <p:cNvSpPr>
            <a:spLocks noChangeArrowheads="1"/>
          </p:cNvSpPr>
          <p:nvPr/>
        </p:nvSpPr>
        <p:spPr bwMode="auto">
          <a:xfrm>
            <a:off x="884238" y="574675"/>
            <a:ext cx="1820862"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buFontTx/>
              <a:buChar char="•"/>
            </a:pPr>
            <a:r>
              <a:rPr lang="en-US" altLang="zh-CN" sz="2400">
                <a:solidFill>
                  <a:srgbClr val="000066"/>
                </a:solidFill>
                <a:latin typeface="Times New Roman" panose="02020603050405020304" pitchFamily="18" charset="0"/>
                <a:ea typeface="楷体_GB2312" pitchFamily="49" charset="-122"/>
              </a:rPr>
              <a:t>   </a:t>
            </a:r>
            <a:r>
              <a:rPr lang="zh-CN" altLang="en-US" sz="2400">
                <a:solidFill>
                  <a:srgbClr val="000066"/>
                </a:solidFill>
                <a:latin typeface="Times New Roman" panose="02020603050405020304" pitchFamily="18" charset="0"/>
                <a:ea typeface="楷体_GB2312" pitchFamily="49" charset="-122"/>
              </a:rPr>
              <a:t>转换原理 </a:t>
            </a:r>
          </a:p>
        </p:txBody>
      </p:sp>
      <p:sp>
        <p:nvSpPr>
          <p:cNvPr id="429072" name="Rectangle 16"/>
          <p:cNvSpPr>
            <a:spLocks noChangeArrowheads="1"/>
          </p:cNvSpPr>
          <p:nvPr/>
        </p:nvSpPr>
        <p:spPr bwMode="auto">
          <a:xfrm>
            <a:off x="658813" y="1141413"/>
            <a:ext cx="25415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zh-CN" altLang="en-US" sz="2400">
                <a:solidFill>
                  <a:srgbClr val="000066"/>
                </a:solidFill>
                <a:latin typeface="Times New Roman" panose="02020603050405020304" pitchFamily="18" charset="0"/>
                <a:ea typeface="楷体_GB2312" pitchFamily="49" charset="-122"/>
              </a:rPr>
              <a:t>第三个</a:t>
            </a:r>
            <a:r>
              <a:rPr lang="en-US" altLang="zh-CN" sz="2400">
                <a:solidFill>
                  <a:srgbClr val="000066"/>
                </a:solidFill>
                <a:latin typeface="Times New Roman" panose="02020603050405020304" pitchFamily="18" charset="0"/>
                <a:ea typeface="楷体_GB2312" pitchFamily="49" charset="-122"/>
              </a:rPr>
              <a:t>CP</a:t>
            </a:r>
            <a:r>
              <a:rPr lang="zh-CN" altLang="en-US" sz="2400">
                <a:solidFill>
                  <a:srgbClr val="000066"/>
                </a:solidFill>
                <a:latin typeface="Times New Roman" panose="02020603050405020304" pitchFamily="18" charset="0"/>
                <a:ea typeface="楷体_GB2312" pitchFamily="49" charset="-122"/>
              </a:rPr>
              <a:t>：</a:t>
            </a:r>
          </a:p>
        </p:txBody>
      </p:sp>
      <p:grpSp>
        <p:nvGrpSpPr>
          <p:cNvPr id="429075" name="Group 19"/>
          <p:cNvGrpSpPr>
            <a:grpSpLocks/>
          </p:cNvGrpSpPr>
          <p:nvPr/>
        </p:nvGrpSpPr>
        <p:grpSpPr bwMode="auto">
          <a:xfrm>
            <a:off x="323850" y="1827213"/>
            <a:ext cx="8285163" cy="4068762"/>
            <a:chOff x="204" y="1151"/>
            <a:chExt cx="5219" cy="2563"/>
          </a:xfrm>
        </p:grpSpPr>
        <p:graphicFrame>
          <p:nvGraphicFramePr>
            <p:cNvPr id="429060" name="Object 4"/>
            <p:cNvGraphicFramePr>
              <a:graphicFrameLocks noChangeAspect="1"/>
            </p:cNvGraphicFramePr>
            <p:nvPr/>
          </p:nvGraphicFramePr>
          <p:xfrm>
            <a:off x="513" y="1226"/>
            <a:ext cx="4910" cy="2485"/>
          </p:xfrm>
          <a:graphic>
            <a:graphicData uri="http://schemas.openxmlformats.org/presentationml/2006/ole">
              <mc:AlternateContent xmlns:mc="http://schemas.openxmlformats.org/markup-compatibility/2006">
                <mc:Choice xmlns:v="urn:schemas-microsoft-com:vml" Requires="v">
                  <p:oleObj spid="_x0000_s27650" name="图片" r:id="rId3" imgW="4744212" imgH="2400300" progId="Word.Picture.8">
                    <p:embed/>
                  </p:oleObj>
                </mc:Choice>
                <mc:Fallback>
                  <p:oleObj name="图片" r:id="rId3" imgW="4744212" imgH="2400300" progId="Word.Picture.8">
                    <p:embed/>
                    <p:pic>
                      <p:nvPicPr>
                        <p:cNvPr id="42906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 y="1226"/>
                          <a:ext cx="4910" cy="2485"/>
                        </a:xfrm>
                        <a:prstGeom prst="rect">
                          <a:avLst/>
                        </a:prstGeom>
                        <a:solidFill>
                          <a:srgbClr val="FFFFFF"/>
                        </a:solidFill>
                      </p:spPr>
                    </p:pic>
                  </p:oleObj>
                </mc:Fallback>
              </mc:AlternateContent>
            </a:graphicData>
          </a:graphic>
        </p:graphicFrame>
        <p:sp>
          <p:nvSpPr>
            <p:cNvPr id="429064" name="Oval 8"/>
            <p:cNvSpPr>
              <a:spLocks noChangeArrowheads="1"/>
            </p:cNvSpPr>
            <p:nvPr/>
          </p:nvSpPr>
          <p:spPr bwMode="auto">
            <a:xfrm>
              <a:off x="2507" y="1151"/>
              <a:ext cx="397" cy="227"/>
            </a:xfrm>
            <a:prstGeom prst="ellipse">
              <a:avLst/>
            </a:prstGeom>
            <a:noFill/>
            <a:ln w="19050" algn="ctr">
              <a:solidFill>
                <a:srgbClr val="FF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29065" name="Text Box 9"/>
            <p:cNvSpPr txBox="1">
              <a:spLocks noChangeArrowheads="1"/>
            </p:cNvSpPr>
            <p:nvPr/>
          </p:nvSpPr>
          <p:spPr bwMode="auto">
            <a:xfrm>
              <a:off x="3081" y="1664"/>
              <a:ext cx="1398" cy="212"/>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1600">
                  <a:solidFill>
                    <a:srgbClr val="000066"/>
                  </a:solidFill>
                  <a:latin typeface="Times New Roman" panose="02020603050405020304" pitchFamily="18" charset="0"/>
                  <a:ea typeface="楷体_GB2312" pitchFamily="49" charset="-122"/>
                </a:rPr>
                <a:t>0 0 1 </a:t>
              </a:r>
              <a:r>
                <a:rPr lang="en-US" altLang="zh-CN" sz="1600" baseline="30000">
                  <a:solidFill>
                    <a:srgbClr val="000066"/>
                  </a:solidFill>
                  <a:latin typeface="Times New Roman" panose="02020603050405020304" pitchFamily="18" charset="0"/>
                  <a:ea typeface="楷体_GB2312" pitchFamily="49" charset="-122"/>
                </a:rPr>
                <a:t>…                           </a:t>
              </a:r>
              <a:r>
                <a:rPr lang="en-US" altLang="zh-CN" sz="1600">
                  <a:solidFill>
                    <a:srgbClr val="000066"/>
                  </a:solidFill>
                  <a:latin typeface="Times New Roman" panose="02020603050405020304" pitchFamily="18" charset="0"/>
                  <a:ea typeface="楷体_GB2312" pitchFamily="49" charset="-122"/>
                </a:rPr>
                <a:t>0 </a:t>
              </a:r>
            </a:p>
          </p:txBody>
        </p:sp>
        <p:sp>
          <p:nvSpPr>
            <p:cNvPr id="429066" name="Text Box 10"/>
            <p:cNvSpPr txBox="1">
              <a:spLocks noChangeArrowheads="1"/>
            </p:cNvSpPr>
            <p:nvPr/>
          </p:nvSpPr>
          <p:spPr bwMode="auto">
            <a:xfrm>
              <a:off x="3162" y="2117"/>
              <a:ext cx="1233" cy="212"/>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1600">
                  <a:solidFill>
                    <a:srgbClr val="000066"/>
                  </a:solidFill>
                  <a:latin typeface="Times New Roman" panose="02020603050405020304" pitchFamily="18" charset="0"/>
                  <a:ea typeface="楷体_GB2312" pitchFamily="49" charset="-122"/>
                </a:rPr>
                <a:t>1 0  1 </a:t>
              </a:r>
              <a:r>
                <a:rPr lang="en-US" altLang="zh-CN" sz="1600" baseline="30000">
                  <a:solidFill>
                    <a:srgbClr val="000066"/>
                  </a:solidFill>
                  <a:latin typeface="Times New Roman" panose="02020603050405020304" pitchFamily="18" charset="0"/>
                  <a:ea typeface="楷体_GB2312" pitchFamily="49" charset="-122"/>
                </a:rPr>
                <a:t>…                           </a:t>
              </a:r>
              <a:r>
                <a:rPr lang="en-US" altLang="zh-CN" sz="1600">
                  <a:solidFill>
                    <a:srgbClr val="000066"/>
                  </a:solidFill>
                  <a:latin typeface="Times New Roman" panose="02020603050405020304" pitchFamily="18" charset="0"/>
                  <a:ea typeface="楷体_GB2312" pitchFamily="49" charset="-122"/>
                </a:rPr>
                <a:t>0  </a:t>
              </a:r>
            </a:p>
          </p:txBody>
        </p:sp>
        <p:graphicFrame>
          <p:nvGraphicFramePr>
            <p:cNvPr id="429067" name="Object 11"/>
            <p:cNvGraphicFramePr>
              <a:graphicFrameLocks noChangeAspect="1"/>
            </p:cNvGraphicFramePr>
            <p:nvPr/>
          </p:nvGraphicFramePr>
          <p:xfrm>
            <a:off x="3952" y="3496"/>
            <a:ext cx="649" cy="218"/>
          </p:xfrm>
          <a:graphic>
            <a:graphicData uri="http://schemas.openxmlformats.org/presentationml/2006/ole">
              <mc:AlternateContent xmlns:mc="http://schemas.openxmlformats.org/markup-compatibility/2006">
                <mc:Choice xmlns:v="urn:schemas-microsoft-com:vml" Requires="v">
                  <p:oleObj spid="_x0000_s27651" name="Equation" r:id="rId5" imgW="533160" imgH="177480" progId="Equation.DSMT4">
                    <p:embed/>
                  </p:oleObj>
                </mc:Choice>
                <mc:Fallback>
                  <p:oleObj name="Equation" r:id="rId5" imgW="533160" imgH="177480" progId="Equation.DSMT4">
                    <p:embed/>
                    <p:pic>
                      <p:nvPicPr>
                        <p:cNvPr id="429067"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2" y="3496"/>
                          <a:ext cx="649" cy="218"/>
                        </a:xfrm>
                        <a:prstGeom prst="rect">
                          <a:avLst/>
                        </a:prstGeom>
                        <a:solidFill>
                          <a:srgbClr val="FFFFCC"/>
                        </a:solidFill>
                        <a:ln w="9525">
                          <a:solidFill>
                            <a:srgbClr val="FF0000"/>
                          </a:solidFill>
                          <a:miter lim="800000"/>
                          <a:headEnd/>
                          <a:tailEnd/>
                        </a:ln>
                      </p:spPr>
                    </p:pic>
                  </p:oleObj>
                </mc:Fallback>
              </mc:AlternateContent>
            </a:graphicData>
          </a:graphic>
        </p:graphicFrame>
        <p:sp>
          <p:nvSpPr>
            <p:cNvPr id="429068" name="Rectangle 12"/>
            <p:cNvSpPr>
              <a:spLocks noChangeArrowheads="1"/>
            </p:cNvSpPr>
            <p:nvPr/>
          </p:nvSpPr>
          <p:spPr bwMode="auto">
            <a:xfrm>
              <a:off x="204" y="2024"/>
              <a:ext cx="885" cy="250"/>
            </a:xfrm>
            <a:prstGeom prst="rect">
              <a:avLst/>
            </a:prstGeom>
            <a:solidFill>
              <a:srgbClr val="99CCFF"/>
            </a:solidFill>
            <a:ln>
              <a:noFill/>
            </a:ln>
            <a:effectLst/>
            <a:extLs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en-US" altLang="zh-CN" sz="2000" i="1">
                  <a:solidFill>
                    <a:srgbClr val="000066"/>
                  </a:solidFill>
                  <a:latin typeface="Times New Roman" panose="02020603050405020304" pitchFamily="18" charset="0"/>
                  <a:ea typeface="楷体_GB2312" pitchFamily="49" charset="-122"/>
                  <a:sym typeface="Symbol" panose="05050102010706020507" pitchFamily="18" charset="2"/>
                </a:rPr>
                <a:t></a:t>
              </a:r>
              <a:r>
                <a:rPr lang="en-US" altLang="zh-CN" sz="2000" baseline="-25000">
                  <a:solidFill>
                    <a:srgbClr val="000066"/>
                  </a:solidFill>
                  <a:latin typeface="Times New Roman" panose="02020603050405020304" pitchFamily="18" charset="0"/>
                  <a:ea typeface="楷体_GB2312" pitchFamily="49" charset="-122"/>
                </a:rPr>
                <a:t>I</a:t>
              </a:r>
              <a:r>
                <a:rPr lang="en-US" altLang="zh-CN" sz="2000">
                  <a:solidFill>
                    <a:srgbClr val="000066"/>
                  </a:solidFill>
                  <a:latin typeface="Times New Roman" panose="02020603050405020304" pitchFamily="18" charset="0"/>
                  <a:ea typeface="楷体_GB2312" pitchFamily="49" charset="-122"/>
                </a:rPr>
                <a:t> </a:t>
              </a:r>
              <a:r>
                <a:rPr lang="en-US" altLang="zh-CN" sz="2000" i="1">
                  <a:solidFill>
                    <a:srgbClr val="000066"/>
                  </a:solidFill>
                  <a:latin typeface="Times New Roman" panose="02020603050405020304" pitchFamily="18" charset="0"/>
                  <a:ea typeface="楷体_GB2312" pitchFamily="49" charset="-122"/>
                  <a:sym typeface="Symbol" panose="05050102010706020507" pitchFamily="18" charset="2"/>
                </a:rPr>
                <a:t>≥</a:t>
              </a:r>
              <a:r>
                <a:rPr lang="en-US" altLang="zh-CN" sz="2000">
                  <a:solidFill>
                    <a:srgbClr val="000066"/>
                  </a:solidFill>
                  <a:latin typeface="Times New Roman" panose="02020603050405020304" pitchFamily="18" charset="0"/>
                  <a:ea typeface="楷体_GB2312" pitchFamily="49" charset="-122"/>
                  <a:sym typeface="Symbol" panose="05050102010706020507" pitchFamily="18" charset="2"/>
                </a:rPr>
                <a:t>6.25V </a:t>
              </a:r>
            </a:p>
          </p:txBody>
        </p:sp>
        <p:sp>
          <p:nvSpPr>
            <p:cNvPr id="429069" name="Oval 13"/>
            <p:cNvSpPr>
              <a:spLocks noChangeArrowheads="1"/>
            </p:cNvSpPr>
            <p:nvPr/>
          </p:nvSpPr>
          <p:spPr bwMode="auto">
            <a:xfrm>
              <a:off x="4979" y="2179"/>
              <a:ext cx="170" cy="248"/>
            </a:xfrm>
            <a:prstGeom prst="ellipse">
              <a:avLst/>
            </a:prstGeom>
            <a:solidFill>
              <a:srgbClr val="99CCFF"/>
            </a:solidFill>
            <a:ln>
              <a:noFill/>
            </a:ln>
            <a:effectLst/>
            <a:extLst>
              <a:ext uri="{91240B29-F687-4F45-9708-019B960494DF}">
                <a14:hiddenLine xmlns:a14="http://schemas.microsoft.com/office/drawing/2010/main" w="19050"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spcBef>
                  <a:spcPct val="50000"/>
                </a:spcBef>
              </a:pPr>
              <a:r>
                <a:rPr lang="en-US" altLang="zh-CN" sz="1400">
                  <a:solidFill>
                    <a:srgbClr val="000066"/>
                  </a:solidFill>
                  <a:latin typeface="Times New Roman" panose="02020603050405020304" pitchFamily="18" charset="0"/>
                  <a:ea typeface="楷体_GB2312" pitchFamily="49" charset="-122"/>
                </a:rPr>
                <a:t>1</a:t>
              </a:r>
            </a:p>
          </p:txBody>
        </p:sp>
        <p:sp>
          <p:nvSpPr>
            <p:cNvPr id="429070" name="Oval 14"/>
            <p:cNvSpPr>
              <a:spLocks noChangeArrowheads="1"/>
            </p:cNvSpPr>
            <p:nvPr/>
          </p:nvSpPr>
          <p:spPr bwMode="auto">
            <a:xfrm>
              <a:off x="4988" y="2405"/>
              <a:ext cx="170" cy="248"/>
            </a:xfrm>
            <a:prstGeom prst="ellipse">
              <a:avLst/>
            </a:prstGeom>
            <a:solidFill>
              <a:srgbClr val="FFCCFF"/>
            </a:solidFill>
            <a:ln>
              <a:noFill/>
            </a:ln>
            <a:effectLst/>
            <a:extLst>
              <a:ext uri="{91240B29-F687-4F45-9708-019B960494DF}">
                <a14:hiddenLine xmlns:a14="http://schemas.microsoft.com/office/drawing/2010/main" w="19050"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spcBef>
                  <a:spcPct val="50000"/>
                </a:spcBef>
              </a:pPr>
              <a:r>
                <a:rPr lang="en-US" altLang="zh-CN" sz="1400">
                  <a:solidFill>
                    <a:srgbClr val="000066"/>
                  </a:solidFill>
                  <a:latin typeface="Times New Roman" panose="02020603050405020304" pitchFamily="18" charset="0"/>
                  <a:ea typeface="楷体_GB2312" pitchFamily="49" charset="-122"/>
                </a:rPr>
                <a:t>0</a:t>
              </a:r>
            </a:p>
          </p:txBody>
        </p:sp>
        <p:sp>
          <p:nvSpPr>
            <p:cNvPr id="429071" name="Oval 15"/>
            <p:cNvSpPr>
              <a:spLocks noChangeArrowheads="1"/>
            </p:cNvSpPr>
            <p:nvPr/>
          </p:nvSpPr>
          <p:spPr bwMode="auto">
            <a:xfrm>
              <a:off x="4980" y="2576"/>
              <a:ext cx="170" cy="248"/>
            </a:xfrm>
            <a:prstGeom prst="ellipse">
              <a:avLst/>
            </a:prstGeom>
            <a:solidFill>
              <a:srgbClr val="99CCFF"/>
            </a:solidFill>
            <a:ln>
              <a:noFill/>
            </a:ln>
            <a:effectLst/>
            <a:extLst>
              <a:ext uri="{91240B29-F687-4F45-9708-019B960494DF}">
                <a14:hiddenLine xmlns:a14="http://schemas.microsoft.com/office/drawing/2010/main" w="19050"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spcBef>
                  <a:spcPct val="50000"/>
                </a:spcBef>
              </a:pPr>
              <a:r>
                <a:rPr lang="en-US" altLang="zh-CN" sz="1400">
                  <a:solidFill>
                    <a:srgbClr val="000066"/>
                  </a:solidFill>
                  <a:latin typeface="Times New Roman" panose="02020603050405020304" pitchFamily="18" charset="0"/>
                  <a:ea typeface="楷体_GB2312" pitchFamily="49" charset="-122"/>
                </a:rPr>
                <a:t>1</a:t>
              </a:r>
            </a:p>
          </p:txBody>
        </p:sp>
        <p:sp>
          <p:nvSpPr>
            <p:cNvPr id="429073" name="Rectangle 17"/>
            <p:cNvSpPr>
              <a:spLocks noChangeArrowheads="1"/>
            </p:cNvSpPr>
            <p:nvPr/>
          </p:nvSpPr>
          <p:spPr bwMode="auto">
            <a:xfrm>
              <a:off x="448" y="1194"/>
              <a:ext cx="792" cy="300"/>
            </a:xfrm>
            <a:prstGeom prst="rect">
              <a:avLst/>
            </a:prstGeom>
            <a:solidFill>
              <a:srgbClr val="FFFFCC"/>
            </a:solidFill>
            <a:ln w="1905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zh-CN" sz="2400" i="1">
                  <a:solidFill>
                    <a:srgbClr val="000066"/>
                  </a:solidFill>
                  <a:latin typeface="Times New Roman" panose="02020603050405020304" pitchFamily="18" charset="0"/>
                  <a:ea typeface="楷体_GB2312" pitchFamily="49" charset="-122"/>
                  <a:sym typeface="Symbol" panose="05050102010706020507" pitchFamily="18" charset="2"/>
                </a:rPr>
                <a:t></a:t>
              </a:r>
              <a:r>
                <a:rPr lang="en-US" altLang="zh-CN" sz="2000" baseline="-25000">
                  <a:solidFill>
                    <a:srgbClr val="000066"/>
                  </a:solidFill>
                  <a:latin typeface="Times New Roman" panose="02020603050405020304" pitchFamily="18" charset="0"/>
                  <a:ea typeface="楷体_GB2312" pitchFamily="49" charset="-122"/>
                </a:rPr>
                <a:t>A</a:t>
              </a:r>
              <a:r>
                <a:rPr lang="en-US" altLang="zh-CN" sz="2000" i="1">
                  <a:solidFill>
                    <a:srgbClr val="000066"/>
                  </a:solidFill>
                  <a:latin typeface="Times New Roman" panose="02020603050405020304" pitchFamily="18" charset="0"/>
                  <a:ea typeface="楷体_GB2312" pitchFamily="49" charset="-122"/>
                  <a:sym typeface="Symbol" panose="05050102010706020507" pitchFamily="18" charset="2"/>
                </a:rPr>
                <a:t>=</a:t>
              </a:r>
              <a:r>
                <a:rPr lang="en-US" altLang="zh-CN" sz="2000">
                  <a:solidFill>
                    <a:srgbClr val="000066"/>
                  </a:solidFill>
                  <a:latin typeface="Times New Roman" panose="02020603050405020304" pitchFamily="18" charset="0"/>
                  <a:ea typeface="楷体_GB2312" pitchFamily="49" charset="-122"/>
                  <a:sym typeface="Symbol" panose="05050102010706020507" pitchFamily="18" charset="2"/>
                </a:rPr>
                <a:t>6.84</a:t>
              </a:r>
              <a:r>
                <a:rPr lang="en-US" altLang="zh-CN" sz="2000" i="1">
                  <a:solidFill>
                    <a:srgbClr val="000066"/>
                  </a:solidFill>
                  <a:latin typeface="Times New Roman" panose="02020603050405020304" pitchFamily="18" charset="0"/>
                  <a:ea typeface="楷体_GB2312" pitchFamily="49" charset="-122"/>
                  <a:sym typeface="Symbol" panose="05050102010706020507" pitchFamily="18" charset="2"/>
                </a:rPr>
                <a:t>V</a:t>
              </a:r>
            </a:p>
          </p:txBody>
        </p:sp>
        <p:sp>
          <p:nvSpPr>
            <p:cNvPr id="429074" name="Rectangle 18"/>
            <p:cNvSpPr>
              <a:spLocks noChangeArrowheads="1"/>
            </p:cNvSpPr>
            <p:nvPr/>
          </p:nvSpPr>
          <p:spPr bwMode="auto">
            <a:xfrm>
              <a:off x="2149" y="3200"/>
              <a:ext cx="756" cy="243"/>
            </a:xfrm>
            <a:prstGeom prst="rect">
              <a:avLst/>
            </a:prstGeom>
            <a:solidFill>
              <a:srgbClr val="FFFFCC"/>
            </a:solidFill>
            <a:ln w="1905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zh-CN" i="1">
                  <a:solidFill>
                    <a:srgbClr val="000066"/>
                  </a:solidFill>
                  <a:latin typeface="Arial" panose="020B0604020202020204" pitchFamily="34" charset="0"/>
                  <a:sym typeface="Symbol" panose="05050102010706020507" pitchFamily="18" charset="2"/>
                </a:rPr>
                <a:t>V</a:t>
              </a:r>
              <a:r>
                <a:rPr lang="en-US" altLang="zh-CN" baseline="-25000">
                  <a:solidFill>
                    <a:srgbClr val="000066"/>
                  </a:solidFill>
                  <a:latin typeface="Arial" panose="020B0604020202020204" pitchFamily="34" charset="0"/>
                  <a:sym typeface="Symbol" panose="05050102010706020507" pitchFamily="18" charset="2"/>
                </a:rPr>
                <a:t>REF</a:t>
              </a:r>
              <a:r>
                <a:rPr lang="en-US" altLang="zh-CN" i="1">
                  <a:solidFill>
                    <a:srgbClr val="000066"/>
                  </a:solidFill>
                  <a:latin typeface="Arial" panose="020B0604020202020204" pitchFamily="34" charset="0"/>
                  <a:sym typeface="Symbol" panose="05050102010706020507" pitchFamily="18" charset="2"/>
                </a:rPr>
                <a:t>=</a:t>
              </a:r>
              <a:r>
                <a:rPr lang="en-US" altLang="zh-CN">
                  <a:solidFill>
                    <a:srgbClr val="000066"/>
                  </a:solidFill>
                  <a:latin typeface="Arial" panose="020B0604020202020204" pitchFamily="34" charset="0"/>
                  <a:sym typeface="Symbol" panose="05050102010706020507" pitchFamily="18" charset="2"/>
                </a:rPr>
                <a:t>10</a:t>
              </a:r>
              <a:r>
                <a:rPr lang="en-US" altLang="zh-CN" i="1">
                  <a:solidFill>
                    <a:srgbClr val="000066"/>
                  </a:solidFill>
                  <a:latin typeface="Arial" panose="020B0604020202020204" pitchFamily="34" charset="0"/>
                  <a:sym typeface="Symbol" panose="05050102010706020507" pitchFamily="18" charset="2"/>
                </a:rPr>
                <a:t>V</a:t>
              </a:r>
            </a:p>
          </p:txBody>
        </p:sp>
      </p:grpSp>
    </p:spTree>
    <p:extLst>
      <p:ext uri="{BB962C8B-B14F-4D97-AF65-F5344CB8AC3E}">
        <p14:creationId xmlns:p14="http://schemas.microsoft.com/office/powerpoint/2010/main" val="39751188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29072"/>
                                        </p:tgtEl>
                                        <p:attrNameLst>
                                          <p:attrName>style.visibility</p:attrName>
                                        </p:attrNameLst>
                                      </p:cBhvr>
                                      <p:to>
                                        <p:strVal val="visible"/>
                                      </p:to>
                                    </p:set>
                                    <p:animEffect transition="in" filter="strips(downRight)">
                                      <p:cBhvr>
                                        <p:cTn id="7" dur="500"/>
                                        <p:tgtEl>
                                          <p:spTgt spid="4290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72" grpId="0"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0120" name="Group 40"/>
          <p:cNvGrpSpPr>
            <a:grpSpLocks/>
          </p:cNvGrpSpPr>
          <p:nvPr/>
        </p:nvGrpSpPr>
        <p:grpSpPr bwMode="auto">
          <a:xfrm>
            <a:off x="0" y="554038"/>
            <a:ext cx="9245600" cy="6027737"/>
            <a:chOff x="0" y="349"/>
            <a:chExt cx="5824" cy="3797"/>
          </a:xfrm>
        </p:grpSpPr>
        <p:sp>
          <p:nvSpPr>
            <p:cNvPr id="430084" name="Rectangle 4"/>
            <p:cNvSpPr>
              <a:spLocks noChangeArrowheads="1"/>
            </p:cNvSpPr>
            <p:nvPr/>
          </p:nvSpPr>
          <p:spPr bwMode="auto">
            <a:xfrm>
              <a:off x="0" y="750"/>
              <a:ext cx="576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430085" name="Object 5"/>
            <p:cNvGraphicFramePr>
              <a:graphicFrameLocks noChangeAspect="1"/>
            </p:cNvGraphicFramePr>
            <p:nvPr/>
          </p:nvGraphicFramePr>
          <p:xfrm>
            <a:off x="868" y="349"/>
            <a:ext cx="4676" cy="3797"/>
          </p:xfrm>
          <a:graphic>
            <a:graphicData uri="http://schemas.openxmlformats.org/presentationml/2006/ole">
              <mc:AlternateContent xmlns:mc="http://schemas.openxmlformats.org/markup-compatibility/2006">
                <mc:Choice xmlns:v="urn:schemas-microsoft-com:vml" Requires="v">
                  <p:oleObj spid="_x0000_s28674" name="图片" r:id="rId3" imgW="4381500" imgH="4477512" progId="Word.Picture.8">
                    <p:embed/>
                  </p:oleObj>
                </mc:Choice>
                <mc:Fallback>
                  <p:oleObj name="图片" r:id="rId3" imgW="4381500" imgH="4477512" progId="Word.Picture.8">
                    <p:embed/>
                    <p:pic>
                      <p:nvPicPr>
                        <p:cNvPr id="430085"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8" y="349"/>
                          <a:ext cx="4676" cy="3797"/>
                        </a:xfrm>
                        <a:prstGeom prst="rect">
                          <a:avLst/>
                        </a:prstGeom>
                        <a:solidFill>
                          <a:srgbClr val="FFFFFF"/>
                        </a:solidFill>
                      </p:spPr>
                    </p:pic>
                  </p:oleObj>
                </mc:Fallback>
              </mc:AlternateContent>
            </a:graphicData>
          </a:graphic>
        </p:graphicFrame>
        <p:sp>
          <p:nvSpPr>
            <p:cNvPr id="430086" name="Rectangle 6"/>
            <p:cNvSpPr>
              <a:spLocks noChangeArrowheads="1"/>
            </p:cNvSpPr>
            <p:nvPr/>
          </p:nvSpPr>
          <p:spPr bwMode="auto">
            <a:xfrm>
              <a:off x="1607" y="894"/>
              <a:ext cx="331" cy="170"/>
            </a:xfrm>
            <a:prstGeom prst="rect">
              <a:avLst/>
            </a:prstGeom>
            <a:solidFill>
              <a:srgbClr val="FFCCFF"/>
            </a:solidFill>
            <a:ln>
              <a:noFill/>
            </a:ln>
            <a:effectLst/>
            <a:extLs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30087" name="Rectangle 7"/>
            <p:cNvSpPr>
              <a:spLocks noChangeArrowheads="1"/>
            </p:cNvSpPr>
            <p:nvPr/>
          </p:nvSpPr>
          <p:spPr bwMode="auto">
            <a:xfrm>
              <a:off x="1967" y="1121"/>
              <a:ext cx="304" cy="151"/>
            </a:xfrm>
            <a:prstGeom prst="rect">
              <a:avLst/>
            </a:prstGeom>
            <a:solidFill>
              <a:srgbClr val="FFCCFF"/>
            </a:solidFill>
            <a:ln>
              <a:noFill/>
            </a:ln>
            <a:effectLst/>
            <a:extLs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30088" name="Rectangle 8"/>
            <p:cNvSpPr>
              <a:spLocks noChangeArrowheads="1"/>
            </p:cNvSpPr>
            <p:nvPr/>
          </p:nvSpPr>
          <p:spPr bwMode="auto">
            <a:xfrm>
              <a:off x="2316" y="1328"/>
              <a:ext cx="313" cy="142"/>
            </a:xfrm>
            <a:prstGeom prst="rect">
              <a:avLst/>
            </a:prstGeom>
            <a:solidFill>
              <a:srgbClr val="FFCCFF"/>
            </a:solidFill>
            <a:ln>
              <a:noFill/>
            </a:ln>
            <a:effectLst/>
            <a:extLs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30089" name="Rectangle 9"/>
            <p:cNvSpPr>
              <a:spLocks noChangeArrowheads="1"/>
            </p:cNvSpPr>
            <p:nvPr/>
          </p:nvSpPr>
          <p:spPr bwMode="auto">
            <a:xfrm>
              <a:off x="2647" y="1546"/>
              <a:ext cx="341" cy="142"/>
            </a:xfrm>
            <a:prstGeom prst="rect">
              <a:avLst/>
            </a:prstGeom>
            <a:solidFill>
              <a:srgbClr val="FFCCFF"/>
            </a:solidFill>
            <a:ln>
              <a:noFill/>
            </a:ln>
            <a:effectLst/>
            <a:extLs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30090" name="Rectangle 10"/>
            <p:cNvSpPr>
              <a:spLocks noChangeArrowheads="1"/>
            </p:cNvSpPr>
            <p:nvPr/>
          </p:nvSpPr>
          <p:spPr bwMode="auto">
            <a:xfrm>
              <a:off x="3006" y="1736"/>
              <a:ext cx="341" cy="141"/>
            </a:xfrm>
            <a:prstGeom prst="rect">
              <a:avLst/>
            </a:prstGeom>
            <a:solidFill>
              <a:srgbClr val="FFCCFF"/>
            </a:solidFill>
            <a:ln>
              <a:noFill/>
            </a:ln>
            <a:effectLst/>
            <a:extLs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30091" name="Rectangle 11"/>
            <p:cNvSpPr>
              <a:spLocks noChangeArrowheads="1"/>
            </p:cNvSpPr>
            <p:nvPr/>
          </p:nvSpPr>
          <p:spPr bwMode="auto">
            <a:xfrm>
              <a:off x="3337" y="1963"/>
              <a:ext cx="342" cy="132"/>
            </a:xfrm>
            <a:prstGeom prst="rect">
              <a:avLst/>
            </a:prstGeom>
            <a:solidFill>
              <a:srgbClr val="FFCCFF"/>
            </a:solidFill>
            <a:ln>
              <a:noFill/>
            </a:ln>
            <a:effectLst/>
            <a:extLs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30092" name="Rectangle 12"/>
            <p:cNvSpPr>
              <a:spLocks noChangeArrowheads="1"/>
            </p:cNvSpPr>
            <p:nvPr/>
          </p:nvSpPr>
          <p:spPr bwMode="auto">
            <a:xfrm>
              <a:off x="3695" y="2163"/>
              <a:ext cx="332" cy="168"/>
            </a:xfrm>
            <a:prstGeom prst="rect">
              <a:avLst/>
            </a:prstGeom>
            <a:solidFill>
              <a:srgbClr val="FFCCFF"/>
            </a:solidFill>
            <a:ln>
              <a:noFill/>
            </a:ln>
            <a:effectLst/>
            <a:extLs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30093" name="Rectangle 13"/>
            <p:cNvSpPr>
              <a:spLocks noChangeArrowheads="1"/>
            </p:cNvSpPr>
            <p:nvPr/>
          </p:nvSpPr>
          <p:spPr bwMode="auto">
            <a:xfrm>
              <a:off x="4018" y="2371"/>
              <a:ext cx="371" cy="142"/>
            </a:xfrm>
            <a:prstGeom prst="rect">
              <a:avLst/>
            </a:prstGeom>
            <a:solidFill>
              <a:srgbClr val="FFCCFF"/>
            </a:solidFill>
            <a:ln>
              <a:noFill/>
            </a:ln>
            <a:effectLst/>
            <a:extLs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30094" name="Text Box 14"/>
            <p:cNvSpPr txBox="1">
              <a:spLocks noChangeArrowheads="1"/>
            </p:cNvSpPr>
            <p:nvPr/>
          </p:nvSpPr>
          <p:spPr bwMode="auto">
            <a:xfrm>
              <a:off x="1607" y="894"/>
              <a:ext cx="369" cy="1635"/>
            </a:xfrm>
            <a:prstGeom prst="rect">
              <a:avLst/>
            </a:prstGeom>
            <a:noFill/>
            <a:ln>
              <a:noFill/>
            </a:ln>
            <a:effectLst/>
            <a:extLst>
              <a:ext uri="{909E8E84-426E-40DD-AFC4-6F175D3DCCD1}">
                <a14:hiddenFill xmlns:a14="http://schemas.microsoft.com/office/drawing/2010/main">
                  <a:solidFill>
                    <a:srgbClr val="CCECFF"/>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70000"/>
                </a:lnSpc>
                <a:spcBef>
                  <a:spcPct val="50000"/>
                </a:spcBef>
              </a:pPr>
              <a:r>
                <a:rPr lang="en-US" altLang="zh-CN">
                  <a:latin typeface="Arial" panose="020B0604020202020204" pitchFamily="34" charset="0"/>
                </a:rPr>
                <a:t>1</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0</a:t>
              </a:r>
            </a:p>
          </p:txBody>
        </p:sp>
        <p:sp>
          <p:nvSpPr>
            <p:cNvPr id="430095" name="Line 15"/>
            <p:cNvSpPr>
              <a:spLocks noChangeShapeType="1"/>
            </p:cNvSpPr>
            <p:nvPr/>
          </p:nvSpPr>
          <p:spPr bwMode="auto">
            <a:xfrm>
              <a:off x="1608" y="3252"/>
              <a:ext cx="341" cy="1"/>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30096" name="Line 16"/>
            <p:cNvSpPr>
              <a:spLocks noChangeShapeType="1"/>
            </p:cNvSpPr>
            <p:nvPr/>
          </p:nvSpPr>
          <p:spPr bwMode="auto">
            <a:xfrm>
              <a:off x="1930" y="2948"/>
              <a:ext cx="341" cy="1"/>
            </a:xfrm>
            <a:prstGeom prst="line">
              <a:avLst/>
            </a:prstGeom>
            <a:noFill/>
            <a:ln w="381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30097" name="Line 17"/>
            <p:cNvSpPr>
              <a:spLocks noChangeShapeType="1"/>
            </p:cNvSpPr>
            <p:nvPr/>
          </p:nvSpPr>
          <p:spPr bwMode="auto">
            <a:xfrm>
              <a:off x="2288" y="3102"/>
              <a:ext cx="341" cy="1"/>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30098" name="Line 18"/>
            <p:cNvSpPr>
              <a:spLocks noChangeShapeType="1"/>
            </p:cNvSpPr>
            <p:nvPr/>
          </p:nvSpPr>
          <p:spPr bwMode="auto">
            <a:xfrm>
              <a:off x="2640" y="3033"/>
              <a:ext cx="341" cy="1"/>
            </a:xfrm>
            <a:prstGeom prst="line">
              <a:avLst/>
            </a:prstGeom>
            <a:noFill/>
            <a:ln w="381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30099" name="Line 19"/>
            <p:cNvSpPr>
              <a:spLocks noChangeShapeType="1"/>
            </p:cNvSpPr>
            <p:nvPr/>
          </p:nvSpPr>
          <p:spPr bwMode="auto">
            <a:xfrm>
              <a:off x="3008" y="3073"/>
              <a:ext cx="341" cy="1"/>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30100" name="Line 20"/>
            <p:cNvSpPr>
              <a:spLocks noChangeShapeType="1"/>
            </p:cNvSpPr>
            <p:nvPr/>
          </p:nvSpPr>
          <p:spPr bwMode="auto">
            <a:xfrm>
              <a:off x="3340" y="3071"/>
              <a:ext cx="341" cy="1"/>
            </a:xfrm>
            <a:prstGeom prst="line">
              <a:avLst/>
            </a:prstGeom>
            <a:noFill/>
            <a:ln w="38100">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30101" name="Line 21"/>
            <p:cNvSpPr>
              <a:spLocks noChangeShapeType="1"/>
            </p:cNvSpPr>
            <p:nvPr/>
          </p:nvSpPr>
          <p:spPr bwMode="auto">
            <a:xfrm>
              <a:off x="3689" y="3054"/>
              <a:ext cx="341" cy="1"/>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30102" name="Line 22"/>
            <p:cNvSpPr>
              <a:spLocks noChangeShapeType="1"/>
            </p:cNvSpPr>
            <p:nvPr/>
          </p:nvSpPr>
          <p:spPr bwMode="auto">
            <a:xfrm>
              <a:off x="3973" y="3041"/>
              <a:ext cx="447" cy="1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30103" name="Rectangle 23"/>
            <p:cNvSpPr>
              <a:spLocks noChangeArrowheads="1"/>
            </p:cNvSpPr>
            <p:nvPr/>
          </p:nvSpPr>
          <p:spPr bwMode="auto">
            <a:xfrm>
              <a:off x="4879" y="3203"/>
              <a:ext cx="945" cy="300"/>
            </a:xfrm>
            <a:prstGeom prst="rect">
              <a:avLst/>
            </a:prstGeom>
            <a:solidFill>
              <a:srgbClr val="FFFFFF"/>
            </a:solidFill>
            <a:ln w="1905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zh-CN" sz="2400" i="1">
                  <a:solidFill>
                    <a:srgbClr val="0000CC"/>
                  </a:solidFill>
                  <a:latin typeface="Arial" panose="020B0604020202020204" pitchFamily="34" charset="0"/>
                  <a:sym typeface="Symbol" panose="05050102010706020507" pitchFamily="18" charset="2"/>
                </a:rPr>
                <a:t></a:t>
              </a:r>
              <a:r>
                <a:rPr lang="en-US" altLang="zh-CN" sz="2400" baseline="-25000">
                  <a:solidFill>
                    <a:srgbClr val="0000CC"/>
                  </a:solidFill>
                  <a:latin typeface="Arial" panose="020B0604020202020204" pitchFamily="34" charset="0"/>
                </a:rPr>
                <a:t>A</a:t>
              </a:r>
              <a:r>
                <a:rPr lang="en-US" altLang="zh-CN" sz="2400" i="1">
                  <a:solidFill>
                    <a:srgbClr val="0000CC"/>
                  </a:solidFill>
                  <a:latin typeface="Arial" panose="020B0604020202020204" pitchFamily="34" charset="0"/>
                  <a:sym typeface="Symbol" panose="05050102010706020507" pitchFamily="18" charset="2"/>
                </a:rPr>
                <a:t>=</a:t>
              </a:r>
              <a:r>
                <a:rPr lang="en-US" altLang="zh-CN" sz="2400">
                  <a:solidFill>
                    <a:srgbClr val="0000CC"/>
                  </a:solidFill>
                  <a:latin typeface="Arial" panose="020B0604020202020204" pitchFamily="34" charset="0"/>
                  <a:sym typeface="Symbol" panose="05050102010706020507" pitchFamily="18" charset="2"/>
                </a:rPr>
                <a:t>6.84</a:t>
              </a:r>
              <a:r>
                <a:rPr lang="en-US" altLang="zh-CN" sz="2400" i="1">
                  <a:solidFill>
                    <a:srgbClr val="0000CC"/>
                  </a:solidFill>
                  <a:latin typeface="Arial" panose="020B0604020202020204" pitchFamily="34" charset="0"/>
                  <a:sym typeface="Symbol" panose="05050102010706020507" pitchFamily="18" charset="2"/>
                </a:rPr>
                <a:t>V</a:t>
              </a:r>
            </a:p>
          </p:txBody>
        </p:sp>
        <p:sp>
          <p:nvSpPr>
            <p:cNvPr id="430104" name="Rectangle 24"/>
            <p:cNvSpPr>
              <a:spLocks noChangeArrowheads="1"/>
            </p:cNvSpPr>
            <p:nvPr/>
          </p:nvSpPr>
          <p:spPr bwMode="auto">
            <a:xfrm>
              <a:off x="4851" y="2702"/>
              <a:ext cx="965" cy="300"/>
            </a:xfrm>
            <a:prstGeom prst="rect">
              <a:avLst/>
            </a:prstGeom>
            <a:solidFill>
              <a:srgbClr val="FFFFFF"/>
            </a:solidFill>
            <a:ln w="19050"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zh-CN" sz="2400" i="1">
                  <a:solidFill>
                    <a:srgbClr val="0000CC"/>
                  </a:solidFill>
                  <a:latin typeface="Arial" panose="020B0604020202020204" pitchFamily="34" charset="0"/>
                  <a:sym typeface="Symbol" panose="05050102010706020507" pitchFamily="18" charset="2"/>
                </a:rPr>
                <a:t>V</a:t>
              </a:r>
              <a:r>
                <a:rPr lang="en-US" altLang="zh-CN" sz="2400" baseline="-25000">
                  <a:solidFill>
                    <a:srgbClr val="0000CC"/>
                  </a:solidFill>
                  <a:latin typeface="Arial" panose="020B0604020202020204" pitchFamily="34" charset="0"/>
                  <a:sym typeface="Symbol" panose="05050102010706020507" pitchFamily="18" charset="2"/>
                </a:rPr>
                <a:t>REF</a:t>
              </a:r>
              <a:r>
                <a:rPr lang="en-US" altLang="zh-CN" sz="2400" i="1">
                  <a:solidFill>
                    <a:srgbClr val="0000CC"/>
                  </a:solidFill>
                  <a:latin typeface="Arial" panose="020B0604020202020204" pitchFamily="34" charset="0"/>
                  <a:sym typeface="Symbol" panose="05050102010706020507" pitchFamily="18" charset="2"/>
                </a:rPr>
                <a:t>=</a:t>
              </a:r>
              <a:r>
                <a:rPr lang="en-US" altLang="zh-CN" sz="2400">
                  <a:solidFill>
                    <a:srgbClr val="0000CC"/>
                  </a:solidFill>
                  <a:latin typeface="Arial" panose="020B0604020202020204" pitchFamily="34" charset="0"/>
                  <a:sym typeface="Symbol" panose="05050102010706020507" pitchFamily="18" charset="2"/>
                </a:rPr>
                <a:t>10</a:t>
              </a:r>
              <a:r>
                <a:rPr lang="en-US" altLang="zh-CN" sz="2400" i="1">
                  <a:solidFill>
                    <a:srgbClr val="0000CC"/>
                  </a:solidFill>
                  <a:latin typeface="Arial" panose="020B0604020202020204" pitchFamily="34" charset="0"/>
                  <a:sym typeface="Symbol" panose="05050102010706020507" pitchFamily="18" charset="2"/>
                </a:rPr>
                <a:t>V</a:t>
              </a:r>
            </a:p>
          </p:txBody>
        </p:sp>
        <p:sp>
          <p:nvSpPr>
            <p:cNvPr id="430105" name="Oval 25"/>
            <p:cNvSpPr>
              <a:spLocks noChangeArrowheads="1"/>
            </p:cNvSpPr>
            <p:nvPr/>
          </p:nvSpPr>
          <p:spPr bwMode="auto">
            <a:xfrm>
              <a:off x="4927" y="914"/>
              <a:ext cx="198" cy="170"/>
            </a:xfrm>
            <a:prstGeom prst="ellipse">
              <a:avLst/>
            </a:prstGeom>
            <a:solidFill>
              <a:srgbClr val="0033CC"/>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1600">
                  <a:solidFill>
                    <a:schemeClr val="bg1"/>
                  </a:solidFill>
                  <a:latin typeface="黑体" panose="02010609060101010101" pitchFamily="49" charset="-122"/>
                  <a:ea typeface="黑体" panose="02010609060101010101" pitchFamily="49" charset="-122"/>
                </a:rPr>
                <a:t>1</a:t>
              </a:r>
            </a:p>
          </p:txBody>
        </p:sp>
        <p:sp>
          <p:nvSpPr>
            <p:cNvPr id="430106" name="Oval 26"/>
            <p:cNvSpPr>
              <a:spLocks noChangeArrowheads="1"/>
            </p:cNvSpPr>
            <p:nvPr/>
          </p:nvSpPr>
          <p:spPr bwMode="auto">
            <a:xfrm>
              <a:off x="4936" y="1096"/>
              <a:ext cx="198" cy="170"/>
            </a:xfrm>
            <a:prstGeom prst="ellipse">
              <a:avLst/>
            </a:prstGeom>
            <a:solidFill>
              <a:srgbClr val="0033CC"/>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1600">
                  <a:solidFill>
                    <a:schemeClr val="bg1"/>
                  </a:solidFill>
                  <a:latin typeface="黑体" panose="02010609060101010101" pitchFamily="49" charset="-122"/>
                  <a:ea typeface="黑体" panose="02010609060101010101" pitchFamily="49" charset="-122"/>
                </a:rPr>
                <a:t>0</a:t>
              </a:r>
            </a:p>
          </p:txBody>
        </p:sp>
        <p:sp>
          <p:nvSpPr>
            <p:cNvPr id="430107" name="Oval 27"/>
            <p:cNvSpPr>
              <a:spLocks noChangeArrowheads="1"/>
            </p:cNvSpPr>
            <p:nvPr/>
          </p:nvSpPr>
          <p:spPr bwMode="auto">
            <a:xfrm>
              <a:off x="4944" y="1307"/>
              <a:ext cx="198" cy="170"/>
            </a:xfrm>
            <a:prstGeom prst="ellipse">
              <a:avLst/>
            </a:prstGeom>
            <a:solidFill>
              <a:srgbClr val="0033CC"/>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1600">
                  <a:solidFill>
                    <a:schemeClr val="bg1"/>
                  </a:solidFill>
                  <a:latin typeface="黑体" panose="02010609060101010101" pitchFamily="49" charset="-122"/>
                  <a:ea typeface="黑体" panose="02010609060101010101" pitchFamily="49" charset="-122"/>
                </a:rPr>
                <a:t>1</a:t>
              </a:r>
            </a:p>
          </p:txBody>
        </p:sp>
        <p:sp>
          <p:nvSpPr>
            <p:cNvPr id="430108" name="Oval 28"/>
            <p:cNvSpPr>
              <a:spLocks noChangeArrowheads="1"/>
            </p:cNvSpPr>
            <p:nvPr/>
          </p:nvSpPr>
          <p:spPr bwMode="auto">
            <a:xfrm>
              <a:off x="4952" y="1490"/>
              <a:ext cx="198" cy="170"/>
            </a:xfrm>
            <a:prstGeom prst="ellipse">
              <a:avLst/>
            </a:prstGeom>
            <a:solidFill>
              <a:srgbClr val="0033CC"/>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1600">
                  <a:solidFill>
                    <a:schemeClr val="bg1"/>
                  </a:solidFill>
                  <a:latin typeface="黑体" panose="02010609060101010101" pitchFamily="49" charset="-122"/>
                  <a:ea typeface="黑体" panose="02010609060101010101" pitchFamily="49" charset="-122"/>
                </a:rPr>
                <a:t>0</a:t>
              </a:r>
            </a:p>
          </p:txBody>
        </p:sp>
        <p:sp>
          <p:nvSpPr>
            <p:cNvPr id="430109" name="Oval 29"/>
            <p:cNvSpPr>
              <a:spLocks noChangeArrowheads="1"/>
            </p:cNvSpPr>
            <p:nvPr/>
          </p:nvSpPr>
          <p:spPr bwMode="auto">
            <a:xfrm>
              <a:off x="4954" y="1756"/>
              <a:ext cx="198" cy="170"/>
            </a:xfrm>
            <a:prstGeom prst="ellipse">
              <a:avLst/>
            </a:prstGeom>
            <a:solidFill>
              <a:srgbClr val="0033CC"/>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1600">
                  <a:solidFill>
                    <a:schemeClr val="bg1"/>
                  </a:solidFill>
                  <a:latin typeface="黑体" panose="02010609060101010101" pitchFamily="49" charset="-122"/>
                  <a:ea typeface="黑体" panose="02010609060101010101" pitchFamily="49" charset="-122"/>
                </a:rPr>
                <a:t>1</a:t>
              </a:r>
            </a:p>
          </p:txBody>
        </p:sp>
        <p:sp>
          <p:nvSpPr>
            <p:cNvPr id="430110" name="Oval 30"/>
            <p:cNvSpPr>
              <a:spLocks noChangeArrowheads="1"/>
            </p:cNvSpPr>
            <p:nvPr/>
          </p:nvSpPr>
          <p:spPr bwMode="auto">
            <a:xfrm>
              <a:off x="4972" y="1975"/>
              <a:ext cx="198" cy="170"/>
            </a:xfrm>
            <a:prstGeom prst="ellipse">
              <a:avLst/>
            </a:prstGeom>
            <a:solidFill>
              <a:srgbClr val="0033CC"/>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1600">
                  <a:solidFill>
                    <a:schemeClr val="bg1"/>
                  </a:solidFill>
                  <a:latin typeface="黑体" panose="02010609060101010101" pitchFamily="49" charset="-122"/>
                  <a:ea typeface="黑体" panose="02010609060101010101" pitchFamily="49" charset="-122"/>
                </a:rPr>
                <a:t>1</a:t>
              </a:r>
            </a:p>
          </p:txBody>
        </p:sp>
        <p:sp>
          <p:nvSpPr>
            <p:cNvPr id="430111" name="Oval 31"/>
            <p:cNvSpPr>
              <a:spLocks noChangeArrowheads="1"/>
            </p:cNvSpPr>
            <p:nvPr/>
          </p:nvSpPr>
          <p:spPr bwMode="auto">
            <a:xfrm>
              <a:off x="4954" y="2159"/>
              <a:ext cx="198" cy="170"/>
            </a:xfrm>
            <a:prstGeom prst="ellipse">
              <a:avLst/>
            </a:prstGeom>
            <a:solidFill>
              <a:srgbClr val="0033CC"/>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1600">
                  <a:solidFill>
                    <a:schemeClr val="bg1"/>
                  </a:solidFill>
                  <a:latin typeface="黑体" panose="02010609060101010101" pitchFamily="49" charset="-122"/>
                  <a:ea typeface="黑体" panose="02010609060101010101" pitchFamily="49" charset="-122"/>
                </a:rPr>
                <a:t>1</a:t>
              </a:r>
            </a:p>
          </p:txBody>
        </p:sp>
        <p:sp>
          <p:nvSpPr>
            <p:cNvPr id="430112" name="Oval 32"/>
            <p:cNvSpPr>
              <a:spLocks noChangeArrowheads="1"/>
            </p:cNvSpPr>
            <p:nvPr/>
          </p:nvSpPr>
          <p:spPr bwMode="auto">
            <a:xfrm>
              <a:off x="4954" y="2370"/>
              <a:ext cx="198" cy="170"/>
            </a:xfrm>
            <a:prstGeom prst="ellipse">
              <a:avLst/>
            </a:prstGeom>
            <a:solidFill>
              <a:srgbClr val="0033CC"/>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1600">
                  <a:solidFill>
                    <a:schemeClr val="bg1"/>
                  </a:solidFill>
                  <a:latin typeface="黑体" panose="02010609060101010101" pitchFamily="49" charset="-122"/>
                  <a:ea typeface="黑体" panose="02010609060101010101" pitchFamily="49" charset="-122"/>
                </a:rPr>
                <a:t>1</a:t>
              </a:r>
            </a:p>
          </p:txBody>
        </p:sp>
        <p:sp>
          <p:nvSpPr>
            <p:cNvPr id="430113" name="Text Box 33"/>
            <p:cNvSpPr txBox="1">
              <a:spLocks noChangeArrowheads="1"/>
            </p:cNvSpPr>
            <p:nvPr/>
          </p:nvSpPr>
          <p:spPr bwMode="auto">
            <a:xfrm>
              <a:off x="1931" y="903"/>
              <a:ext cx="369" cy="1635"/>
            </a:xfrm>
            <a:prstGeom prst="rect">
              <a:avLst/>
            </a:prstGeom>
            <a:noFill/>
            <a:ln>
              <a:noFill/>
            </a:ln>
            <a:effectLst/>
            <a:extLst>
              <a:ext uri="{909E8E84-426E-40DD-AFC4-6F175D3DCCD1}">
                <a14:hiddenFill xmlns:a14="http://schemas.microsoft.com/office/drawing/2010/main">
                  <a:solidFill>
                    <a:srgbClr val="CCECFF"/>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70000"/>
                </a:lnSpc>
                <a:spcBef>
                  <a:spcPct val="50000"/>
                </a:spcBef>
              </a:pPr>
              <a:r>
                <a:rPr lang="en-US" altLang="zh-CN">
                  <a:latin typeface="Arial" panose="020B0604020202020204" pitchFamily="34" charset="0"/>
                </a:rPr>
                <a:t>1</a:t>
              </a:r>
            </a:p>
            <a:p>
              <a:pPr>
                <a:lnSpc>
                  <a:spcPct val="70000"/>
                </a:lnSpc>
                <a:spcBef>
                  <a:spcPct val="50000"/>
                </a:spcBef>
              </a:pPr>
              <a:r>
                <a:rPr lang="en-US" altLang="zh-CN">
                  <a:latin typeface="Arial" panose="020B0604020202020204" pitchFamily="34" charset="0"/>
                </a:rPr>
                <a:t>1</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0</a:t>
              </a:r>
            </a:p>
          </p:txBody>
        </p:sp>
        <p:sp>
          <p:nvSpPr>
            <p:cNvPr id="430114" name="Text Box 34"/>
            <p:cNvSpPr txBox="1">
              <a:spLocks noChangeArrowheads="1"/>
            </p:cNvSpPr>
            <p:nvPr/>
          </p:nvSpPr>
          <p:spPr bwMode="auto">
            <a:xfrm>
              <a:off x="2262" y="894"/>
              <a:ext cx="369" cy="1635"/>
            </a:xfrm>
            <a:prstGeom prst="rect">
              <a:avLst/>
            </a:prstGeom>
            <a:noFill/>
            <a:ln>
              <a:noFill/>
            </a:ln>
            <a:effectLst/>
            <a:extLst>
              <a:ext uri="{909E8E84-426E-40DD-AFC4-6F175D3DCCD1}">
                <a14:hiddenFill xmlns:a14="http://schemas.microsoft.com/office/drawing/2010/main">
                  <a:solidFill>
                    <a:srgbClr val="CCECFF"/>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70000"/>
                </a:lnSpc>
                <a:spcBef>
                  <a:spcPct val="50000"/>
                </a:spcBef>
              </a:pPr>
              <a:r>
                <a:rPr lang="en-US" altLang="zh-CN">
                  <a:latin typeface="Arial" panose="020B0604020202020204" pitchFamily="34" charset="0"/>
                </a:rPr>
                <a:t>1</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1</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0</a:t>
              </a:r>
            </a:p>
          </p:txBody>
        </p:sp>
        <p:sp>
          <p:nvSpPr>
            <p:cNvPr id="430115" name="Text Box 35"/>
            <p:cNvSpPr txBox="1">
              <a:spLocks noChangeArrowheads="1"/>
            </p:cNvSpPr>
            <p:nvPr/>
          </p:nvSpPr>
          <p:spPr bwMode="auto">
            <a:xfrm>
              <a:off x="2639" y="895"/>
              <a:ext cx="369" cy="1635"/>
            </a:xfrm>
            <a:prstGeom prst="rect">
              <a:avLst/>
            </a:prstGeom>
            <a:noFill/>
            <a:ln>
              <a:noFill/>
            </a:ln>
            <a:effectLst/>
            <a:extLst>
              <a:ext uri="{909E8E84-426E-40DD-AFC4-6F175D3DCCD1}">
                <a14:hiddenFill xmlns:a14="http://schemas.microsoft.com/office/drawing/2010/main">
                  <a:solidFill>
                    <a:srgbClr val="CCECFF"/>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70000"/>
                </a:lnSpc>
                <a:spcBef>
                  <a:spcPct val="50000"/>
                </a:spcBef>
              </a:pPr>
              <a:r>
                <a:rPr lang="en-US" altLang="zh-CN">
                  <a:latin typeface="Arial" panose="020B0604020202020204" pitchFamily="34" charset="0"/>
                </a:rPr>
                <a:t>1</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1</a:t>
              </a:r>
            </a:p>
            <a:p>
              <a:pPr>
                <a:lnSpc>
                  <a:spcPct val="70000"/>
                </a:lnSpc>
                <a:spcBef>
                  <a:spcPct val="50000"/>
                </a:spcBef>
              </a:pPr>
              <a:r>
                <a:rPr lang="en-US" altLang="zh-CN">
                  <a:latin typeface="Arial" panose="020B0604020202020204" pitchFamily="34" charset="0"/>
                </a:rPr>
                <a:t>1</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0</a:t>
              </a:r>
            </a:p>
          </p:txBody>
        </p:sp>
        <p:sp>
          <p:nvSpPr>
            <p:cNvPr id="430116" name="Text Box 36"/>
            <p:cNvSpPr txBox="1">
              <a:spLocks noChangeArrowheads="1"/>
            </p:cNvSpPr>
            <p:nvPr/>
          </p:nvSpPr>
          <p:spPr bwMode="auto">
            <a:xfrm>
              <a:off x="2969" y="903"/>
              <a:ext cx="369" cy="1635"/>
            </a:xfrm>
            <a:prstGeom prst="rect">
              <a:avLst/>
            </a:prstGeom>
            <a:noFill/>
            <a:ln>
              <a:noFill/>
            </a:ln>
            <a:effectLst/>
            <a:extLst>
              <a:ext uri="{909E8E84-426E-40DD-AFC4-6F175D3DCCD1}">
                <a14:hiddenFill xmlns:a14="http://schemas.microsoft.com/office/drawing/2010/main">
                  <a:solidFill>
                    <a:srgbClr val="CCECFF"/>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70000"/>
                </a:lnSpc>
                <a:spcBef>
                  <a:spcPct val="50000"/>
                </a:spcBef>
              </a:pPr>
              <a:r>
                <a:rPr lang="en-US" altLang="zh-CN">
                  <a:latin typeface="Arial" panose="020B0604020202020204" pitchFamily="34" charset="0"/>
                </a:rPr>
                <a:t>1</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1</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1</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0</a:t>
              </a:r>
            </a:p>
          </p:txBody>
        </p:sp>
        <p:sp>
          <p:nvSpPr>
            <p:cNvPr id="430117" name="Text Box 37"/>
            <p:cNvSpPr txBox="1">
              <a:spLocks noChangeArrowheads="1"/>
            </p:cNvSpPr>
            <p:nvPr/>
          </p:nvSpPr>
          <p:spPr bwMode="auto">
            <a:xfrm>
              <a:off x="3297" y="895"/>
              <a:ext cx="369" cy="1635"/>
            </a:xfrm>
            <a:prstGeom prst="rect">
              <a:avLst/>
            </a:prstGeom>
            <a:noFill/>
            <a:ln>
              <a:noFill/>
            </a:ln>
            <a:effectLst/>
            <a:extLst>
              <a:ext uri="{909E8E84-426E-40DD-AFC4-6F175D3DCCD1}">
                <a14:hiddenFill xmlns:a14="http://schemas.microsoft.com/office/drawing/2010/main">
                  <a:solidFill>
                    <a:srgbClr val="CCECFF"/>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70000"/>
                </a:lnSpc>
                <a:spcBef>
                  <a:spcPct val="50000"/>
                </a:spcBef>
              </a:pPr>
              <a:r>
                <a:rPr lang="en-US" altLang="zh-CN">
                  <a:latin typeface="Arial" panose="020B0604020202020204" pitchFamily="34" charset="0"/>
                </a:rPr>
                <a:t>1</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1</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1</a:t>
              </a:r>
            </a:p>
            <a:p>
              <a:pPr>
                <a:lnSpc>
                  <a:spcPct val="70000"/>
                </a:lnSpc>
                <a:spcBef>
                  <a:spcPct val="50000"/>
                </a:spcBef>
              </a:pPr>
              <a:r>
                <a:rPr lang="en-US" altLang="zh-CN">
                  <a:latin typeface="Arial" panose="020B0604020202020204" pitchFamily="34" charset="0"/>
                </a:rPr>
                <a:t>1</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0</a:t>
              </a:r>
            </a:p>
          </p:txBody>
        </p:sp>
        <p:sp>
          <p:nvSpPr>
            <p:cNvPr id="430118" name="Text Box 38"/>
            <p:cNvSpPr txBox="1">
              <a:spLocks noChangeArrowheads="1"/>
            </p:cNvSpPr>
            <p:nvPr/>
          </p:nvSpPr>
          <p:spPr bwMode="auto">
            <a:xfrm>
              <a:off x="3662" y="904"/>
              <a:ext cx="369" cy="1635"/>
            </a:xfrm>
            <a:prstGeom prst="rect">
              <a:avLst/>
            </a:prstGeom>
            <a:noFill/>
            <a:ln>
              <a:noFill/>
            </a:ln>
            <a:effectLst/>
            <a:extLst>
              <a:ext uri="{909E8E84-426E-40DD-AFC4-6F175D3DCCD1}">
                <a14:hiddenFill xmlns:a14="http://schemas.microsoft.com/office/drawing/2010/main">
                  <a:solidFill>
                    <a:srgbClr val="CCECFF"/>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70000"/>
                </a:lnSpc>
                <a:spcBef>
                  <a:spcPct val="50000"/>
                </a:spcBef>
              </a:pPr>
              <a:r>
                <a:rPr lang="en-US" altLang="zh-CN">
                  <a:latin typeface="Arial" panose="020B0604020202020204" pitchFamily="34" charset="0"/>
                </a:rPr>
                <a:t>1</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1</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1</a:t>
              </a:r>
            </a:p>
            <a:p>
              <a:pPr>
                <a:lnSpc>
                  <a:spcPct val="70000"/>
                </a:lnSpc>
                <a:spcBef>
                  <a:spcPct val="50000"/>
                </a:spcBef>
              </a:pPr>
              <a:r>
                <a:rPr lang="en-US" altLang="zh-CN">
                  <a:latin typeface="Arial" panose="020B0604020202020204" pitchFamily="34" charset="0"/>
                </a:rPr>
                <a:t>1</a:t>
              </a:r>
            </a:p>
            <a:p>
              <a:pPr>
                <a:lnSpc>
                  <a:spcPct val="70000"/>
                </a:lnSpc>
                <a:spcBef>
                  <a:spcPct val="50000"/>
                </a:spcBef>
              </a:pPr>
              <a:r>
                <a:rPr lang="en-US" altLang="zh-CN">
                  <a:latin typeface="Arial" panose="020B0604020202020204" pitchFamily="34" charset="0"/>
                </a:rPr>
                <a:t>1</a:t>
              </a:r>
            </a:p>
            <a:p>
              <a:pPr>
                <a:lnSpc>
                  <a:spcPct val="70000"/>
                </a:lnSpc>
                <a:spcBef>
                  <a:spcPct val="50000"/>
                </a:spcBef>
              </a:pPr>
              <a:r>
                <a:rPr lang="en-US" altLang="zh-CN">
                  <a:latin typeface="Arial" panose="020B0604020202020204" pitchFamily="34" charset="0"/>
                </a:rPr>
                <a:t>0</a:t>
              </a:r>
            </a:p>
          </p:txBody>
        </p:sp>
        <p:sp>
          <p:nvSpPr>
            <p:cNvPr id="430119" name="Text Box 39"/>
            <p:cNvSpPr txBox="1">
              <a:spLocks noChangeArrowheads="1"/>
            </p:cNvSpPr>
            <p:nvPr/>
          </p:nvSpPr>
          <p:spPr bwMode="auto">
            <a:xfrm>
              <a:off x="4028" y="905"/>
              <a:ext cx="369" cy="1635"/>
            </a:xfrm>
            <a:prstGeom prst="rect">
              <a:avLst/>
            </a:prstGeom>
            <a:noFill/>
            <a:ln>
              <a:noFill/>
            </a:ln>
            <a:effectLst/>
            <a:extLst>
              <a:ext uri="{909E8E84-426E-40DD-AFC4-6F175D3DCCD1}">
                <a14:hiddenFill xmlns:a14="http://schemas.microsoft.com/office/drawing/2010/main">
                  <a:solidFill>
                    <a:srgbClr val="CCECFF"/>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70000"/>
                </a:lnSpc>
                <a:spcBef>
                  <a:spcPct val="50000"/>
                </a:spcBef>
              </a:pPr>
              <a:r>
                <a:rPr lang="en-US" altLang="zh-CN">
                  <a:latin typeface="Arial" panose="020B0604020202020204" pitchFamily="34" charset="0"/>
                </a:rPr>
                <a:t>1</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1</a:t>
              </a:r>
            </a:p>
            <a:p>
              <a:pPr>
                <a:lnSpc>
                  <a:spcPct val="70000"/>
                </a:lnSpc>
                <a:spcBef>
                  <a:spcPct val="50000"/>
                </a:spcBef>
              </a:pPr>
              <a:r>
                <a:rPr lang="en-US" altLang="zh-CN">
                  <a:latin typeface="Arial" panose="020B0604020202020204" pitchFamily="34" charset="0"/>
                </a:rPr>
                <a:t>0</a:t>
              </a:r>
            </a:p>
            <a:p>
              <a:pPr>
                <a:lnSpc>
                  <a:spcPct val="70000"/>
                </a:lnSpc>
                <a:spcBef>
                  <a:spcPct val="50000"/>
                </a:spcBef>
              </a:pPr>
              <a:r>
                <a:rPr lang="en-US" altLang="zh-CN">
                  <a:latin typeface="Arial" panose="020B0604020202020204" pitchFamily="34" charset="0"/>
                </a:rPr>
                <a:t>1</a:t>
              </a:r>
            </a:p>
            <a:p>
              <a:pPr>
                <a:lnSpc>
                  <a:spcPct val="70000"/>
                </a:lnSpc>
                <a:spcBef>
                  <a:spcPct val="50000"/>
                </a:spcBef>
              </a:pPr>
              <a:r>
                <a:rPr lang="en-US" altLang="zh-CN">
                  <a:latin typeface="Arial" panose="020B0604020202020204" pitchFamily="34" charset="0"/>
                </a:rPr>
                <a:t>1</a:t>
              </a:r>
            </a:p>
            <a:p>
              <a:pPr>
                <a:lnSpc>
                  <a:spcPct val="70000"/>
                </a:lnSpc>
                <a:spcBef>
                  <a:spcPct val="50000"/>
                </a:spcBef>
              </a:pPr>
              <a:r>
                <a:rPr lang="en-US" altLang="zh-CN">
                  <a:latin typeface="Arial" panose="020B0604020202020204" pitchFamily="34" charset="0"/>
                </a:rPr>
                <a:t>1</a:t>
              </a:r>
            </a:p>
            <a:p>
              <a:pPr>
                <a:lnSpc>
                  <a:spcPct val="70000"/>
                </a:lnSpc>
                <a:spcBef>
                  <a:spcPct val="50000"/>
                </a:spcBef>
              </a:pPr>
              <a:r>
                <a:rPr lang="en-US" altLang="zh-CN">
                  <a:latin typeface="Arial" panose="020B0604020202020204" pitchFamily="34" charset="0"/>
                </a:rPr>
                <a:t>1</a:t>
              </a:r>
            </a:p>
          </p:txBody>
        </p:sp>
      </p:grpSp>
    </p:spTree>
    <p:extLst>
      <p:ext uri="{BB962C8B-B14F-4D97-AF65-F5344CB8AC3E}">
        <p14:creationId xmlns:p14="http://schemas.microsoft.com/office/powerpoint/2010/main" val="9309927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8" name="Rectangle 4"/>
          <p:cNvSpPr>
            <a:spLocks noChangeArrowheads="1"/>
          </p:cNvSpPr>
          <p:nvPr/>
        </p:nvSpPr>
        <p:spPr bwMode="auto">
          <a:xfrm>
            <a:off x="1042988" y="476250"/>
            <a:ext cx="5359400"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zh-CN" altLang="en-US" sz="2800">
                <a:solidFill>
                  <a:schemeClr val="accent2"/>
                </a:solidFill>
              </a:rPr>
              <a:t>小结：</a:t>
            </a:r>
          </a:p>
        </p:txBody>
      </p:sp>
      <p:sp>
        <p:nvSpPr>
          <p:cNvPr id="431109" name="Text Box 5"/>
          <p:cNvSpPr txBox="1">
            <a:spLocks noChangeArrowheads="1"/>
          </p:cNvSpPr>
          <p:nvPr/>
        </p:nvSpPr>
        <p:spPr bwMode="auto">
          <a:xfrm>
            <a:off x="900113" y="1412875"/>
            <a:ext cx="7645400"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70000"/>
              </a:lnSpc>
              <a:spcBef>
                <a:spcPct val="50000"/>
              </a:spcBef>
            </a:pPr>
            <a:r>
              <a:rPr kumimoji="1" lang="en-US" altLang="zh-CN" sz="2800">
                <a:solidFill>
                  <a:srgbClr val="000099"/>
                </a:solidFill>
                <a:latin typeface="Times New Roman" panose="02020603050405020304" pitchFamily="18" charset="0"/>
                <a:ea typeface="楷体_GB2312" pitchFamily="49" charset="-122"/>
              </a:rPr>
              <a:t>1</a:t>
            </a:r>
            <a:r>
              <a:rPr kumimoji="1" lang="zh-CN" altLang="en-US" sz="2800">
                <a:solidFill>
                  <a:srgbClr val="000099"/>
                </a:solidFill>
                <a:latin typeface="Times New Roman" panose="02020603050405020304" pitchFamily="18" charset="0"/>
                <a:ea typeface="楷体_GB2312" pitchFamily="49" charset="-122"/>
              </a:rPr>
              <a:t>、</a:t>
            </a:r>
            <a:r>
              <a:rPr kumimoji="1" lang="zh-CN" altLang="en-US" sz="2800">
                <a:latin typeface="Times New Roman" panose="02020603050405020304" pitchFamily="18" charset="0"/>
                <a:ea typeface="楷体_GB2312" pitchFamily="49" charset="-122"/>
              </a:rPr>
              <a:t> </a:t>
            </a:r>
            <a:r>
              <a:rPr kumimoji="1" lang="zh-CN" altLang="en-US" sz="2800">
                <a:solidFill>
                  <a:srgbClr val="000099"/>
                </a:solidFill>
                <a:latin typeface="Times New Roman" panose="02020603050405020304" pitchFamily="18" charset="0"/>
                <a:ea typeface="楷体_GB2312" pitchFamily="49" charset="-122"/>
              </a:rPr>
              <a:t>逐次比较型</a:t>
            </a:r>
            <a:r>
              <a:rPr kumimoji="1" lang="en-US" altLang="zh-CN" sz="2800">
                <a:solidFill>
                  <a:srgbClr val="000099"/>
                </a:solidFill>
                <a:latin typeface="Times New Roman" panose="02020603050405020304" pitchFamily="18" charset="0"/>
                <a:ea typeface="楷体_GB2312" pitchFamily="49" charset="-122"/>
              </a:rPr>
              <a:t>A/D</a:t>
            </a:r>
            <a:r>
              <a:rPr kumimoji="1" lang="zh-CN" altLang="en-US" sz="2800">
                <a:solidFill>
                  <a:srgbClr val="000099"/>
                </a:solidFill>
                <a:latin typeface="Times New Roman" panose="02020603050405020304" pitchFamily="18" charset="0"/>
                <a:ea typeface="楷体_GB2312" pitchFamily="49" charset="-122"/>
              </a:rPr>
              <a:t>转换器输出数字量的位数越多转换精度越高；</a:t>
            </a:r>
          </a:p>
        </p:txBody>
      </p:sp>
      <p:sp>
        <p:nvSpPr>
          <p:cNvPr id="431110" name="Text Box 6"/>
          <p:cNvSpPr txBox="1">
            <a:spLocks noChangeArrowheads="1"/>
          </p:cNvSpPr>
          <p:nvPr/>
        </p:nvSpPr>
        <p:spPr bwMode="auto">
          <a:xfrm>
            <a:off x="971550" y="3068638"/>
            <a:ext cx="7270750" cy="2268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70000"/>
              </a:lnSpc>
              <a:spcBef>
                <a:spcPct val="50000"/>
              </a:spcBef>
            </a:pPr>
            <a:r>
              <a:rPr kumimoji="1" lang="en-US" altLang="zh-CN" sz="2800">
                <a:solidFill>
                  <a:srgbClr val="000099"/>
                </a:solidFill>
                <a:latin typeface="Times New Roman" panose="02020603050405020304" pitchFamily="18" charset="0"/>
                <a:ea typeface="楷体_GB2312" pitchFamily="49" charset="-122"/>
              </a:rPr>
              <a:t>2</a:t>
            </a:r>
            <a:r>
              <a:rPr kumimoji="1" lang="zh-CN" altLang="en-US" sz="2800">
                <a:solidFill>
                  <a:srgbClr val="000099"/>
                </a:solidFill>
                <a:latin typeface="Times New Roman" panose="02020603050405020304" pitchFamily="18" charset="0"/>
                <a:ea typeface="楷体_GB2312" pitchFamily="49" charset="-122"/>
              </a:rPr>
              <a:t>、逐次比较型</a:t>
            </a:r>
            <a:r>
              <a:rPr kumimoji="1" lang="en-US" altLang="zh-CN" sz="2800">
                <a:solidFill>
                  <a:srgbClr val="000099"/>
                </a:solidFill>
                <a:latin typeface="Times New Roman" panose="02020603050405020304" pitchFamily="18" charset="0"/>
                <a:ea typeface="楷体_GB2312" pitchFamily="49" charset="-122"/>
              </a:rPr>
              <a:t>A/D</a:t>
            </a:r>
            <a:r>
              <a:rPr kumimoji="1" lang="zh-CN" altLang="en-US" sz="2800">
                <a:solidFill>
                  <a:srgbClr val="000099"/>
                </a:solidFill>
                <a:latin typeface="Times New Roman" panose="02020603050405020304" pitchFamily="18" charset="0"/>
                <a:ea typeface="楷体_GB2312" pitchFamily="49" charset="-122"/>
              </a:rPr>
              <a:t>转换器完成一次转换所需时间与其位数</a:t>
            </a:r>
            <a:r>
              <a:rPr kumimoji="1" lang="en-US" altLang="zh-CN" sz="2800" i="1">
                <a:solidFill>
                  <a:srgbClr val="000099"/>
                </a:solidFill>
                <a:latin typeface="Times New Roman" panose="02020603050405020304" pitchFamily="18" charset="0"/>
                <a:ea typeface="楷体_GB2312" pitchFamily="49" charset="-122"/>
              </a:rPr>
              <a:t>n</a:t>
            </a:r>
            <a:r>
              <a:rPr kumimoji="1" lang="zh-CN" altLang="en-US" sz="2800">
                <a:solidFill>
                  <a:srgbClr val="000099"/>
                </a:solidFill>
                <a:latin typeface="Times New Roman" panose="02020603050405020304" pitchFamily="18" charset="0"/>
                <a:ea typeface="楷体_GB2312" pitchFamily="49" charset="-122"/>
              </a:rPr>
              <a:t>和时钟脉冲频率有关，位数愈少，时钟频率越高，转换所需时间越短</a:t>
            </a:r>
            <a:r>
              <a:rPr kumimoji="1" lang="zh-CN" altLang="en-US" sz="2800">
                <a:solidFill>
                  <a:srgbClr val="0000CC"/>
                </a:solidFill>
                <a:latin typeface="Times New Roman" panose="02020603050405020304" pitchFamily="18" charset="0"/>
                <a:ea typeface="楷体_GB2312" pitchFamily="49" charset="-122"/>
              </a:rPr>
              <a:t>； </a:t>
            </a:r>
          </a:p>
        </p:txBody>
      </p:sp>
    </p:spTree>
    <p:extLst>
      <p:ext uri="{BB962C8B-B14F-4D97-AF65-F5344CB8AC3E}">
        <p14:creationId xmlns:p14="http://schemas.microsoft.com/office/powerpoint/2010/main" val="31885302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31108"/>
                                        </p:tgtEl>
                                        <p:attrNameLst>
                                          <p:attrName>style.visibility</p:attrName>
                                        </p:attrNameLst>
                                      </p:cBhvr>
                                      <p:to>
                                        <p:strVal val="visible"/>
                                      </p:to>
                                    </p:set>
                                    <p:animEffect transition="in" filter="strips(downRight)">
                                      <p:cBhvr>
                                        <p:cTn id="7" dur="500"/>
                                        <p:tgtEl>
                                          <p:spTgt spid="43110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31109"/>
                                        </p:tgtEl>
                                        <p:attrNameLst>
                                          <p:attrName>style.visibility</p:attrName>
                                        </p:attrNameLst>
                                      </p:cBhvr>
                                      <p:to>
                                        <p:strVal val="visible"/>
                                      </p:to>
                                    </p:set>
                                    <p:animEffect transition="in" filter="strips(downRight)">
                                      <p:cBhvr>
                                        <p:cTn id="12" dur="500"/>
                                        <p:tgtEl>
                                          <p:spTgt spid="43110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31110"/>
                                        </p:tgtEl>
                                        <p:attrNameLst>
                                          <p:attrName>style.visibility</p:attrName>
                                        </p:attrNameLst>
                                      </p:cBhvr>
                                      <p:to>
                                        <p:strVal val="visible"/>
                                      </p:to>
                                    </p:set>
                                    <p:animEffect transition="in" filter="strips(downRight)">
                                      <p:cBhvr>
                                        <p:cTn id="17" dur="500"/>
                                        <p:tgtEl>
                                          <p:spTgt spid="431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1108" grpId="0" autoUpdateAnimBg="0"/>
      <p:bldP spid="431109" grpId="0" autoUpdateAnimBg="0"/>
      <p:bldP spid="431110" grpId="0"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2" name="Rectangle 4"/>
          <p:cNvSpPr>
            <a:spLocks noChangeArrowheads="1"/>
          </p:cNvSpPr>
          <p:nvPr/>
        </p:nvSpPr>
        <p:spPr bwMode="auto">
          <a:xfrm>
            <a:off x="612775" y="692150"/>
            <a:ext cx="7772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3200">
                <a:solidFill>
                  <a:schemeClr val="accent2"/>
                </a:solidFill>
                <a:latin typeface="Times New Roman" panose="02020603050405020304" pitchFamily="18" charset="0"/>
              </a:rPr>
              <a:t>10.2.4  </a:t>
            </a:r>
            <a:r>
              <a:rPr lang="zh-CN" altLang="en-US" sz="3200">
                <a:solidFill>
                  <a:schemeClr val="accent2"/>
                </a:solidFill>
                <a:latin typeface="Times New Roman" panose="02020603050405020304" pitchFamily="18" charset="0"/>
              </a:rPr>
              <a:t>双积分式</a:t>
            </a:r>
            <a:r>
              <a:rPr lang="en-US" altLang="zh-CN" sz="3200">
                <a:solidFill>
                  <a:schemeClr val="accent2"/>
                </a:solidFill>
                <a:latin typeface="Times New Roman" panose="02020603050405020304" pitchFamily="18" charset="0"/>
              </a:rPr>
              <a:t>A/D</a:t>
            </a:r>
            <a:r>
              <a:rPr lang="zh-CN" altLang="en-US" sz="3200">
                <a:solidFill>
                  <a:schemeClr val="accent2"/>
                </a:solidFill>
                <a:latin typeface="Times New Roman" panose="02020603050405020304" pitchFamily="18" charset="0"/>
              </a:rPr>
              <a:t>转换器</a:t>
            </a:r>
            <a:br>
              <a:rPr lang="en-GB" altLang="zh-CN" sz="2500">
                <a:solidFill>
                  <a:srgbClr val="FF0000"/>
                </a:solidFill>
              </a:rPr>
            </a:br>
            <a:endParaRPr lang="zh-CN" altLang="en-US" sz="2500">
              <a:solidFill>
                <a:srgbClr val="FF0000"/>
              </a:solidFill>
            </a:endParaRPr>
          </a:p>
        </p:txBody>
      </p:sp>
      <p:sp>
        <p:nvSpPr>
          <p:cNvPr id="432133" name="Text Box 5"/>
          <p:cNvSpPr txBox="1">
            <a:spLocks noChangeArrowheads="1"/>
          </p:cNvSpPr>
          <p:nvPr/>
        </p:nvSpPr>
        <p:spPr bwMode="auto">
          <a:xfrm>
            <a:off x="441325" y="1477963"/>
            <a:ext cx="71374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1</a:t>
            </a:r>
            <a:r>
              <a:rPr kumimoji="1" lang="zh-CN" altLang="en-US" sz="2400">
                <a:solidFill>
                  <a:srgbClr val="000099"/>
                </a:solidFill>
                <a:latin typeface="Times New Roman" panose="02020603050405020304" pitchFamily="18" charset="0"/>
                <a:ea typeface="楷体_GB2312" pitchFamily="49" charset="-122"/>
              </a:rPr>
              <a:t>、</a:t>
            </a:r>
            <a:r>
              <a:rPr kumimoji="1" lang="zh-CN" altLang="en-US" sz="2800">
                <a:solidFill>
                  <a:srgbClr val="000099"/>
                </a:solidFill>
                <a:latin typeface="Times New Roman" panose="02020603050405020304" pitchFamily="18" charset="0"/>
                <a:ea typeface="楷体_GB2312" pitchFamily="49" charset="-122"/>
              </a:rPr>
              <a:t>双积分式</a:t>
            </a:r>
            <a:r>
              <a:rPr kumimoji="1" lang="en-US" altLang="zh-CN" sz="2800">
                <a:solidFill>
                  <a:srgbClr val="000099"/>
                </a:solidFill>
                <a:latin typeface="Times New Roman" panose="02020603050405020304" pitchFamily="18" charset="0"/>
                <a:ea typeface="楷体_GB2312" pitchFamily="49" charset="-122"/>
              </a:rPr>
              <a:t>A/D</a:t>
            </a:r>
            <a:r>
              <a:rPr kumimoji="1" lang="zh-CN" altLang="en-US" sz="2800">
                <a:solidFill>
                  <a:srgbClr val="000099"/>
                </a:solidFill>
                <a:latin typeface="Times New Roman" panose="02020603050405020304" pitchFamily="18" charset="0"/>
                <a:ea typeface="楷体_GB2312" pitchFamily="49" charset="-122"/>
              </a:rPr>
              <a:t>转换器的基本指导思想</a:t>
            </a:r>
          </a:p>
        </p:txBody>
      </p:sp>
      <p:sp>
        <p:nvSpPr>
          <p:cNvPr id="432134" name="Text Box 6"/>
          <p:cNvSpPr txBox="1">
            <a:spLocks noChangeArrowheads="1"/>
          </p:cNvSpPr>
          <p:nvPr/>
        </p:nvSpPr>
        <p:spPr bwMode="auto">
          <a:xfrm>
            <a:off x="633413" y="2071688"/>
            <a:ext cx="8115300" cy="329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50000"/>
              </a:lnSpc>
              <a:spcBef>
                <a:spcPct val="50000"/>
              </a:spcBef>
            </a:pPr>
            <a:r>
              <a:rPr kumimoji="1" lang="en-US" altLang="zh-CN" sz="2000">
                <a:latin typeface="Times New Roman" panose="02020603050405020304" pitchFamily="18" charset="0"/>
                <a:ea typeface="楷体_GB2312" pitchFamily="49" charset="-122"/>
              </a:rPr>
              <a:t>    </a:t>
            </a:r>
            <a:r>
              <a:rPr kumimoji="1" lang="zh-CN" altLang="en-US" sz="2800">
                <a:solidFill>
                  <a:srgbClr val="000099"/>
                </a:solidFill>
                <a:latin typeface="Times New Roman" panose="02020603050405020304" pitchFamily="18" charset="0"/>
                <a:ea typeface="楷体_GB2312" pitchFamily="49" charset="-122"/>
              </a:rPr>
              <a:t>对输入模拟电压和参考电压分别进行两次积分，将输入电压平均值变换成与之成正比的时间间隔，然后利用时钟脉冲和计数器测出此时间间隔，进而得到相应的数字量输出。双积分式</a:t>
            </a:r>
            <a:r>
              <a:rPr kumimoji="1" lang="en-US" altLang="zh-CN" sz="2800">
                <a:solidFill>
                  <a:srgbClr val="000099"/>
                </a:solidFill>
                <a:latin typeface="Times New Roman" panose="02020603050405020304" pitchFamily="18" charset="0"/>
                <a:ea typeface="楷体_GB2312" pitchFamily="49" charset="-122"/>
              </a:rPr>
              <a:t>A/D</a:t>
            </a:r>
            <a:r>
              <a:rPr kumimoji="1" lang="zh-CN" altLang="en-US" sz="2800">
                <a:solidFill>
                  <a:srgbClr val="000099"/>
                </a:solidFill>
                <a:latin typeface="Times New Roman" panose="02020603050405020304" pitchFamily="18" charset="0"/>
                <a:ea typeface="楷体_GB2312" pitchFamily="49" charset="-122"/>
              </a:rPr>
              <a:t>转换器也称为电压－时间－数字式积分器</a:t>
            </a:r>
            <a:r>
              <a:rPr kumimoji="1" lang="zh-CN" altLang="en-US" sz="2400">
                <a:solidFill>
                  <a:srgbClr val="000099"/>
                </a:solidFill>
                <a:latin typeface="Times New Roman" panose="02020603050405020304" pitchFamily="18" charset="0"/>
                <a:ea typeface="楷体_GB2312" pitchFamily="49" charset="-122"/>
              </a:rPr>
              <a:t> 。</a:t>
            </a:r>
          </a:p>
        </p:txBody>
      </p:sp>
    </p:spTree>
    <p:extLst>
      <p:ext uri="{BB962C8B-B14F-4D97-AF65-F5344CB8AC3E}">
        <p14:creationId xmlns:p14="http://schemas.microsoft.com/office/powerpoint/2010/main" val="12450681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32133"/>
                                        </p:tgtEl>
                                        <p:attrNameLst>
                                          <p:attrName>style.visibility</p:attrName>
                                        </p:attrNameLst>
                                      </p:cBhvr>
                                      <p:to>
                                        <p:strVal val="visible"/>
                                      </p:to>
                                    </p:set>
                                    <p:animEffect transition="in" filter="strips(downRight)">
                                      <p:cBhvr>
                                        <p:cTn id="7" dur="500"/>
                                        <p:tgtEl>
                                          <p:spTgt spid="43213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32134"/>
                                        </p:tgtEl>
                                        <p:attrNameLst>
                                          <p:attrName>style.visibility</p:attrName>
                                        </p:attrNameLst>
                                      </p:cBhvr>
                                      <p:to>
                                        <p:strVal val="visible"/>
                                      </p:to>
                                    </p:set>
                                    <p:animEffect transition="in" filter="strips(downRight)">
                                      <p:cBhvr>
                                        <p:cTn id="12" dur="500"/>
                                        <p:tgtEl>
                                          <p:spTgt spid="432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2133" grpId="0" autoUpdateAnimBg="0"/>
      <p:bldP spid="432134" grpId="0"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6468" name="Object 4"/>
          <p:cNvGraphicFramePr>
            <a:graphicFrameLocks/>
          </p:cNvGraphicFramePr>
          <p:nvPr/>
        </p:nvGraphicFramePr>
        <p:xfrm>
          <a:off x="1187450" y="1412875"/>
          <a:ext cx="7607300" cy="4587875"/>
        </p:xfrm>
        <a:graphic>
          <a:graphicData uri="http://schemas.openxmlformats.org/presentationml/2006/ole">
            <mc:AlternateContent xmlns:mc="http://schemas.openxmlformats.org/markup-compatibility/2006">
              <mc:Choice xmlns:v="urn:schemas-microsoft-com:vml" Requires="v">
                <p:oleObj spid="_x0000_s29698" name="图片" r:id="rId3" imgW="6734520" imgH="4076640" progId="Word.Picture.8">
                  <p:embed/>
                </p:oleObj>
              </mc:Choice>
              <mc:Fallback>
                <p:oleObj name="图片" r:id="rId3" imgW="6734520" imgH="4076640" progId="Word.Picture.8">
                  <p:embed/>
                  <p:pic>
                    <p:nvPicPr>
                      <p:cNvPr id="446468" name="Object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1412875"/>
                        <a:ext cx="7607300" cy="4587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46470" name="Rectangle 6"/>
          <p:cNvSpPr>
            <a:spLocks noChangeArrowheads="1"/>
          </p:cNvSpPr>
          <p:nvPr/>
        </p:nvSpPr>
        <p:spPr bwMode="auto">
          <a:xfrm>
            <a:off x="6011863" y="1484313"/>
            <a:ext cx="1665287" cy="1738312"/>
          </a:xfrm>
          <a:prstGeom prst="rect">
            <a:avLst/>
          </a:prstGeom>
          <a:solidFill>
            <a:srgbClr val="CCECFF">
              <a:alpha val="53999"/>
            </a:srgbClr>
          </a:solidFill>
          <a:ln>
            <a:noFill/>
          </a:ln>
          <a:effectLst/>
          <a:extLs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46471" name="Rectangle 7"/>
          <p:cNvSpPr>
            <a:spLocks noChangeArrowheads="1"/>
          </p:cNvSpPr>
          <p:nvPr/>
        </p:nvSpPr>
        <p:spPr bwMode="auto">
          <a:xfrm>
            <a:off x="1258888" y="3284538"/>
            <a:ext cx="6313487" cy="2879725"/>
          </a:xfrm>
          <a:prstGeom prst="rect">
            <a:avLst/>
          </a:prstGeom>
          <a:solidFill>
            <a:schemeClr val="accent1">
              <a:alpha val="39000"/>
            </a:schemeClr>
          </a:solidFill>
          <a:ln>
            <a:noFill/>
          </a:ln>
          <a:effectLst/>
          <a:extLs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46472" name="Rectangle 8"/>
          <p:cNvSpPr>
            <a:spLocks noChangeArrowheads="1"/>
          </p:cNvSpPr>
          <p:nvPr/>
        </p:nvSpPr>
        <p:spPr bwMode="auto">
          <a:xfrm>
            <a:off x="7740650" y="3284538"/>
            <a:ext cx="576263" cy="2736850"/>
          </a:xfrm>
          <a:prstGeom prst="rect">
            <a:avLst/>
          </a:prstGeom>
          <a:solidFill>
            <a:srgbClr val="FFFF66">
              <a:alpha val="50000"/>
            </a:srgbClr>
          </a:solidFill>
          <a:ln>
            <a:noFill/>
          </a:ln>
          <a:effectLst/>
          <a:extLs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46473" name="Rectangle 9"/>
          <p:cNvSpPr>
            <a:spLocks noChangeArrowheads="1"/>
          </p:cNvSpPr>
          <p:nvPr/>
        </p:nvSpPr>
        <p:spPr bwMode="auto">
          <a:xfrm>
            <a:off x="1187450" y="1412875"/>
            <a:ext cx="4770438" cy="1846263"/>
          </a:xfrm>
          <a:prstGeom prst="rect">
            <a:avLst/>
          </a:prstGeom>
          <a:solidFill>
            <a:srgbClr val="FF7C80">
              <a:alpha val="37000"/>
            </a:srgbClr>
          </a:solidFill>
          <a:ln>
            <a:noFill/>
          </a:ln>
          <a:effectLst/>
          <a:extLs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46481" name="Line 17"/>
          <p:cNvSpPr>
            <a:spLocks noChangeShapeType="1"/>
          </p:cNvSpPr>
          <p:nvPr/>
        </p:nvSpPr>
        <p:spPr bwMode="auto">
          <a:xfrm>
            <a:off x="7708900" y="198438"/>
            <a:ext cx="1058863"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nvGrpSpPr>
          <p:cNvPr id="446482" name="Group 18"/>
          <p:cNvGrpSpPr>
            <a:grpSpLocks/>
          </p:cNvGrpSpPr>
          <p:nvPr/>
        </p:nvGrpSpPr>
        <p:grpSpPr bwMode="auto">
          <a:xfrm>
            <a:off x="7740650" y="1557338"/>
            <a:ext cx="1006475" cy="1358900"/>
            <a:chOff x="4577" y="759"/>
            <a:chExt cx="634" cy="856"/>
          </a:xfrm>
        </p:grpSpPr>
        <p:sp>
          <p:nvSpPr>
            <p:cNvPr id="446483" name="Line 19"/>
            <p:cNvSpPr>
              <a:spLocks noChangeShapeType="1"/>
            </p:cNvSpPr>
            <p:nvPr/>
          </p:nvSpPr>
          <p:spPr bwMode="auto">
            <a:xfrm>
              <a:off x="4680" y="1280"/>
              <a:ext cx="439"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46484" name="Line 20"/>
            <p:cNvSpPr>
              <a:spLocks noChangeShapeType="1"/>
            </p:cNvSpPr>
            <p:nvPr/>
          </p:nvSpPr>
          <p:spPr bwMode="auto">
            <a:xfrm>
              <a:off x="4845" y="866"/>
              <a:ext cx="0" cy="74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46485" name="Line 21"/>
            <p:cNvSpPr>
              <a:spLocks noChangeShapeType="1"/>
            </p:cNvSpPr>
            <p:nvPr/>
          </p:nvSpPr>
          <p:spPr bwMode="auto">
            <a:xfrm>
              <a:off x="4946" y="1606"/>
              <a:ext cx="21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46486" name="Line 22"/>
            <p:cNvSpPr>
              <a:spLocks noChangeShapeType="1"/>
            </p:cNvSpPr>
            <p:nvPr/>
          </p:nvSpPr>
          <p:spPr bwMode="auto">
            <a:xfrm>
              <a:off x="4577" y="988"/>
              <a:ext cx="211"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46487" name="Line 23"/>
            <p:cNvSpPr>
              <a:spLocks noChangeShapeType="1"/>
            </p:cNvSpPr>
            <p:nvPr/>
          </p:nvSpPr>
          <p:spPr bwMode="auto">
            <a:xfrm>
              <a:off x="4784" y="988"/>
              <a:ext cx="145" cy="621"/>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46488" name="Line 24"/>
            <p:cNvSpPr>
              <a:spLocks noChangeShapeType="1"/>
            </p:cNvSpPr>
            <p:nvPr/>
          </p:nvSpPr>
          <p:spPr bwMode="auto">
            <a:xfrm flipV="1">
              <a:off x="4845" y="759"/>
              <a:ext cx="0" cy="11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46489" name="Line 25"/>
            <p:cNvSpPr>
              <a:spLocks noChangeShapeType="1"/>
            </p:cNvSpPr>
            <p:nvPr/>
          </p:nvSpPr>
          <p:spPr bwMode="auto">
            <a:xfrm>
              <a:off x="5110" y="1270"/>
              <a:ext cx="101" cy="1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sp>
        <p:nvSpPr>
          <p:cNvPr id="446469" name="Rectangle 5"/>
          <p:cNvSpPr>
            <a:spLocks noChangeArrowheads="1"/>
          </p:cNvSpPr>
          <p:nvPr/>
        </p:nvSpPr>
        <p:spPr bwMode="auto">
          <a:xfrm>
            <a:off x="0" y="16383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46474" name="Rectangle 10"/>
          <p:cNvSpPr>
            <a:spLocks noChangeArrowheads="1"/>
          </p:cNvSpPr>
          <p:nvPr/>
        </p:nvSpPr>
        <p:spPr bwMode="auto">
          <a:xfrm>
            <a:off x="0" y="20097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46490" name="Rectangle 26"/>
          <p:cNvSpPr>
            <a:spLocks noChangeArrowheads="1"/>
          </p:cNvSpPr>
          <p:nvPr/>
        </p:nvSpPr>
        <p:spPr bwMode="auto">
          <a:xfrm>
            <a:off x="1116013" y="620713"/>
            <a:ext cx="28844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sz="2400">
                <a:solidFill>
                  <a:srgbClr val="000099"/>
                </a:solidFill>
                <a:latin typeface="Times New Roman" panose="02020603050405020304" pitchFamily="18" charset="0"/>
                <a:ea typeface="楷体_GB2312" pitchFamily="49" charset="-122"/>
              </a:rPr>
              <a:t>1</a:t>
            </a:r>
            <a:r>
              <a:rPr lang="zh-CN" altLang="en-US" sz="2400">
                <a:solidFill>
                  <a:srgbClr val="000099"/>
                </a:solidFill>
                <a:latin typeface="Times New Roman" panose="02020603050405020304" pitchFamily="18" charset="0"/>
                <a:ea typeface="楷体_GB2312" pitchFamily="49" charset="-122"/>
              </a:rPr>
              <a:t>、电路组成</a:t>
            </a:r>
          </a:p>
        </p:txBody>
      </p:sp>
    </p:spTree>
    <p:extLst>
      <p:ext uri="{BB962C8B-B14F-4D97-AF65-F5344CB8AC3E}">
        <p14:creationId xmlns:p14="http://schemas.microsoft.com/office/powerpoint/2010/main" val="19095099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446473"/>
                                        </p:tgtEl>
                                        <p:attrNameLst>
                                          <p:attrName>style.visibility</p:attrName>
                                        </p:attrNameLst>
                                      </p:cBhvr>
                                      <p:to>
                                        <p:strVal val="visible"/>
                                      </p:to>
                                    </p:set>
                                    <p:animEffect transition="in" filter="box(in)">
                                      <p:cBhvr>
                                        <p:cTn id="7" dur="500"/>
                                        <p:tgtEl>
                                          <p:spTgt spid="446473"/>
                                        </p:tgtEl>
                                      </p:cBhvr>
                                    </p:animEffect>
                                  </p:childTnLst>
                                  <p:subTnLst>
                                    <p:set>
                                      <p:cBhvr override="childStyle">
                                        <p:cTn dur="1" fill="hold" display="0" masterRel="nextClick" afterEffect="1"/>
                                        <p:tgtEl>
                                          <p:spTgt spid="446473"/>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446470"/>
                                        </p:tgtEl>
                                        <p:attrNameLst>
                                          <p:attrName>style.visibility</p:attrName>
                                        </p:attrNameLst>
                                      </p:cBhvr>
                                      <p:to>
                                        <p:strVal val="visible"/>
                                      </p:to>
                                    </p:set>
                                    <p:animEffect transition="in" filter="box(in)">
                                      <p:cBhvr>
                                        <p:cTn id="12" dur="500"/>
                                        <p:tgtEl>
                                          <p:spTgt spid="446470"/>
                                        </p:tgtEl>
                                      </p:cBhvr>
                                    </p:animEffect>
                                  </p:childTnLst>
                                  <p:subTnLst>
                                    <p:set>
                                      <p:cBhvr override="childStyle">
                                        <p:cTn dur="1" fill="hold" display="0" masterRel="nextClick" afterEffect="1"/>
                                        <p:tgtEl>
                                          <p:spTgt spid="446470"/>
                                        </p:tgtEl>
                                        <p:attrNameLst>
                                          <p:attrName>style.visibility</p:attrName>
                                        </p:attrNameLst>
                                      </p:cBhvr>
                                      <p:to>
                                        <p:strVal val="hidden"/>
                                      </p:to>
                                    </p:set>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46482"/>
                                        </p:tgtEl>
                                        <p:attrNameLst>
                                          <p:attrName>style.visibility</p:attrName>
                                        </p:attrNameLst>
                                      </p:cBhvr>
                                      <p:to>
                                        <p:strVal val="visible"/>
                                      </p:to>
                                    </p:set>
                                    <p:animEffect transition="in" filter="wipe(up)">
                                      <p:cBhvr>
                                        <p:cTn id="17" dur="500"/>
                                        <p:tgtEl>
                                          <p:spTgt spid="44648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446472"/>
                                        </p:tgtEl>
                                        <p:attrNameLst>
                                          <p:attrName>style.visibility</p:attrName>
                                        </p:attrNameLst>
                                      </p:cBhvr>
                                      <p:to>
                                        <p:strVal val="visible"/>
                                      </p:to>
                                    </p:set>
                                    <p:animEffect transition="in" filter="box(in)">
                                      <p:cBhvr>
                                        <p:cTn id="22" dur="500"/>
                                        <p:tgtEl>
                                          <p:spTgt spid="446472"/>
                                        </p:tgtEl>
                                      </p:cBhvr>
                                    </p:animEffect>
                                  </p:childTnLst>
                                  <p:subTnLst>
                                    <p:set>
                                      <p:cBhvr override="childStyle">
                                        <p:cTn dur="1" fill="hold" display="0" masterRel="nextClick" afterEffect="1"/>
                                        <p:tgtEl>
                                          <p:spTgt spid="446472"/>
                                        </p:tgtEl>
                                        <p:attrNameLst>
                                          <p:attrName>style.visibility</p:attrName>
                                        </p:attrNameLst>
                                      </p:cBhvr>
                                      <p:to>
                                        <p:strVal val="hidden"/>
                                      </p:to>
                                    </p:set>
                                  </p:sub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446471"/>
                                        </p:tgtEl>
                                        <p:attrNameLst>
                                          <p:attrName>style.visibility</p:attrName>
                                        </p:attrNameLst>
                                      </p:cBhvr>
                                      <p:to>
                                        <p:strVal val="visible"/>
                                      </p:to>
                                    </p:set>
                                    <p:animEffect transition="in" filter="box(in)">
                                      <p:cBhvr>
                                        <p:cTn id="27" dur="500"/>
                                        <p:tgtEl>
                                          <p:spTgt spid="446471"/>
                                        </p:tgtEl>
                                      </p:cBhvr>
                                    </p:animEffect>
                                  </p:childTnLst>
                                  <p:subTnLst>
                                    <p:set>
                                      <p:cBhvr override="childStyle">
                                        <p:cTn dur="1" fill="hold" display="0" masterRel="nextClick" afterEffect="1"/>
                                        <p:tgtEl>
                                          <p:spTgt spid="446471"/>
                                        </p:tgtEl>
                                        <p:attrNameLst>
                                          <p:attrName>style.visibility</p:attrName>
                                        </p:attrNameLst>
                                      </p:cBhvr>
                                      <p:to>
                                        <p:strVal val="hidden"/>
                                      </p:to>
                                    </p:set>
                                  </p:sub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446490"/>
                                        </p:tgtEl>
                                        <p:attrNameLst>
                                          <p:attrName>style.visibility</p:attrName>
                                        </p:attrNameLst>
                                      </p:cBhvr>
                                      <p:to>
                                        <p:strVal val="visible"/>
                                      </p:to>
                                    </p:set>
                                    <p:animEffect transition="in" filter="strips(downRight)">
                                      <p:cBhvr>
                                        <p:cTn id="32" dur="500"/>
                                        <p:tgtEl>
                                          <p:spTgt spid="4464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6490" grpId="0"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4199" name="Object 23"/>
          <p:cNvGraphicFramePr>
            <a:graphicFrameLocks/>
          </p:cNvGraphicFramePr>
          <p:nvPr/>
        </p:nvGraphicFramePr>
        <p:xfrm>
          <a:off x="323850" y="1123950"/>
          <a:ext cx="7607300" cy="4587875"/>
        </p:xfrm>
        <a:graphic>
          <a:graphicData uri="http://schemas.openxmlformats.org/presentationml/2006/ole">
            <mc:AlternateContent xmlns:mc="http://schemas.openxmlformats.org/markup-compatibility/2006">
              <mc:Choice xmlns:v="urn:schemas-microsoft-com:vml" Requires="v">
                <p:oleObj spid="_x0000_s30722" name="图片" r:id="rId3" imgW="6734520" imgH="4076640" progId="Word.Picture.8">
                  <p:embed/>
                </p:oleObj>
              </mc:Choice>
              <mc:Fallback>
                <p:oleObj name="图片" r:id="rId3" imgW="6734520" imgH="4076640" progId="Word.Picture.8">
                  <p:embed/>
                  <p:pic>
                    <p:nvPicPr>
                      <p:cNvPr id="434199" name="Object 2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1123950"/>
                        <a:ext cx="7607300" cy="4587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34181" name="Oval 5"/>
          <p:cNvSpPr>
            <a:spLocks noChangeArrowheads="1"/>
          </p:cNvSpPr>
          <p:nvPr/>
        </p:nvSpPr>
        <p:spPr bwMode="auto">
          <a:xfrm>
            <a:off x="900113" y="4868863"/>
            <a:ext cx="269875" cy="269875"/>
          </a:xfrm>
          <a:prstGeom prst="ellipse">
            <a:avLst/>
          </a:prstGeom>
          <a:solidFill>
            <a:srgbClr val="000099"/>
          </a:solidFill>
          <a:ln>
            <a:noFill/>
          </a:ln>
          <a:effectLst/>
          <a:extLst>
            <a:ext uri="{91240B29-F687-4F45-9708-019B960494DF}">
              <a14:hiddenLine xmlns:a14="http://schemas.microsoft.com/office/drawing/2010/main" w="28575">
                <a:solidFill>
                  <a:srgbClr val="00FF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1600">
                <a:solidFill>
                  <a:schemeClr val="bg1"/>
                </a:solidFill>
                <a:latin typeface="黑体" panose="02010609060101010101" pitchFamily="49" charset="-122"/>
                <a:ea typeface="黑体" panose="02010609060101010101" pitchFamily="49" charset="-122"/>
              </a:rPr>
              <a:t>0</a:t>
            </a:r>
          </a:p>
        </p:txBody>
      </p:sp>
      <p:grpSp>
        <p:nvGrpSpPr>
          <p:cNvPr id="434182" name="Group 6"/>
          <p:cNvGrpSpPr>
            <a:grpSpLocks/>
          </p:cNvGrpSpPr>
          <p:nvPr/>
        </p:nvGrpSpPr>
        <p:grpSpPr bwMode="auto">
          <a:xfrm>
            <a:off x="900113" y="3429000"/>
            <a:ext cx="4895850" cy="346075"/>
            <a:chOff x="697" y="2188"/>
            <a:chExt cx="3402" cy="170"/>
          </a:xfrm>
        </p:grpSpPr>
        <p:sp>
          <p:nvSpPr>
            <p:cNvPr id="434183" name="Oval 7"/>
            <p:cNvSpPr>
              <a:spLocks noChangeArrowheads="1"/>
            </p:cNvSpPr>
            <p:nvPr/>
          </p:nvSpPr>
          <p:spPr bwMode="auto">
            <a:xfrm>
              <a:off x="697" y="2188"/>
              <a:ext cx="170" cy="170"/>
            </a:xfrm>
            <a:prstGeom prst="ellipse">
              <a:avLst/>
            </a:prstGeom>
            <a:solidFill>
              <a:srgbClr val="000099"/>
            </a:solidFill>
            <a:ln>
              <a:noFill/>
            </a:ln>
            <a:effectLst/>
            <a:extLst>
              <a:ext uri="{91240B29-F687-4F45-9708-019B960494DF}">
                <a14:hiddenLine xmlns:a14="http://schemas.microsoft.com/office/drawing/2010/main" w="28575">
                  <a:solidFill>
                    <a:srgbClr val="00FF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1600">
                  <a:solidFill>
                    <a:schemeClr val="bg1"/>
                  </a:solidFill>
                  <a:latin typeface="黑体" panose="02010609060101010101" pitchFamily="49" charset="-122"/>
                  <a:ea typeface="黑体" panose="02010609060101010101" pitchFamily="49" charset="-122"/>
                </a:rPr>
                <a:t>0</a:t>
              </a:r>
            </a:p>
          </p:txBody>
        </p:sp>
        <p:sp>
          <p:nvSpPr>
            <p:cNvPr id="434184" name="Oval 8"/>
            <p:cNvSpPr>
              <a:spLocks noChangeArrowheads="1"/>
            </p:cNvSpPr>
            <p:nvPr/>
          </p:nvSpPr>
          <p:spPr bwMode="auto">
            <a:xfrm>
              <a:off x="1803" y="2188"/>
              <a:ext cx="170" cy="170"/>
            </a:xfrm>
            <a:prstGeom prst="ellipse">
              <a:avLst/>
            </a:prstGeom>
            <a:solidFill>
              <a:srgbClr val="000099"/>
            </a:solidFill>
            <a:ln>
              <a:noFill/>
            </a:ln>
            <a:effectLst/>
            <a:extLst>
              <a:ext uri="{91240B29-F687-4F45-9708-019B960494DF}">
                <a14:hiddenLine xmlns:a14="http://schemas.microsoft.com/office/drawing/2010/main" w="28575">
                  <a:solidFill>
                    <a:srgbClr val="00FF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1600">
                  <a:solidFill>
                    <a:schemeClr val="bg1"/>
                  </a:solidFill>
                  <a:latin typeface="黑体" panose="02010609060101010101" pitchFamily="49" charset="-122"/>
                  <a:ea typeface="黑体" panose="02010609060101010101" pitchFamily="49" charset="-122"/>
                </a:rPr>
                <a:t>0</a:t>
              </a:r>
            </a:p>
          </p:txBody>
        </p:sp>
        <p:sp>
          <p:nvSpPr>
            <p:cNvPr id="434185" name="Oval 9"/>
            <p:cNvSpPr>
              <a:spLocks noChangeArrowheads="1"/>
            </p:cNvSpPr>
            <p:nvPr/>
          </p:nvSpPr>
          <p:spPr bwMode="auto">
            <a:xfrm>
              <a:off x="2993" y="2188"/>
              <a:ext cx="170" cy="170"/>
            </a:xfrm>
            <a:prstGeom prst="ellipse">
              <a:avLst/>
            </a:prstGeom>
            <a:solidFill>
              <a:srgbClr val="000099"/>
            </a:solidFill>
            <a:ln>
              <a:noFill/>
            </a:ln>
            <a:effectLst/>
            <a:extLst>
              <a:ext uri="{91240B29-F687-4F45-9708-019B960494DF}">
                <a14:hiddenLine xmlns:a14="http://schemas.microsoft.com/office/drawing/2010/main" w="28575">
                  <a:solidFill>
                    <a:srgbClr val="00FF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1600">
                  <a:solidFill>
                    <a:schemeClr val="bg1"/>
                  </a:solidFill>
                  <a:latin typeface="黑体" panose="02010609060101010101" pitchFamily="49" charset="-122"/>
                  <a:ea typeface="黑体" panose="02010609060101010101" pitchFamily="49" charset="-122"/>
                </a:rPr>
                <a:t>0</a:t>
              </a:r>
            </a:p>
          </p:txBody>
        </p:sp>
        <p:sp>
          <p:nvSpPr>
            <p:cNvPr id="434186" name="Oval 10"/>
            <p:cNvSpPr>
              <a:spLocks noChangeArrowheads="1"/>
            </p:cNvSpPr>
            <p:nvPr/>
          </p:nvSpPr>
          <p:spPr bwMode="auto">
            <a:xfrm>
              <a:off x="3929" y="2188"/>
              <a:ext cx="170" cy="170"/>
            </a:xfrm>
            <a:prstGeom prst="ellipse">
              <a:avLst/>
            </a:prstGeom>
            <a:solidFill>
              <a:srgbClr val="000099"/>
            </a:solidFill>
            <a:ln>
              <a:noFill/>
            </a:ln>
            <a:effectLst/>
            <a:extLst>
              <a:ext uri="{91240B29-F687-4F45-9708-019B960494DF}">
                <a14:hiddenLine xmlns:a14="http://schemas.microsoft.com/office/drawing/2010/main" w="28575">
                  <a:solidFill>
                    <a:srgbClr val="00FF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1600">
                  <a:solidFill>
                    <a:schemeClr val="bg1"/>
                  </a:solidFill>
                  <a:latin typeface="黑体" panose="02010609060101010101" pitchFamily="49" charset="-122"/>
                  <a:ea typeface="黑体" panose="02010609060101010101" pitchFamily="49" charset="-122"/>
                </a:rPr>
                <a:t>0</a:t>
              </a:r>
            </a:p>
          </p:txBody>
        </p:sp>
      </p:grpSp>
      <p:sp>
        <p:nvSpPr>
          <p:cNvPr id="434187" name="Arc 11"/>
          <p:cNvSpPr>
            <a:spLocks/>
          </p:cNvSpPr>
          <p:nvPr/>
        </p:nvSpPr>
        <p:spPr bwMode="auto">
          <a:xfrm flipH="1" flipV="1">
            <a:off x="2860675" y="1138238"/>
            <a:ext cx="66675" cy="422275"/>
          </a:xfrm>
          <a:custGeom>
            <a:avLst/>
            <a:gdLst>
              <a:gd name="G0" fmla="+- 21600 0 0"/>
              <a:gd name="G1" fmla="+- 19019 0 0"/>
              <a:gd name="G2" fmla="+- 21600 0 0"/>
              <a:gd name="T0" fmla="*/ 20479 w 21600"/>
              <a:gd name="T1" fmla="*/ 40590 h 40590"/>
              <a:gd name="T2" fmla="*/ 11362 w 21600"/>
              <a:gd name="T3" fmla="*/ 0 h 40590"/>
              <a:gd name="T4" fmla="*/ 21600 w 21600"/>
              <a:gd name="T5" fmla="*/ 19019 h 40590"/>
            </a:gdLst>
            <a:ahLst/>
            <a:cxnLst>
              <a:cxn ang="0">
                <a:pos x="T0" y="T1"/>
              </a:cxn>
              <a:cxn ang="0">
                <a:pos x="T2" y="T3"/>
              </a:cxn>
              <a:cxn ang="0">
                <a:pos x="T4" y="T5"/>
              </a:cxn>
            </a:cxnLst>
            <a:rect l="0" t="0" r="r" b="b"/>
            <a:pathLst>
              <a:path w="21600" h="40590" fill="none" extrusionOk="0">
                <a:moveTo>
                  <a:pt x="20479" y="40589"/>
                </a:moveTo>
                <a:cubicBezTo>
                  <a:pt x="9000" y="39993"/>
                  <a:pt x="0" y="30512"/>
                  <a:pt x="0" y="19019"/>
                </a:cubicBezTo>
                <a:cubicBezTo>
                  <a:pt x="0" y="11071"/>
                  <a:pt x="4364" y="3766"/>
                  <a:pt x="11361" y="-1"/>
                </a:cubicBezTo>
              </a:path>
              <a:path w="21600" h="40590" stroke="0" extrusionOk="0">
                <a:moveTo>
                  <a:pt x="20479" y="40589"/>
                </a:moveTo>
                <a:cubicBezTo>
                  <a:pt x="9000" y="39993"/>
                  <a:pt x="0" y="30512"/>
                  <a:pt x="0" y="19019"/>
                </a:cubicBezTo>
                <a:cubicBezTo>
                  <a:pt x="0" y="11071"/>
                  <a:pt x="4364" y="3766"/>
                  <a:pt x="11361" y="-1"/>
                </a:cubicBezTo>
                <a:lnTo>
                  <a:pt x="21600" y="19019"/>
                </a:lnTo>
                <a:close/>
              </a:path>
            </a:pathLst>
          </a:custGeom>
          <a:noFill/>
          <a:ln w="19050">
            <a:solidFill>
              <a:srgbClr val="FF0000"/>
            </a:solidFill>
            <a:round/>
            <a:headEnd/>
            <a:tailEnd type="triangle"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34188" name="Arc 12"/>
          <p:cNvSpPr>
            <a:spLocks/>
          </p:cNvSpPr>
          <p:nvPr/>
        </p:nvSpPr>
        <p:spPr bwMode="auto">
          <a:xfrm flipH="1" flipV="1">
            <a:off x="2770188" y="1138238"/>
            <a:ext cx="66675" cy="422275"/>
          </a:xfrm>
          <a:custGeom>
            <a:avLst/>
            <a:gdLst>
              <a:gd name="G0" fmla="+- 21600 0 0"/>
              <a:gd name="G1" fmla="+- 19019 0 0"/>
              <a:gd name="G2" fmla="+- 21600 0 0"/>
              <a:gd name="T0" fmla="*/ 20479 w 21600"/>
              <a:gd name="T1" fmla="*/ 40590 h 40590"/>
              <a:gd name="T2" fmla="*/ 11362 w 21600"/>
              <a:gd name="T3" fmla="*/ 0 h 40590"/>
              <a:gd name="T4" fmla="*/ 21600 w 21600"/>
              <a:gd name="T5" fmla="*/ 19019 h 40590"/>
            </a:gdLst>
            <a:ahLst/>
            <a:cxnLst>
              <a:cxn ang="0">
                <a:pos x="T0" y="T1"/>
              </a:cxn>
              <a:cxn ang="0">
                <a:pos x="T2" y="T3"/>
              </a:cxn>
              <a:cxn ang="0">
                <a:pos x="T4" y="T5"/>
              </a:cxn>
            </a:cxnLst>
            <a:rect l="0" t="0" r="r" b="b"/>
            <a:pathLst>
              <a:path w="21600" h="40590" fill="none" extrusionOk="0">
                <a:moveTo>
                  <a:pt x="20479" y="40589"/>
                </a:moveTo>
                <a:cubicBezTo>
                  <a:pt x="9000" y="39993"/>
                  <a:pt x="0" y="30512"/>
                  <a:pt x="0" y="19019"/>
                </a:cubicBezTo>
                <a:cubicBezTo>
                  <a:pt x="0" y="11071"/>
                  <a:pt x="4364" y="3766"/>
                  <a:pt x="11361" y="-1"/>
                </a:cubicBezTo>
              </a:path>
              <a:path w="21600" h="40590" stroke="0" extrusionOk="0">
                <a:moveTo>
                  <a:pt x="20479" y="40589"/>
                </a:moveTo>
                <a:cubicBezTo>
                  <a:pt x="9000" y="39993"/>
                  <a:pt x="0" y="30512"/>
                  <a:pt x="0" y="19019"/>
                </a:cubicBezTo>
                <a:cubicBezTo>
                  <a:pt x="0" y="11071"/>
                  <a:pt x="4364" y="3766"/>
                  <a:pt x="11361" y="-1"/>
                </a:cubicBezTo>
                <a:lnTo>
                  <a:pt x="21600" y="19019"/>
                </a:lnTo>
                <a:close/>
              </a:path>
            </a:pathLst>
          </a:custGeom>
          <a:noFill/>
          <a:ln w="19050">
            <a:solidFill>
              <a:srgbClr val="FF0000"/>
            </a:solidFill>
            <a:round/>
            <a:headEnd type="triangle" w="med" len="me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34189" name="Rectangle 13"/>
          <p:cNvSpPr>
            <a:spLocks noChangeArrowheads="1"/>
          </p:cNvSpPr>
          <p:nvPr/>
        </p:nvSpPr>
        <p:spPr bwMode="auto">
          <a:xfrm>
            <a:off x="350838" y="5710238"/>
            <a:ext cx="8518525" cy="850900"/>
          </a:xfrm>
          <a:prstGeom prst="rect">
            <a:avLst/>
          </a:prstGeom>
          <a:solidFill>
            <a:srgbClr val="FFFFFF"/>
          </a:solidFill>
          <a:ln w="28575" algn="ctr">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457200" indent="-457200" algn="l">
              <a:defRPr kumimoji="1" sz="2400">
                <a:solidFill>
                  <a:schemeClr val="tx1"/>
                </a:solidFill>
                <a:latin typeface="Times New Roman" panose="02020603050405020304" pitchFamily="18" charset="0"/>
                <a:ea typeface="宋体" panose="02010600030101010101" pitchFamily="2" charset="-122"/>
              </a:defRPr>
            </a:lvl1pPr>
            <a:lvl2pPr marL="914400" indent="-457200" algn="l">
              <a:defRPr kumimoji="1" sz="2400">
                <a:solidFill>
                  <a:schemeClr val="tx1"/>
                </a:solidFill>
                <a:latin typeface="Times New Roman" panose="02020603050405020304" pitchFamily="18" charset="0"/>
                <a:ea typeface="宋体" panose="02010600030101010101" pitchFamily="2" charset="-122"/>
              </a:defRPr>
            </a:lvl2pPr>
            <a:lvl3pPr marL="1371600" indent="-457200" algn="l">
              <a:defRPr kumimoji="1" sz="2400">
                <a:solidFill>
                  <a:schemeClr val="tx1"/>
                </a:solidFill>
                <a:latin typeface="Times New Roman" panose="02020603050405020304" pitchFamily="18" charset="0"/>
                <a:ea typeface="宋体" panose="02010600030101010101" pitchFamily="2" charset="-122"/>
              </a:defRPr>
            </a:lvl3pPr>
            <a:lvl4pPr marL="1828800" indent="-457200" algn="l">
              <a:defRPr kumimoji="1" sz="2400">
                <a:solidFill>
                  <a:schemeClr val="tx1"/>
                </a:solidFill>
                <a:latin typeface="Times New Roman" panose="02020603050405020304" pitchFamily="18" charset="0"/>
                <a:ea typeface="宋体" panose="02010600030101010101" pitchFamily="2" charset="-122"/>
              </a:defRPr>
            </a:lvl4pPr>
            <a:lvl5pPr marL="2286000" indent="-457200" algn="l">
              <a:defRPr kumimoji="1" sz="2400">
                <a:solidFill>
                  <a:schemeClr val="tx1"/>
                </a:solidFill>
                <a:latin typeface="Times New Roman" panose="02020603050405020304" pitchFamily="18" charset="0"/>
                <a:ea typeface="宋体" panose="02010600030101010101" pitchFamily="2" charset="-122"/>
              </a:defRPr>
            </a:lvl5pPr>
            <a:lvl6pPr marL="27432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32004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6576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4114800" indent="-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a:solidFill>
                  <a:srgbClr val="000099"/>
                </a:solidFill>
                <a:ea typeface="楷体_GB2312" pitchFamily="49" charset="-122"/>
              </a:rPr>
              <a:t>Cr</a:t>
            </a:r>
            <a:r>
              <a:rPr lang="zh-CN" altLang="en-US">
                <a:solidFill>
                  <a:srgbClr val="000099"/>
                </a:solidFill>
                <a:ea typeface="楷体_GB2312" pitchFamily="49" charset="-122"/>
              </a:rPr>
              <a:t>信号将计数器清零；开关</a:t>
            </a:r>
            <a:r>
              <a:rPr lang="en-US" altLang="zh-CN">
                <a:solidFill>
                  <a:srgbClr val="000099"/>
                </a:solidFill>
                <a:ea typeface="楷体_GB2312" pitchFamily="49" charset="-122"/>
              </a:rPr>
              <a:t>S</a:t>
            </a:r>
            <a:r>
              <a:rPr lang="en-US" altLang="zh-CN" baseline="-25000">
                <a:solidFill>
                  <a:srgbClr val="000099"/>
                </a:solidFill>
                <a:ea typeface="楷体_GB2312" pitchFamily="49" charset="-122"/>
              </a:rPr>
              <a:t>2</a:t>
            </a:r>
            <a:r>
              <a:rPr lang="zh-CN" altLang="en-US">
                <a:solidFill>
                  <a:srgbClr val="000099"/>
                </a:solidFill>
                <a:ea typeface="楷体_GB2312" pitchFamily="49" charset="-122"/>
              </a:rPr>
              <a:t>闭合，待积分电容放电完毕后，断开</a:t>
            </a:r>
            <a:r>
              <a:rPr lang="en-US" altLang="zh-CN">
                <a:solidFill>
                  <a:srgbClr val="000099"/>
                </a:solidFill>
                <a:ea typeface="楷体_GB2312" pitchFamily="49" charset="-122"/>
              </a:rPr>
              <a:t>S</a:t>
            </a:r>
            <a:r>
              <a:rPr lang="en-US" altLang="zh-CN" baseline="-25000">
                <a:solidFill>
                  <a:srgbClr val="000099"/>
                </a:solidFill>
                <a:ea typeface="楷体_GB2312" pitchFamily="49" charset="-122"/>
              </a:rPr>
              <a:t>2 </a:t>
            </a:r>
            <a:r>
              <a:rPr lang="zh-CN" altLang="en-US">
                <a:solidFill>
                  <a:srgbClr val="000099"/>
                </a:solidFill>
                <a:ea typeface="楷体_GB2312" pitchFamily="49" charset="-122"/>
              </a:rPr>
              <a:t>使电容的初始电压为</a:t>
            </a:r>
            <a:r>
              <a:rPr lang="en-US" altLang="zh-CN">
                <a:solidFill>
                  <a:srgbClr val="000099"/>
                </a:solidFill>
                <a:ea typeface="楷体_GB2312" pitchFamily="49" charset="-122"/>
              </a:rPr>
              <a:t>0</a:t>
            </a:r>
            <a:r>
              <a:rPr lang="zh-CN" altLang="en-US">
                <a:solidFill>
                  <a:srgbClr val="000099"/>
                </a:solidFill>
                <a:ea typeface="楷体_GB2312" pitchFamily="49" charset="-122"/>
              </a:rPr>
              <a:t>。</a:t>
            </a:r>
          </a:p>
        </p:txBody>
      </p:sp>
      <p:sp>
        <p:nvSpPr>
          <p:cNvPr id="434190" name="Rectangle 14"/>
          <p:cNvSpPr>
            <a:spLocks noChangeArrowheads="1"/>
          </p:cNvSpPr>
          <p:nvPr/>
        </p:nvSpPr>
        <p:spPr bwMode="auto">
          <a:xfrm>
            <a:off x="1141413" y="620713"/>
            <a:ext cx="2447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sz="2400">
                <a:solidFill>
                  <a:srgbClr val="000099"/>
                </a:solidFill>
                <a:latin typeface="Times New Roman" panose="02020603050405020304" pitchFamily="18" charset="0"/>
                <a:ea typeface="楷体_GB2312" pitchFamily="49" charset="-122"/>
              </a:rPr>
              <a:t>2</a:t>
            </a:r>
            <a:r>
              <a:rPr lang="zh-CN" altLang="en-US" sz="2400">
                <a:solidFill>
                  <a:srgbClr val="000099"/>
                </a:solidFill>
                <a:latin typeface="Times New Roman" panose="02020603050405020304" pitchFamily="18" charset="0"/>
                <a:ea typeface="楷体_GB2312" pitchFamily="49" charset="-122"/>
              </a:rPr>
              <a:t>、工作原理</a:t>
            </a:r>
            <a:endParaRPr lang="en-GB" altLang="zh-CN" sz="2400">
              <a:solidFill>
                <a:srgbClr val="000099"/>
              </a:solidFill>
              <a:latin typeface="Times New Roman" panose="02020603050405020304" pitchFamily="18" charset="0"/>
              <a:ea typeface="楷体_GB2312" pitchFamily="49" charset="-122"/>
            </a:endParaRPr>
          </a:p>
        </p:txBody>
      </p:sp>
      <p:sp>
        <p:nvSpPr>
          <p:cNvPr id="434191" name="Rectangle 15"/>
          <p:cNvSpPr>
            <a:spLocks noChangeArrowheads="1"/>
          </p:cNvSpPr>
          <p:nvPr/>
        </p:nvSpPr>
        <p:spPr bwMode="auto">
          <a:xfrm>
            <a:off x="3789363" y="652463"/>
            <a:ext cx="3162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sz="2400">
                <a:solidFill>
                  <a:srgbClr val="000099"/>
                </a:solidFill>
                <a:latin typeface="楷体_GB2312" pitchFamily="49" charset="-122"/>
                <a:ea typeface="楷体_GB2312" pitchFamily="49" charset="-122"/>
              </a:rPr>
              <a:t>(1) </a:t>
            </a:r>
            <a:r>
              <a:rPr lang="zh-CN" altLang="en-US" sz="2400">
                <a:solidFill>
                  <a:srgbClr val="000099"/>
                </a:solidFill>
                <a:latin typeface="Times New Roman" panose="02020603050405020304" pitchFamily="18" charset="0"/>
                <a:ea typeface="楷体_GB2312" pitchFamily="49" charset="-122"/>
              </a:rPr>
              <a:t>准备阶段：</a:t>
            </a:r>
          </a:p>
        </p:txBody>
      </p:sp>
    </p:spTree>
    <p:extLst>
      <p:ext uri="{BB962C8B-B14F-4D97-AF65-F5344CB8AC3E}">
        <p14:creationId xmlns:p14="http://schemas.microsoft.com/office/powerpoint/2010/main" val="19907583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434181"/>
                                        </p:tgtEl>
                                        <p:attrNameLst>
                                          <p:attrName>style.visibility</p:attrName>
                                        </p:attrNameLst>
                                      </p:cBhvr>
                                      <p:to>
                                        <p:strVal val="visible"/>
                                      </p:to>
                                    </p:set>
                                    <p:animEffect transition="in" filter="wheel(4)">
                                      <p:cBhvr>
                                        <p:cTn id="7" dur="500"/>
                                        <p:tgtEl>
                                          <p:spTgt spid="434181"/>
                                        </p:tgtEl>
                                      </p:cBhvr>
                                    </p:animEffect>
                                  </p:childTnLst>
                                  <p:subTnLst>
                                    <p:set>
                                      <p:cBhvr override="childStyle">
                                        <p:cTn dur="1" fill="hold" display="0" masterRel="nextClick" afterEffect="1"/>
                                        <p:tgtEl>
                                          <p:spTgt spid="434181"/>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6" fill="hold" nodeType="clickEffect">
                                  <p:stCondLst>
                                    <p:cond delay="0"/>
                                  </p:stCondLst>
                                  <p:childTnLst>
                                    <p:set>
                                      <p:cBhvr>
                                        <p:cTn id="11" dur="1" fill="hold">
                                          <p:stCondLst>
                                            <p:cond delay="0"/>
                                          </p:stCondLst>
                                        </p:cTn>
                                        <p:tgtEl>
                                          <p:spTgt spid="434182"/>
                                        </p:tgtEl>
                                        <p:attrNameLst>
                                          <p:attrName>style.visibility</p:attrName>
                                        </p:attrNameLst>
                                      </p:cBhvr>
                                      <p:to>
                                        <p:strVal val="visible"/>
                                      </p:to>
                                    </p:set>
                                    <p:animEffect transition="in" filter="barn(inHorizontal)">
                                      <p:cBhvr>
                                        <p:cTn id="12" dur="500"/>
                                        <p:tgtEl>
                                          <p:spTgt spid="43418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3" fill="hold" nodeType="clickEffect">
                                  <p:stCondLst>
                                    <p:cond delay="0"/>
                                  </p:stCondLst>
                                  <p:childTnLst>
                                    <p:set>
                                      <p:cBhvr>
                                        <p:cTn id="16" dur="1" fill="hold">
                                          <p:stCondLst>
                                            <p:cond delay="0"/>
                                          </p:stCondLst>
                                        </p:cTn>
                                        <p:tgtEl>
                                          <p:spTgt spid="434187"/>
                                        </p:tgtEl>
                                        <p:attrNameLst>
                                          <p:attrName>style.visibility</p:attrName>
                                        </p:attrNameLst>
                                      </p:cBhvr>
                                      <p:to>
                                        <p:strVal val="visible"/>
                                      </p:to>
                                    </p:set>
                                    <p:animEffect transition="in" filter="strips(upRight)">
                                      <p:cBhvr>
                                        <p:cTn id="17" dur="500"/>
                                        <p:tgtEl>
                                          <p:spTgt spid="434187"/>
                                        </p:tgtEl>
                                      </p:cBhvr>
                                    </p:animEffect>
                                  </p:childTnLst>
                                  <p:subTnLst>
                                    <p:set>
                                      <p:cBhvr override="childStyle">
                                        <p:cTn dur="1" fill="hold" display="0" masterRel="nextClick" afterEffect="1"/>
                                        <p:tgtEl>
                                          <p:spTgt spid="434187"/>
                                        </p:tgtEl>
                                        <p:attrNameLst>
                                          <p:attrName>style.visibility</p:attrName>
                                        </p:attrNameLst>
                                      </p:cBhvr>
                                      <p:to>
                                        <p:strVal val="hidden"/>
                                      </p:to>
                                    </p:set>
                                  </p:sub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3" fill="hold" nodeType="clickEffect">
                                  <p:stCondLst>
                                    <p:cond delay="0"/>
                                  </p:stCondLst>
                                  <p:childTnLst>
                                    <p:set>
                                      <p:cBhvr>
                                        <p:cTn id="21" dur="1" fill="hold">
                                          <p:stCondLst>
                                            <p:cond delay="0"/>
                                          </p:stCondLst>
                                        </p:cTn>
                                        <p:tgtEl>
                                          <p:spTgt spid="434188"/>
                                        </p:tgtEl>
                                        <p:attrNameLst>
                                          <p:attrName>style.visibility</p:attrName>
                                        </p:attrNameLst>
                                      </p:cBhvr>
                                      <p:to>
                                        <p:strVal val="visible"/>
                                      </p:to>
                                    </p:set>
                                    <p:animEffect transition="in" filter="strips(upRight)">
                                      <p:cBhvr>
                                        <p:cTn id="22" dur="500"/>
                                        <p:tgtEl>
                                          <p:spTgt spid="434188"/>
                                        </p:tgtEl>
                                      </p:cBhvr>
                                    </p:animEffect>
                                  </p:childTnLst>
                                  <p:subTnLst>
                                    <p:set>
                                      <p:cBhvr override="childStyle">
                                        <p:cTn dur="1" fill="hold" display="0" masterRel="nextClick" afterEffect="1"/>
                                        <p:tgtEl>
                                          <p:spTgt spid="434188"/>
                                        </p:tgtEl>
                                        <p:attrNameLst>
                                          <p:attrName>style.visibility</p:attrName>
                                        </p:attrNameLst>
                                      </p:cBhvr>
                                      <p:to>
                                        <p:strVal val="hidden"/>
                                      </p:to>
                                    </p:set>
                                  </p:sub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34189"/>
                                        </p:tgtEl>
                                        <p:attrNameLst>
                                          <p:attrName>style.visibility</p:attrName>
                                        </p:attrNameLst>
                                      </p:cBhvr>
                                      <p:to>
                                        <p:strVal val="visible"/>
                                      </p:to>
                                    </p:set>
                                    <p:animEffect transition="in" filter="strips(downRight)">
                                      <p:cBhvr>
                                        <p:cTn id="27" dur="500"/>
                                        <p:tgtEl>
                                          <p:spTgt spid="4341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4181" grpId="0" animBg="1" autoUpdateAnimBg="0"/>
      <p:bldP spid="434189" grpId="0" animBg="1"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4" name="Rectangle 4"/>
          <p:cNvSpPr>
            <a:spLocks noChangeArrowheads="1"/>
          </p:cNvSpPr>
          <p:nvPr/>
        </p:nvSpPr>
        <p:spPr bwMode="auto">
          <a:xfrm>
            <a:off x="0" y="2616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435207" name="Object 7"/>
          <p:cNvGraphicFramePr>
            <a:graphicFrameLocks noChangeAspect="1"/>
          </p:cNvGraphicFramePr>
          <p:nvPr/>
        </p:nvGraphicFramePr>
        <p:xfrm>
          <a:off x="1804988" y="2589213"/>
          <a:ext cx="1846262" cy="466725"/>
        </p:xfrm>
        <a:graphic>
          <a:graphicData uri="http://schemas.openxmlformats.org/presentationml/2006/ole">
            <mc:AlternateContent xmlns:mc="http://schemas.openxmlformats.org/markup-compatibility/2006">
              <mc:Choice xmlns:v="urn:schemas-microsoft-com:vml" Requires="v">
                <p:oleObj spid="_x0000_s31746" name="Microsoft Equation 3.0" r:id="rId3" imgW="1002960" imgH="406080" progId="Equation.3">
                  <p:embed/>
                </p:oleObj>
              </mc:Choice>
              <mc:Fallback>
                <p:oleObj name="Microsoft Equation 3.0" r:id="rId3" imgW="1002960" imgH="406080" progId="Equation.3">
                  <p:embed/>
                  <p:pic>
                    <p:nvPicPr>
                      <p:cNvPr id="435207"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4988" y="2589213"/>
                        <a:ext cx="1846262" cy="466725"/>
                      </a:xfrm>
                      <a:prstGeom prst="rect">
                        <a:avLst/>
                      </a:prstGeom>
                      <a:solidFill>
                        <a:schemeClr val="bg1"/>
                      </a:solidFill>
                      <a:ln>
                        <a:noFill/>
                      </a:ln>
                      <a:extLst>
                        <a:ext uri="{91240B29-F687-4F45-9708-019B960494DF}">
                          <a14:hiddenLine xmlns:a14="http://schemas.microsoft.com/office/drawing/2010/main" w="38100">
                            <a:solidFill>
                              <a:srgbClr val="FF0000"/>
                            </a:solidFill>
                            <a:prstDash val="dash"/>
                            <a:miter lim="800000"/>
                            <a:headEnd/>
                            <a:tailEnd/>
                          </a14:hiddenLine>
                        </a:ext>
                      </a:extLst>
                    </p:spPr>
                  </p:pic>
                </p:oleObj>
              </mc:Fallback>
            </mc:AlternateContent>
          </a:graphicData>
        </a:graphic>
      </p:graphicFrame>
      <p:grpSp>
        <p:nvGrpSpPr>
          <p:cNvPr id="435213" name="Group 13"/>
          <p:cNvGrpSpPr>
            <a:grpSpLocks/>
          </p:cNvGrpSpPr>
          <p:nvPr/>
        </p:nvGrpSpPr>
        <p:grpSpPr bwMode="auto">
          <a:xfrm>
            <a:off x="2684463" y="5167313"/>
            <a:ext cx="3273425" cy="638175"/>
            <a:chOff x="4439" y="3577"/>
            <a:chExt cx="964" cy="408"/>
          </a:xfrm>
        </p:grpSpPr>
        <p:sp>
          <p:nvSpPr>
            <p:cNvPr id="435214" name="AutoShape 14"/>
            <p:cNvSpPr>
              <a:spLocks/>
            </p:cNvSpPr>
            <p:nvPr/>
          </p:nvSpPr>
          <p:spPr bwMode="auto">
            <a:xfrm rot="16200000">
              <a:off x="4864" y="3152"/>
              <a:ext cx="114" cy="964"/>
            </a:xfrm>
            <a:prstGeom prst="leftBrace">
              <a:avLst>
                <a:gd name="adj1" fmla="val 70468"/>
                <a:gd name="adj2" fmla="val 50000"/>
              </a:avLst>
            </a:prstGeom>
            <a:noFill/>
            <a:ln w="28575">
              <a:solidFill>
                <a:srgbClr val="00CC66"/>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35215" name="Text Box 15" descr="50%"/>
            <p:cNvSpPr txBox="1">
              <a:spLocks noChangeArrowheads="1"/>
            </p:cNvSpPr>
            <p:nvPr/>
          </p:nvSpPr>
          <p:spPr bwMode="auto">
            <a:xfrm>
              <a:off x="4666" y="3719"/>
              <a:ext cx="510" cy="266"/>
            </a:xfrm>
            <a:prstGeom prst="rect">
              <a:avLst/>
            </a:prstGeom>
            <a:pattFill prst="pct50">
              <a:fgClr>
                <a:schemeClr val="hlink"/>
              </a:fgClr>
              <a:bgClr>
                <a:srgbClr val="FFFFFF"/>
              </a:bgClr>
            </a:pattFill>
            <a:ln w="19050" algn="ctr">
              <a:solidFill>
                <a:srgbClr val="00CC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000">
                  <a:solidFill>
                    <a:srgbClr val="000066"/>
                  </a:solidFill>
                  <a:latin typeface="Times New Roman" panose="02020603050405020304" pitchFamily="18" charset="0"/>
                  <a:ea typeface="楷体_GB2312" pitchFamily="49" charset="-122"/>
                </a:rPr>
                <a:t>经过</a:t>
              </a:r>
              <a:r>
                <a:rPr lang="en-US" altLang="zh-CN" sz="2000">
                  <a:solidFill>
                    <a:srgbClr val="000066"/>
                  </a:solidFill>
                  <a:latin typeface="Times New Roman" panose="02020603050405020304" pitchFamily="18" charset="0"/>
                  <a:ea typeface="楷体_GB2312" pitchFamily="49" charset="-122"/>
                </a:rPr>
                <a:t>2</a:t>
              </a:r>
              <a:r>
                <a:rPr lang="en-US" altLang="zh-CN" sz="2000" baseline="30000">
                  <a:solidFill>
                    <a:srgbClr val="000066"/>
                  </a:solidFill>
                  <a:latin typeface="Times New Roman" panose="02020603050405020304" pitchFamily="18" charset="0"/>
                  <a:ea typeface="楷体_GB2312" pitchFamily="49" charset="-122"/>
                </a:rPr>
                <a:t>n</a:t>
              </a:r>
              <a:r>
                <a:rPr lang="zh-CN" altLang="en-US" sz="2000">
                  <a:solidFill>
                    <a:srgbClr val="000066"/>
                  </a:solidFill>
                  <a:latin typeface="Times New Roman" panose="02020603050405020304" pitchFamily="18" charset="0"/>
                  <a:ea typeface="楷体_GB2312" pitchFamily="49" charset="-122"/>
                </a:rPr>
                <a:t>个</a:t>
              </a:r>
              <a:r>
                <a:rPr lang="en-US" altLang="zh-CN" sz="2000">
                  <a:solidFill>
                    <a:srgbClr val="000066"/>
                  </a:solidFill>
                  <a:latin typeface="Times New Roman" panose="02020603050405020304" pitchFamily="18" charset="0"/>
                  <a:ea typeface="楷体_GB2312" pitchFamily="49" charset="-122"/>
                </a:rPr>
                <a:t>CP</a:t>
              </a:r>
            </a:p>
          </p:txBody>
        </p:sp>
      </p:grpSp>
      <p:graphicFrame>
        <p:nvGraphicFramePr>
          <p:cNvPr id="435239" name="Object 39"/>
          <p:cNvGraphicFramePr>
            <a:graphicFrameLocks noChangeAspect="1"/>
          </p:cNvGraphicFramePr>
          <p:nvPr/>
        </p:nvGraphicFramePr>
        <p:xfrm>
          <a:off x="3587750" y="2449513"/>
          <a:ext cx="1501775" cy="581025"/>
        </p:xfrm>
        <a:graphic>
          <a:graphicData uri="http://schemas.openxmlformats.org/presentationml/2006/ole">
            <mc:AlternateContent xmlns:mc="http://schemas.openxmlformats.org/markup-compatibility/2006">
              <mc:Choice xmlns:v="urn:schemas-microsoft-com:vml" Requires="v">
                <p:oleObj spid="_x0000_s31747" name="Equation" r:id="rId5" imgW="736560" imgH="393480" progId="Equation.DSMT4">
                  <p:embed/>
                </p:oleObj>
              </mc:Choice>
              <mc:Fallback>
                <p:oleObj name="Equation" r:id="rId5" imgW="736560" imgH="393480" progId="Equation.DSMT4">
                  <p:embed/>
                  <p:pic>
                    <p:nvPicPr>
                      <p:cNvPr id="435239" name="Object 3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87750" y="2449513"/>
                        <a:ext cx="1501775" cy="581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35335" name="Rectangle 135"/>
          <p:cNvSpPr>
            <a:spLocks noChangeArrowheads="1"/>
          </p:cNvSpPr>
          <p:nvPr/>
        </p:nvSpPr>
        <p:spPr bwMode="auto">
          <a:xfrm>
            <a:off x="900113" y="549275"/>
            <a:ext cx="29479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sz="2400">
                <a:solidFill>
                  <a:srgbClr val="000099"/>
                </a:solidFill>
                <a:latin typeface="Times New Roman" panose="02020603050405020304" pitchFamily="18" charset="0"/>
                <a:ea typeface="楷体_GB2312" pitchFamily="49" charset="-122"/>
              </a:rPr>
              <a:t>(2) </a:t>
            </a:r>
            <a:r>
              <a:rPr lang="zh-CN" altLang="en-US" sz="2400">
                <a:solidFill>
                  <a:srgbClr val="000099"/>
                </a:solidFill>
                <a:latin typeface="Times New Roman" panose="02020603050405020304" pitchFamily="18" charset="0"/>
                <a:ea typeface="楷体_GB2312" pitchFamily="49" charset="-122"/>
              </a:rPr>
              <a:t>第一次积分：</a:t>
            </a:r>
          </a:p>
        </p:txBody>
      </p:sp>
      <p:grpSp>
        <p:nvGrpSpPr>
          <p:cNvPr id="435336" name="Group 136"/>
          <p:cNvGrpSpPr>
            <a:grpSpLocks/>
          </p:cNvGrpSpPr>
          <p:nvPr/>
        </p:nvGrpSpPr>
        <p:grpSpPr bwMode="auto">
          <a:xfrm>
            <a:off x="455613" y="5702300"/>
            <a:ext cx="8437562" cy="1031875"/>
            <a:chOff x="0" y="277"/>
            <a:chExt cx="5093" cy="650"/>
          </a:xfrm>
        </p:grpSpPr>
        <p:sp>
          <p:nvSpPr>
            <p:cNvPr id="435337" name="Rectangle 137"/>
            <p:cNvSpPr>
              <a:spLocks noChangeArrowheads="1"/>
            </p:cNvSpPr>
            <p:nvPr/>
          </p:nvSpPr>
          <p:spPr bwMode="auto">
            <a:xfrm>
              <a:off x="0" y="277"/>
              <a:ext cx="5093" cy="650"/>
            </a:xfrm>
            <a:prstGeom prst="rect">
              <a:avLst/>
            </a:prstGeom>
            <a:solidFill>
              <a:schemeClr val="bg1">
                <a:alpha val="50000"/>
              </a:schemeClr>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35338" name="Rectangle 138"/>
            <p:cNvSpPr>
              <a:spLocks noChangeArrowheads="1"/>
            </p:cNvSpPr>
            <p:nvPr/>
          </p:nvSpPr>
          <p:spPr bwMode="auto">
            <a:xfrm>
              <a:off x="92" y="335"/>
              <a:ext cx="4800" cy="51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1" lang="en-US" altLang="zh-CN" sz="2400" i="1">
                  <a:solidFill>
                    <a:srgbClr val="000099"/>
                  </a:solidFill>
                  <a:latin typeface="Times New Roman" panose="02020603050405020304" pitchFamily="18" charset="0"/>
                  <a:ea typeface="楷体_GB2312" pitchFamily="49" charset="-122"/>
                </a:rPr>
                <a:t>t</a:t>
              </a:r>
              <a:r>
                <a:rPr kumimoji="1" lang="en-US" altLang="zh-CN" sz="2400">
                  <a:solidFill>
                    <a:srgbClr val="000099"/>
                  </a:solidFill>
                  <a:latin typeface="Times New Roman" panose="02020603050405020304" pitchFamily="18" charset="0"/>
                  <a:ea typeface="楷体_GB2312" pitchFamily="49" charset="-122"/>
                </a:rPr>
                <a:t> = </a:t>
              </a:r>
              <a:r>
                <a:rPr kumimoji="1" lang="en-US" altLang="zh-CN" sz="2400" i="1">
                  <a:solidFill>
                    <a:srgbClr val="000099"/>
                  </a:solidFill>
                  <a:latin typeface="Times New Roman" panose="02020603050405020304" pitchFamily="18" charset="0"/>
                  <a:ea typeface="楷体_GB2312" pitchFamily="49" charset="-122"/>
                </a:rPr>
                <a:t>t</a:t>
              </a:r>
              <a:r>
                <a:rPr kumimoji="1" lang="en-US" altLang="zh-CN" sz="2400" baseline="-25000">
                  <a:solidFill>
                    <a:srgbClr val="000099"/>
                  </a:solidFill>
                  <a:latin typeface="Times New Roman" panose="02020603050405020304" pitchFamily="18" charset="0"/>
                  <a:ea typeface="楷体_GB2312" pitchFamily="49" charset="-122"/>
                </a:rPr>
                <a:t>0</a:t>
              </a:r>
              <a:r>
                <a:rPr kumimoji="1" lang="zh-CN" altLang="en-US" sz="2400">
                  <a:solidFill>
                    <a:srgbClr val="000099"/>
                  </a:solidFill>
                  <a:latin typeface="Times New Roman" panose="02020603050405020304" pitchFamily="18" charset="0"/>
                  <a:ea typeface="楷体_GB2312" pitchFamily="49" charset="-122"/>
                </a:rPr>
                <a:t>时，开关</a:t>
              </a:r>
              <a:r>
                <a:rPr kumimoji="1" lang="en-US" altLang="zh-CN" sz="2400">
                  <a:solidFill>
                    <a:srgbClr val="000099"/>
                  </a:solidFill>
                  <a:latin typeface="Times New Roman" panose="02020603050405020304" pitchFamily="18" charset="0"/>
                  <a:ea typeface="楷体_GB2312" pitchFamily="49" charset="-122"/>
                </a:rPr>
                <a:t>S</a:t>
              </a:r>
              <a:r>
                <a:rPr kumimoji="1" lang="en-US" altLang="zh-CN" sz="2400" baseline="-25000">
                  <a:solidFill>
                    <a:srgbClr val="000099"/>
                  </a:solidFill>
                  <a:latin typeface="Times New Roman" panose="02020603050405020304" pitchFamily="18" charset="0"/>
                  <a:ea typeface="楷体_GB2312" pitchFamily="49" charset="-122"/>
                </a:rPr>
                <a:t>1</a:t>
              </a:r>
              <a:r>
                <a:rPr kumimoji="1" lang="zh-CN" altLang="en-US" sz="2400">
                  <a:solidFill>
                    <a:srgbClr val="000099"/>
                  </a:solidFill>
                  <a:latin typeface="Times New Roman" panose="02020603050405020304" pitchFamily="18" charset="0"/>
                  <a:ea typeface="楷体_GB2312" pitchFamily="49" charset="-122"/>
                </a:rPr>
                <a:t>与</a:t>
              </a:r>
              <a:r>
                <a:rPr kumimoji="1" lang="en-US" altLang="zh-CN" sz="2400">
                  <a:solidFill>
                    <a:srgbClr val="000099"/>
                  </a:solidFill>
                  <a:latin typeface="Times New Roman" panose="02020603050405020304" pitchFamily="18" charset="0"/>
                  <a:ea typeface="楷体_GB2312" pitchFamily="49" charset="-122"/>
                </a:rPr>
                <a:t>A</a:t>
              </a:r>
              <a:r>
                <a:rPr kumimoji="1" lang="zh-CN" altLang="en-US" sz="2400">
                  <a:solidFill>
                    <a:srgbClr val="000099"/>
                  </a:solidFill>
                  <a:latin typeface="Times New Roman" panose="02020603050405020304" pitchFamily="18" charset="0"/>
                  <a:ea typeface="楷体_GB2312" pitchFamily="49" charset="-122"/>
                </a:rPr>
                <a:t>端相接，积分器开始对</a:t>
              </a:r>
              <a:r>
                <a:rPr kumimoji="1" lang="zh-CN" altLang="en-US" sz="2400">
                  <a:solidFill>
                    <a:srgbClr val="000099"/>
                  </a:solidFill>
                  <a:latin typeface="Times New Roman" panose="02020603050405020304" pitchFamily="18" charset="0"/>
                  <a:ea typeface="楷体_GB2312" pitchFamily="49" charset="-122"/>
                  <a:sym typeface="Symbol" panose="05050102010706020507" pitchFamily="18" charset="2"/>
                </a:rPr>
                <a:t></a:t>
              </a:r>
              <a:r>
                <a:rPr kumimoji="1" lang="en-US" altLang="zh-CN" sz="2400" baseline="-25000">
                  <a:solidFill>
                    <a:srgbClr val="000099"/>
                  </a:solidFill>
                  <a:latin typeface="Times New Roman" panose="02020603050405020304" pitchFamily="18" charset="0"/>
                  <a:ea typeface="楷体_GB2312" pitchFamily="49" charset="-122"/>
                </a:rPr>
                <a:t>I</a:t>
              </a:r>
              <a:r>
                <a:rPr kumimoji="1" lang="zh-CN" altLang="en-US" sz="2400">
                  <a:solidFill>
                    <a:srgbClr val="000099"/>
                  </a:solidFill>
                  <a:latin typeface="Times New Roman" panose="02020603050405020304" pitchFamily="18" charset="0"/>
                  <a:ea typeface="楷体_GB2312" pitchFamily="49" charset="-122"/>
                </a:rPr>
                <a:t>积分。</a:t>
              </a:r>
            </a:p>
            <a:p>
              <a:pPr algn="l"/>
              <a:r>
                <a:rPr kumimoji="1" lang="zh-CN" altLang="en-US" sz="2400">
                  <a:solidFill>
                    <a:srgbClr val="000099"/>
                  </a:solidFill>
                  <a:latin typeface="Times New Roman" panose="02020603050405020304" pitchFamily="18" charset="0"/>
                  <a:ea typeface="楷体_GB2312" pitchFamily="49" charset="-122"/>
                </a:rPr>
                <a:t>经</a:t>
              </a:r>
              <a:r>
                <a:rPr kumimoji="1" lang="en-US" altLang="zh-CN" sz="2400">
                  <a:solidFill>
                    <a:srgbClr val="000099"/>
                  </a:solidFill>
                  <a:latin typeface="Times New Roman" panose="02020603050405020304" pitchFamily="18" charset="0"/>
                  <a:ea typeface="楷体_GB2312" pitchFamily="49" charset="-122"/>
                </a:rPr>
                <a:t>2</a:t>
              </a:r>
              <a:r>
                <a:rPr kumimoji="1" lang="en-US" altLang="zh-CN" sz="2400" baseline="30000">
                  <a:solidFill>
                    <a:srgbClr val="000099"/>
                  </a:solidFill>
                  <a:latin typeface="Times New Roman" panose="02020603050405020304" pitchFamily="18" charset="0"/>
                  <a:ea typeface="楷体_GB2312" pitchFamily="49" charset="-122"/>
                </a:rPr>
                <a:t>n</a:t>
              </a:r>
              <a:r>
                <a:rPr kumimoji="1" lang="zh-CN" altLang="en-US" sz="2400">
                  <a:solidFill>
                    <a:srgbClr val="000099"/>
                  </a:solidFill>
                  <a:latin typeface="Times New Roman" panose="02020603050405020304" pitchFamily="18" charset="0"/>
                  <a:ea typeface="楷体_GB2312" pitchFamily="49" charset="-122"/>
                </a:rPr>
                <a:t>个</a:t>
              </a:r>
              <a:r>
                <a:rPr kumimoji="1" lang="en-US" altLang="zh-CN" sz="2400">
                  <a:solidFill>
                    <a:srgbClr val="000099"/>
                  </a:solidFill>
                  <a:latin typeface="Times New Roman" panose="02020603050405020304" pitchFamily="18" charset="0"/>
                  <a:ea typeface="楷体_GB2312" pitchFamily="49" charset="-122"/>
                </a:rPr>
                <a:t>CP</a:t>
              </a:r>
              <a:r>
                <a:rPr kumimoji="1" lang="zh-CN" altLang="en-US" sz="2400">
                  <a:solidFill>
                    <a:srgbClr val="000099"/>
                  </a:solidFill>
                  <a:latin typeface="Times New Roman" panose="02020603050405020304" pitchFamily="18" charset="0"/>
                  <a:ea typeface="楷体_GB2312" pitchFamily="49" charset="-122"/>
                </a:rPr>
                <a:t>后</a:t>
              </a:r>
              <a:r>
                <a:rPr kumimoji="1" lang="en-US" altLang="zh-CN" sz="2400">
                  <a:solidFill>
                    <a:srgbClr val="000099"/>
                  </a:solidFill>
                  <a:latin typeface="Times New Roman" panose="02020603050405020304" pitchFamily="18" charset="0"/>
                  <a:ea typeface="楷体_GB2312" pitchFamily="49" charset="-122"/>
                </a:rPr>
                <a:t>,</a:t>
              </a:r>
              <a:r>
                <a:rPr kumimoji="1" lang="zh-CN" altLang="en-US" sz="2400">
                  <a:solidFill>
                    <a:srgbClr val="000099"/>
                  </a:solidFill>
                  <a:latin typeface="Times New Roman" panose="02020603050405020304" pitchFamily="18" charset="0"/>
                  <a:ea typeface="楷体_GB2312" pitchFamily="49" charset="-122"/>
                </a:rPr>
                <a:t>开关切换到</a:t>
              </a:r>
              <a:r>
                <a:rPr kumimoji="1" lang="en-US" altLang="zh-CN" sz="2400">
                  <a:solidFill>
                    <a:srgbClr val="000099"/>
                  </a:solidFill>
                  <a:latin typeface="Times New Roman" panose="02020603050405020304" pitchFamily="18" charset="0"/>
                  <a:ea typeface="楷体_GB2312" pitchFamily="49" charset="-122"/>
                </a:rPr>
                <a:t>B</a:t>
              </a:r>
              <a:r>
                <a:rPr kumimoji="1" lang="zh-CN" altLang="en-US" sz="2400">
                  <a:solidFill>
                    <a:srgbClr val="000099"/>
                  </a:solidFill>
                  <a:latin typeface="Times New Roman" panose="02020603050405020304" pitchFamily="18" charset="0"/>
                  <a:ea typeface="楷体_GB2312" pitchFamily="49" charset="-122"/>
                </a:rPr>
                <a:t>，</a:t>
              </a:r>
              <a:r>
                <a:rPr kumimoji="1" lang="zh-CN" altLang="en-US" sz="2400">
                  <a:solidFill>
                    <a:srgbClr val="000099"/>
                  </a:solidFill>
                  <a:latin typeface="Times New Roman" panose="02020603050405020304" pitchFamily="18" charset="0"/>
                  <a:ea typeface="楷体_GB2312" pitchFamily="49" charset="-122"/>
                  <a:sym typeface="Symbol" panose="05050102010706020507" pitchFamily="18" charset="2"/>
                </a:rPr>
                <a:t></a:t>
              </a:r>
              <a:r>
                <a:rPr kumimoji="1" lang="zh-CN" altLang="en-US" sz="2400" baseline="30000">
                  <a:solidFill>
                    <a:srgbClr val="000099"/>
                  </a:solidFill>
                  <a:latin typeface="Times New Roman" panose="02020603050405020304" pitchFamily="18" charset="0"/>
                  <a:ea typeface="楷体_GB2312" pitchFamily="49" charset="-122"/>
                  <a:sym typeface="Symbol" panose="05050102010706020507" pitchFamily="18" charset="2"/>
                </a:rPr>
                <a:t>，</a:t>
              </a:r>
              <a:r>
                <a:rPr kumimoji="1" lang="en-US" altLang="zh-CN" sz="2400">
                  <a:solidFill>
                    <a:srgbClr val="000099"/>
                  </a:solidFill>
                  <a:latin typeface="Times New Roman" panose="02020603050405020304" pitchFamily="18" charset="0"/>
                  <a:ea typeface="楷体_GB2312" pitchFamily="49" charset="-122"/>
                </a:rPr>
                <a:t>=V</a:t>
              </a:r>
              <a:r>
                <a:rPr kumimoji="1" lang="en-US" altLang="zh-CN" sz="2400" baseline="-25000">
                  <a:solidFill>
                    <a:srgbClr val="000099"/>
                  </a:solidFill>
                  <a:latin typeface="Times New Roman" panose="02020603050405020304" pitchFamily="18" charset="0"/>
                  <a:ea typeface="楷体_GB2312" pitchFamily="49" charset="-122"/>
                </a:rPr>
                <a:t>P</a:t>
              </a:r>
              <a:r>
                <a:rPr kumimoji="1" lang="zh-CN" altLang="en-US" sz="2400" baseline="-25000">
                  <a:solidFill>
                    <a:srgbClr val="000099"/>
                  </a:solidFill>
                  <a:latin typeface="Times New Roman" panose="02020603050405020304" pitchFamily="18" charset="0"/>
                  <a:ea typeface="楷体_GB2312" pitchFamily="49" charset="-122"/>
                </a:rPr>
                <a:t>。</a:t>
              </a:r>
              <a:r>
                <a:rPr kumimoji="1" lang="zh-CN" altLang="en-US" sz="2400">
                  <a:solidFill>
                    <a:srgbClr val="000099"/>
                  </a:solidFill>
                  <a:latin typeface="Times New Roman" panose="02020603050405020304" pitchFamily="18" charset="0"/>
                  <a:ea typeface="楷体_GB2312" pitchFamily="49" charset="-122"/>
                </a:rPr>
                <a:t>第一积分时间为</a:t>
              </a:r>
              <a:r>
                <a:rPr lang="en-US" altLang="zh-CN" sz="2000">
                  <a:solidFill>
                    <a:srgbClr val="000099"/>
                  </a:solidFill>
                  <a:latin typeface="Times New Roman" panose="02020603050405020304" pitchFamily="18" charset="0"/>
                  <a:ea typeface="楷体_GB2312" pitchFamily="49" charset="-122"/>
                </a:rPr>
                <a:t>2</a:t>
              </a:r>
              <a:r>
                <a:rPr lang="en-US" altLang="zh-CN" sz="2000" baseline="30000">
                  <a:solidFill>
                    <a:srgbClr val="000099"/>
                  </a:solidFill>
                  <a:latin typeface="Times New Roman" panose="02020603050405020304" pitchFamily="18" charset="0"/>
                  <a:ea typeface="楷体_GB2312" pitchFamily="49" charset="-122"/>
                </a:rPr>
                <a:t>n</a:t>
              </a:r>
              <a:r>
                <a:rPr lang="en-US" altLang="zh-CN" sz="2000">
                  <a:solidFill>
                    <a:srgbClr val="000099"/>
                  </a:solidFill>
                  <a:latin typeface="Times New Roman" panose="02020603050405020304" pitchFamily="18" charset="0"/>
                  <a:ea typeface="楷体_GB2312" pitchFamily="49" charset="-122"/>
                </a:rPr>
                <a:t>T</a:t>
              </a:r>
              <a:r>
                <a:rPr lang="en-US" altLang="zh-CN" sz="2000" baseline="-25000">
                  <a:solidFill>
                    <a:srgbClr val="000099"/>
                  </a:solidFill>
                  <a:latin typeface="Times New Roman" panose="02020603050405020304" pitchFamily="18" charset="0"/>
                  <a:ea typeface="楷体_GB2312" pitchFamily="49" charset="-122"/>
                </a:rPr>
                <a:t>C</a:t>
              </a:r>
            </a:p>
          </p:txBody>
        </p:sp>
      </p:grpSp>
      <p:graphicFrame>
        <p:nvGraphicFramePr>
          <p:cNvPr id="435345" name="Object 145"/>
          <p:cNvGraphicFramePr>
            <a:graphicFrameLocks/>
          </p:cNvGraphicFramePr>
          <p:nvPr/>
        </p:nvGraphicFramePr>
        <p:xfrm>
          <a:off x="466725" y="1123950"/>
          <a:ext cx="7607300" cy="4062413"/>
        </p:xfrm>
        <a:graphic>
          <a:graphicData uri="http://schemas.openxmlformats.org/presentationml/2006/ole">
            <mc:AlternateContent xmlns:mc="http://schemas.openxmlformats.org/markup-compatibility/2006">
              <mc:Choice xmlns:v="urn:schemas-microsoft-com:vml" Requires="v">
                <p:oleObj spid="_x0000_s31748" name="图片" r:id="rId7" imgW="6734520" imgH="3610440" progId="Word.Picture.8">
                  <p:embed/>
                </p:oleObj>
              </mc:Choice>
              <mc:Fallback>
                <p:oleObj name="图片" r:id="rId7" imgW="6734520" imgH="3610440" progId="Word.Picture.8">
                  <p:embed/>
                  <p:pic>
                    <p:nvPicPr>
                      <p:cNvPr id="435345" name="Object 145"/>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6725" y="1123950"/>
                        <a:ext cx="7607300" cy="4062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1484815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435207"/>
                                        </p:tgtEl>
                                        <p:attrNameLst>
                                          <p:attrName>style.visibility</p:attrName>
                                        </p:attrNameLst>
                                      </p:cBhvr>
                                      <p:to>
                                        <p:strVal val="visible"/>
                                      </p:to>
                                    </p:set>
                                    <p:animEffect transition="in" filter="slide(fromBottom)">
                                      <p:cBhvr>
                                        <p:cTn id="7" dur="500"/>
                                        <p:tgtEl>
                                          <p:spTgt spid="43520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35239"/>
                                        </p:tgtEl>
                                        <p:attrNameLst>
                                          <p:attrName>style.visibility</p:attrName>
                                        </p:attrNameLst>
                                      </p:cBhvr>
                                      <p:to>
                                        <p:strVal val="visible"/>
                                      </p:to>
                                    </p:set>
                                    <p:animEffect transition="in" filter="wipe(up)">
                                      <p:cBhvr>
                                        <p:cTn id="12" dur="500"/>
                                        <p:tgtEl>
                                          <p:spTgt spid="43523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nodeType="clickEffect">
                                  <p:stCondLst>
                                    <p:cond delay="0"/>
                                  </p:stCondLst>
                                  <p:childTnLst>
                                    <p:set>
                                      <p:cBhvr>
                                        <p:cTn id="16" dur="1" fill="hold">
                                          <p:stCondLst>
                                            <p:cond delay="0"/>
                                          </p:stCondLst>
                                        </p:cTn>
                                        <p:tgtEl>
                                          <p:spTgt spid="435213"/>
                                        </p:tgtEl>
                                        <p:attrNameLst>
                                          <p:attrName>style.visibility</p:attrName>
                                        </p:attrNameLst>
                                      </p:cBhvr>
                                      <p:to>
                                        <p:strVal val="visible"/>
                                      </p:to>
                                    </p:set>
                                    <p:animEffect transition="in" filter="slide(fromBottom)">
                                      <p:cBhvr>
                                        <p:cTn id="17" dur="500"/>
                                        <p:tgtEl>
                                          <p:spTgt spid="4352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435336"/>
                                        </p:tgtEl>
                                        <p:attrNameLst>
                                          <p:attrName>style.visibility</p:attrName>
                                        </p:attrNameLst>
                                      </p:cBhvr>
                                      <p:to>
                                        <p:strVal val="visible"/>
                                      </p:to>
                                    </p:set>
                                    <p:animEffect transition="in" filter="strips(downRight)">
                                      <p:cBhvr>
                                        <p:cTn id="22" dur="500"/>
                                        <p:tgtEl>
                                          <p:spTgt spid="4353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30" name="Rectangle 6"/>
          <p:cNvSpPr>
            <a:spLocks noChangeArrowheads="1"/>
          </p:cNvSpPr>
          <p:nvPr/>
        </p:nvSpPr>
        <p:spPr bwMode="auto">
          <a:xfrm>
            <a:off x="444500" y="5462588"/>
            <a:ext cx="8520113" cy="1206500"/>
          </a:xfrm>
          <a:prstGeom prst="rect">
            <a:avLst/>
          </a:prstGeom>
          <a:solidFill>
            <a:schemeClr val="bg1">
              <a:alpha val="50000"/>
            </a:schemeClr>
          </a:solidFill>
          <a:ln w="19050" algn="ctr">
            <a:solidFill>
              <a:srgbClr val="66FF3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kumimoji="1" lang="en-US" altLang="zh-CN" sz="2400" i="1">
                <a:solidFill>
                  <a:srgbClr val="000099"/>
                </a:solidFill>
                <a:latin typeface="Times New Roman" panose="02020603050405020304" pitchFamily="18" charset="0"/>
                <a:ea typeface="楷体_GB2312" pitchFamily="49" charset="-122"/>
              </a:rPr>
              <a:t>V</a:t>
            </a:r>
            <a:r>
              <a:rPr kumimoji="1" lang="en-US" altLang="zh-CN" sz="2400" baseline="-25000">
                <a:solidFill>
                  <a:srgbClr val="000099"/>
                </a:solidFill>
                <a:latin typeface="Times New Roman" panose="02020603050405020304" pitchFamily="18" charset="0"/>
                <a:ea typeface="楷体_GB2312" pitchFamily="49" charset="-122"/>
              </a:rPr>
              <a:t>REF</a:t>
            </a:r>
            <a:r>
              <a:rPr kumimoji="1" lang="zh-CN" altLang="en-US" sz="2400">
                <a:solidFill>
                  <a:srgbClr val="000099"/>
                </a:solidFill>
                <a:latin typeface="Times New Roman" panose="02020603050405020304" pitchFamily="18" charset="0"/>
                <a:ea typeface="楷体_GB2312" pitchFamily="49" charset="-122"/>
              </a:rPr>
              <a:t>加到积分器的输入端，积分器反方向进行第二次积分；当</a:t>
            </a:r>
            <a:r>
              <a:rPr kumimoji="1" lang="en-US" altLang="zh-CN" sz="2400" i="1">
                <a:solidFill>
                  <a:srgbClr val="000099"/>
                </a:solidFill>
                <a:latin typeface="Times New Roman" panose="02020603050405020304" pitchFamily="18" charset="0"/>
                <a:ea typeface="楷体_GB2312" pitchFamily="49" charset="-122"/>
              </a:rPr>
              <a:t>t</a:t>
            </a:r>
            <a:r>
              <a:rPr kumimoji="1" lang="en-US" altLang="zh-CN" sz="2400">
                <a:solidFill>
                  <a:srgbClr val="000099"/>
                </a:solidFill>
                <a:latin typeface="Times New Roman" panose="02020603050405020304" pitchFamily="18" charset="0"/>
                <a:ea typeface="楷体_GB2312" pitchFamily="49" charset="-122"/>
              </a:rPr>
              <a:t>=</a:t>
            </a:r>
            <a:r>
              <a:rPr kumimoji="1" lang="en-US" altLang="zh-CN" sz="2400" i="1">
                <a:solidFill>
                  <a:srgbClr val="000099"/>
                </a:solidFill>
                <a:latin typeface="Times New Roman" panose="02020603050405020304" pitchFamily="18" charset="0"/>
                <a:ea typeface="楷体_GB2312" pitchFamily="49" charset="-122"/>
              </a:rPr>
              <a:t>t</a:t>
            </a:r>
            <a:r>
              <a:rPr kumimoji="1" lang="en-US" altLang="zh-CN" sz="2400" baseline="-25000">
                <a:solidFill>
                  <a:srgbClr val="000099"/>
                </a:solidFill>
                <a:latin typeface="Times New Roman" panose="02020603050405020304" pitchFamily="18" charset="0"/>
                <a:ea typeface="楷体_GB2312" pitchFamily="49" charset="-122"/>
              </a:rPr>
              <a:t>2</a:t>
            </a:r>
            <a:r>
              <a:rPr kumimoji="1" lang="zh-CN" altLang="en-US" sz="2400">
                <a:solidFill>
                  <a:srgbClr val="000099"/>
                </a:solidFill>
                <a:latin typeface="Times New Roman" panose="02020603050405020304" pitchFamily="18" charset="0"/>
                <a:ea typeface="楷体_GB2312" pitchFamily="49" charset="-122"/>
              </a:rPr>
              <a:t>时积分器输出电压</a:t>
            </a:r>
            <a:r>
              <a:rPr kumimoji="1" lang="zh-CN" altLang="en-US" sz="2400">
                <a:solidFill>
                  <a:srgbClr val="000099"/>
                </a:solidFill>
                <a:latin typeface="Times New Roman" panose="02020603050405020304" pitchFamily="18" charset="0"/>
                <a:ea typeface="楷体_GB2312" pitchFamily="49" charset="-122"/>
                <a:sym typeface="Symbol" panose="05050102010706020507" pitchFamily="18" charset="2"/>
              </a:rPr>
              <a:t></a:t>
            </a:r>
            <a:r>
              <a:rPr kumimoji="1" lang="en-US" altLang="zh-CN" sz="2400" baseline="-25000">
                <a:solidFill>
                  <a:srgbClr val="000099"/>
                </a:solidFill>
                <a:latin typeface="Times New Roman" panose="02020603050405020304" pitchFamily="18" charset="0"/>
                <a:ea typeface="楷体_GB2312" pitchFamily="49" charset="-122"/>
              </a:rPr>
              <a:t>O</a:t>
            </a:r>
            <a:r>
              <a:rPr kumimoji="1" lang="en-US" altLang="zh-CN" sz="2400">
                <a:solidFill>
                  <a:srgbClr val="000099"/>
                </a:solidFill>
                <a:latin typeface="Times New Roman" panose="02020603050405020304" pitchFamily="18" charset="0"/>
                <a:ea typeface="楷体_GB2312" pitchFamily="49" charset="-122"/>
              </a:rPr>
              <a:t>≥0</a:t>
            </a:r>
            <a:r>
              <a:rPr kumimoji="1" lang="zh-CN" altLang="en-US" sz="2400">
                <a:solidFill>
                  <a:srgbClr val="000099"/>
                </a:solidFill>
                <a:latin typeface="Times New Roman" panose="02020603050405020304" pitchFamily="18" charset="0"/>
                <a:ea typeface="楷体_GB2312" pitchFamily="49" charset="-122"/>
              </a:rPr>
              <a:t>，比较器输出</a:t>
            </a:r>
            <a:r>
              <a:rPr kumimoji="1" lang="zh-CN" altLang="en-US" sz="2400">
                <a:solidFill>
                  <a:srgbClr val="000099"/>
                </a:solidFill>
                <a:latin typeface="Times New Roman" panose="02020603050405020304" pitchFamily="18" charset="0"/>
                <a:ea typeface="楷体_GB2312" pitchFamily="49" charset="-122"/>
                <a:sym typeface="Symbol" panose="05050102010706020507" pitchFamily="18" charset="2"/>
              </a:rPr>
              <a:t></a:t>
            </a:r>
            <a:r>
              <a:rPr kumimoji="1" lang="en-US" altLang="zh-CN" sz="2400" baseline="-25000">
                <a:solidFill>
                  <a:srgbClr val="000099"/>
                </a:solidFill>
                <a:latin typeface="Times New Roman" panose="02020603050405020304" pitchFamily="18" charset="0"/>
                <a:ea typeface="楷体_GB2312" pitchFamily="49" charset="-122"/>
              </a:rPr>
              <a:t>C</a:t>
            </a:r>
            <a:r>
              <a:rPr kumimoji="1" lang="en-US" altLang="zh-CN" sz="2400">
                <a:solidFill>
                  <a:srgbClr val="000099"/>
                </a:solidFill>
                <a:latin typeface="Times New Roman" panose="02020603050405020304" pitchFamily="18" charset="0"/>
                <a:ea typeface="楷体_GB2312" pitchFamily="49" charset="-122"/>
              </a:rPr>
              <a:t>=0</a:t>
            </a:r>
            <a:r>
              <a:rPr kumimoji="1" lang="zh-CN" altLang="en-US" sz="2400">
                <a:solidFill>
                  <a:srgbClr val="000099"/>
                </a:solidFill>
                <a:latin typeface="Times New Roman" panose="02020603050405020304" pitchFamily="18" charset="0"/>
                <a:ea typeface="楷体_GB2312" pitchFamily="49" charset="-122"/>
              </a:rPr>
              <a:t>，时钟脉冲控制门</a:t>
            </a:r>
            <a:r>
              <a:rPr kumimoji="1" lang="en-US" altLang="zh-CN" sz="2400">
                <a:solidFill>
                  <a:srgbClr val="000099"/>
                </a:solidFill>
                <a:latin typeface="Times New Roman" panose="02020603050405020304" pitchFamily="18" charset="0"/>
                <a:ea typeface="楷体_GB2312" pitchFamily="49" charset="-122"/>
              </a:rPr>
              <a:t>G</a:t>
            </a:r>
            <a:r>
              <a:rPr kumimoji="1" lang="zh-CN" altLang="en-US" sz="2400">
                <a:solidFill>
                  <a:srgbClr val="000099"/>
                </a:solidFill>
                <a:latin typeface="Times New Roman" panose="02020603050405020304" pitchFamily="18" charset="0"/>
                <a:ea typeface="楷体_GB2312" pitchFamily="49" charset="-122"/>
              </a:rPr>
              <a:t>被关闭，计数停止。</a:t>
            </a:r>
            <a:endParaRPr lang="zh-CN" altLang="en-US" sz="2400">
              <a:solidFill>
                <a:srgbClr val="000099"/>
              </a:solidFill>
              <a:latin typeface="Times New Roman" panose="02020603050405020304" pitchFamily="18" charset="0"/>
              <a:ea typeface="楷体_GB2312" pitchFamily="49" charset="-122"/>
            </a:endParaRPr>
          </a:p>
        </p:txBody>
      </p:sp>
      <p:sp>
        <p:nvSpPr>
          <p:cNvPr id="436260" name="Rectangle 36"/>
          <p:cNvSpPr>
            <a:spLocks noChangeArrowheads="1"/>
          </p:cNvSpPr>
          <p:nvPr/>
        </p:nvSpPr>
        <p:spPr bwMode="auto">
          <a:xfrm>
            <a:off x="509588" y="492125"/>
            <a:ext cx="3044825"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sz="2200">
                <a:solidFill>
                  <a:srgbClr val="000099"/>
                </a:solidFill>
                <a:latin typeface="楷体_GB2312" pitchFamily="49" charset="-122"/>
                <a:ea typeface="楷体_GB2312" pitchFamily="49" charset="-122"/>
              </a:rPr>
              <a:t>(3) </a:t>
            </a:r>
            <a:r>
              <a:rPr lang="zh-CN" altLang="en-US" sz="2200">
                <a:solidFill>
                  <a:srgbClr val="000099"/>
                </a:solidFill>
                <a:latin typeface="楷体_GB2312" pitchFamily="49" charset="-122"/>
                <a:ea typeface="楷体_GB2312" pitchFamily="49" charset="-122"/>
              </a:rPr>
              <a:t>第二次积分：</a:t>
            </a:r>
          </a:p>
        </p:txBody>
      </p:sp>
      <p:graphicFrame>
        <p:nvGraphicFramePr>
          <p:cNvPr id="436267" name="Object 43"/>
          <p:cNvGraphicFramePr>
            <a:graphicFrameLocks/>
          </p:cNvGraphicFramePr>
          <p:nvPr/>
        </p:nvGraphicFramePr>
        <p:xfrm>
          <a:off x="755650" y="1268413"/>
          <a:ext cx="7607300" cy="4062412"/>
        </p:xfrm>
        <a:graphic>
          <a:graphicData uri="http://schemas.openxmlformats.org/presentationml/2006/ole">
            <mc:AlternateContent xmlns:mc="http://schemas.openxmlformats.org/markup-compatibility/2006">
              <mc:Choice xmlns:v="urn:schemas-microsoft-com:vml" Requires="v">
                <p:oleObj spid="_x0000_s32770" name="图片" r:id="rId3" imgW="6734520" imgH="3610440" progId="Word.Picture.8">
                  <p:embed/>
                </p:oleObj>
              </mc:Choice>
              <mc:Fallback>
                <p:oleObj name="图片" r:id="rId3" imgW="6734520" imgH="3610440" progId="Word.Picture.8">
                  <p:embed/>
                  <p:pic>
                    <p:nvPicPr>
                      <p:cNvPr id="436267" name="Object 4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1268413"/>
                        <a:ext cx="7607300" cy="4062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3675509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36230"/>
                                        </p:tgtEl>
                                        <p:attrNameLst>
                                          <p:attrName>style.visibility</p:attrName>
                                        </p:attrNameLst>
                                      </p:cBhvr>
                                      <p:to>
                                        <p:strVal val="visible"/>
                                      </p:to>
                                    </p:set>
                                    <p:animEffect transition="in" filter="strips(downRight)">
                                      <p:cBhvr>
                                        <p:cTn id="7" dur="500"/>
                                        <p:tgtEl>
                                          <p:spTgt spid="4362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230" grpId="0" animBg="1"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2" name="Rectangle 4"/>
          <p:cNvSpPr>
            <a:spLocks noChangeArrowheads="1"/>
          </p:cNvSpPr>
          <p:nvPr/>
        </p:nvSpPr>
        <p:spPr bwMode="auto">
          <a:xfrm>
            <a:off x="-28575" y="80963"/>
            <a:ext cx="5400675" cy="6119812"/>
          </a:xfrm>
          <a:prstGeom prst="rect">
            <a:avLst/>
          </a:prstGeom>
          <a:solidFill>
            <a:schemeClr val="bg1"/>
          </a:solidFill>
          <a:ln>
            <a:noFill/>
          </a:ln>
          <a:effectLst/>
          <a:extLs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37253" name="Rectangle 5"/>
          <p:cNvSpPr>
            <a:spLocks noChangeArrowheads="1"/>
          </p:cNvSpPr>
          <p:nvPr/>
        </p:nvSpPr>
        <p:spPr bwMode="auto">
          <a:xfrm>
            <a:off x="585788" y="546100"/>
            <a:ext cx="1709737" cy="5265738"/>
          </a:xfrm>
          <a:prstGeom prst="rect">
            <a:avLst/>
          </a:prstGeom>
          <a:solidFill>
            <a:srgbClr val="FFFF99">
              <a:alpha val="50000"/>
            </a:srgbClr>
          </a:solidFill>
          <a:ln>
            <a:noFill/>
          </a:ln>
          <a:effectLst/>
          <a:extLs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37254" name="Rectangle 6"/>
          <p:cNvSpPr>
            <a:spLocks noChangeArrowheads="1"/>
          </p:cNvSpPr>
          <p:nvPr/>
        </p:nvSpPr>
        <p:spPr bwMode="auto">
          <a:xfrm>
            <a:off x="0" y="1604963"/>
            <a:ext cx="9144000" cy="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437255" name="Object 7"/>
          <p:cNvGraphicFramePr>
            <a:graphicFrameLocks noChangeAspect="1"/>
          </p:cNvGraphicFramePr>
          <p:nvPr/>
        </p:nvGraphicFramePr>
        <p:xfrm>
          <a:off x="138113" y="7938"/>
          <a:ext cx="4949825" cy="6121400"/>
        </p:xfrm>
        <a:graphic>
          <a:graphicData uri="http://schemas.openxmlformats.org/presentationml/2006/ole">
            <mc:AlternateContent xmlns:mc="http://schemas.openxmlformats.org/markup-compatibility/2006">
              <mc:Choice xmlns:v="urn:schemas-microsoft-com:vml" Requires="v">
                <p:oleObj spid="_x0000_s33794" name="图片" r:id="rId3" imgW="2696040" imgH="3648600" progId="Word.Picture.8">
                  <p:embed/>
                </p:oleObj>
              </mc:Choice>
              <mc:Fallback>
                <p:oleObj name="图片" r:id="rId3" imgW="2696040" imgH="3648600" progId="Word.Picture.8">
                  <p:embed/>
                  <p:pic>
                    <p:nvPicPr>
                      <p:cNvPr id="437255"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113" y="7938"/>
                        <a:ext cx="4949825" cy="6121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37256" name="AutoShape 8"/>
          <p:cNvSpPr>
            <a:spLocks noChangeArrowheads="1"/>
          </p:cNvSpPr>
          <p:nvPr/>
        </p:nvSpPr>
        <p:spPr bwMode="auto">
          <a:xfrm>
            <a:off x="3175" y="2301875"/>
            <a:ext cx="1125538" cy="361950"/>
          </a:xfrm>
          <a:prstGeom prst="wedgeRoundRectCallout">
            <a:avLst>
              <a:gd name="adj1" fmla="val 69889"/>
              <a:gd name="adj2" fmla="val 98685"/>
              <a:gd name="adj3" fmla="val 16667"/>
            </a:avLst>
          </a:prstGeom>
          <a:solidFill>
            <a:srgbClr val="FFFFFF"/>
          </a:solidFill>
          <a:ln w="19050" algn="ctr">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50000"/>
              </a:spcBef>
            </a:pPr>
            <a:r>
              <a:rPr lang="en-US" altLang="zh-CN">
                <a:latin typeface="Times New Roman" panose="02020603050405020304" pitchFamily="18" charset="0"/>
              </a:rPr>
              <a:t>T</a:t>
            </a:r>
            <a:r>
              <a:rPr lang="en-US" altLang="zh-CN" baseline="-25000">
                <a:latin typeface="Times New Roman" panose="02020603050405020304" pitchFamily="18" charset="0"/>
              </a:rPr>
              <a:t>1</a:t>
            </a:r>
            <a:r>
              <a:rPr lang="en-US" altLang="zh-CN">
                <a:latin typeface="Times New Roman" panose="02020603050405020304" pitchFamily="18" charset="0"/>
              </a:rPr>
              <a:t>=2</a:t>
            </a:r>
            <a:r>
              <a:rPr lang="en-US" altLang="zh-CN" baseline="30000">
                <a:latin typeface="Times New Roman" panose="02020603050405020304" pitchFamily="18" charset="0"/>
              </a:rPr>
              <a:t>n</a:t>
            </a:r>
            <a:r>
              <a:rPr lang="en-US" altLang="zh-CN">
                <a:latin typeface="Times New Roman" panose="02020603050405020304" pitchFamily="18" charset="0"/>
              </a:rPr>
              <a:t>T</a:t>
            </a:r>
            <a:r>
              <a:rPr lang="en-US" altLang="zh-CN" baseline="-25000">
                <a:latin typeface="Times New Roman" panose="02020603050405020304" pitchFamily="18" charset="0"/>
              </a:rPr>
              <a:t>C</a:t>
            </a:r>
          </a:p>
          <a:p>
            <a:pPr>
              <a:spcBef>
                <a:spcPct val="50000"/>
              </a:spcBef>
            </a:pPr>
            <a:endParaRPr lang="en-US" altLang="zh-CN">
              <a:latin typeface="Times New Roman" panose="02020603050405020304" pitchFamily="18" charset="0"/>
            </a:endParaRPr>
          </a:p>
        </p:txBody>
      </p:sp>
      <p:graphicFrame>
        <p:nvGraphicFramePr>
          <p:cNvPr id="437257" name="Object 9" descr="画布"/>
          <p:cNvGraphicFramePr>
            <a:graphicFrameLocks noChangeAspect="1"/>
          </p:cNvGraphicFramePr>
          <p:nvPr/>
        </p:nvGraphicFramePr>
        <p:xfrm>
          <a:off x="5561013" y="1125538"/>
          <a:ext cx="2800350" cy="833437"/>
        </p:xfrm>
        <a:graphic>
          <a:graphicData uri="http://schemas.openxmlformats.org/presentationml/2006/ole">
            <mc:AlternateContent xmlns:mc="http://schemas.openxmlformats.org/markup-compatibility/2006">
              <mc:Choice xmlns:v="urn:schemas-microsoft-com:vml" Requires="v">
                <p:oleObj spid="_x0000_s33795" name="Equation" r:id="rId5" imgW="1396800" imgH="419040" progId="Equation.DSMT4">
                  <p:embed/>
                </p:oleObj>
              </mc:Choice>
              <mc:Fallback>
                <p:oleObj name="Equation" r:id="rId5" imgW="1396800" imgH="419040" progId="Equation.DSMT4">
                  <p:embed/>
                  <p:pic>
                    <p:nvPicPr>
                      <p:cNvPr id="437257" name="Object 9" descr="画布"/>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61013" y="1125538"/>
                        <a:ext cx="2800350" cy="833437"/>
                      </a:xfrm>
                      <a:prstGeom prst="rect">
                        <a:avLst/>
                      </a:prstGeom>
                      <a:noFill/>
                      <a:ln>
                        <a:noFill/>
                      </a:ln>
                      <a:extLst>
                        <a:ext uri="{909E8E84-426E-40DD-AFC4-6F175D3DCCD1}">
                          <a14:hiddenFill xmlns:a14="http://schemas.microsoft.com/office/drawing/2010/main">
                            <a:blipFill dpi="0" rotWithShape="1">
                              <a:blip r:embed="rId7"/>
                              <a:srcRect/>
                              <a:tile tx="0" ty="0" sx="100000" sy="100000" flip="none" algn="tl"/>
                            </a:blipFill>
                          </a14:hiddenFill>
                        </a:ext>
                        <a:ext uri="{91240B29-F687-4F45-9708-019B960494DF}">
                          <a14:hiddenLine xmlns:a14="http://schemas.microsoft.com/office/drawing/2010/main" w="38100">
                            <a:solidFill>
                              <a:srgbClr val="FF0000"/>
                            </a:solidFill>
                            <a:prstDash val="dash"/>
                            <a:miter lim="800000"/>
                            <a:headEnd/>
                            <a:tailEnd/>
                          </a14:hiddenLine>
                        </a:ext>
                      </a:extLst>
                    </p:spPr>
                  </p:pic>
                </p:oleObj>
              </mc:Fallback>
            </mc:AlternateContent>
          </a:graphicData>
        </a:graphic>
      </p:graphicFrame>
      <p:graphicFrame>
        <p:nvGraphicFramePr>
          <p:cNvPr id="437258" name="Object 10"/>
          <p:cNvGraphicFramePr>
            <a:graphicFrameLocks noChangeAspect="1"/>
          </p:cNvGraphicFramePr>
          <p:nvPr/>
        </p:nvGraphicFramePr>
        <p:xfrm>
          <a:off x="5400675" y="236538"/>
          <a:ext cx="2084388" cy="869950"/>
        </p:xfrm>
        <a:graphic>
          <a:graphicData uri="http://schemas.openxmlformats.org/presentationml/2006/ole">
            <mc:AlternateContent xmlns:mc="http://schemas.openxmlformats.org/markup-compatibility/2006">
              <mc:Choice xmlns:v="urn:schemas-microsoft-com:vml" Requires="v">
                <p:oleObj spid="_x0000_s33796" name="Equation" r:id="rId8" imgW="939600" imgH="393480" progId="Equation.DSMT4">
                  <p:embed/>
                </p:oleObj>
              </mc:Choice>
              <mc:Fallback>
                <p:oleObj name="Equation" r:id="rId8" imgW="939600" imgH="393480" progId="Equation.DSMT4">
                  <p:embed/>
                  <p:pic>
                    <p:nvPicPr>
                      <p:cNvPr id="437258"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00675" y="236538"/>
                        <a:ext cx="2084388" cy="869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37262" name="Line 14"/>
          <p:cNvSpPr>
            <a:spLocks noChangeShapeType="1"/>
          </p:cNvSpPr>
          <p:nvPr/>
        </p:nvSpPr>
        <p:spPr bwMode="auto">
          <a:xfrm flipV="1">
            <a:off x="2322513" y="3248025"/>
            <a:ext cx="900112" cy="765175"/>
          </a:xfrm>
          <a:prstGeom prst="line">
            <a:avLst/>
          </a:prstGeom>
          <a:noFill/>
          <a:ln w="38100">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aphicFrame>
        <p:nvGraphicFramePr>
          <p:cNvPr id="437263" name="Object 15"/>
          <p:cNvGraphicFramePr>
            <a:graphicFrameLocks noChangeAspect="1"/>
          </p:cNvGraphicFramePr>
          <p:nvPr/>
        </p:nvGraphicFramePr>
        <p:xfrm>
          <a:off x="5367338" y="2120900"/>
          <a:ext cx="3776662" cy="819150"/>
        </p:xfrm>
        <a:graphic>
          <a:graphicData uri="http://schemas.openxmlformats.org/presentationml/2006/ole">
            <mc:AlternateContent xmlns:mc="http://schemas.openxmlformats.org/markup-compatibility/2006">
              <mc:Choice xmlns:v="urn:schemas-microsoft-com:vml" Requires="v">
                <p:oleObj spid="_x0000_s33797" name="Equation" r:id="rId10" imgW="1955520" imgH="393480" progId="Equation.DSMT4">
                  <p:embed/>
                </p:oleObj>
              </mc:Choice>
              <mc:Fallback>
                <p:oleObj name="Equation" r:id="rId10" imgW="1955520" imgH="393480" progId="Equation.DSMT4">
                  <p:embed/>
                  <p:pic>
                    <p:nvPicPr>
                      <p:cNvPr id="437263" name="Object 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67338" y="2120900"/>
                        <a:ext cx="3776662"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37264" name="Rectangle 16"/>
          <p:cNvSpPr>
            <a:spLocks noChangeArrowheads="1"/>
          </p:cNvSpPr>
          <p:nvPr/>
        </p:nvSpPr>
        <p:spPr bwMode="auto">
          <a:xfrm>
            <a:off x="0" y="3233738"/>
            <a:ext cx="9144000" cy="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437265" name="Object 17"/>
          <p:cNvGraphicFramePr>
            <a:graphicFrameLocks noChangeAspect="1"/>
          </p:cNvGraphicFramePr>
          <p:nvPr/>
        </p:nvGraphicFramePr>
        <p:xfrm>
          <a:off x="5473700" y="2974975"/>
          <a:ext cx="2179638" cy="889000"/>
        </p:xfrm>
        <a:graphic>
          <a:graphicData uri="http://schemas.openxmlformats.org/presentationml/2006/ole">
            <mc:AlternateContent xmlns:mc="http://schemas.openxmlformats.org/markup-compatibility/2006">
              <mc:Choice xmlns:v="urn:schemas-microsoft-com:vml" Requires="v">
                <p:oleObj spid="_x0000_s33798" name="Equation" r:id="rId12" imgW="1015920" imgH="419040" progId="Equation.DSMT4">
                  <p:embed/>
                </p:oleObj>
              </mc:Choice>
              <mc:Fallback>
                <p:oleObj name="Equation" r:id="rId12" imgW="1015920" imgH="419040" progId="Equation.DSMT4">
                  <p:embed/>
                  <p:pic>
                    <p:nvPicPr>
                      <p:cNvPr id="437265" name="Object 1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73700" y="2974975"/>
                        <a:ext cx="2179638" cy="889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37266" name="Rectangle 18"/>
          <p:cNvSpPr>
            <a:spLocks noChangeArrowheads="1"/>
          </p:cNvSpPr>
          <p:nvPr/>
        </p:nvSpPr>
        <p:spPr bwMode="auto">
          <a:xfrm>
            <a:off x="0" y="3219450"/>
            <a:ext cx="9144000" cy="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437267" name="Object 19"/>
          <p:cNvGraphicFramePr>
            <a:graphicFrameLocks noChangeAspect="1"/>
          </p:cNvGraphicFramePr>
          <p:nvPr/>
        </p:nvGraphicFramePr>
        <p:xfrm>
          <a:off x="5605463" y="3836988"/>
          <a:ext cx="1574800" cy="941387"/>
        </p:xfrm>
        <a:graphic>
          <a:graphicData uri="http://schemas.openxmlformats.org/presentationml/2006/ole">
            <mc:AlternateContent xmlns:mc="http://schemas.openxmlformats.org/markup-compatibility/2006">
              <mc:Choice xmlns:v="urn:schemas-microsoft-com:vml" Requires="v">
                <p:oleObj spid="_x0000_s33799" name="Equation" r:id="rId14" imgW="761760" imgH="457200" progId="Equation.DSMT4">
                  <p:embed/>
                </p:oleObj>
              </mc:Choice>
              <mc:Fallback>
                <p:oleObj name="Equation" r:id="rId14" imgW="761760" imgH="457200" progId="Equation.DSMT4">
                  <p:embed/>
                  <p:pic>
                    <p:nvPicPr>
                      <p:cNvPr id="437267" name="Object 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605463" y="3836988"/>
                        <a:ext cx="1574800" cy="9413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37268" name="Rectangle 20"/>
          <p:cNvSpPr>
            <a:spLocks noChangeArrowheads="1"/>
          </p:cNvSpPr>
          <p:nvPr/>
        </p:nvSpPr>
        <p:spPr bwMode="auto">
          <a:xfrm>
            <a:off x="3738563" y="5038725"/>
            <a:ext cx="1260475" cy="385763"/>
          </a:xfrm>
          <a:prstGeom prst="rect">
            <a:avLst/>
          </a:prstGeom>
          <a:noFill/>
          <a:ln w="19050" algn="ctr">
            <a:solidFill>
              <a:srgbClr val="FF0000"/>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altLang="zh-CN">
                <a:latin typeface="Arial" panose="020B0604020202020204" pitchFamily="34" charset="0"/>
              </a:rPr>
              <a:t> </a:t>
            </a:r>
            <a:r>
              <a:rPr lang="en-US" altLang="zh-CN">
                <a:latin typeface="Times New Roman" panose="02020603050405020304" pitchFamily="18" charset="0"/>
              </a:rPr>
              <a:t>T</a:t>
            </a:r>
            <a:r>
              <a:rPr lang="en-US" altLang="zh-CN" baseline="-25000">
                <a:latin typeface="Times New Roman" panose="02020603050405020304" pitchFamily="18" charset="0"/>
              </a:rPr>
              <a:t>2</a:t>
            </a:r>
            <a:r>
              <a:rPr lang="en-US" altLang="zh-CN">
                <a:latin typeface="Times New Roman" panose="02020603050405020304" pitchFamily="18" charset="0"/>
              </a:rPr>
              <a:t>=</a:t>
            </a:r>
            <a:r>
              <a:rPr lang="en-US" altLang="zh-CN">
                <a:latin typeface="Times New Roman" panose="02020603050405020304" pitchFamily="18" charset="0"/>
                <a:sym typeface="Symbol" panose="05050102010706020507" pitchFamily="18" charset="2"/>
              </a:rPr>
              <a:t></a:t>
            </a:r>
            <a:r>
              <a:rPr lang="en-US" altLang="zh-CN">
                <a:latin typeface="Times New Roman" panose="02020603050405020304" pitchFamily="18" charset="0"/>
              </a:rPr>
              <a:t>T</a:t>
            </a:r>
            <a:r>
              <a:rPr lang="en-US" altLang="zh-CN" baseline="-25000">
                <a:latin typeface="Times New Roman" panose="02020603050405020304" pitchFamily="18" charset="0"/>
                <a:sym typeface="Symbol" panose="05050102010706020507" pitchFamily="18" charset="2"/>
              </a:rPr>
              <a:t>c</a:t>
            </a:r>
            <a:r>
              <a:rPr lang="en-US" altLang="zh-CN">
                <a:latin typeface="Times New Roman" panose="02020603050405020304" pitchFamily="18" charset="0"/>
                <a:sym typeface="Symbol" panose="05050102010706020507" pitchFamily="18" charset="2"/>
              </a:rPr>
              <a:t> </a:t>
            </a:r>
          </a:p>
        </p:txBody>
      </p:sp>
      <p:graphicFrame>
        <p:nvGraphicFramePr>
          <p:cNvPr id="437269" name="Object 21"/>
          <p:cNvGraphicFramePr>
            <a:graphicFrameLocks noChangeAspect="1"/>
          </p:cNvGraphicFramePr>
          <p:nvPr/>
        </p:nvGraphicFramePr>
        <p:xfrm>
          <a:off x="5724525" y="4733925"/>
          <a:ext cx="2057400" cy="960438"/>
        </p:xfrm>
        <a:graphic>
          <a:graphicData uri="http://schemas.openxmlformats.org/presentationml/2006/ole">
            <mc:AlternateContent xmlns:mc="http://schemas.openxmlformats.org/markup-compatibility/2006">
              <mc:Choice xmlns:v="urn:schemas-microsoft-com:vml" Requires="v">
                <p:oleObj spid="_x0000_s33800" name="Equation" r:id="rId16" imgW="990360" imgH="457200" progId="Equation.DSMT4">
                  <p:embed/>
                </p:oleObj>
              </mc:Choice>
              <mc:Fallback>
                <p:oleObj name="Equation" r:id="rId16" imgW="990360" imgH="457200" progId="Equation.DSMT4">
                  <p:embed/>
                  <p:pic>
                    <p:nvPicPr>
                      <p:cNvPr id="437269" name="Object 2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724525" y="4733925"/>
                        <a:ext cx="2057400" cy="960438"/>
                      </a:xfrm>
                      <a:prstGeom prst="rect">
                        <a:avLst/>
                      </a:prstGeom>
                      <a:solidFill>
                        <a:srgbClr val="FFFFCC"/>
                      </a:solidFill>
                      <a:ln w="9525">
                        <a:solidFill>
                          <a:srgbClr val="FF0000"/>
                        </a:solidFill>
                        <a:miter lim="800000"/>
                        <a:headEnd/>
                        <a:tailEnd/>
                      </a:ln>
                    </p:spPr>
                  </p:pic>
                </p:oleObj>
              </mc:Fallback>
            </mc:AlternateContent>
          </a:graphicData>
        </a:graphic>
      </p:graphicFrame>
      <p:sp>
        <p:nvSpPr>
          <p:cNvPr id="437270" name="Oval 22"/>
          <p:cNvSpPr>
            <a:spLocks noChangeArrowheads="1"/>
          </p:cNvSpPr>
          <p:nvPr/>
        </p:nvSpPr>
        <p:spPr bwMode="auto">
          <a:xfrm>
            <a:off x="3152775" y="3157538"/>
            <a:ext cx="134938" cy="134937"/>
          </a:xfrm>
          <a:prstGeom prst="ellipse">
            <a:avLst/>
          </a:prstGeom>
          <a:solidFill>
            <a:schemeClr val="accent1"/>
          </a:solidFill>
          <a:ln>
            <a:noFill/>
          </a:ln>
          <a:effectLst/>
          <a:extLst>
            <a:ext uri="{91240B29-F687-4F45-9708-019B960494DF}">
              <a14:hiddenLine xmlns:a14="http://schemas.microsoft.com/office/drawing/2010/main" w="19050"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437271" name="Rectangle 23"/>
          <p:cNvSpPr>
            <a:spLocks noChangeArrowheads="1"/>
          </p:cNvSpPr>
          <p:nvPr/>
        </p:nvSpPr>
        <p:spPr bwMode="auto">
          <a:xfrm>
            <a:off x="3873500" y="2527300"/>
            <a:ext cx="1081088" cy="385763"/>
          </a:xfrm>
          <a:prstGeom prst="rect">
            <a:avLst/>
          </a:prstGeom>
          <a:noFill/>
          <a:ln w="19050" algn="ctr">
            <a:solidFill>
              <a:srgbClr val="FF0000"/>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en-US" altLang="zh-CN">
                <a:latin typeface="Times New Roman" panose="02020603050405020304" pitchFamily="18" charset="0"/>
              </a:rPr>
              <a:t>T</a:t>
            </a:r>
            <a:r>
              <a:rPr lang="en-US" altLang="zh-CN" baseline="-25000">
                <a:latin typeface="Times New Roman" panose="02020603050405020304" pitchFamily="18" charset="0"/>
              </a:rPr>
              <a:t>2</a:t>
            </a:r>
            <a:r>
              <a:rPr lang="en-US" altLang="zh-CN">
                <a:latin typeface="Times New Roman" panose="02020603050405020304" pitchFamily="18" charset="0"/>
              </a:rPr>
              <a:t>=</a:t>
            </a:r>
            <a:r>
              <a:rPr lang="en-US" altLang="zh-CN" i="1">
                <a:latin typeface="Times New Roman" panose="02020603050405020304" pitchFamily="18" charset="0"/>
              </a:rPr>
              <a:t>t</a:t>
            </a:r>
            <a:r>
              <a:rPr lang="en-US" altLang="zh-CN" baseline="-25000">
                <a:latin typeface="Times New Roman" panose="02020603050405020304" pitchFamily="18" charset="0"/>
              </a:rPr>
              <a:t>1</a:t>
            </a:r>
            <a:r>
              <a:rPr lang="en-US" altLang="zh-CN">
                <a:latin typeface="Times New Roman" panose="02020603050405020304" pitchFamily="18" charset="0"/>
              </a:rPr>
              <a:t> </a:t>
            </a:r>
            <a:r>
              <a:rPr lang="en-US" altLang="zh-CN">
                <a:latin typeface="Times New Roman" panose="02020603050405020304" pitchFamily="18" charset="0"/>
                <a:sym typeface="Symbol" panose="05050102010706020507" pitchFamily="18" charset="2"/>
              </a:rPr>
              <a:t></a:t>
            </a:r>
            <a:r>
              <a:rPr lang="en-US" altLang="zh-CN" i="1">
                <a:latin typeface="Times New Roman" panose="02020603050405020304" pitchFamily="18" charset="0"/>
              </a:rPr>
              <a:t>t</a:t>
            </a:r>
            <a:r>
              <a:rPr lang="en-US" altLang="zh-CN" baseline="-25000">
                <a:latin typeface="Times New Roman" panose="02020603050405020304" pitchFamily="18" charset="0"/>
                <a:sym typeface="Symbol" panose="05050102010706020507" pitchFamily="18" charset="2"/>
              </a:rPr>
              <a:t>2</a:t>
            </a:r>
            <a:r>
              <a:rPr lang="en-US" altLang="zh-CN">
                <a:latin typeface="Times New Roman" panose="02020603050405020304" pitchFamily="18" charset="0"/>
                <a:sym typeface="Symbol" panose="05050102010706020507" pitchFamily="18" charset="2"/>
              </a:rPr>
              <a:t> </a:t>
            </a:r>
          </a:p>
        </p:txBody>
      </p:sp>
      <p:sp>
        <p:nvSpPr>
          <p:cNvPr id="437272" name="Rectangle 24"/>
          <p:cNvSpPr>
            <a:spLocks noChangeArrowheads="1"/>
          </p:cNvSpPr>
          <p:nvPr/>
        </p:nvSpPr>
        <p:spPr bwMode="auto">
          <a:xfrm>
            <a:off x="0" y="6261100"/>
            <a:ext cx="9144000" cy="457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2400">
                <a:solidFill>
                  <a:srgbClr val="000099"/>
                </a:solidFill>
                <a:latin typeface="Times New Roman" panose="02020603050405020304" pitchFamily="18" charset="0"/>
                <a:ea typeface="楷体_GB2312" pitchFamily="49" charset="-122"/>
              </a:rPr>
              <a:t>在计数器所计的数</a:t>
            </a:r>
            <a:r>
              <a:rPr kumimoji="1" lang="zh-CN" altLang="en-US" sz="2400">
                <a:solidFill>
                  <a:srgbClr val="000099"/>
                </a:solidFill>
                <a:latin typeface="Times New Roman" panose="02020603050405020304" pitchFamily="18" charset="0"/>
                <a:ea typeface="楷体_GB2312" pitchFamily="49" charset="-122"/>
                <a:sym typeface="Symbol" panose="05050102010706020507" pitchFamily="18" charset="2"/>
              </a:rPr>
              <a:t></a:t>
            </a:r>
            <a:r>
              <a:rPr kumimoji="1" lang="en-US" altLang="zh-CN" sz="2400">
                <a:solidFill>
                  <a:srgbClr val="000099"/>
                </a:solidFill>
                <a:latin typeface="Times New Roman" panose="02020603050405020304" pitchFamily="18" charset="0"/>
                <a:ea typeface="楷体_GB2312" pitchFamily="49" charset="-122"/>
              </a:rPr>
              <a:t>=</a:t>
            </a:r>
            <a:r>
              <a:rPr kumimoji="1" lang="en-US" altLang="zh-CN" sz="2400" i="1">
                <a:solidFill>
                  <a:srgbClr val="000099"/>
                </a:solidFill>
                <a:latin typeface="Times New Roman" panose="02020603050405020304" pitchFamily="18" charset="0"/>
                <a:ea typeface="楷体_GB2312" pitchFamily="49" charset="-122"/>
              </a:rPr>
              <a:t>Q</a:t>
            </a:r>
            <a:r>
              <a:rPr kumimoji="1" lang="en-US" altLang="zh-CN" sz="2400" baseline="-25000">
                <a:solidFill>
                  <a:srgbClr val="000099"/>
                </a:solidFill>
                <a:latin typeface="Times New Roman" panose="02020603050405020304" pitchFamily="18" charset="0"/>
                <a:ea typeface="楷体_GB2312" pitchFamily="49" charset="-122"/>
              </a:rPr>
              <a:t>n-1</a:t>
            </a:r>
            <a:r>
              <a:rPr kumimoji="1" lang="en-US" altLang="zh-CN" sz="2400">
                <a:solidFill>
                  <a:srgbClr val="000099"/>
                </a:solidFill>
                <a:latin typeface="Times New Roman" panose="02020603050405020304" pitchFamily="18" charset="0"/>
                <a:ea typeface="楷体_GB2312" pitchFamily="49" charset="-122"/>
              </a:rPr>
              <a:t>…</a:t>
            </a:r>
            <a:r>
              <a:rPr kumimoji="1" lang="en-US" altLang="zh-CN" sz="2400" i="1">
                <a:solidFill>
                  <a:srgbClr val="000099"/>
                </a:solidFill>
                <a:latin typeface="Times New Roman" panose="02020603050405020304" pitchFamily="18" charset="0"/>
                <a:ea typeface="楷体_GB2312" pitchFamily="49" charset="-122"/>
              </a:rPr>
              <a:t>Q</a:t>
            </a:r>
            <a:r>
              <a:rPr kumimoji="1" lang="en-US" altLang="zh-CN" sz="2400" baseline="-25000">
                <a:solidFill>
                  <a:srgbClr val="000099"/>
                </a:solidFill>
                <a:latin typeface="Times New Roman" panose="02020603050405020304" pitchFamily="18" charset="0"/>
                <a:ea typeface="楷体_GB2312" pitchFamily="49" charset="-122"/>
              </a:rPr>
              <a:t>1</a:t>
            </a:r>
            <a:r>
              <a:rPr kumimoji="1" lang="en-US" altLang="zh-CN" sz="2400" i="1">
                <a:solidFill>
                  <a:srgbClr val="000099"/>
                </a:solidFill>
                <a:latin typeface="Times New Roman" panose="02020603050405020304" pitchFamily="18" charset="0"/>
                <a:ea typeface="楷体_GB2312" pitchFamily="49" charset="-122"/>
              </a:rPr>
              <a:t>Q</a:t>
            </a:r>
            <a:r>
              <a:rPr kumimoji="1" lang="en-US" altLang="zh-CN" sz="2400" baseline="-25000">
                <a:solidFill>
                  <a:srgbClr val="000099"/>
                </a:solidFill>
                <a:latin typeface="Times New Roman" panose="02020603050405020304" pitchFamily="18" charset="0"/>
                <a:ea typeface="楷体_GB2312" pitchFamily="49" charset="-122"/>
              </a:rPr>
              <a:t>0</a:t>
            </a:r>
            <a:r>
              <a:rPr kumimoji="1" lang="zh-CN" altLang="en-US" sz="2400">
                <a:solidFill>
                  <a:srgbClr val="000099"/>
                </a:solidFill>
                <a:latin typeface="Times New Roman" panose="02020603050405020304" pitchFamily="18" charset="0"/>
                <a:ea typeface="楷体_GB2312" pitchFamily="49" charset="-122"/>
              </a:rPr>
              <a:t>，</a:t>
            </a:r>
            <a:r>
              <a:rPr kumimoji="1" lang="zh-CN" altLang="en-US" sz="2400">
                <a:solidFill>
                  <a:srgbClr val="000099"/>
                </a:solidFill>
                <a:latin typeface="Times New Roman" panose="02020603050405020304" pitchFamily="18" charset="0"/>
                <a:ea typeface="楷体_GB2312" pitchFamily="49" charset="-122"/>
                <a:sym typeface="Symbol" panose="05050102010706020507" pitchFamily="18" charset="2"/>
              </a:rPr>
              <a:t></a:t>
            </a:r>
            <a:r>
              <a:rPr kumimoji="1" lang="zh-CN" altLang="en-US" sz="2400">
                <a:solidFill>
                  <a:srgbClr val="000099"/>
                </a:solidFill>
                <a:latin typeface="Times New Roman" panose="02020603050405020304" pitchFamily="18" charset="0"/>
                <a:ea typeface="楷体_GB2312" pitchFamily="49" charset="-122"/>
              </a:rPr>
              <a:t>就是</a:t>
            </a:r>
            <a:r>
              <a:rPr kumimoji="1" lang="en-US" altLang="zh-CN" sz="2400">
                <a:solidFill>
                  <a:srgbClr val="000099"/>
                </a:solidFill>
                <a:latin typeface="Times New Roman" panose="02020603050405020304" pitchFamily="18" charset="0"/>
                <a:ea typeface="楷体_GB2312" pitchFamily="49" charset="-122"/>
              </a:rPr>
              <a:t>A/D</a:t>
            </a:r>
            <a:r>
              <a:rPr kumimoji="1" lang="zh-CN" altLang="en-US" sz="2400">
                <a:solidFill>
                  <a:srgbClr val="000099"/>
                </a:solidFill>
                <a:latin typeface="Times New Roman" panose="02020603050405020304" pitchFamily="18" charset="0"/>
                <a:ea typeface="楷体_GB2312" pitchFamily="49" charset="-122"/>
              </a:rPr>
              <a:t>转换器得到的结果。</a:t>
            </a:r>
          </a:p>
        </p:txBody>
      </p:sp>
      <p:sp>
        <p:nvSpPr>
          <p:cNvPr id="437273" name="Rectangle 25"/>
          <p:cNvSpPr>
            <a:spLocks noChangeArrowheads="1"/>
          </p:cNvSpPr>
          <p:nvPr/>
        </p:nvSpPr>
        <p:spPr bwMode="auto">
          <a:xfrm>
            <a:off x="2327275" y="561975"/>
            <a:ext cx="942975" cy="5240338"/>
          </a:xfrm>
          <a:prstGeom prst="rect">
            <a:avLst/>
          </a:prstGeom>
          <a:solidFill>
            <a:schemeClr val="accent1">
              <a:alpha val="28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437274" name="Line 26"/>
          <p:cNvSpPr>
            <a:spLocks noChangeShapeType="1"/>
          </p:cNvSpPr>
          <p:nvPr/>
        </p:nvSpPr>
        <p:spPr bwMode="auto">
          <a:xfrm>
            <a:off x="566738" y="3265488"/>
            <a:ext cx="1738312" cy="712787"/>
          </a:xfrm>
          <a:prstGeom prst="line">
            <a:avLst/>
          </a:prstGeom>
          <a:noFill/>
          <a:ln w="38100">
            <a:solidFill>
              <a:srgbClr val="FF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Tree>
    <p:extLst>
      <p:ext uri="{BB962C8B-B14F-4D97-AF65-F5344CB8AC3E}">
        <p14:creationId xmlns:p14="http://schemas.microsoft.com/office/powerpoint/2010/main" val="23315259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437253"/>
                                        </p:tgtEl>
                                        <p:attrNameLst>
                                          <p:attrName>style.visibility</p:attrName>
                                        </p:attrNameLst>
                                      </p:cBhvr>
                                      <p:to>
                                        <p:strVal val="visible"/>
                                      </p:to>
                                    </p:set>
                                    <p:animEffect transition="in" filter="box(in)">
                                      <p:cBhvr>
                                        <p:cTn id="7" dur="500"/>
                                        <p:tgtEl>
                                          <p:spTgt spid="437253"/>
                                        </p:tgtEl>
                                      </p:cBhvr>
                                    </p:animEffect>
                                  </p:childTnLst>
                                  <p:subTnLst>
                                    <p:set>
                                      <p:cBhvr override="childStyle">
                                        <p:cTn dur="1" fill="hold" display="0" masterRel="nextClick" afterEffect="1"/>
                                        <p:tgtEl>
                                          <p:spTgt spid="437253"/>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37274"/>
                                        </p:tgtEl>
                                        <p:attrNameLst>
                                          <p:attrName>style.visibility</p:attrName>
                                        </p:attrNameLst>
                                      </p:cBhvr>
                                      <p:to>
                                        <p:strVal val="visible"/>
                                      </p:to>
                                    </p:set>
                                    <p:animEffect transition="in" filter="wipe(up)">
                                      <p:cBhvr>
                                        <p:cTn id="12" dur="500"/>
                                        <p:tgtEl>
                                          <p:spTgt spid="43727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437256"/>
                                        </p:tgtEl>
                                        <p:attrNameLst>
                                          <p:attrName>style.visibility</p:attrName>
                                        </p:attrNameLst>
                                      </p:cBhvr>
                                      <p:to>
                                        <p:strVal val="visible"/>
                                      </p:to>
                                    </p:set>
                                    <p:animEffect transition="in" filter="randombar(horizontal)">
                                      <p:cBhvr>
                                        <p:cTn id="17" dur="500"/>
                                        <p:tgtEl>
                                          <p:spTgt spid="43725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437258"/>
                                        </p:tgtEl>
                                        <p:attrNameLst>
                                          <p:attrName>style.visibility</p:attrName>
                                        </p:attrNameLst>
                                      </p:cBhvr>
                                      <p:to>
                                        <p:strVal val="visible"/>
                                      </p:to>
                                    </p:set>
                                    <p:animEffect transition="in" filter="dissolve">
                                      <p:cBhvr>
                                        <p:cTn id="22" dur="500"/>
                                        <p:tgtEl>
                                          <p:spTgt spid="43725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nodeType="clickEffect">
                                  <p:stCondLst>
                                    <p:cond delay="0"/>
                                  </p:stCondLst>
                                  <p:childTnLst>
                                    <p:set>
                                      <p:cBhvr>
                                        <p:cTn id="26" dur="1" fill="hold">
                                          <p:stCondLst>
                                            <p:cond delay="0"/>
                                          </p:stCondLst>
                                        </p:cTn>
                                        <p:tgtEl>
                                          <p:spTgt spid="437257"/>
                                        </p:tgtEl>
                                        <p:attrNameLst>
                                          <p:attrName>style.visibility</p:attrName>
                                        </p:attrNameLst>
                                      </p:cBhvr>
                                      <p:to>
                                        <p:strVal val="visible"/>
                                      </p:to>
                                    </p:set>
                                    <p:animEffect transition="in" filter="slide(fromBottom)">
                                      <p:cBhvr>
                                        <p:cTn id="27" dur="500"/>
                                        <p:tgtEl>
                                          <p:spTgt spid="43725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437273"/>
                                        </p:tgtEl>
                                        <p:attrNameLst>
                                          <p:attrName>style.visibility</p:attrName>
                                        </p:attrNameLst>
                                      </p:cBhvr>
                                      <p:to>
                                        <p:strVal val="visible"/>
                                      </p:to>
                                    </p:set>
                                    <p:animEffect transition="in" filter="wipe(up)">
                                      <p:cBhvr>
                                        <p:cTn id="32" dur="500"/>
                                        <p:tgtEl>
                                          <p:spTgt spid="437273"/>
                                        </p:tgtEl>
                                      </p:cBhvr>
                                    </p:animEffect>
                                  </p:childTnLst>
                                  <p:subTnLst>
                                    <p:set>
                                      <p:cBhvr override="childStyle">
                                        <p:cTn dur="1" fill="hold" display="0" masterRel="nextClick" afterEffect="1"/>
                                        <p:tgtEl>
                                          <p:spTgt spid="437273"/>
                                        </p:tgtEl>
                                        <p:attrNameLst>
                                          <p:attrName>style.visibility</p:attrName>
                                        </p:attrNameLst>
                                      </p:cBhvr>
                                      <p:to>
                                        <p:strVal val="hidden"/>
                                      </p:to>
                                    </p:set>
                                  </p:sub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3" fill="hold" nodeType="clickEffect">
                                  <p:stCondLst>
                                    <p:cond delay="0"/>
                                  </p:stCondLst>
                                  <p:childTnLst>
                                    <p:set>
                                      <p:cBhvr>
                                        <p:cTn id="36" dur="1" fill="hold">
                                          <p:stCondLst>
                                            <p:cond delay="0"/>
                                          </p:stCondLst>
                                        </p:cTn>
                                        <p:tgtEl>
                                          <p:spTgt spid="437262"/>
                                        </p:tgtEl>
                                        <p:attrNameLst>
                                          <p:attrName>style.visibility</p:attrName>
                                        </p:attrNameLst>
                                      </p:cBhvr>
                                      <p:to>
                                        <p:strVal val="visible"/>
                                      </p:to>
                                    </p:set>
                                    <p:animEffect transition="in" filter="strips(upRight)">
                                      <p:cBhvr>
                                        <p:cTn id="37" dur="500"/>
                                        <p:tgtEl>
                                          <p:spTgt spid="43726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4" presetClass="entr" presetSubtype="10" fill="hold" nodeType="clickEffect">
                                  <p:stCondLst>
                                    <p:cond delay="0"/>
                                  </p:stCondLst>
                                  <p:childTnLst>
                                    <p:set>
                                      <p:cBhvr>
                                        <p:cTn id="41" dur="1" fill="hold">
                                          <p:stCondLst>
                                            <p:cond delay="0"/>
                                          </p:stCondLst>
                                        </p:cTn>
                                        <p:tgtEl>
                                          <p:spTgt spid="437263"/>
                                        </p:tgtEl>
                                        <p:attrNameLst>
                                          <p:attrName>style.visibility</p:attrName>
                                        </p:attrNameLst>
                                      </p:cBhvr>
                                      <p:to>
                                        <p:strVal val="visible"/>
                                      </p:to>
                                    </p:set>
                                    <p:animEffect transition="in" filter="randombar(horizontal)">
                                      <p:cBhvr>
                                        <p:cTn id="42" dur="500"/>
                                        <p:tgtEl>
                                          <p:spTgt spid="437263"/>
                                        </p:tgtEl>
                                      </p:cBhvr>
                                    </p:animEffect>
                                  </p:childTnLst>
                                </p:cTn>
                              </p:par>
                            </p:childTnLst>
                          </p:cTn>
                        </p:par>
                        <p:par>
                          <p:cTn id="43" fill="hold" nodeType="afterGroup">
                            <p:stCondLst>
                              <p:cond delay="500"/>
                            </p:stCondLst>
                            <p:childTnLst>
                              <p:par>
                                <p:cTn id="44" presetID="12" presetClass="entr" presetSubtype="4" fill="hold" nodeType="afterEffect">
                                  <p:stCondLst>
                                    <p:cond delay="0"/>
                                  </p:stCondLst>
                                  <p:childTnLst>
                                    <p:set>
                                      <p:cBhvr>
                                        <p:cTn id="45" dur="1" fill="hold">
                                          <p:stCondLst>
                                            <p:cond delay="0"/>
                                          </p:stCondLst>
                                        </p:cTn>
                                        <p:tgtEl>
                                          <p:spTgt spid="437270"/>
                                        </p:tgtEl>
                                        <p:attrNameLst>
                                          <p:attrName>style.visibility</p:attrName>
                                        </p:attrNameLst>
                                      </p:cBhvr>
                                      <p:to>
                                        <p:strVal val="visible"/>
                                      </p:to>
                                    </p:set>
                                    <p:animEffect transition="in" filter="slide(fromBottom)">
                                      <p:cBhvr>
                                        <p:cTn id="46" dur="500"/>
                                        <p:tgtEl>
                                          <p:spTgt spid="437270"/>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5" presetClass="entr" presetSubtype="10" fill="hold" grpId="0" nodeType="clickEffect">
                                  <p:stCondLst>
                                    <p:cond delay="0"/>
                                  </p:stCondLst>
                                  <p:childTnLst>
                                    <p:set>
                                      <p:cBhvr>
                                        <p:cTn id="50" dur="1" fill="hold">
                                          <p:stCondLst>
                                            <p:cond delay="0"/>
                                          </p:stCondLst>
                                        </p:cTn>
                                        <p:tgtEl>
                                          <p:spTgt spid="437271"/>
                                        </p:tgtEl>
                                        <p:attrNameLst>
                                          <p:attrName>style.visibility</p:attrName>
                                        </p:attrNameLst>
                                      </p:cBhvr>
                                      <p:to>
                                        <p:strVal val="visible"/>
                                      </p:to>
                                    </p:set>
                                    <p:animEffect transition="in" filter="checkerboard(across)">
                                      <p:cBhvr>
                                        <p:cTn id="51" dur="500"/>
                                        <p:tgtEl>
                                          <p:spTgt spid="437271"/>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4" presetClass="entr" presetSubtype="10" fill="hold" nodeType="clickEffect">
                                  <p:stCondLst>
                                    <p:cond delay="0"/>
                                  </p:stCondLst>
                                  <p:childTnLst>
                                    <p:set>
                                      <p:cBhvr>
                                        <p:cTn id="55" dur="1" fill="hold">
                                          <p:stCondLst>
                                            <p:cond delay="0"/>
                                          </p:stCondLst>
                                        </p:cTn>
                                        <p:tgtEl>
                                          <p:spTgt spid="437265"/>
                                        </p:tgtEl>
                                        <p:attrNameLst>
                                          <p:attrName>style.visibility</p:attrName>
                                        </p:attrNameLst>
                                      </p:cBhvr>
                                      <p:to>
                                        <p:strVal val="visible"/>
                                      </p:to>
                                    </p:set>
                                    <p:animEffect transition="in" filter="randombar(horizontal)">
                                      <p:cBhvr>
                                        <p:cTn id="56" dur="500"/>
                                        <p:tgtEl>
                                          <p:spTgt spid="437265"/>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4" presetClass="entr" presetSubtype="10" fill="hold" nodeType="clickEffect">
                                  <p:stCondLst>
                                    <p:cond delay="0"/>
                                  </p:stCondLst>
                                  <p:childTnLst>
                                    <p:set>
                                      <p:cBhvr>
                                        <p:cTn id="60" dur="1" fill="hold">
                                          <p:stCondLst>
                                            <p:cond delay="0"/>
                                          </p:stCondLst>
                                        </p:cTn>
                                        <p:tgtEl>
                                          <p:spTgt spid="437267"/>
                                        </p:tgtEl>
                                        <p:attrNameLst>
                                          <p:attrName>style.visibility</p:attrName>
                                        </p:attrNameLst>
                                      </p:cBhvr>
                                      <p:to>
                                        <p:strVal val="visible"/>
                                      </p:to>
                                    </p:set>
                                    <p:animEffect transition="in" filter="randombar(horizontal)">
                                      <p:cBhvr>
                                        <p:cTn id="61" dur="500"/>
                                        <p:tgtEl>
                                          <p:spTgt spid="437267"/>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5" presetClass="entr" presetSubtype="10" fill="hold" grpId="0" nodeType="clickEffect">
                                  <p:stCondLst>
                                    <p:cond delay="0"/>
                                  </p:stCondLst>
                                  <p:childTnLst>
                                    <p:set>
                                      <p:cBhvr>
                                        <p:cTn id="65" dur="1" fill="hold">
                                          <p:stCondLst>
                                            <p:cond delay="0"/>
                                          </p:stCondLst>
                                        </p:cTn>
                                        <p:tgtEl>
                                          <p:spTgt spid="437268"/>
                                        </p:tgtEl>
                                        <p:attrNameLst>
                                          <p:attrName>style.visibility</p:attrName>
                                        </p:attrNameLst>
                                      </p:cBhvr>
                                      <p:to>
                                        <p:strVal val="visible"/>
                                      </p:to>
                                    </p:set>
                                    <p:animEffect transition="in" filter="checkerboard(across)">
                                      <p:cBhvr>
                                        <p:cTn id="66" dur="500"/>
                                        <p:tgtEl>
                                          <p:spTgt spid="437268"/>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14" presetClass="entr" presetSubtype="10" fill="hold" nodeType="clickEffect">
                                  <p:stCondLst>
                                    <p:cond delay="0"/>
                                  </p:stCondLst>
                                  <p:childTnLst>
                                    <p:set>
                                      <p:cBhvr>
                                        <p:cTn id="70" dur="1" fill="hold">
                                          <p:stCondLst>
                                            <p:cond delay="0"/>
                                          </p:stCondLst>
                                        </p:cTn>
                                        <p:tgtEl>
                                          <p:spTgt spid="437269"/>
                                        </p:tgtEl>
                                        <p:attrNameLst>
                                          <p:attrName>style.visibility</p:attrName>
                                        </p:attrNameLst>
                                      </p:cBhvr>
                                      <p:to>
                                        <p:strVal val="visible"/>
                                      </p:to>
                                    </p:set>
                                    <p:animEffect transition="in" filter="randombar(horizontal)">
                                      <p:cBhvr>
                                        <p:cTn id="71" dur="500"/>
                                        <p:tgtEl>
                                          <p:spTgt spid="437269"/>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18" presetClass="entr" presetSubtype="6" fill="hold" grpId="0" nodeType="clickEffect">
                                  <p:stCondLst>
                                    <p:cond delay="0"/>
                                  </p:stCondLst>
                                  <p:childTnLst>
                                    <p:set>
                                      <p:cBhvr>
                                        <p:cTn id="75" dur="1" fill="hold">
                                          <p:stCondLst>
                                            <p:cond delay="0"/>
                                          </p:stCondLst>
                                        </p:cTn>
                                        <p:tgtEl>
                                          <p:spTgt spid="437272"/>
                                        </p:tgtEl>
                                        <p:attrNameLst>
                                          <p:attrName>style.visibility</p:attrName>
                                        </p:attrNameLst>
                                      </p:cBhvr>
                                      <p:to>
                                        <p:strVal val="visible"/>
                                      </p:to>
                                    </p:set>
                                    <p:animEffect transition="in" filter="strips(downRight)">
                                      <p:cBhvr>
                                        <p:cTn id="76" dur="500"/>
                                        <p:tgtEl>
                                          <p:spTgt spid="4372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7256" grpId="0" animBg="1" autoUpdateAnimBg="0"/>
      <p:bldP spid="437268" grpId="0" animBg="1" autoUpdateAnimBg="0"/>
      <p:bldP spid="437271" grpId="0" animBg="1" autoUpdateAnimBg="0"/>
      <p:bldP spid="437272" grpId="0" animBg="1"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6" name="Rectangle 4"/>
          <p:cNvSpPr>
            <a:spLocks noChangeArrowheads="1"/>
          </p:cNvSpPr>
          <p:nvPr/>
        </p:nvSpPr>
        <p:spPr bwMode="auto">
          <a:xfrm>
            <a:off x="588963" y="-100013"/>
            <a:ext cx="8001000" cy="1216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3200">
                <a:solidFill>
                  <a:schemeClr val="accent2"/>
                </a:solidFill>
                <a:latin typeface="Times New Roman" panose="02020603050405020304" pitchFamily="18" charset="0"/>
              </a:rPr>
              <a:t>10.2.4  </a:t>
            </a:r>
            <a:r>
              <a:rPr lang="zh-CN" altLang="en-US" sz="3200">
                <a:solidFill>
                  <a:schemeClr val="accent2"/>
                </a:solidFill>
                <a:latin typeface="Times New Roman" panose="02020603050405020304" pitchFamily="18" charset="0"/>
              </a:rPr>
              <a:t>双积分式</a:t>
            </a:r>
            <a:r>
              <a:rPr lang="en-US" altLang="zh-CN" sz="3200">
                <a:solidFill>
                  <a:schemeClr val="accent2"/>
                </a:solidFill>
                <a:latin typeface="Times New Roman" panose="02020603050405020304" pitchFamily="18" charset="0"/>
              </a:rPr>
              <a:t>A/D</a:t>
            </a:r>
            <a:r>
              <a:rPr lang="zh-CN" altLang="en-US" sz="3200">
                <a:solidFill>
                  <a:schemeClr val="accent2"/>
                </a:solidFill>
                <a:latin typeface="Times New Roman" panose="02020603050405020304" pitchFamily="18" charset="0"/>
              </a:rPr>
              <a:t>转换器</a:t>
            </a:r>
          </a:p>
        </p:txBody>
      </p:sp>
      <p:graphicFrame>
        <p:nvGraphicFramePr>
          <p:cNvPr id="438277" name="Object 5"/>
          <p:cNvGraphicFramePr>
            <a:graphicFrameLocks noChangeAspect="1"/>
          </p:cNvGraphicFramePr>
          <p:nvPr/>
        </p:nvGraphicFramePr>
        <p:xfrm>
          <a:off x="3686175" y="5403850"/>
          <a:ext cx="1187450" cy="712788"/>
        </p:xfrm>
        <a:graphic>
          <a:graphicData uri="http://schemas.openxmlformats.org/presentationml/2006/ole">
            <mc:AlternateContent xmlns:mc="http://schemas.openxmlformats.org/markup-compatibility/2006">
              <mc:Choice xmlns:v="urn:schemas-microsoft-com:vml" Requires="v">
                <p:oleObj spid="_x0000_s34818" name="Equation" r:id="rId3" imgW="761760" imgH="457200" progId="Equation.DSMT4">
                  <p:embed/>
                </p:oleObj>
              </mc:Choice>
              <mc:Fallback>
                <p:oleObj name="Equation" r:id="rId3" imgW="761760" imgH="457200" progId="Equation.DSMT4">
                  <p:embed/>
                  <p:pic>
                    <p:nvPicPr>
                      <p:cNvPr id="438277"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86175" y="5403850"/>
                        <a:ext cx="1187450" cy="712788"/>
                      </a:xfrm>
                      <a:prstGeom prst="rect">
                        <a:avLst/>
                      </a:prstGeom>
                      <a:solidFill>
                        <a:srgbClr val="FFFFCC"/>
                      </a:solidFill>
                      <a:ln w="9525">
                        <a:solidFill>
                          <a:srgbClr val="FF0000"/>
                        </a:solidFill>
                        <a:miter lim="800000"/>
                        <a:headEnd/>
                        <a:tailEnd/>
                      </a:ln>
                    </p:spPr>
                  </p:pic>
                </p:oleObj>
              </mc:Fallback>
            </mc:AlternateContent>
          </a:graphicData>
        </a:graphic>
      </p:graphicFrame>
      <p:sp>
        <p:nvSpPr>
          <p:cNvPr id="438278" name="Rectangle 6"/>
          <p:cNvSpPr>
            <a:spLocks noChangeArrowheads="1"/>
          </p:cNvSpPr>
          <p:nvPr/>
        </p:nvSpPr>
        <p:spPr bwMode="auto">
          <a:xfrm>
            <a:off x="827088" y="1412875"/>
            <a:ext cx="1125537" cy="45720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zh-CN" altLang="en-US" sz="2400">
                <a:solidFill>
                  <a:srgbClr val="000066"/>
                </a:solidFill>
                <a:latin typeface="Times New Roman" panose="02020603050405020304" pitchFamily="18" charset="0"/>
                <a:ea typeface="楷体_GB2312" pitchFamily="49" charset="-122"/>
              </a:rPr>
              <a:t>优点：</a:t>
            </a:r>
          </a:p>
        </p:txBody>
      </p:sp>
      <p:sp>
        <p:nvSpPr>
          <p:cNvPr id="438279" name="Text Box 7"/>
          <p:cNvSpPr txBox="1">
            <a:spLocks noChangeArrowheads="1"/>
          </p:cNvSpPr>
          <p:nvPr/>
        </p:nvSpPr>
        <p:spPr bwMode="auto">
          <a:xfrm>
            <a:off x="839788" y="2081213"/>
            <a:ext cx="7335837" cy="930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25000"/>
              </a:lnSpc>
              <a:spcBef>
                <a:spcPct val="50000"/>
              </a:spcBef>
            </a:pPr>
            <a:r>
              <a:rPr lang="en-US" altLang="zh-CN" sz="2200">
                <a:solidFill>
                  <a:srgbClr val="000066"/>
                </a:solidFill>
                <a:latin typeface="Times New Roman" panose="02020603050405020304" pitchFamily="18" charset="0"/>
                <a:ea typeface="楷体_GB2312" pitchFamily="49" charset="-122"/>
              </a:rPr>
              <a:t>1. </a:t>
            </a:r>
            <a:r>
              <a:rPr lang="zh-CN" altLang="en-US" sz="2200">
                <a:solidFill>
                  <a:srgbClr val="000066"/>
                </a:solidFill>
                <a:latin typeface="Times New Roman" panose="02020603050405020304" pitchFamily="18" charset="0"/>
                <a:ea typeface="楷体_GB2312" pitchFamily="49" charset="-122"/>
              </a:rPr>
              <a:t>由于转换结果与时间常数</a:t>
            </a:r>
            <a:r>
              <a:rPr lang="en-US" altLang="zh-CN" sz="2200">
                <a:solidFill>
                  <a:srgbClr val="000066"/>
                </a:solidFill>
                <a:latin typeface="Times New Roman" panose="02020603050405020304" pitchFamily="18" charset="0"/>
                <a:ea typeface="楷体_GB2312" pitchFamily="49" charset="-122"/>
              </a:rPr>
              <a:t>RC</a:t>
            </a:r>
            <a:r>
              <a:rPr lang="zh-CN" altLang="en-US" sz="2200">
                <a:solidFill>
                  <a:srgbClr val="000066"/>
                </a:solidFill>
                <a:latin typeface="Times New Roman" panose="02020603050405020304" pitchFamily="18" charset="0"/>
                <a:ea typeface="楷体_GB2312" pitchFamily="49" charset="-122"/>
              </a:rPr>
              <a:t>无关，从而消除了积分非线                     性带来的误差。</a:t>
            </a:r>
          </a:p>
        </p:txBody>
      </p:sp>
      <p:sp>
        <p:nvSpPr>
          <p:cNvPr id="438280" name="Rectangle 8"/>
          <p:cNvSpPr>
            <a:spLocks noChangeArrowheads="1"/>
          </p:cNvSpPr>
          <p:nvPr/>
        </p:nvSpPr>
        <p:spPr bwMode="auto">
          <a:xfrm>
            <a:off x="941388" y="3230563"/>
            <a:ext cx="7937500" cy="13493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lnSpc>
                <a:spcPct val="125000"/>
              </a:lnSpc>
            </a:pPr>
            <a:r>
              <a:rPr lang="en-US" altLang="zh-CN" sz="2200">
                <a:solidFill>
                  <a:srgbClr val="000066"/>
                </a:solidFill>
                <a:latin typeface="Times New Roman" panose="02020603050405020304" pitchFamily="18" charset="0"/>
                <a:ea typeface="楷体_GB2312" pitchFamily="49" charset="-122"/>
              </a:rPr>
              <a:t>2. </a:t>
            </a:r>
            <a:r>
              <a:rPr lang="zh-CN" altLang="en-US" sz="2200">
                <a:solidFill>
                  <a:srgbClr val="000066"/>
                </a:solidFill>
                <a:latin typeface="Times New Roman" panose="02020603050405020304" pitchFamily="18" charset="0"/>
                <a:ea typeface="楷体_GB2312" pitchFamily="49" charset="-122"/>
              </a:rPr>
              <a:t>由于双积分</a:t>
            </a:r>
            <a:r>
              <a:rPr lang="en-US" altLang="zh-CN" sz="2200">
                <a:solidFill>
                  <a:srgbClr val="000066"/>
                </a:solidFill>
                <a:latin typeface="Times New Roman" panose="02020603050405020304" pitchFamily="18" charset="0"/>
                <a:ea typeface="楷体_GB2312" pitchFamily="49" charset="-122"/>
              </a:rPr>
              <a:t>A/D</a:t>
            </a:r>
            <a:r>
              <a:rPr lang="zh-CN" altLang="en-US" sz="2200">
                <a:solidFill>
                  <a:srgbClr val="000066"/>
                </a:solidFill>
                <a:latin typeface="Times New Roman" panose="02020603050405020304" pitchFamily="18" charset="0"/>
                <a:ea typeface="楷体_GB2312" pitchFamily="49" charset="-122"/>
              </a:rPr>
              <a:t>转换器在</a:t>
            </a:r>
            <a:r>
              <a:rPr lang="en-US" altLang="zh-CN" sz="2200">
                <a:solidFill>
                  <a:srgbClr val="000066"/>
                </a:solidFill>
                <a:latin typeface="Times New Roman" panose="02020603050405020304" pitchFamily="18" charset="0"/>
                <a:ea typeface="楷体_GB2312" pitchFamily="49" charset="-122"/>
              </a:rPr>
              <a:t>T1</a:t>
            </a:r>
            <a:r>
              <a:rPr lang="zh-CN" altLang="en-US" sz="2200">
                <a:solidFill>
                  <a:srgbClr val="000066"/>
                </a:solidFill>
                <a:latin typeface="Times New Roman" panose="02020603050405020304" pitchFamily="18" charset="0"/>
                <a:ea typeface="楷体_GB2312" pitchFamily="49" charset="-122"/>
              </a:rPr>
              <a:t>时间内采的是输入电压的平均值，</a:t>
            </a:r>
          </a:p>
          <a:p>
            <a:pPr algn="l">
              <a:lnSpc>
                <a:spcPct val="125000"/>
              </a:lnSpc>
            </a:pPr>
            <a:r>
              <a:rPr lang="zh-CN" altLang="en-US" sz="2200">
                <a:solidFill>
                  <a:srgbClr val="000066"/>
                </a:solidFill>
                <a:latin typeface="Times New Roman" panose="02020603050405020304" pitchFamily="18" charset="0"/>
                <a:ea typeface="楷体_GB2312" pitchFamily="49" charset="-122"/>
              </a:rPr>
              <a:t>   因此具有很强的抗工频干扰的能力。 </a:t>
            </a:r>
          </a:p>
        </p:txBody>
      </p:sp>
      <p:sp>
        <p:nvSpPr>
          <p:cNvPr id="438281" name="Rectangle 9"/>
          <p:cNvSpPr>
            <a:spLocks noChangeArrowheads="1"/>
          </p:cNvSpPr>
          <p:nvPr/>
        </p:nvSpPr>
        <p:spPr bwMode="auto">
          <a:xfrm>
            <a:off x="3779838" y="4365625"/>
            <a:ext cx="1347787" cy="436563"/>
          </a:xfrm>
          <a:prstGeom prst="rect">
            <a:avLst/>
          </a:prstGeom>
          <a:solidFill>
            <a:srgbClr val="FFFFCC"/>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2200" i="1">
                <a:solidFill>
                  <a:srgbClr val="000066"/>
                </a:solidFill>
                <a:latin typeface="Times New Roman" panose="02020603050405020304" pitchFamily="18" charset="0"/>
                <a:ea typeface="楷体_GB2312" pitchFamily="49" charset="-122"/>
              </a:rPr>
              <a:t>T</a:t>
            </a:r>
            <a:r>
              <a:rPr lang="en-US" altLang="zh-CN" sz="2200" baseline="-25000">
                <a:solidFill>
                  <a:srgbClr val="000066"/>
                </a:solidFill>
                <a:latin typeface="Times New Roman" panose="02020603050405020304" pitchFamily="18" charset="0"/>
                <a:ea typeface="楷体_GB2312" pitchFamily="49" charset="-122"/>
              </a:rPr>
              <a:t>1</a:t>
            </a:r>
            <a:r>
              <a:rPr lang="en-US" altLang="zh-CN" sz="2200">
                <a:solidFill>
                  <a:srgbClr val="000066"/>
                </a:solidFill>
                <a:latin typeface="Times New Roman" panose="02020603050405020304" pitchFamily="18" charset="0"/>
                <a:ea typeface="楷体_GB2312" pitchFamily="49" charset="-122"/>
              </a:rPr>
              <a:t>=2</a:t>
            </a:r>
            <a:r>
              <a:rPr lang="en-US" altLang="zh-CN" sz="2200" baseline="30000">
                <a:solidFill>
                  <a:srgbClr val="000066"/>
                </a:solidFill>
                <a:latin typeface="Times New Roman" panose="02020603050405020304" pitchFamily="18" charset="0"/>
                <a:ea typeface="楷体_GB2312" pitchFamily="49" charset="-122"/>
              </a:rPr>
              <a:t>n</a:t>
            </a:r>
            <a:r>
              <a:rPr lang="en-US" altLang="zh-CN" sz="2200" i="1">
                <a:solidFill>
                  <a:srgbClr val="000066"/>
                </a:solidFill>
                <a:latin typeface="Times New Roman" panose="02020603050405020304" pitchFamily="18" charset="0"/>
                <a:ea typeface="楷体_GB2312" pitchFamily="49" charset="-122"/>
              </a:rPr>
              <a:t>T</a:t>
            </a:r>
            <a:r>
              <a:rPr lang="en-US" altLang="zh-CN" sz="2200" baseline="-25000">
                <a:solidFill>
                  <a:srgbClr val="000066"/>
                </a:solidFill>
                <a:latin typeface="Times New Roman" panose="02020603050405020304" pitchFamily="18" charset="0"/>
                <a:ea typeface="楷体_GB2312" pitchFamily="49" charset="-122"/>
              </a:rPr>
              <a:t>C</a:t>
            </a:r>
          </a:p>
        </p:txBody>
      </p:sp>
      <p:sp>
        <p:nvSpPr>
          <p:cNvPr id="438282" name="Text Box 10"/>
          <p:cNvSpPr txBox="1">
            <a:spLocks noChangeArrowheads="1"/>
          </p:cNvSpPr>
          <p:nvPr/>
        </p:nvSpPr>
        <p:spPr bwMode="auto">
          <a:xfrm>
            <a:off x="854075" y="4830763"/>
            <a:ext cx="7335838" cy="5111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25000"/>
              </a:lnSpc>
              <a:spcBef>
                <a:spcPct val="50000"/>
              </a:spcBef>
            </a:pPr>
            <a:r>
              <a:rPr lang="en-US" altLang="zh-CN" sz="2200">
                <a:solidFill>
                  <a:srgbClr val="000066"/>
                </a:solidFill>
                <a:latin typeface="Times New Roman" panose="02020603050405020304" pitchFamily="18" charset="0"/>
                <a:ea typeface="楷体_GB2312" pitchFamily="49" charset="-122"/>
              </a:rPr>
              <a:t>3.  </a:t>
            </a:r>
            <a:r>
              <a:rPr lang="zh-CN" altLang="en-US" sz="2200">
                <a:solidFill>
                  <a:srgbClr val="000066"/>
                </a:solidFill>
                <a:latin typeface="Times New Roman" panose="02020603050405020304" pitchFamily="18" charset="0"/>
                <a:ea typeface="楷体_GB2312" pitchFamily="49" charset="-122"/>
              </a:rPr>
              <a:t>只要求时钟源在一个转换周期时间内保持稳定即可。</a:t>
            </a:r>
          </a:p>
        </p:txBody>
      </p:sp>
      <p:graphicFrame>
        <p:nvGraphicFramePr>
          <p:cNvPr id="438283" name="Object 11"/>
          <p:cNvGraphicFramePr>
            <a:graphicFrameLocks noChangeAspect="1"/>
          </p:cNvGraphicFramePr>
          <p:nvPr/>
        </p:nvGraphicFramePr>
        <p:xfrm>
          <a:off x="3563938" y="2565400"/>
          <a:ext cx="1465262" cy="681038"/>
        </p:xfrm>
        <a:graphic>
          <a:graphicData uri="http://schemas.openxmlformats.org/presentationml/2006/ole">
            <mc:AlternateContent xmlns:mc="http://schemas.openxmlformats.org/markup-compatibility/2006">
              <mc:Choice xmlns:v="urn:schemas-microsoft-com:vml" Requires="v">
                <p:oleObj spid="_x0000_s34819" name="Equation" r:id="rId5" imgW="990360" imgH="457200" progId="Equation.DSMT4">
                  <p:embed/>
                </p:oleObj>
              </mc:Choice>
              <mc:Fallback>
                <p:oleObj name="Equation" r:id="rId5" imgW="990360" imgH="457200" progId="Equation.DSMT4">
                  <p:embed/>
                  <p:pic>
                    <p:nvPicPr>
                      <p:cNvPr id="438283"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63938" y="2565400"/>
                        <a:ext cx="1465262" cy="681038"/>
                      </a:xfrm>
                      <a:prstGeom prst="rect">
                        <a:avLst/>
                      </a:prstGeom>
                      <a:solidFill>
                        <a:srgbClr val="FFFFCC"/>
                      </a:solidFill>
                      <a:ln w="9525">
                        <a:solidFill>
                          <a:srgbClr val="FF0000"/>
                        </a:solidFill>
                        <a:miter lim="800000"/>
                        <a:headEnd/>
                        <a:tailEnd/>
                      </a:ln>
                    </p:spPr>
                  </p:pic>
                </p:oleObj>
              </mc:Fallback>
            </mc:AlternateContent>
          </a:graphicData>
        </a:graphic>
      </p:graphicFrame>
    </p:spTree>
    <p:extLst>
      <p:ext uri="{BB962C8B-B14F-4D97-AF65-F5344CB8AC3E}">
        <p14:creationId xmlns:p14="http://schemas.microsoft.com/office/powerpoint/2010/main" val="21618622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438283"/>
                                        </p:tgtEl>
                                        <p:attrNameLst>
                                          <p:attrName>style.visibility</p:attrName>
                                        </p:attrNameLst>
                                      </p:cBhvr>
                                      <p:to>
                                        <p:strVal val="visible"/>
                                      </p:to>
                                    </p:set>
                                    <p:animEffect transition="in" filter="strips(downRight)">
                                      <p:cBhvr>
                                        <p:cTn id="7" dur="500"/>
                                        <p:tgtEl>
                                          <p:spTgt spid="43828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38279"/>
                                        </p:tgtEl>
                                        <p:attrNameLst>
                                          <p:attrName>style.visibility</p:attrName>
                                        </p:attrNameLst>
                                      </p:cBhvr>
                                      <p:to>
                                        <p:strVal val="visible"/>
                                      </p:to>
                                    </p:set>
                                    <p:animEffect transition="in" filter="strips(downRight)">
                                      <p:cBhvr>
                                        <p:cTn id="12" dur="500"/>
                                        <p:tgtEl>
                                          <p:spTgt spid="43827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38281"/>
                                        </p:tgtEl>
                                        <p:attrNameLst>
                                          <p:attrName>style.visibility</p:attrName>
                                        </p:attrNameLst>
                                      </p:cBhvr>
                                      <p:to>
                                        <p:strVal val="visible"/>
                                      </p:to>
                                    </p:set>
                                    <p:animEffect transition="in" filter="strips(downRight)">
                                      <p:cBhvr>
                                        <p:cTn id="17" dur="500"/>
                                        <p:tgtEl>
                                          <p:spTgt spid="43828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38280"/>
                                        </p:tgtEl>
                                        <p:attrNameLst>
                                          <p:attrName>style.visibility</p:attrName>
                                        </p:attrNameLst>
                                      </p:cBhvr>
                                      <p:to>
                                        <p:strVal val="visible"/>
                                      </p:to>
                                    </p:set>
                                    <p:animEffect transition="in" filter="strips(downRight)">
                                      <p:cBhvr>
                                        <p:cTn id="22" dur="500"/>
                                        <p:tgtEl>
                                          <p:spTgt spid="43828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438277"/>
                                        </p:tgtEl>
                                        <p:attrNameLst>
                                          <p:attrName>style.visibility</p:attrName>
                                        </p:attrNameLst>
                                      </p:cBhvr>
                                      <p:to>
                                        <p:strVal val="visible"/>
                                      </p:to>
                                    </p:set>
                                    <p:animEffect transition="in" filter="strips(downRight)">
                                      <p:cBhvr>
                                        <p:cTn id="27" dur="500"/>
                                        <p:tgtEl>
                                          <p:spTgt spid="43827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438282"/>
                                        </p:tgtEl>
                                        <p:attrNameLst>
                                          <p:attrName>style.visibility</p:attrName>
                                        </p:attrNameLst>
                                      </p:cBhvr>
                                      <p:to>
                                        <p:strVal val="visible"/>
                                      </p:to>
                                    </p:set>
                                    <p:animEffect transition="in" filter="strips(downRight)">
                                      <p:cBhvr>
                                        <p:cTn id="32" dur="500"/>
                                        <p:tgtEl>
                                          <p:spTgt spid="4382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8279" grpId="0" autoUpdateAnimBg="0"/>
      <p:bldP spid="438280" grpId="0" autoUpdateAnimBg="0"/>
      <p:bldP spid="438281" grpId="0" animBg="1" autoUpdateAnimBg="0"/>
      <p:bldP spid="438282" grpId="0"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300" name="Rectangle 4">
            <a:hlinkClick r:id="rId3" action="ppaction://hlinksldjump"/>
          </p:cNvPr>
          <p:cNvSpPr>
            <a:spLocks noChangeArrowheads="1"/>
          </p:cNvSpPr>
          <p:nvPr/>
        </p:nvSpPr>
        <p:spPr bwMode="auto">
          <a:xfrm>
            <a:off x="754063" y="1330325"/>
            <a:ext cx="2339975"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nchor="ctr">
            <a:spAutoFit/>
          </a:bodyP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2400">
                <a:solidFill>
                  <a:srgbClr val="000066"/>
                </a:solidFill>
              </a:rPr>
              <a:t>1. </a:t>
            </a:r>
            <a:r>
              <a:rPr lang="zh-CN" altLang="en-US" sz="2400">
                <a:solidFill>
                  <a:srgbClr val="000066"/>
                </a:solidFill>
              </a:rPr>
              <a:t>转换精度 </a:t>
            </a:r>
          </a:p>
        </p:txBody>
      </p:sp>
      <p:sp>
        <p:nvSpPr>
          <p:cNvPr id="439301" name="Rectangle 5"/>
          <p:cNvSpPr>
            <a:spLocks noChangeArrowheads="1"/>
          </p:cNvSpPr>
          <p:nvPr/>
        </p:nvSpPr>
        <p:spPr bwMode="auto">
          <a:xfrm>
            <a:off x="574675" y="-100013"/>
            <a:ext cx="8001000" cy="1216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3200">
                <a:solidFill>
                  <a:schemeClr val="accent2"/>
                </a:solidFill>
                <a:latin typeface="Times New Roman" panose="02020603050405020304" pitchFamily="18" charset="0"/>
              </a:rPr>
              <a:t>10.2.5  A/D</a:t>
            </a:r>
            <a:r>
              <a:rPr lang="zh-CN" altLang="en-US" sz="3200">
                <a:solidFill>
                  <a:schemeClr val="accent2"/>
                </a:solidFill>
                <a:latin typeface="Times New Roman" panose="02020603050405020304" pitchFamily="18" charset="0"/>
              </a:rPr>
              <a:t>转换器的主要技术指标</a:t>
            </a:r>
          </a:p>
        </p:txBody>
      </p:sp>
      <p:sp>
        <p:nvSpPr>
          <p:cNvPr id="439302" name="Text Box 6"/>
          <p:cNvSpPr txBox="1">
            <a:spLocks noChangeArrowheads="1"/>
          </p:cNvSpPr>
          <p:nvPr/>
        </p:nvSpPr>
        <p:spPr bwMode="auto">
          <a:xfrm>
            <a:off x="690563" y="1958975"/>
            <a:ext cx="82296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  </a:t>
            </a:r>
            <a:r>
              <a:rPr kumimoji="1" lang="zh-CN" altLang="en-US" sz="2400">
                <a:solidFill>
                  <a:srgbClr val="000066"/>
                </a:solidFill>
                <a:latin typeface="Times New Roman" panose="02020603050405020304" pitchFamily="18" charset="0"/>
                <a:ea typeface="楷体_GB2312" pitchFamily="49" charset="-122"/>
              </a:rPr>
              <a:t>单片集成</a:t>
            </a:r>
            <a:r>
              <a:rPr kumimoji="1" lang="en-US" altLang="zh-CN" sz="2400">
                <a:solidFill>
                  <a:srgbClr val="000066"/>
                </a:solidFill>
                <a:latin typeface="Times New Roman" panose="02020603050405020304" pitchFamily="18" charset="0"/>
                <a:ea typeface="楷体_GB2312" pitchFamily="49" charset="-122"/>
              </a:rPr>
              <a:t>A/D</a:t>
            </a:r>
            <a:r>
              <a:rPr kumimoji="1" lang="zh-CN" altLang="en-US" sz="2400">
                <a:solidFill>
                  <a:srgbClr val="000066"/>
                </a:solidFill>
                <a:latin typeface="Times New Roman" panose="02020603050405020304" pitchFamily="18" charset="0"/>
                <a:ea typeface="楷体_GB2312" pitchFamily="49" charset="-122"/>
              </a:rPr>
              <a:t>转换器的转换精度是用分辨率和转换误差来描述的。 </a:t>
            </a:r>
          </a:p>
        </p:txBody>
      </p:sp>
      <p:sp>
        <p:nvSpPr>
          <p:cNvPr id="439303" name="Text Box 7"/>
          <p:cNvSpPr txBox="1">
            <a:spLocks noChangeArrowheads="1"/>
          </p:cNvSpPr>
          <p:nvPr/>
        </p:nvSpPr>
        <p:spPr bwMode="auto">
          <a:xfrm>
            <a:off x="679450" y="2979738"/>
            <a:ext cx="1501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buFontTx/>
              <a:buChar char="•"/>
            </a:pPr>
            <a:r>
              <a:rPr kumimoji="1" lang="en-US" altLang="zh-CN" sz="2400">
                <a:solidFill>
                  <a:srgbClr val="000066"/>
                </a:solidFill>
                <a:latin typeface="Times New Roman" panose="02020603050405020304" pitchFamily="18" charset="0"/>
                <a:ea typeface="楷体_GB2312" pitchFamily="49" charset="-122"/>
              </a:rPr>
              <a:t> </a:t>
            </a:r>
            <a:r>
              <a:rPr kumimoji="1" lang="zh-CN" altLang="en-US" sz="2400">
                <a:solidFill>
                  <a:srgbClr val="000066"/>
                </a:solidFill>
                <a:latin typeface="Times New Roman" panose="02020603050405020304" pitchFamily="18" charset="0"/>
                <a:ea typeface="楷体_GB2312" pitchFamily="49" charset="-122"/>
              </a:rPr>
              <a:t>分辨率</a:t>
            </a:r>
            <a:r>
              <a:rPr kumimoji="1" lang="en-US" altLang="zh-CN" sz="2400">
                <a:solidFill>
                  <a:srgbClr val="000066"/>
                </a:solidFill>
                <a:latin typeface="Times New Roman" panose="02020603050405020304" pitchFamily="18" charset="0"/>
                <a:ea typeface="楷体_GB2312" pitchFamily="49" charset="-122"/>
              </a:rPr>
              <a:t>:</a:t>
            </a:r>
          </a:p>
        </p:txBody>
      </p:sp>
      <p:sp>
        <p:nvSpPr>
          <p:cNvPr id="439304" name="Text Box 8"/>
          <p:cNvSpPr txBox="1">
            <a:spLocks noChangeArrowheads="1"/>
          </p:cNvSpPr>
          <p:nvPr/>
        </p:nvSpPr>
        <p:spPr bwMode="auto">
          <a:xfrm>
            <a:off x="506413" y="3544888"/>
            <a:ext cx="8253412"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    </a:t>
            </a:r>
            <a:r>
              <a:rPr kumimoji="1" lang="zh-CN" altLang="en-US" sz="2400">
                <a:solidFill>
                  <a:srgbClr val="000066"/>
                </a:solidFill>
                <a:latin typeface="Times New Roman" panose="02020603050405020304" pitchFamily="18" charset="0"/>
                <a:ea typeface="楷体_GB2312" pitchFamily="49" charset="-122"/>
              </a:rPr>
              <a:t>说明</a:t>
            </a:r>
            <a:r>
              <a:rPr kumimoji="1" lang="en-US" altLang="zh-CN" sz="2400">
                <a:solidFill>
                  <a:srgbClr val="000066"/>
                </a:solidFill>
                <a:latin typeface="Times New Roman" panose="02020603050405020304" pitchFamily="18" charset="0"/>
                <a:ea typeface="楷体_GB2312" pitchFamily="49" charset="-122"/>
              </a:rPr>
              <a:t>A/D</a:t>
            </a:r>
            <a:r>
              <a:rPr kumimoji="1" lang="zh-CN" altLang="en-US" sz="2400">
                <a:solidFill>
                  <a:srgbClr val="000066"/>
                </a:solidFill>
                <a:latin typeface="Times New Roman" panose="02020603050405020304" pitchFamily="18" charset="0"/>
                <a:ea typeface="楷体_GB2312" pitchFamily="49" charset="-122"/>
              </a:rPr>
              <a:t>转换器对输入信号的分辨能力。通常以输出二进制</a:t>
            </a:r>
            <a:r>
              <a:rPr kumimoji="1" lang="en-US" altLang="zh-CN" sz="2400">
                <a:solidFill>
                  <a:srgbClr val="000066"/>
                </a:solidFill>
                <a:latin typeface="Times New Roman" panose="02020603050405020304" pitchFamily="18" charset="0"/>
                <a:ea typeface="楷体_GB2312" pitchFamily="49" charset="-122"/>
              </a:rPr>
              <a:t>(</a:t>
            </a:r>
            <a:r>
              <a:rPr kumimoji="1" lang="zh-CN" altLang="en-US" sz="2400">
                <a:solidFill>
                  <a:srgbClr val="000066"/>
                </a:solidFill>
                <a:latin typeface="Times New Roman" panose="02020603050405020304" pitchFamily="18" charset="0"/>
                <a:ea typeface="楷体_GB2312" pitchFamily="49" charset="-122"/>
              </a:rPr>
              <a:t>或十进制</a:t>
            </a:r>
            <a:r>
              <a:rPr kumimoji="1" lang="en-US" altLang="zh-CN" sz="2400">
                <a:solidFill>
                  <a:srgbClr val="000066"/>
                </a:solidFill>
                <a:latin typeface="Times New Roman" panose="02020603050405020304" pitchFamily="18" charset="0"/>
                <a:ea typeface="楷体_GB2312" pitchFamily="49" charset="-122"/>
              </a:rPr>
              <a:t>)</a:t>
            </a:r>
            <a:r>
              <a:rPr kumimoji="1" lang="zh-CN" altLang="en-US" sz="2400">
                <a:solidFill>
                  <a:srgbClr val="000066"/>
                </a:solidFill>
                <a:latin typeface="Times New Roman" panose="02020603050405020304" pitchFamily="18" charset="0"/>
                <a:ea typeface="楷体_GB2312" pitchFamily="49" charset="-122"/>
              </a:rPr>
              <a:t>数的位数表示。  </a:t>
            </a:r>
          </a:p>
        </p:txBody>
      </p:sp>
      <p:sp>
        <p:nvSpPr>
          <p:cNvPr id="439305" name="Text Box 9"/>
          <p:cNvSpPr txBox="1">
            <a:spLocks noChangeArrowheads="1"/>
          </p:cNvSpPr>
          <p:nvPr/>
        </p:nvSpPr>
        <p:spPr bwMode="auto">
          <a:xfrm>
            <a:off x="722313" y="4686300"/>
            <a:ext cx="1993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buFontTx/>
              <a:buChar char="•"/>
            </a:pPr>
            <a:r>
              <a:rPr kumimoji="1" lang="en-US" altLang="zh-CN" sz="2400">
                <a:solidFill>
                  <a:srgbClr val="000066"/>
                </a:solidFill>
                <a:latin typeface="Times New Roman" panose="02020603050405020304" pitchFamily="18" charset="0"/>
                <a:ea typeface="楷体_GB2312" pitchFamily="49" charset="-122"/>
              </a:rPr>
              <a:t> </a:t>
            </a:r>
            <a:r>
              <a:rPr kumimoji="1" lang="zh-CN" altLang="en-US" sz="2400">
                <a:solidFill>
                  <a:srgbClr val="000066"/>
                </a:solidFill>
                <a:latin typeface="Times New Roman" panose="02020603050405020304" pitchFamily="18" charset="0"/>
                <a:ea typeface="楷体_GB2312" pitchFamily="49" charset="-122"/>
              </a:rPr>
              <a:t>转换误差：</a:t>
            </a:r>
          </a:p>
        </p:txBody>
      </p:sp>
      <p:sp>
        <p:nvSpPr>
          <p:cNvPr id="439306" name="Text Box 10"/>
          <p:cNvSpPr txBox="1">
            <a:spLocks noChangeArrowheads="1"/>
          </p:cNvSpPr>
          <p:nvPr/>
        </p:nvSpPr>
        <p:spPr bwMode="auto">
          <a:xfrm>
            <a:off x="588963" y="5165725"/>
            <a:ext cx="8375650" cy="100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    </a:t>
            </a:r>
            <a:r>
              <a:rPr kumimoji="1" lang="zh-CN" altLang="en-US" sz="2400">
                <a:solidFill>
                  <a:srgbClr val="000066"/>
                </a:solidFill>
                <a:latin typeface="Times New Roman" panose="02020603050405020304" pitchFamily="18" charset="0"/>
                <a:ea typeface="楷体_GB2312" pitchFamily="49" charset="-122"/>
              </a:rPr>
              <a:t>表示</a:t>
            </a:r>
            <a:r>
              <a:rPr kumimoji="1" lang="en-US" altLang="zh-CN" sz="2400">
                <a:solidFill>
                  <a:srgbClr val="000066"/>
                </a:solidFill>
                <a:latin typeface="Times New Roman" panose="02020603050405020304" pitchFamily="18" charset="0"/>
                <a:ea typeface="楷体_GB2312" pitchFamily="49" charset="-122"/>
              </a:rPr>
              <a:t>A/D</a:t>
            </a:r>
            <a:r>
              <a:rPr kumimoji="1" lang="zh-CN" altLang="en-US" sz="2400">
                <a:solidFill>
                  <a:srgbClr val="000066"/>
                </a:solidFill>
                <a:latin typeface="Times New Roman" panose="02020603050405020304" pitchFamily="18" charset="0"/>
                <a:ea typeface="楷体_GB2312" pitchFamily="49" charset="-122"/>
              </a:rPr>
              <a:t>转换器实际输出的数字量和理论上的输出数字</a:t>
            </a:r>
          </a:p>
          <a:p>
            <a:pPr algn="l">
              <a:spcBef>
                <a:spcPct val="50000"/>
              </a:spcBef>
            </a:pPr>
            <a:r>
              <a:rPr kumimoji="1" lang="zh-CN" altLang="en-US" sz="2400">
                <a:solidFill>
                  <a:srgbClr val="000066"/>
                </a:solidFill>
                <a:latin typeface="Times New Roman" panose="02020603050405020304" pitchFamily="18" charset="0"/>
                <a:ea typeface="楷体_GB2312" pitchFamily="49" charset="-122"/>
              </a:rPr>
              <a:t>量之间的差别。 </a:t>
            </a:r>
          </a:p>
        </p:txBody>
      </p:sp>
    </p:spTree>
    <p:extLst>
      <p:ext uri="{BB962C8B-B14F-4D97-AF65-F5344CB8AC3E}">
        <p14:creationId xmlns:p14="http://schemas.microsoft.com/office/powerpoint/2010/main" val="34699451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39300"/>
                                        </p:tgtEl>
                                        <p:attrNameLst>
                                          <p:attrName>style.visibility</p:attrName>
                                        </p:attrNameLst>
                                      </p:cBhvr>
                                      <p:to>
                                        <p:strVal val="visible"/>
                                      </p:to>
                                    </p:set>
                                    <p:animEffect transition="in" filter="strips(downRight)">
                                      <p:cBhvr>
                                        <p:cTn id="7" dur="500"/>
                                        <p:tgtEl>
                                          <p:spTgt spid="439300"/>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39302"/>
                                        </p:tgtEl>
                                        <p:attrNameLst>
                                          <p:attrName>style.visibility</p:attrName>
                                        </p:attrNameLst>
                                      </p:cBhvr>
                                      <p:to>
                                        <p:strVal val="visible"/>
                                      </p:to>
                                    </p:set>
                                    <p:animEffect transition="in" filter="strips(downRight)">
                                      <p:cBhvr>
                                        <p:cTn id="12" dur="500"/>
                                        <p:tgtEl>
                                          <p:spTgt spid="43930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39303"/>
                                        </p:tgtEl>
                                        <p:attrNameLst>
                                          <p:attrName>style.visibility</p:attrName>
                                        </p:attrNameLst>
                                      </p:cBhvr>
                                      <p:to>
                                        <p:strVal val="visible"/>
                                      </p:to>
                                    </p:set>
                                    <p:animEffect transition="in" filter="strips(downRight)">
                                      <p:cBhvr>
                                        <p:cTn id="17" dur="500"/>
                                        <p:tgtEl>
                                          <p:spTgt spid="43930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39304"/>
                                        </p:tgtEl>
                                        <p:attrNameLst>
                                          <p:attrName>style.visibility</p:attrName>
                                        </p:attrNameLst>
                                      </p:cBhvr>
                                      <p:to>
                                        <p:strVal val="visible"/>
                                      </p:to>
                                    </p:set>
                                    <p:animEffect transition="in" filter="strips(downRight)">
                                      <p:cBhvr>
                                        <p:cTn id="22" dur="500"/>
                                        <p:tgtEl>
                                          <p:spTgt spid="43930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39305"/>
                                        </p:tgtEl>
                                        <p:attrNameLst>
                                          <p:attrName>style.visibility</p:attrName>
                                        </p:attrNameLst>
                                      </p:cBhvr>
                                      <p:to>
                                        <p:strVal val="visible"/>
                                      </p:to>
                                    </p:set>
                                    <p:animEffect transition="in" filter="strips(downRight)">
                                      <p:cBhvr>
                                        <p:cTn id="27" dur="500"/>
                                        <p:tgtEl>
                                          <p:spTgt spid="43930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439306"/>
                                        </p:tgtEl>
                                        <p:attrNameLst>
                                          <p:attrName>style.visibility</p:attrName>
                                        </p:attrNameLst>
                                      </p:cBhvr>
                                      <p:to>
                                        <p:strVal val="visible"/>
                                      </p:to>
                                    </p:set>
                                    <p:animEffect transition="in" filter="strips(downRight)">
                                      <p:cBhvr>
                                        <p:cTn id="32" dur="500"/>
                                        <p:tgtEl>
                                          <p:spTgt spid="439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9300" grpId="0" autoUpdateAnimBg="0"/>
      <p:bldP spid="439302" grpId="0" autoUpdateAnimBg="0"/>
      <p:bldP spid="439303" grpId="0" autoUpdateAnimBg="0"/>
      <p:bldP spid="439304" grpId="0" autoUpdateAnimBg="0"/>
      <p:bldP spid="439305" grpId="0" autoUpdateAnimBg="0"/>
      <p:bldP spid="439306" grpId="0"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4" name="Rectangle 4">
            <a:hlinkClick r:id="rId2" action="ppaction://hlinksldjump"/>
          </p:cNvPr>
          <p:cNvSpPr>
            <a:spLocks noChangeArrowheads="1"/>
          </p:cNvSpPr>
          <p:nvPr/>
        </p:nvSpPr>
        <p:spPr bwMode="auto">
          <a:xfrm>
            <a:off x="1039813" y="549275"/>
            <a:ext cx="2339975"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nchor="ctr">
            <a:spAutoFit/>
          </a:bodyP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2400">
                <a:solidFill>
                  <a:srgbClr val="000066"/>
                </a:solidFill>
                <a:latin typeface="Times New Roman" panose="02020603050405020304" pitchFamily="18" charset="0"/>
              </a:rPr>
              <a:t>2. </a:t>
            </a:r>
            <a:r>
              <a:rPr lang="zh-CN" altLang="en-US" sz="2400">
                <a:solidFill>
                  <a:srgbClr val="000066"/>
                </a:solidFill>
                <a:latin typeface="Times New Roman" panose="02020603050405020304" pitchFamily="18" charset="0"/>
              </a:rPr>
              <a:t>转换时间 </a:t>
            </a:r>
          </a:p>
        </p:txBody>
      </p:sp>
      <p:sp>
        <p:nvSpPr>
          <p:cNvPr id="440325" name="Text Box 5"/>
          <p:cNvSpPr txBox="1">
            <a:spLocks noChangeArrowheads="1"/>
          </p:cNvSpPr>
          <p:nvPr/>
        </p:nvSpPr>
        <p:spPr bwMode="auto">
          <a:xfrm>
            <a:off x="641350" y="1209675"/>
            <a:ext cx="7991475" cy="1249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800">
                <a:solidFill>
                  <a:srgbClr val="000066"/>
                </a:solidFill>
                <a:latin typeface="宋体" panose="02010600030101010101" pitchFamily="2" charset="-122"/>
              </a:rPr>
              <a:t>    </a:t>
            </a:r>
            <a:r>
              <a:rPr kumimoji="1" lang="zh-CN" altLang="en-US" sz="2400">
                <a:solidFill>
                  <a:srgbClr val="000066"/>
                </a:solidFill>
                <a:latin typeface="Times New Roman" panose="02020603050405020304" pitchFamily="18" charset="0"/>
                <a:ea typeface="楷体_GB2312" pitchFamily="49" charset="-122"/>
              </a:rPr>
              <a:t>指</a:t>
            </a:r>
            <a:r>
              <a:rPr kumimoji="1" lang="en-US" altLang="zh-CN" sz="2400">
                <a:solidFill>
                  <a:srgbClr val="000066"/>
                </a:solidFill>
                <a:latin typeface="Times New Roman" panose="02020603050405020304" pitchFamily="18" charset="0"/>
                <a:ea typeface="楷体_GB2312" pitchFamily="49" charset="-122"/>
              </a:rPr>
              <a:t>A/D</a:t>
            </a:r>
            <a:r>
              <a:rPr kumimoji="1" lang="zh-CN" altLang="en-US" sz="2400">
                <a:solidFill>
                  <a:srgbClr val="000066"/>
                </a:solidFill>
                <a:latin typeface="Times New Roman" panose="02020603050405020304" pitchFamily="18" charset="0"/>
                <a:ea typeface="楷体_GB2312" pitchFamily="49" charset="-122"/>
              </a:rPr>
              <a:t>转换器从转换控制信号到来开始，到输出端得到稳定的数字信号所经过的时间。 </a:t>
            </a:r>
            <a:r>
              <a:rPr kumimoji="1" lang="en-US" altLang="zh-CN" sz="2400">
                <a:solidFill>
                  <a:srgbClr val="000066"/>
                </a:solidFill>
                <a:latin typeface="Times New Roman" panose="02020603050405020304" pitchFamily="18" charset="0"/>
                <a:ea typeface="楷体_GB2312" pitchFamily="49" charset="-122"/>
              </a:rPr>
              <a:t>A/D</a:t>
            </a:r>
            <a:r>
              <a:rPr kumimoji="1" lang="zh-CN" altLang="en-US" sz="2400">
                <a:solidFill>
                  <a:srgbClr val="000066"/>
                </a:solidFill>
                <a:latin typeface="Times New Roman" panose="02020603050405020304" pitchFamily="18" charset="0"/>
                <a:ea typeface="楷体_GB2312" pitchFamily="49" charset="-122"/>
              </a:rPr>
              <a:t>转换器的转换时间与转换电路的类型有关</a:t>
            </a:r>
          </a:p>
        </p:txBody>
      </p:sp>
      <p:sp>
        <p:nvSpPr>
          <p:cNvPr id="440326" name="Text Box 6"/>
          <p:cNvSpPr txBox="1">
            <a:spLocks noChangeArrowheads="1"/>
          </p:cNvSpPr>
          <p:nvPr/>
        </p:nvSpPr>
        <p:spPr bwMode="auto">
          <a:xfrm>
            <a:off x="1014413" y="4621213"/>
            <a:ext cx="7116762"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buFontTx/>
              <a:buChar char="•"/>
            </a:pPr>
            <a:r>
              <a:rPr kumimoji="1" lang="en-US" altLang="zh-CN" sz="2400">
                <a:solidFill>
                  <a:srgbClr val="000066"/>
                </a:solidFill>
                <a:latin typeface="Times New Roman" panose="02020603050405020304" pitchFamily="18" charset="0"/>
                <a:ea typeface="楷体_GB2312" pitchFamily="49" charset="-122"/>
              </a:rPr>
              <a:t> </a:t>
            </a:r>
            <a:r>
              <a:rPr kumimoji="1" lang="zh-CN" altLang="en-US" sz="2400">
                <a:solidFill>
                  <a:srgbClr val="000066"/>
                </a:solidFill>
                <a:latin typeface="Times New Roman" panose="02020603050405020304" pitchFamily="18" charset="0"/>
                <a:ea typeface="楷体_GB2312" pitchFamily="49" charset="-122"/>
              </a:rPr>
              <a:t>并行比较</a:t>
            </a:r>
            <a:r>
              <a:rPr kumimoji="1" lang="en-US" altLang="zh-CN" sz="2400">
                <a:solidFill>
                  <a:srgbClr val="000066"/>
                </a:solidFill>
                <a:latin typeface="Times New Roman" panose="02020603050405020304" pitchFamily="18" charset="0"/>
                <a:ea typeface="楷体_GB2312" pitchFamily="49" charset="-122"/>
              </a:rPr>
              <a:t>A/D</a:t>
            </a:r>
            <a:r>
              <a:rPr kumimoji="1" lang="zh-CN" altLang="en-US" sz="2400">
                <a:solidFill>
                  <a:srgbClr val="000066"/>
                </a:solidFill>
                <a:latin typeface="Times New Roman" panose="02020603050405020304" pitchFamily="18" charset="0"/>
                <a:ea typeface="楷体_GB2312" pitchFamily="49" charset="-122"/>
              </a:rPr>
              <a:t>转换器的转换速度最高 </a:t>
            </a:r>
            <a:r>
              <a:rPr kumimoji="1" lang="en-US" altLang="zh-CN" sz="2400">
                <a:solidFill>
                  <a:srgbClr val="000066"/>
                </a:solidFill>
                <a:latin typeface="Times New Roman" panose="02020603050405020304" pitchFamily="18" charset="0"/>
                <a:ea typeface="楷体_GB2312" pitchFamily="49" charset="-122"/>
              </a:rPr>
              <a:t>,</a:t>
            </a:r>
          </a:p>
          <a:p>
            <a:pPr algn="l">
              <a:spcBef>
                <a:spcPct val="50000"/>
              </a:spcBef>
              <a:buFontTx/>
              <a:buChar char="•"/>
            </a:pPr>
            <a:r>
              <a:rPr kumimoji="1" lang="en-US" altLang="zh-CN" sz="2400">
                <a:solidFill>
                  <a:srgbClr val="000066"/>
                </a:solidFill>
                <a:latin typeface="Times New Roman" panose="02020603050405020304" pitchFamily="18" charset="0"/>
                <a:ea typeface="楷体_GB2312" pitchFamily="49" charset="-122"/>
              </a:rPr>
              <a:t> </a:t>
            </a:r>
            <a:r>
              <a:rPr kumimoji="1" lang="zh-CN" altLang="en-US" sz="2400">
                <a:solidFill>
                  <a:srgbClr val="000066"/>
                </a:solidFill>
                <a:latin typeface="Times New Roman" panose="02020603050405020304" pitchFamily="18" charset="0"/>
                <a:ea typeface="楷体_GB2312" pitchFamily="49" charset="-122"/>
              </a:rPr>
              <a:t>逐次比较型</a:t>
            </a:r>
            <a:r>
              <a:rPr kumimoji="1" lang="en-US" altLang="zh-CN" sz="2400">
                <a:solidFill>
                  <a:srgbClr val="000066"/>
                </a:solidFill>
                <a:latin typeface="Times New Roman" panose="02020603050405020304" pitchFamily="18" charset="0"/>
                <a:ea typeface="楷体_GB2312" pitchFamily="49" charset="-122"/>
              </a:rPr>
              <a:t>A/D</a:t>
            </a:r>
            <a:r>
              <a:rPr kumimoji="1" lang="zh-CN" altLang="en-US" sz="2400">
                <a:solidFill>
                  <a:srgbClr val="000066"/>
                </a:solidFill>
                <a:latin typeface="Times New Roman" panose="02020603050405020304" pitchFamily="18" charset="0"/>
                <a:ea typeface="楷体_GB2312" pitchFamily="49" charset="-122"/>
              </a:rPr>
              <a:t>转换器次之 </a:t>
            </a:r>
            <a:r>
              <a:rPr kumimoji="1" lang="en-US" altLang="zh-CN" sz="2400">
                <a:solidFill>
                  <a:srgbClr val="000066"/>
                </a:solidFill>
                <a:latin typeface="Times New Roman" panose="02020603050405020304" pitchFamily="18" charset="0"/>
                <a:ea typeface="楷体_GB2312" pitchFamily="49" charset="-122"/>
              </a:rPr>
              <a:t>,</a:t>
            </a:r>
          </a:p>
          <a:p>
            <a:pPr algn="l">
              <a:spcBef>
                <a:spcPct val="50000"/>
              </a:spcBef>
              <a:buFontTx/>
              <a:buChar char="•"/>
            </a:pPr>
            <a:r>
              <a:rPr kumimoji="1" lang="en-US" altLang="zh-CN" sz="2400">
                <a:solidFill>
                  <a:srgbClr val="000066"/>
                </a:solidFill>
                <a:latin typeface="Times New Roman" panose="02020603050405020304" pitchFamily="18" charset="0"/>
                <a:ea typeface="楷体_GB2312" pitchFamily="49" charset="-122"/>
              </a:rPr>
              <a:t> </a:t>
            </a:r>
            <a:r>
              <a:rPr kumimoji="1" lang="zh-CN" altLang="en-US" sz="2400">
                <a:solidFill>
                  <a:srgbClr val="000066"/>
                </a:solidFill>
                <a:latin typeface="Times New Roman" panose="02020603050405020304" pitchFamily="18" charset="0"/>
                <a:ea typeface="楷体_GB2312" pitchFamily="49" charset="-122"/>
              </a:rPr>
              <a:t>间接</a:t>
            </a:r>
            <a:r>
              <a:rPr kumimoji="1" lang="en-US" altLang="zh-CN" sz="2400">
                <a:solidFill>
                  <a:srgbClr val="000066"/>
                </a:solidFill>
                <a:latin typeface="Times New Roman" panose="02020603050405020304" pitchFamily="18" charset="0"/>
                <a:ea typeface="楷体_GB2312" pitchFamily="49" charset="-122"/>
              </a:rPr>
              <a:t>A/D</a:t>
            </a:r>
            <a:r>
              <a:rPr kumimoji="1" lang="zh-CN" altLang="en-US" sz="2400">
                <a:solidFill>
                  <a:srgbClr val="000066"/>
                </a:solidFill>
                <a:latin typeface="Times New Roman" panose="02020603050405020304" pitchFamily="18" charset="0"/>
                <a:ea typeface="楷体_GB2312" pitchFamily="49" charset="-122"/>
              </a:rPr>
              <a:t>转换器</a:t>
            </a:r>
            <a:r>
              <a:rPr kumimoji="1" lang="en-US" altLang="zh-CN" sz="2400">
                <a:solidFill>
                  <a:srgbClr val="000066"/>
                </a:solidFill>
                <a:latin typeface="Times New Roman" panose="02020603050405020304" pitchFamily="18" charset="0"/>
                <a:ea typeface="楷体_GB2312" pitchFamily="49" charset="-122"/>
              </a:rPr>
              <a:t>(</a:t>
            </a:r>
            <a:r>
              <a:rPr kumimoji="1" lang="zh-CN" altLang="en-US" sz="2400">
                <a:solidFill>
                  <a:srgbClr val="000066"/>
                </a:solidFill>
                <a:latin typeface="Times New Roman" panose="02020603050405020304" pitchFamily="18" charset="0"/>
                <a:ea typeface="楷体_GB2312" pitchFamily="49" charset="-122"/>
              </a:rPr>
              <a:t>如双积分</a:t>
            </a:r>
            <a:r>
              <a:rPr kumimoji="1" lang="en-US" altLang="zh-CN" sz="2400">
                <a:solidFill>
                  <a:srgbClr val="000066"/>
                </a:solidFill>
                <a:latin typeface="Times New Roman" panose="02020603050405020304" pitchFamily="18" charset="0"/>
                <a:ea typeface="楷体_GB2312" pitchFamily="49" charset="-122"/>
              </a:rPr>
              <a:t>A/D)</a:t>
            </a:r>
            <a:r>
              <a:rPr kumimoji="1" lang="zh-CN" altLang="en-US" sz="2400">
                <a:solidFill>
                  <a:srgbClr val="000066"/>
                </a:solidFill>
                <a:latin typeface="Times New Roman" panose="02020603050405020304" pitchFamily="18" charset="0"/>
                <a:ea typeface="楷体_GB2312" pitchFamily="49" charset="-122"/>
              </a:rPr>
              <a:t>的速度最慢。</a:t>
            </a:r>
          </a:p>
        </p:txBody>
      </p:sp>
      <p:grpSp>
        <p:nvGrpSpPr>
          <p:cNvPr id="440327" name="Group 7"/>
          <p:cNvGrpSpPr>
            <a:grpSpLocks/>
          </p:cNvGrpSpPr>
          <p:nvPr/>
        </p:nvGrpSpPr>
        <p:grpSpPr bwMode="auto">
          <a:xfrm>
            <a:off x="1301750" y="2544763"/>
            <a:ext cx="5867400" cy="1989137"/>
            <a:chOff x="1028" y="2529"/>
            <a:chExt cx="3696" cy="1253"/>
          </a:xfrm>
        </p:grpSpPr>
        <p:sp>
          <p:nvSpPr>
            <p:cNvPr id="440328" name="Rectangle 8"/>
            <p:cNvSpPr>
              <a:spLocks noChangeArrowheads="1"/>
            </p:cNvSpPr>
            <p:nvPr/>
          </p:nvSpPr>
          <p:spPr bwMode="auto">
            <a:xfrm>
              <a:off x="1078" y="2558"/>
              <a:ext cx="2431" cy="2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zh-CN" sz="2400">
                  <a:solidFill>
                    <a:srgbClr val="000066"/>
                  </a:solidFill>
                  <a:latin typeface="Times New Roman" panose="02020603050405020304" pitchFamily="18" charset="0"/>
                  <a:ea typeface="楷体_GB2312" pitchFamily="49" charset="-122"/>
                </a:rPr>
                <a:t>  </a:t>
              </a:r>
              <a:r>
                <a:rPr lang="zh-CN" altLang="en-US" sz="2400">
                  <a:solidFill>
                    <a:srgbClr val="000066"/>
                  </a:solidFill>
                  <a:latin typeface="Times New Roman" panose="02020603050405020304" pitchFamily="18" charset="0"/>
                  <a:ea typeface="楷体_GB2312" pitchFamily="49" charset="-122"/>
                </a:rPr>
                <a:t>并行比较</a:t>
              </a:r>
              <a:r>
                <a:rPr lang="en-US" altLang="zh-CN" sz="2400">
                  <a:solidFill>
                    <a:srgbClr val="000066"/>
                  </a:solidFill>
                  <a:latin typeface="Times New Roman" panose="02020603050405020304" pitchFamily="18" charset="0"/>
                  <a:ea typeface="楷体_GB2312" pitchFamily="49" charset="-122"/>
                </a:rPr>
                <a:t>A/D</a:t>
              </a:r>
              <a:r>
                <a:rPr lang="zh-CN" altLang="en-US" sz="2400">
                  <a:solidFill>
                    <a:srgbClr val="000066"/>
                  </a:solidFill>
                  <a:latin typeface="Times New Roman" panose="02020603050405020304" pitchFamily="18" charset="0"/>
                  <a:ea typeface="楷体_GB2312" pitchFamily="49" charset="-122"/>
                </a:rPr>
                <a:t>转换器</a:t>
              </a:r>
              <a:r>
                <a:rPr lang="en-US" altLang="zh-CN" sz="2400">
                  <a:solidFill>
                    <a:srgbClr val="000066"/>
                  </a:solidFill>
                  <a:latin typeface="Times New Roman" panose="02020603050405020304" pitchFamily="18" charset="0"/>
                  <a:ea typeface="楷体_GB2312" pitchFamily="49" charset="-122"/>
                </a:rPr>
                <a:t>(8</a:t>
              </a:r>
              <a:r>
                <a:rPr lang="zh-CN" altLang="en-US" sz="2400">
                  <a:solidFill>
                    <a:srgbClr val="000066"/>
                  </a:solidFill>
                  <a:latin typeface="Times New Roman" panose="02020603050405020304" pitchFamily="18" charset="0"/>
                  <a:ea typeface="楷体_GB2312" pitchFamily="49" charset="-122"/>
                </a:rPr>
                <a:t>位）</a:t>
              </a:r>
            </a:p>
          </p:txBody>
        </p:sp>
        <p:sp>
          <p:nvSpPr>
            <p:cNvPr id="440329" name="Rectangle 9"/>
            <p:cNvSpPr>
              <a:spLocks noChangeArrowheads="1"/>
            </p:cNvSpPr>
            <p:nvPr/>
          </p:nvSpPr>
          <p:spPr bwMode="auto">
            <a:xfrm>
              <a:off x="1054" y="2988"/>
              <a:ext cx="2127" cy="2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zh-CN" sz="2400">
                  <a:solidFill>
                    <a:srgbClr val="000066"/>
                  </a:solidFill>
                  <a:latin typeface="Times New Roman" panose="02020603050405020304" pitchFamily="18" charset="0"/>
                  <a:ea typeface="楷体_GB2312" pitchFamily="49" charset="-122"/>
                </a:rPr>
                <a:t>   </a:t>
              </a:r>
              <a:r>
                <a:rPr lang="zh-CN" altLang="en-US" sz="2400">
                  <a:solidFill>
                    <a:srgbClr val="000066"/>
                  </a:solidFill>
                  <a:latin typeface="Times New Roman" panose="02020603050405020304" pitchFamily="18" charset="0"/>
                  <a:ea typeface="楷体_GB2312" pitchFamily="49" charset="-122"/>
                </a:rPr>
                <a:t>逐次比较型</a:t>
              </a:r>
              <a:r>
                <a:rPr lang="en-US" altLang="zh-CN" sz="2400">
                  <a:solidFill>
                    <a:srgbClr val="000066"/>
                  </a:solidFill>
                  <a:latin typeface="Times New Roman" panose="02020603050405020304" pitchFamily="18" charset="0"/>
                  <a:ea typeface="楷体_GB2312" pitchFamily="49" charset="-122"/>
                </a:rPr>
                <a:t>A/D</a:t>
              </a:r>
              <a:r>
                <a:rPr lang="zh-CN" altLang="en-US" sz="2400">
                  <a:solidFill>
                    <a:srgbClr val="000066"/>
                  </a:solidFill>
                  <a:latin typeface="Times New Roman" panose="02020603050405020304" pitchFamily="18" charset="0"/>
                  <a:ea typeface="楷体_GB2312" pitchFamily="49" charset="-122"/>
                </a:rPr>
                <a:t>转换器</a:t>
              </a:r>
            </a:p>
          </p:txBody>
        </p:sp>
        <p:sp>
          <p:nvSpPr>
            <p:cNvPr id="440330" name="Rectangle 10"/>
            <p:cNvSpPr>
              <a:spLocks noChangeArrowheads="1"/>
            </p:cNvSpPr>
            <p:nvPr/>
          </p:nvSpPr>
          <p:spPr bwMode="auto">
            <a:xfrm>
              <a:off x="1028" y="3441"/>
              <a:ext cx="1599" cy="2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zh-CN" sz="2400">
                  <a:solidFill>
                    <a:srgbClr val="000066"/>
                  </a:solidFill>
                  <a:latin typeface="Times New Roman" panose="02020603050405020304" pitchFamily="18" charset="0"/>
                  <a:ea typeface="楷体_GB2312" pitchFamily="49" charset="-122"/>
                </a:rPr>
                <a:t>    </a:t>
              </a:r>
              <a:r>
                <a:rPr lang="zh-CN" altLang="en-US" sz="2400">
                  <a:solidFill>
                    <a:srgbClr val="000066"/>
                  </a:solidFill>
                  <a:latin typeface="Times New Roman" panose="02020603050405020304" pitchFamily="18" charset="0"/>
                  <a:ea typeface="楷体_GB2312" pitchFamily="49" charset="-122"/>
                </a:rPr>
                <a:t>间接</a:t>
              </a:r>
              <a:r>
                <a:rPr lang="en-US" altLang="zh-CN" sz="2400">
                  <a:solidFill>
                    <a:srgbClr val="000066"/>
                  </a:solidFill>
                  <a:latin typeface="Times New Roman" panose="02020603050405020304" pitchFamily="18" charset="0"/>
                  <a:ea typeface="楷体_GB2312" pitchFamily="49" charset="-122"/>
                </a:rPr>
                <a:t>A/D</a:t>
              </a:r>
              <a:r>
                <a:rPr lang="zh-CN" altLang="en-US" sz="2400">
                  <a:solidFill>
                    <a:srgbClr val="000066"/>
                  </a:solidFill>
                  <a:latin typeface="Times New Roman" panose="02020603050405020304" pitchFamily="18" charset="0"/>
                  <a:ea typeface="楷体_GB2312" pitchFamily="49" charset="-122"/>
                </a:rPr>
                <a:t>转换器</a:t>
              </a:r>
            </a:p>
          </p:txBody>
        </p:sp>
        <p:sp>
          <p:nvSpPr>
            <p:cNvPr id="440331" name="Rectangle 11"/>
            <p:cNvSpPr>
              <a:spLocks noChangeArrowheads="1"/>
            </p:cNvSpPr>
            <p:nvPr/>
          </p:nvSpPr>
          <p:spPr bwMode="auto">
            <a:xfrm>
              <a:off x="3481" y="2988"/>
              <a:ext cx="786" cy="2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zh-CN" sz="2400">
                  <a:solidFill>
                    <a:srgbClr val="000066"/>
                  </a:solidFill>
                  <a:latin typeface="Times New Roman" panose="02020603050405020304" pitchFamily="18" charset="0"/>
                  <a:ea typeface="楷体_GB2312" pitchFamily="49" charset="-122"/>
                </a:rPr>
                <a:t>10~50</a:t>
              </a:r>
              <a:r>
                <a:rPr lang="en-US" altLang="zh-CN" sz="2400">
                  <a:solidFill>
                    <a:srgbClr val="000066"/>
                  </a:solidFill>
                  <a:latin typeface="Times New Roman" panose="02020603050405020304" pitchFamily="18" charset="0"/>
                  <a:ea typeface="楷体_GB2312" pitchFamily="49" charset="-122"/>
                  <a:sym typeface="Symbol" panose="05050102010706020507" pitchFamily="18" charset="2"/>
                </a:rPr>
                <a:t></a:t>
              </a:r>
              <a:r>
                <a:rPr lang="en-US" altLang="zh-CN" sz="2400">
                  <a:solidFill>
                    <a:srgbClr val="000066"/>
                  </a:solidFill>
                  <a:latin typeface="Times New Roman" panose="02020603050405020304" pitchFamily="18" charset="0"/>
                  <a:ea typeface="楷体_GB2312" pitchFamily="49" charset="-122"/>
                </a:rPr>
                <a:t>s</a:t>
              </a:r>
            </a:p>
          </p:txBody>
        </p:sp>
        <p:sp>
          <p:nvSpPr>
            <p:cNvPr id="440332" name="Rectangle 12"/>
            <p:cNvSpPr>
              <a:spLocks noChangeArrowheads="1"/>
            </p:cNvSpPr>
            <p:nvPr/>
          </p:nvSpPr>
          <p:spPr bwMode="auto">
            <a:xfrm>
              <a:off x="3510" y="2558"/>
              <a:ext cx="599" cy="2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zh-CN" sz="2400">
                  <a:solidFill>
                    <a:srgbClr val="000066"/>
                  </a:solidFill>
                  <a:latin typeface="Times New Roman" panose="02020603050405020304" pitchFamily="18" charset="0"/>
                  <a:ea typeface="楷体_GB2312" pitchFamily="49" charset="-122"/>
                </a:rPr>
                <a:t>&lt;50ns</a:t>
              </a:r>
            </a:p>
          </p:txBody>
        </p:sp>
        <p:sp>
          <p:nvSpPr>
            <p:cNvPr id="440333" name="Rectangle 13"/>
            <p:cNvSpPr>
              <a:spLocks noChangeArrowheads="1"/>
            </p:cNvSpPr>
            <p:nvPr/>
          </p:nvSpPr>
          <p:spPr bwMode="auto">
            <a:xfrm>
              <a:off x="3462" y="3442"/>
              <a:ext cx="1262" cy="2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en-US" altLang="zh-CN" sz="2400">
                  <a:solidFill>
                    <a:srgbClr val="000066"/>
                  </a:solidFill>
                  <a:latin typeface="Times New Roman" panose="02020603050405020304" pitchFamily="18" charset="0"/>
                  <a:ea typeface="楷体_GB2312" pitchFamily="49" charset="-122"/>
                </a:rPr>
                <a:t>10ms~1000ms</a:t>
              </a:r>
            </a:p>
          </p:txBody>
        </p:sp>
        <p:sp>
          <p:nvSpPr>
            <p:cNvPr id="440334" name="Line 14"/>
            <p:cNvSpPr>
              <a:spLocks noChangeShapeType="1"/>
            </p:cNvSpPr>
            <p:nvPr/>
          </p:nvSpPr>
          <p:spPr bwMode="auto">
            <a:xfrm>
              <a:off x="3447" y="2529"/>
              <a:ext cx="0" cy="1247"/>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40335" name="Line 15"/>
            <p:cNvSpPr>
              <a:spLocks noChangeShapeType="1"/>
            </p:cNvSpPr>
            <p:nvPr/>
          </p:nvSpPr>
          <p:spPr bwMode="auto">
            <a:xfrm>
              <a:off x="1185" y="3782"/>
              <a:ext cx="3516"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40336" name="Line 16"/>
            <p:cNvSpPr>
              <a:spLocks noChangeShapeType="1"/>
            </p:cNvSpPr>
            <p:nvPr/>
          </p:nvSpPr>
          <p:spPr bwMode="auto">
            <a:xfrm>
              <a:off x="1185" y="3356"/>
              <a:ext cx="3516"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40337" name="Line 17"/>
            <p:cNvSpPr>
              <a:spLocks noChangeShapeType="1"/>
            </p:cNvSpPr>
            <p:nvPr/>
          </p:nvSpPr>
          <p:spPr bwMode="auto">
            <a:xfrm>
              <a:off x="1214" y="2931"/>
              <a:ext cx="3487"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40338" name="Line 18"/>
            <p:cNvSpPr>
              <a:spLocks noChangeShapeType="1"/>
            </p:cNvSpPr>
            <p:nvPr/>
          </p:nvSpPr>
          <p:spPr bwMode="auto">
            <a:xfrm>
              <a:off x="1185" y="2534"/>
              <a:ext cx="3516"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40339" name="Line 19"/>
            <p:cNvSpPr>
              <a:spLocks noChangeShapeType="1"/>
            </p:cNvSpPr>
            <p:nvPr/>
          </p:nvSpPr>
          <p:spPr bwMode="auto">
            <a:xfrm>
              <a:off x="1185" y="2534"/>
              <a:ext cx="0" cy="1247"/>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40340" name="Line 20"/>
            <p:cNvSpPr>
              <a:spLocks noChangeShapeType="1"/>
            </p:cNvSpPr>
            <p:nvPr/>
          </p:nvSpPr>
          <p:spPr bwMode="auto">
            <a:xfrm>
              <a:off x="4701" y="2534"/>
              <a:ext cx="0" cy="1247"/>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spTree>
    <p:extLst>
      <p:ext uri="{BB962C8B-B14F-4D97-AF65-F5344CB8AC3E}">
        <p14:creationId xmlns:p14="http://schemas.microsoft.com/office/powerpoint/2010/main" val="32837154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40324"/>
                                        </p:tgtEl>
                                        <p:attrNameLst>
                                          <p:attrName>style.visibility</p:attrName>
                                        </p:attrNameLst>
                                      </p:cBhvr>
                                      <p:to>
                                        <p:strVal val="visible"/>
                                      </p:to>
                                    </p:set>
                                    <p:animEffect transition="in" filter="strips(downRight)">
                                      <p:cBhvr>
                                        <p:cTn id="7" dur="500"/>
                                        <p:tgtEl>
                                          <p:spTgt spid="4403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40325"/>
                                        </p:tgtEl>
                                        <p:attrNameLst>
                                          <p:attrName>style.visibility</p:attrName>
                                        </p:attrNameLst>
                                      </p:cBhvr>
                                      <p:to>
                                        <p:strVal val="visible"/>
                                      </p:to>
                                    </p:set>
                                    <p:animEffect transition="in" filter="strips(downRight)">
                                      <p:cBhvr>
                                        <p:cTn id="12" dur="500"/>
                                        <p:tgtEl>
                                          <p:spTgt spid="440325"/>
                                        </p:tgtEl>
                                      </p:cBhvr>
                                    </p:animEffect>
                                  </p:childTnLst>
                                </p:cTn>
                              </p:par>
                            </p:childTnLst>
                          </p:cTn>
                        </p:par>
                        <p:par>
                          <p:cTn id="13" fill="hold" nodeType="afterGroup">
                            <p:stCondLst>
                              <p:cond delay="500"/>
                            </p:stCondLst>
                            <p:childTnLst>
                              <p:par>
                                <p:cTn id="14" presetID="18" presetClass="entr" presetSubtype="6" fill="hold" nodeType="afterEffect">
                                  <p:stCondLst>
                                    <p:cond delay="0"/>
                                  </p:stCondLst>
                                  <p:childTnLst>
                                    <p:set>
                                      <p:cBhvr>
                                        <p:cTn id="15" dur="1" fill="hold">
                                          <p:stCondLst>
                                            <p:cond delay="0"/>
                                          </p:stCondLst>
                                        </p:cTn>
                                        <p:tgtEl>
                                          <p:spTgt spid="440327"/>
                                        </p:tgtEl>
                                        <p:attrNameLst>
                                          <p:attrName>style.visibility</p:attrName>
                                        </p:attrNameLst>
                                      </p:cBhvr>
                                      <p:to>
                                        <p:strVal val="visible"/>
                                      </p:to>
                                    </p:set>
                                    <p:animEffect transition="in" filter="strips(downRight)">
                                      <p:cBhvr>
                                        <p:cTn id="16" dur="500"/>
                                        <p:tgtEl>
                                          <p:spTgt spid="44032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8" presetClass="entr" presetSubtype="6" fill="hold" grpId="0" nodeType="clickEffect">
                                  <p:stCondLst>
                                    <p:cond delay="0"/>
                                  </p:stCondLst>
                                  <p:childTnLst>
                                    <p:set>
                                      <p:cBhvr>
                                        <p:cTn id="20" dur="1" fill="hold">
                                          <p:stCondLst>
                                            <p:cond delay="0"/>
                                          </p:stCondLst>
                                        </p:cTn>
                                        <p:tgtEl>
                                          <p:spTgt spid="440326"/>
                                        </p:tgtEl>
                                        <p:attrNameLst>
                                          <p:attrName>style.visibility</p:attrName>
                                        </p:attrNameLst>
                                      </p:cBhvr>
                                      <p:to>
                                        <p:strVal val="visible"/>
                                      </p:to>
                                    </p:set>
                                    <p:animEffect transition="in" filter="strips(downRight)">
                                      <p:cBhvr>
                                        <p:cTn id="21" dur="500"/>
                                        <p:tgtEl>
                                          <p:spTgt spid="4403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24" grpId="0" autoUpdateAnimBg="0"/>
      <p:bldP spid="440325" grpId="0" autoUpdateAnimBg="0"/>
      <p:bldP spid="440326" grpId="0"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8" name="Rectangle 4">
            <a:hlinkClick r:id="rId3" action="ppaction://hlinksldjump"/>
          </p:cNvPr>
          <p:cNvSpPr>
            <a:spLocks noChangeArrowheads="1"/>
          </p:cNvSpPr>
          <p:nvPr/>
        </p:nvSpPr>
        <p:spPr bwMode="auto">
          <a:xfrm>
            <a:off x="714375" y="1354138"/>
            <a:ext cx="6359525"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anchor="ctr">
            <a:spAutoFit/>
          </a:bodyP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2400">
                <a:solidFill>
                  <a:srgbClr val="000066"/>
                </a:solidFill>
                <a:latin typeface="Times New Roman" panose="02020603050405020304" pitchFamily="18" charset="0"/>
              </a:rPr>
              <a:t>1. </a:t>
            </a:r>
            <a:r>
              <a:rPr lang="zh-CN" altLang="en-US" sz="2400">
                <a:solidFill>
                  <a:srgbClr val="000066"/>
                </a:solidFill>
                <a:latin typeface="Times New Roman" panose="02020603050405020304" pitchFamily="18" charset="0"/>
              </a:rPr>
              <a:t>使用</a:t>
            </a:r>
            <a:r>
              <a:rPr lang="en-US" altLang="zh-CN" sz="2400">
                <a:solidFill>
                  <a:srgbClr val="000066"/>
                </a:solidFill>
                <a:latin typeface="Times New Roman" panose="02020603050405020304" pitchFamily="18" charset="0"/>
              </a:rPr>
              <a:t>A/D</a:t>
            </a:r>
            <a:r>
              <a:rPr lang="zh-CN" altLang="en-US" sz="2400">
                <a:solidFill>
                  <a:srgbClr val="000066"/>
                </a:solidFill>
                <a:latin typeface="Times New Roman" panose="02020603050405020304" pitchFamily="18" charset="0"/>
              </a:rPr>
              <a:t>转换器时应注意以下几点：</a:t>
            </a:r>
            <a:r>
              <a:rPr lang="zh-CN" altLang="en-US" sz="2100">
                <a:solidFill>
                  <a:srgbClr val="000066"/>
                </a:solidFill>
              </a:rPr>
              <a:t> </a:t>
            </a:r>
          </a:p>
        </p:txBody>
      </p:sp>
      <p:sp>
        <p:nvSpPr>
          <p:cNvPr id="441349" name="Text Box 5"/>
          <p:cNvSpPr txBox="1">
            <a:spLocks noChangeArrowheads="1"/>
          </p:cNvSpPr>
          <p:nvPr/>
        </p:nvSpPr>
        <p:spPr bwMode="auto">
          <a:xfrm>
            <a:off x="900113" y="1755775"/>
            <a:ext cx="50561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kumimoji="1" lang="en-US" altLang="zh-CN" sz="2400">
                <a:solidFill>
                  <a:srgbClr val="000066"/>
                </a:solidFill>
                <a:latin typeface="Times New Roman" panose="02020603050405020304" pitchFamily="18" charset="0"/>
                <a:ea typeface="楷体_GB2312" pitchFamily="49" charset="-122"/>
              </a:rPr>
              <a:t>(1) </a:t>
            </a:r>
            <a:r>
              <a:rPr kumimoji="1" lang="zh-CN" altLang="en-US" sz="2400">
                <a:solidFill>
                  <a:srgbClr val="000066"/>
                </a:solidFill>
                <a:latin typeface="Times New Roman" panose="02020603050405020304" pitchFamily="18" charset="0"/>
                <a:ea typeface="楷体_GB2312" pitchFamily="49" charset="-122"/>
              </a:rPr>
              <a:t>转换过程各信号的时序配合</a:t>
            </a:r>
          </a:p>
        </p:txBody>
      </p:sp>
      <p:sp>
        <p:nvSpPr>
          <p:cNvPr id="441355" name="Rectangle 11"/>
          <p:cNvSpPr>
            <a:spLocks noChangeArrowheads="1"/>
          </p:cNvSpPr>
          <p:nvPr/>
        </p:nvSpPr>
        <p:spPr bwMode="auto">
          <a:xfrm>
            <a:off x="908050" y="476250"/>
            <a:ext cx="647223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3200">
                <a:solidFill>
                  <a:schemeClr val="accent2"/>
                </a:solidFill>
                <a:latin typeface="Times New Roman" panose="02020603050405020304" pitchFamily="18" charset="0"/>
                <a:ea typeface="楷体_GB2312" pitchFamily="49" charset="-122"/>
              </a:rPr>
              <a:t>10.2.6  </a:t>
            </a:r>
            <a:r>
              <a:rPr kumimoji="1" lang="zh-CN" altLang="en-US" sz="3200">
                <a:solidFill>
                  <a:schemeClr val="accent2"/>
                </a:solidFill>
                <a:latin typeface="Times New Roman" panose="02020603050405020304" pitchFamily="18" charset="0"/>
                <a:ea typeface="楷体_GB2312" pitchFamily="49" charset="-122"/>
              </a:rPr>
              <a:t>集成</a:t>
            </a:r>
            <a:r>
              <a:rPr kumimoji="1" lang="en-US" altLang="zh-CN" sz="3200">
                <a:solidFill>
                  <a:schemeClr val="accent2"/>
                </a:solidFill>
                <a:latin typeface="Times New Roman" panose="02020603050405020304" pitchFamily="18" charset="0"/>
                <a:ea typeface="楷体_GB2312" pitchFamily="49" charset="-122"/>
              </a:rPr>
              <a:t>A/D</a:t>
            </a:r>
            <a:r>
              <a:rPr kumimoji="1" lang="zh-CN" altLang="en-US" sz="3200">
                <a:solidFill>
                  <a:schemeClr val="accent2"/>
                </a:solidFill>
                <a:latin typeface="Times New Roman" panose="02020603050405020304" pitchFamily="18" charset="0"/>
                <a:ea typeface="楷体_GB2312" pitchFamily="49" charset="-122"/>
              </a:rPr>
              <a:t>转换器及其应用</a:t>
            </a:r>
          </a:p>
        </p:txBody>
      </p:sp>
      <p:graphicFrame>
        <p:nvGraphicFramePr>
          <p:cNvPr id="441356" name="Object 12"/>
          <p:cNvGraphicFramePr>
            <a:graphicFrameLocks noChangeAspect="1"/>
          </p:cNvGraphicFramePr>
          <p:nvPr/>
        </p:nvGraphicFramePr>
        <p:xfrm>
          <a:off x="1116013" y="2225675"/>
          <a:ext cx="6840537" cy="4205288"/>
        </p:xfrm>
        <a:graphic>
          <a:graphicData uri="http://schemas.openxmlformats.org/presentationml/2006/ole">
            <mc:AlternateContent xmlns:mc="http://schemas.openxmlformats.org/markup-compatibility/2006">
              <mc:Choice xmlns:v="urn:schemas-microsoft-com:vml" Requires="v">
                <p:oleObj spid="_x0000_s35842" name="图片" r:id="rId4" imgW="5260848" imgH="3252216" progId="Word.Picture.8">
                  <p:embed/>
                </p:oleObj>
              </mc:Choice>
              <mc:Fallback>
                <p:oleObj name="图片" r:id="rId4" imgW="5260848" imgH="3252216" progId="Word.Picture.8">
                  <p:embed/>
                  <p:pic>
                    <p:nvPicPr>
                      <p:cNvPr id="441356"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6013" y="2225675"/>
                        <a:ext cx="6840537" cy="42052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3303701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41349"/>
                                        </p:tgtEl>
                                        <p:attrNameLst>
                                          <p:attrName>style.visibility</p:attrName>
                                        </p:attrNameLst>
                                      </p:cBhvr>
                                      <p:to>
                                        <p:strVal val="visible"/>
                                      </p:to>
                                    </p:set>
                                    <p:animEffect transition="in" filter="strips(downRight)">
                                      <p:cBhvr>
                                        <p:cTn id="7" dur="500"/>
                                        <p:tgtEl>
                                          <p:spTgt spid="44134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41356"/>
                                        </p:tgtEl>
                                        <p:attrNameLst>
                                          <p:attrName>style.visibility</p:attrName>
                                        </p:attrNameLst>
                                      </p:cBhvr>
                                      <p:to>
                                        <p:strVal val="visible"/>
                                      </p:to>
                                    </p:set>
                                    <p:animEffect transition="in" filter="wipe(up)">
                                      <p:cBhvr>
                                        <p:cTn id="12" dur="500"/>
                                        <p:tgtEl>
                                          <p:spTgt spid="4413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1349" grpId="0"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2" name="Text Box 4"/>
          <p:cNvSpPr txBox="1">
            <a:spLocks noChangeArrowheads="1"/>
          </p:cNvSpPr>
          <p:nvPr/>
        </p:nvSpPr>
        <p:spPr bwMode="auto">
          <a:xfrm>
            <a:off x="530225" y="515938"/>
            <a:ext cx="36544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kumimoji="1" lang="en-US" altLang="zh-CN" sz="2400">
                <a:solidFill>
                  <a:srgbClr val="000066"/>
                </a:solidFill>
                <a:latin typeface="Times New Roman" panose="02020603050405020304" pitchFamily="18" charset="0"/>
                <a:ea typeface="楷体_GB2312" pitchFamily="49" charset="-122"/>
              </a:rPr>
              <a:t>(2) </a:t>
            </a:r>
            <a:r>
              <a:rPr kumimoji="1" lang="zh-CN" altLang="en-US" sz="2400">
                <a:solidFill>
                  <a:srgbClr val="000066"/>
                </a:solidFill>
                <a:latin typeface="Times New Roman" panose="02020603050405020304" pitchFamily="18" charset="0"/>
                <a:ea typeface="楷体_GB2312" pitchFamily="49" charset="-122"/>
              </a:rPr>
              <a:t>零点和满刻度调节</a:t>
            </a:r>
            <a:r>
              <a:rPr kumimoji="1" lang="zh-CN" altLang="en-US" sz="2800">
                <a:solidFill>
                  <a:srgbClr val="000066"/>
                </a:solidFill>
                <a:latin typeface="Times New Roman" panose="02020603050405020304" pitchFamily="18" charset="0"/>
                <a:ea typeface="楷体_GB2312" pitchFamily="49" charset="-122"/>
              </a:rPr>
              <a:t> </a:t>
            </a:r>
          </a:p>
        </p:txBody>
      </p:sp>
      <p:sp>
        <p:nvSpPr>
          <p:cNvPr id="442373" name="Text Box 5"/>
          <p:cNvSpPr txBox="1">
            <a:spLocks noChangeArrowheads="1"/>
          </p:cNvSpPr>
          <p:nvPr/>
        </p:nvSpPr>
        <p:spPr bwMode="auto">
          <a:xfrm>
            <a:off x="534988" y="1177925"/>
            <a:ext cx="3654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kumimoji="1" lang="en-US" altLang="zh-CN" sz="2400">
                <a:solidFill>
                  <a:srgbClr val="000066"/>
                </a:solidFill>
                <a:latin typeface="Times New Roman" panose="02020603050405020304" pitchFamily="18" charset="0"/>
                <a:ea typeface="楷体_GB2312" pitchFamily="49" charset="-122"/>
              </a:rPr>
              <a:t>(3) </a:t>
            </a:r>
            <a:r>
              <a:rPr kumimoji="1" lang="zh-CN" altLang="en-US" sz="2400">
                <a:solidFill>
                  <a:srgbClr val="000066"/>
                </a:solidFill>
                <a:latin typeface="Times New Roman" panose="02020603050405020304" pitchFamily="18" charset="0"/>
                <a:ea typeface="楷体_GB2312" pitchFamily="49" charset="-122"/>
              </a:rPr>
              <a:t>参考电压的调节 </a:t>
            </a:r>
          </a:p>
        </p:txBody>
      </p:sp>
      <p:sp>
        <p:nvSpPr>
          <p:cNvPr id="442374" name="Rectangle 6"/>
          <p:cNvSpPr>
            <a:spLocks noChangeArrowheads="1"/>
          </p:cNvSpPr>
          <p:nvPr/>
        </p:nvSpPr>
        <p:spPr bwMode="auto">
          <a:xfrm>
            <a:off x="574675" y="304800"/>
            <a:ext cx="8001000" cy="121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a:t> </a:t>
            </a:r>
          </a:p>
        </p:txBody>
      </p:sp>
      <p:grpSp>
        <p:nvGrpSpPr>
          <p:cNvPr id="442439" name="Group 71"/>
          <p:cNvGrpSpPr>
            <a:grpSpLocks/>
          </p:cNvGrpSpPr>
          <p:nvPr/>
        </p:nvGrpSpPr>
        <p:grpSpPr bwMode="auto">
          <a:xfrm>
            <a:off x="385763" y="1798638"/>
            <a:ext cx="8564562" cy="4430712"/>
            <a:chOff x="243" y="1133"/>
            <a:chExt cx="5395" cy="2791"/>
          </a:xfrm>
        </p:grpSpPr>
        <p:sp>
          <p:nvSpPr>
            <p:cNvPr id="442375" name="Text Box 7"/>
            <p:cNvSpPr txBox="1">
              <a:spLocks noChangeArrowheads="1"/>
            </p:cNvSpPr>
            <p:nvPr/>
          </p:nvSpPr>
          <p:spPr bwMode="auto">
            <a:xfrm>
              <a:off x="326" y="1133"/>
              <a:ext cx="13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kumimoji="1" lang="en-US" altLang="zh-CN" sz="2400">
                  <a:solidFill>
                    <a:srgbClr val="000066"/>
                  </a:solidFill>
                  <a:latin typeface="Times New Roman" panose="02020603050405020304" pitchFamily="18" charset="0"/>
                  <a:ea typeface="楷体_GB2312" pitchFamily="49" charset="-122"/>
                </a:rPr>
                <a:t>(4) </a:t>
              </a:r>
              <a:r>
                <a:rPr kumimoji="1" lang="zh-CN" altLang="en-US" sz="2400">
                  <a:solidFill>
                    <a:srgbClr val="000066"/>
                  </a:solidFill>
                  <a:latin typeface="Times New Roman" panose="02020603050405020304" pitchFamily="18" charset="0"/>
                  <a:ea typeface="楷体_GB2312" pitchFamily="49" charset="-122"/>
                </a:rPr>
                <a:t>接地 </a:t>
              </a:r>
            </a:p>
          </p:txBody>
        </p:sp>
        <p:grpSp>
          <p:nvGrpSpPr>
            <p:cNvPr id="442376" name="Group 8"/>
            <p:cNvGrpSpPr>
              <a:grpSpLocks/>
            </p:cNvGrpSpPr>
            <p:nvPr/>
          </p:nvGrpSpPr>
          <p:grpSpPr bwMode="auto">
            <a:xfrm>
              <a:off x="2366" y="1175"/>
              <a:ext cx="3272" cy="1600"/>
              <a:chOff x="2366" y="1175"/>
              <a:chExt cx="3272" cy="1600"/>
            </a:xfrm>
          </p:grpSpPr>
          <p:sp>
            <p:nvSpPr>
              <p:cNvPr id="442377" name="AutoShape 9"/>
              <p:cNvSpPr>
                <a:spLocks noChangeArrowheads="1"/>
              </p:cNvSpPr>
              <p:nvPr/>
            </p:nvSpPr>
            <p:spPr bwMode="auto">
              <a:xfrm>
                <a:off x="2366" y="1175"/>
                <a:ext cx="3272" cy="1600"/>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2378" name="Rectangle 10"/>
              <p:cNvSpPr>
                <a:spLocks noChangeArrowheads="1"/>
              </p:cNvSpPr>
              <p:nvPr/>
            </p:nvSpPr>
            <p:spPr bwMode="auto">
              <a:xfrm>
                <a:off x="2430" y="1284"/>
                <a:ext cx="30"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500" b="0">
                    <a:solidFill>
                      <a:srgbClr val="000066"/>
                    </a:solidFill>
                    <a:latin typeface="Times New Roman" panose="02020603050405020304" pitchFamily="18" charset="0"/>
                    <a:ea typeface="楷体_GB2312" pitchFamily="49" charset="-122"/>
                  </a:rPr>
                  <a:t> </a:t>
                </a:r>
                <a:endParaRPr kumimoji="1" lang="en-US" altLang="zh-CN" sz="2800">
                  <a:solidFill>
                    <a:srgbClr val="000066"/>
                  </a:solidFill>
                  <a:latin typeface="Times New Roman" panose="02020603050405020304" pitchFamily="18" charset="0"/>
                  <a:ea typeface="楷体_GB2312" pitchFamily="49" charset="-122"/>
                </a:endParaRPr>
              </a:p>
            </p:txBody>
          </p:sp>
          <p:sp>
            <p:nvSpPr>
              <p:cNvPr id="442379" name="Rectangle 11"/>
              <p:cNvSpPr>
                <a:spLocks noChangeArrowheads="1"/>
              </p:cNvSpPr>
              <p:nvPr/>
            </p:nvSpPr>
            <p:spPr bwMode="auto">
              <a:xfrm>
                <a:off x="2442" y="1293"/>
                <a:ext cx="919" cy="307"/>
              </a:xfrm>
              <a:prstGeom prst="rect">
                <a:avLst/>
              </a:prstGeom>
              <a:solidFill>
                <a:srgbClr val="FFFFFF"/>
              </a:solidFill>
              <a:ln w="49213">
                <a:solidFill>
                  <a:srgbClr val="0000FF"/>
                </a:solidFill>
                <a:miter lim="800000"/>
                <a:headEnd/>
                <a:tailEnd/>
              </a:ln>
            </p:spPr>
            <p:txBody>
              <a:bodyPr/>
              <a:lstStyle/>
              <a:p>
                <a:endParaRPr lang="zh-CN" altLang="en-US"/>
              </a:p>
            </p:txBody>
          </p:sp>
          <p:sp>
            <p:nvSpPr>
              <p:cNvPr id="442380" name="Line 12"/>
              <p:cNvSpPr>
                <a:spLocks noChangeShapeType="1"/>
              </p:cNvSpPr>
              <p:nvPr/>
            </p:nvSpPr>
            <p:spPr bwMode="auto">
              <a:xfrm>
                <a:off x="3179" y="1599"/>
                <a:ext cx="1" cy="22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442381" name="Group 13"/>
              <p:cNvGrpSpPr>
                <a:grpSpLocks/>
              </p:cNvGrpSpPr>
              <p:nvPr/>
            </p:nvGrpSpPr>
            <p:grpSpPr bwMode="auto">
              <a:xfrm>
                <a:off x="3117" y="1813"/>
                <a:ext cx="123" cy="84"/>
                <a:chOff x="3117" y="1813"/>
                <a:chExt cx="123" cy="84"/>
              </a:xfrm>
            </p:grpSpPr>
            <p:sp>
              <p:nvSpPr>
                <p:cNvPr id="442382" name="Freeform 14"/>
                <p:cNvSpPr>
                  <a:spLocks/>
                </p:cNvSpPr>
                <p:nvPr/>
              </p:nvSpPr>
              <p:spPr bwMode="auto">
                <a:xfrm>
                  <a:off x="3132" y="1821"/>
                  <a:ext cx="92" cy="62"/>
                </a:xfrm>
                <a:custGeom>
                  <a:avLst/>
                  <a:gdLst>
                    <a:gd name="T0" fmla="*/ 46 w 92"/>
                    <a:gd name="T1" fmla="*/ 62 h 62"/>
                    <a:gd name="T2" fmla="*/ 0 w 92"/>
                    <a:gd name="T3" fmla="*/ 0 h 62"/>
                    <a:gd name="T4" fmla="*/ 92 w 92"/>
                    <a:gd name="T5" fmla="*/ 0 h 62"/>
                    <a:gd name="T6" fmla="*/ 46 w 92"/>
                    <a:gd name="T7" fmla="*/ 62 h 62"/>
                  </a:gdLst>
                  <a:ahLst/>
                  <a:cxnLst>
                    <a:cxn ang="0">
                      <a:pos x="T0" y="T1"/>
                    </a:cxn>
                    <a:cxn ang="0">
                      <a:pos x="T2" y="T3"/>
                    </a:cxn>
                    <a:cxn ang="0">
                      <a:pos x="T4" y="T5"/>
                    </a:cxn>
                    <a:cxn ang="0">
                      <a:pos x="T6" y="T7"/>
                    </a:cxn>
                  </a:cxnLst>
                  <a:rect l="0" t="0" r="r" b="b"/>
                  <a:pathLst>
                    <a:path w="92" h="62">
                      <a:moveTo>
                        <a:pt x="46" y="62"/>
                      </a:moveTo>
                      <a:lnTo>
                        <a:pt x="0" y="0"/>
                      </a:lnTo>
                      <a:lnTo>
                        <a:pt x="92" y="0"/>
                      </a:lnTo>
                      <a:lnTo>
                        <a:pt x="46" y="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2383" name="Freeform 15"/>
                <p:cNvSpPr>
                  <a:spLocks noEditPoints="1"/>
                </p:cNvSpPr>
                <p:nvPr/>
              </p:nvSpPr>
              <p:spPr bwMode="auto">
                <a:xfrm>
                  <a:off x="3117" y="1813"/>
                  <a:ext cx="123" cy="84"/>
                </a:xfrm>
                <a:custGeom>
                  <a:avLst/>
                  <a:gdLst>
                    <a:gd name="T0" fmla="*/ 20 w 123"/>
                    <a:gd name="T1" fmla="*/ 3 h 84"/>
                    <a:gd name="T2" fmla="*/ 15 w 123"/>
                    <a:gd name="T3" fmla="*/ 8 h 84"/>
                    <a:gd name="T4" fmla="*/ 15 w 123"/>
                    <a:gd name="T5" fmla="*/ 16 h 84"/>
                    <a:gd name="T6" fmla="*/ 107 w 123"/>
                    <a:gd name="T7" fmla="*/ 16 h 84"/>
                    <a:gd name="T8" fmla="*/ 107 w 123"/>
                    <a:gd name="T9" fmla="*/ 8 h 84"/>
                    <a:gd name="T10" fmla="*/ 102 w 123"/>
                    <a:gd name="T11" fmla="*/ 3 h 84"/>
                    <a:gd name="T12" fmla="*/ 56 w 123"/>
                    <a:gd name="T13" fmla="*/ 65 h 84"/>
                    <a:gd name="T14" fmla="*/ 61 w 123"/>
                    <a:gd name="T15" fmla="*/ 70 h 84"/>
                    <a:gd name="T16" fmla="*/ 65 w 123"/>
                    <a:gd name="T17" fmla="*/ 65 h 84"/>
                    <a:gd name="T18" fmla="*/ 20 w 123"/>
                    <a:gd name="T19" fmla="*/ 3 h 84"/>
                    <a:gd name="T20" fmla="*/ 56 w 123"/>
                    <a:gd name="T21" fmla="*/ 77 h 84"/>
                    <a:gd name="T22" fmla="*/ 61 w 123"/>
                    <a:gd name="T23" fmla="*/ 84 h 84"/>
                    <a:gd name="T24" fmla="*/ 65 w 123"/>
                    <a:gd name="T25" fmla="*/ 77 h 84"/>
                    <a:gd name="T26" fmla="*/ 112 w 123"/>
                    <a:gd name="T27" fmla="*/ 15 h 84"/>
                    <a:gd name="T28" fmla="*/ 123 w 123"/>
                    <a:gd name="T29" fmla="*/ 0 h 84"/>
                    <a:gd name="T30" fmla="*/ 107 w 123"/>
                    <a:gd name="T31" fmla="*/ 0 h 84"/>
                    <a:gd name="T32" fmla="*/ 15 w 123"/>
                    <a:gd name="T33" fmla="*/ 0 h 84"/>
                    <a:gd name="T34" fmla="*/ 0 w 123"/>
                    <a:gd name="T35" fmla="*/ 0 h 84"/>
                    <a:gd name="T36" fmla="*/ 10 w 123"/>
                    <a:gd name="T37" fmla="*/ 15 h 84"/>
                    <a:gd name="T38" fmla="*/ 56 w 123"/>
                    <a:gd name="T39" fmla="*/ 77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3" h="84">
                      <a:moveTo>
                        <a:pt x="20" y="3"/>
                      </a:moveTo>
                      <a:lnTo>
                        <a:pt x="15" y="8"/>
                      </a:lnTo>
                      <a:lnTo>
                        <a:pt x="15" y="16"/>
                      </a:lnTo>
                      <a:lnTo>
                        <a:pt x="107" y="16"/>
                      </a:lnTo>
                      <a:lnTo>
                        <a:pt x="107" y="8"/>
                      </a:lnTo>
                      <a:lnTo>
                        <a:pt x="102" y="3"/>
                      </a:lnTo>
                      <a:lnTo>
                        <a:pt x="56" y="65"/>
                      </a:lnTo>
                      <a:lnTo>
                        <a:pt x="61" y="70"/>
                      </a:lnTo>
                      <a:lnTo>
                        <a:pt x="65" y="65"/>
                      </a:lnTo>
                      <a:lnTo>
                        <a:pt x="20" y="3"/>
                      </a:lnTo>
                      <a:close/>
                      <a:moveTo>
                        <a:pt x="56" y="77"/>
                      </a:moveTo>
                      <a:lnTo>
                        <a:pt x="61" y="84"/>
                      </a:lnTo>
                      <a:lnTo>
                        <a:pt x="65" y="77"/>
                      </a:lnTo>
                      <a:lnTo>
                        <a:pt x="112" y="15"/>
                      </a:lnTo>
                      <a:lnTo>
                        <a:pt x="123" y="0"/>
                      </a:lnTo>
                      <a:lnTo>
                        <a:pt x="107" y="0"/>
                      </a:lnTo>
                      <a:lnTo>
                        <a:pt x="15" y="0"/>
                      </a:lnTo>
                      <a:lnTo>
                        <a:pt x="0" y="0"/>
                      </a:lnTo>
                      <a:lnTo>
                        <a:pt x="10" y="15"/>
                      </a:lnTo>
                      <a:lnTo>
                        <a:pt x="56" y="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442384" name="Oval 16"/>
              <p:cNvSpPr>
                <a:spLocks noChangeArrowheads="1"/>
              </p:cNvSpPr>
              <p:nvPr/>
            </p:nvSpPr>
            <p:spPr bwMode="auto">
              <a:xfrm>
                <a:off x="3158" y="1699"/>
                <a:ext cx="43" cy="47"/>
              </a:xfrm>
              <a:prstGeom prst="ellipse">
                <a:avLst/>
              </a:prstGeom>
              <a:solidFill>
                <a:srgbClr val="000000"/>
              </a:solidFill>
              <a:ln w="15875">
                <a:solidFill>
                  <a:srgbClr val="000000"/>
                </a:solidFill>
                <a:round/>
                <a:headEnd/>
                <a:tailEnd/>
              </a:ln>
            </p:spPr>
            <p:txBody>
              <a:bodyPr/>
              <a:lstStyle/>
              <a:p>
                <a:endParaRPr lang="zh-CN" altLang="en-US"/>
              </a:p>
            </p:txBody>
          </p:sp>
          <p:sp>
            <p:nvSpPr>
              <p:cNvPr id="442385" name="Line 17"/>
              <p:cNvSpPr>
                <a:spLocks noChangeShapeType="1"/>
              </p:cNvSpPr>
              <p:nvPr/>
            </p:nvSpPr>
            <p:spPr bwMode="auto">
              <a:xfrm flipH="1">
                <a:off x="3168" y="1723"/>
                <a:ext cx="147"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2386" name="Line 18"/>
              <p:cNvSpPr>
                <a:spLocks noChangeShapeType="1"/>
              </p:cNvSpPr>
              <p:nvPr/>
            </p:nvSpPr>
            <p:spPr bwMode="auto">
              <a:xfrm>
                <a:off x="3315" y="1723"/>
                <a:ext cx="1" cy="71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2387" name="Rectangle 19"/>
              <p:cNvSpPr>
                <a:spLocks noChangeArrowheads="1"/>
              </p:cNvSpPr>
              <p:nvPr/>
            </p:nvSpPr>
            <p:spPr bwMode="auto">
              <a:xfrm>
                <a:off x="2512" y="1996"/>
                <a:ext cx="717" cy="307"/>
              </a:xfrm>
              <a:prstGeom prst="rect">
                <a:avLst/>
              </a:prstGeom>
              <a:solidFill>
                <a:srgbClr val="FFFFFF"/>
              </a:solidFill>
              <a:ln w="49213">
                <a:solidFill>
                  <a:srgbClr val="0000FF"/>
                </a:solidFill>
                <a:miter lim="800000"/>
                <a:headEnd/>
                <a:tailEnd/>
              </a:ln>
            </p:spPr>
            <p:txBody>
              <a:bodyPr/>
              <a:lstStyle/>
              <a:p>
                <a:endParaRPr lang="zh-CN" altLang="en-US"/>
              </a:p>
            </p:txBody>
          </p:sp>
          <p:sp>
            <p:nvSpPr>
              <p:cNvPr id="442388" name="Line 20"/>
              <p:cNvSpPr>
                <a:spLocks noChangeShapeType="1"/>
              </p:cNvSpPr>
              <p:nvPr/>
            </p:nvSpPr>
            <p:spPr bwMode="auto">
              <a:xfrm>
                <a:off x="2879" y="2302"/>
                <a:ext cx="1" cy="22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442389" name="Group 21"/>
              <p:cNvGrpSpPr>
                <a:grpSpLocks/>
              </p:cNvGrpSpPr>
              <p:nvPr/>
            </p:nvGrpSpPr>
            <p:grpSpPr bwMode="auto">
              <a:xfrm>
                <a:off x="2814" y="2516"/>
                <a:ext cx="130" cy="130"/>
                <a:chOff x="2814" y="2516"/>
                <a:chExt cx="130" cy="130"/>
              </a:xfrm>
            </p:grpSpPr>
            <p:sp>
              <p:nvSpPr>
                <p:cNvPr id="442390" name="Freeform 22"/>
                <p:cNvSpPr>
                  <a:spLocks/>
                </p:cNvSpPr>
                <p:nvPr/>
              </p:nvSpPr>
              <p:spPr bwMode="auto">
                <a:xfrm>
                  <a:off x="2832" y="2528"/>
                  <a:ext cx="92" cy="93"/>
                </a:xfrm>
                <a:custGeom>
                  <a:avLst/>
                  <a:gdLst>
                    <a:gd name="T0" fmla="*/ 45 w 92"/>
                    <a:gd name="T1" fmla="*/ 93 h 93"/>
                    <a:gd name="T2" fmla="*/ 0 w 92"/>
                    <a:gd name="T3" fmla="*/ 0 h 93"/>
                    <a:gd name="T4" fmla="*/ 92 w 92"/>
                    <a:gd name="T5" fmla="*/ 0 h 93"/>
                    <a:gd name="T6" fmla="*/ 45 w 92"/>
                    <a:gd name="T7" fmla="*/ 93 h 93"/>
                  </a:gdLst>
                  <a:ahLst/>
                  <a:cxnLst>
                    <a:cxn ang="0">
                      <a:pos x="T0" y="T1"/>
                    </a:cxn>
                    <a:cxn ang="0">
                      <a:pos x="T2" y="T3"/>
                    </a:cxn>
                    <a:cxn ang="0">
                      <a:pos x="T4" y="T5"/>
                    </a:cxn>
                    <a:cxn ang="0">
                      <a:pos x="T6" y="T7"/>
                    </a:cxn>
                  </a:cxnLst>
                  <a:rect l="0" t="0" r="r" b="b"/>
                  <a:pathLst>
                    <a:path w="92" h="93">
                      <a:moveTo>
                        <a:pt x="45" y="93"/>
                      </a:moveTo>
                      <a:lnTo>
                        <a:pt x="0" y="0"/>
                      </a:lnTo>
                      <a:lnTo>
                        <a:pt x="92" y="0"/>
                      </a:lnTo>
                      <a:lnTo>
                        <a:pt x="45" y="9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2391" name="Freeform 23"/>
                <p:cNvSpPr>
                  <a:spLocks noEditPoints="1"/>
                </p:cNvSpPr>
                <p:nvPr/>
              </p:nvSpPr>
              <p:spPr bwMode="auto">
                <a:xfrm>
                  <a:off x="2814" y="2516"/>
                  <a:ext cx="130" cy="130"/>
                </a:xfrm>
                <a:custGeom>
                  <a:avLst/>
                  <a:gdLst>
                    <a:gd name="T0" fmla="*/ 28 w 130"/>
                    <a:gd name="T1" fmla="*/ 7 h 130"/>
                    <a:gd name="T2" fmla="*/ 18 w 130"/>
                    <a:gd name="T3" fmla="*/ 12 h 130"/>
                    <a:gd name="T4" fmla="*/ 18 w 130"/>
                    <a:gd name="T5" fmla="*/ 25 h 130"/>
                    <a:gd name="T6" fmla="*/ 110 w 130"/>
                    <a:gd name="T7" fmla="*/ 25 h 130"/>
                    <a:gd name="T8" fmla="*/ 110 w 130"/>
                    <a:gd name="T9" fmla="*/ 12 h 130"/>
                    <a:gd name="T10" fmla="*/ 100 w 130"/>
                    <a:gd name="T11" fmla="*/ 7 h 130"/>
                    <a:gd name="T12" fmla="*/ 54 w 130"/>
                    <a:gd name="T13" fmla="*/ 99 h 130"/>
                    <a:gd name="T14" fmla="*/ 63 w 130"/>
                    <a:gd name="T15" fmla="*/ 105 h 130"/>
                    <a:gd name="T16" fmla="*/ 73 w 130"/>
                    <a:gd name="T17" fmla="*/ 99 h 130"/>
                    <a:gd name="T18" fmla="*/ 28 w 130"/>
                    <a:gd name="T19" fmla="*/ 7 h 130"/>
                    <a:gd name="T20" fmla="*/ 54 w 130"/>
                    <a:gd name="T21" fmla="*/ 111 h 130"/>
                    <a:gd name="T22" fmla="*/ 63 w 130"/>
                    <a:gd name="T23" fmla="*/ 130 h 130"/>
                    <a:gd name="T24" fmla="*/ 73 w 130"/>
                    <a:gd name="T25" fmla="*/ 111 h 130"/>
                    <a:gd name="T26" fmla="*/ 120 w 130"/>
                    <a:gd name="T27" fmla="*/ 19 h 130"/>
                    <a:gd name="T28" fmla="*/ 130 w 130"/>
                    <a:gd name="T29" fmla="*/ 0 h 130"/>
                    <a:gd name="T30" fmla="*/ 110 w 130"/>
                    <a:gd name="T31" fmla="*/ 0 h 130"/>
                    <a:gd name="T32" fmla="*/ 18 w 130"/>
                    <a:gd name="T33" fmla="*/ 0 h 130"/>
                    <a:gd name="T34" fmla="*/ 0 w 130"/>
                    <a:gd name="T35" fmla="*/ 0 h 130"/>
                    <a:gd name="T36" fmla="*/ 8 w 130"/>
                    <a:gd name="T37" fmla="*/ 19 h 130"/>
                    <a:gd name="T38" fmla="*/ 54 w 130"/>
                    <a:gd name="T39" fmla="*/ 111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0" h="130">
                      <a:moveTo>
                        <a:pt x="28" y="7"/>
                      </a:moveTo>
                      <a:lnTo>
                        <a:pt x="18" y="12"/>
                      </a:lnTo>
                      <a:lnTo>
                        <a:pt x="18" y="25"/>
                      </a:lnTo>
                      <a:lnTo>
                        <a:pt x="110" y="25"/>
                      </a:lnTo>
                      <a:lnTo>
                        <a:pt x="110" y="12"/>
                      </a:lnTo>
                      <a:lnTo>
                        <a:pt x="100" y="7"/>
                      </a:lnTo>
                      <a:lnTo>
                        <a:pt x="54" y="99"/>
                      </a:lnTo>
                      <a:lnTo>
                        <a:pt x="63" y="105"/>
                      </a:lnTo>
                      <a:lnTo>
                        <a:pt x="73" y="99"/>
                      </a:lnTo>
                      <a:lnTo>
                        <a:pt x="28" y="7"/>
                      </a:lnTo>
                      <a:close/>
                      <a:moveTo>
                        <a:pt x="54" y="111"/>
                      </a:moveTo>
                      <a:lnTo>
                        <a:pt x="63" y="130"/>
                      </a:lnTo>
                      <a:lnTo>
                        <a:pt x="73" y="111"/>
                      </a:lnTo>
                      <a:lnTo>
                        <a:pt x="120" y="19"/>
                      </a:lnTo>
                      <a:lnTo>
                        <a:pt x="130" y="0"/>
                      </a:lnTo>
                      <a:lnTo>
                        <a:pt x="110" y="0"/>
                      </a:lnTo>
                      <a:lnTo>
                        <a:pt x="18" y="0"/>
                      </a:lnTo>
                      <a:lnTo>
                        <a:pt x="0" y="0"/>
                      </a:lnTo>
                      <a:lnTo>
                        <a:pt x="8" y="19"/>
                      </a:lnTo>
                      <a:lnTo>
                        <a:pt x="54" y="1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442392" name="Line 24"/>
              <p:cNvSpPr>
                <a:spLocks noChangeShapeType="1"/>
              </p:cNvSpPr>
              <p:nvPr/>
            </p:nvSpPr>
            <p:spPr bwMode="auto">
              <a:xfrm flipH="1">
                <a:off x="2868" y="2434"/>
                <a:ext cx="692"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2393" name="Rectangle 25"/>
              <p:cNvSpPr>
                <a:spLocks noChangeArrowheads="1"/>
              </p:cNvSpPr>
              <p:nvPr/>
            </p:nvSpPr>
            <p:spPr bwMode="auto">
              <a:xfrm>
                <a:off x="3404" y="1996"/>
                <a:ext cx="717" cy="307"/>
              </a:xfrm>
              <a:prstGeom prst="rect">
                <a:avLst/>
              </a:prstGeom>
              <a:solidFill>
                <a:srgbClr val="FFFFFF"/>
              </a:solidFill>
              <a:ln w="49213">
                <a:solidFill>
                  <a:srgbClr val="0000FF"/>
                </a:solidFill>
                <a:miter lim="800000"/>
                <a:headEnd/>
                <a:tailEnd/>
              </a:ln>
            </p:spPr>
            <p:txBody>
              <a:bodyPr/>
              <a:lstStyle/>
              <a:p>
                <a:endParaRPr lang="zh-CN" altLang="en-US"/>
              </a:p>
            </p:txBody>
          </p:sp>
          <p:sp>
            <p:nvSpPr>
              <p:cNvPr id="442394" name="Line 26"/>
              <p:cNvSpPr>
                <a:spLocks noChangeShapeType="1"/>
              </p:cNvSpPr>
              <p:nvPr/>
            </p:nvSpPr>
            <p:spPr bwMode="auto">
              <a:xfrm>
                <a:off x="3571" y="2302"/>
                <a:ext cx="1" cy="22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2395" name="Line 27"/>
              <p:cNvSpPr>
                <a:spLocks noChangeShapeType="1"/>
              </p:cNvSpPr>
              <p:nvPr/>
            </p:nvSpPr>
            <p:spPr bwMode="auto">
              <a:xfrm>
                <a:off x="3955" y="2302"/>
                <a:ext cx="1" cy="38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2396" name="Rectangle 28"/>
              <p:cNvSpPr>
                <a:spLocks noChangeArrowheads="1"/>
              </p:cNvSpPr>
              <p:nvPr/>
            </p:nvSpPr>
            <p:spPr bwMode="auto">
              <a:xfrm>
                <a:off x="3880" y="2671"/>
                <a:ext cx="145" cy="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42397" name="Oval 29"/>
              <p:cNvSpPr>
                <a:spLocks noChangeArrowheads="1"/>
              </p:cNvSpPr>
              <p:nvPr/>
            </p:nvSpPr>
            <p:spPr bwMode="auto">
              <a:xfrm>
                <a:off x="3297" y="2411"/>
                <a:ext cx="42" cy="48"/>
              </a:xfrm>
              <a:prstGeom prst="ellipse">
                <a:avLst/>
              </a:prstGeom>
              <a:solidFill>
                <a:srgbClr val="000000"/>
              </a:solidFill>
              <a:ln w="15875">
                <a:solidFill>
                  <a:srgbClr val="000000"/>
                </a:solidFill>
                <a:round/>
                <a:headEnd/>
                <a:tailEnd/>
              </a:ln>
            </p:spPr>
            <p:txBody>
              <a:bodyPr/>
              <a:lstStyle/>
              <a:p>
                <a:endParaRPr lang="zh-CN" altLang="en-US"/>
              </a:p>
            </p:txBody>
          </p:sp>
          <p:sp>
            <p:nvSpPr>
              <p:cNvPr id="442398" name="Oval 30"/>
              <p:cNvSpPr>
                <a:spLocks noChangeArrowheads="1"/>
              </p:cNvSpPr>
              <p:nvPr/>
            </p:nvSpPr>
            <p:spPr bwMode="auto">
              <a:xfrm>
                <a:off x="3550" y="2410"/>
                <a:ext cx="42" cy="48"/>
              </a:xfrm>
              <a:prstGeom prst="ellipse">
                <a:avLst/>
              </a:prstGeom>
              <a:solidFill>
                <a:srgbClr val="000000"/>
              </a:solidFill>
              <a:ln w="15875">
                <a:solidFill>
                  <a:srgbClr val="000000"/>
                </a:solidFill>
                <a:round/>
                <a:headEnd/>
                <a:tailEnd/>
              </a:ln>
            </p:spPr>
            <p:txBody>
              <a:bodyPr/>
              <a:lstStyle/>
              <a:p>
                <a:endParaRPr lang="zh-CN" altLang="en-US"/>
              </a:p>
            </p:txBody>
          </p:sp>
          <p:sp>
            <p:nvSpPr>
              <p:cNvPr id="442399" name="Oval 31"/>
              <p:cNvSpPr>
                <a:spLocks noChangeArrowheads="1"/>
              </p:cNvSpPr>
              <p:nvPr/>
            </p:nvSpPr>
            <p:spPr bwMode="auto">
              <a:xfrm>
                <a:off x="3935" y="2541"/>
                <a:ext cx="42" cy="47"/>
              </a:xfrm>
              <a:prstGeom prst="ellipse">
                <a:avLst/>
              </a:prstGeom>
              <a:solidFill>
                <a:srgbClr val="000000"/>
              </a:solidFill>
              <a:ln w="15875">
                <a:solidFill>
                  <a:srgbClr val="000000"/>
                </a:solidFill>
                <a:round/>
                <a:headEnd/>
                <a:tailEnd/>
              </a:ln>
            </p:spPr>
            <p:txBody>
              <a:bodyPr/>
              <a:lstStyle/>
              <a:p>
                <a:endParaRPr lang="zh-CN" altLang="en-US"/>
              </a:p>
            </p:txBody>
          </p:sp>
          <p:sp>
            <p:nvSpPr>
              <p:cNvPr id="442400" name="Line 32"/>
              <p:cNvSpPr>
                <a:spLocks noChangeShapeType="1"/>
              </p:cNvSpPr>
              <p:nvPr/>
            </p:nvSpPr>
            <p:spPr bwMode="auto">
              <a:xfrm>
                <a:off x="3560" y="2426"/>
                <a:ext cx="408" cy="150"/>
              </a:xfrm>
              <a:prstGeom prst="line">
                <a:avLst/>
              </a:prstGeom>
              <a:noFill/>
              <a:ln w="11113">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2401" name="Line 33"/>
              <p:cNvSpPr>
                <a:spLocks noChangeShapeType="1"/>
              </p:cNvSpPr>
              <p:nvPr/>
            </p:nvSpPr>
            <p:spPr bwMode="auto">
              <a:xfrm>
                <a:off x="3960" y="2564"/>
                <a:ext cx="1391"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2402" name="Rectangle 34"/>
              <p:cNvSpPr>
                <a:spLocks noChangeArrowheads="1"/>
              </p:cNvSpPr>
              <p:nvPr/>
            </p:nvSpPr>
            <p:spPr bwMode="auto">
              <a:xfrm>
                <a:off x="4618" y="1293"/>
                <a:ext cx="917" cy="307"/>
              </a:xfrm>
              <a:prstGeom prst="rect">
                <a:avLst/>
              </a:prstGeom>
              <a:solidFill>
                <a:srgbClr val="FFFFFF"/>
              </a:solidFill>
              <a:ln w="49213">
                <a:solidFill>
                  <a:srgbClr val="0000FF"/>
                </a:solidFill>
                <a:miter lim="800000"/>
                <a:headEnd/>
                <a:tailEnd/>
              </a:ln>
            </p:spPr>
            <p:txBody>
              <a:bodyPr/>
              <a:lstStyle/>
              <a:p>
                <a:endParaRPr lang="zh-CN" altLang="en-US"/>
              </a:p>
            </p:txBody>
          </p:sp>
          <p:sp>
            <p:nvSpPr>
              <p:cNvPr id="442403" name="Line 35"/>
              <p:cNvSpPr>
                <a:spLocks noChangeShapeType="1"/>
              </p:cNvSpPr>
              <p:nvPr/>
            </p:nvSpPr>
            <p:spPr bwMode="auto">
              <a:xfrm>
                <a:off x="5355" y="1599"/>
                <a:ext cx="1" cy="223"/>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2404" name="Oval 36"/>
              <p:cNvSpPr>
                <a:spLocks noChangeArrowheads="1"/>
              </p:cNvSpPr>
              <p:nvPr/>
            </p:nvSpPr>
            <p:spPr bwMode="auto">
              <a:xfrm>
                <a:off x="5335" y="1690"/>
                <a:ext cx="43" cy="48"/>
              </a:xfrm>
              <a:prstGeom prst="ellipse">
                <a:avLst/>
              </a:prstGeom>
              <a:solidFill>
                <a:srgbClr val="000000"/>
              </a:solidFill>
              <a:ln w="15875">
                <a:solidFill>
                  <a:srgbClr val="000000"/>
                </a:solidFill>
                <a:round/>
                <a:headEnd/>
                <a:tailEnd/>
              </a:ln>
            </p:spPr>
            <p:txBody>
              <a:bodyPr/>
              <a:lstStyle/>
              <a:p>
                <a:endParaRPr lang="zh-CN" altLang="en-US"/>
              </a:p>
            </p:txBody>
          </p:sp>
          <p:sp>
            <p:nvSpPr>
              <p:cNvPr id="442405" name="Rectangle 37"/>
              <p:cNvSpPr>
                <a:spLocks noChangeArrowheads="1"/>
              </p:cNvSpPr>
              <p:nvPr/>
            </p:nvSpPr>
            <p:spPr bwMode="auto">
              <a:xfrm>
                <a:off x="5280" y="1811"/>
                <a:ext cx="145" cy="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42406" name="Oval 38"/>
              <p:cNvSpPr>
                <a:spLocks noChangeArrowheads="1"/>
              </p:cNvSpPr>
              <p:nvPr/>
            </p:nvSpPr>
            <p:spPr bwMode="auto">
              <a:xfrm>
                <a:off x="4227" y="2540"/>
                <a:ext cx="42" cy="46"/>
              </a:xfrm>
              <a:prstGeom prst="ellipse">
                <a:avLst/>
              </a:prstGeom>
              <a:solidFill>
                <a:srgbClr val="000000"/>
              </a:solidFill>
              <a:ln w="15875">
                <a:solidFill>
                  <a:srgbClr val="000000"/>
                </a:solidFill>
                <a:round/>
                <a:headEnd/>
                <a:tailEnd/>
              </a:ln>
            </p:spPr>
            <p:txBody>
              <a:bodyPr/>
              <a:lstStyle/>
              <a:p>
                <a:endParaRPr lang="zh-CN" altLang="en-US"/>
              </a:p>
            </p:txBody>
          </p:sp>
          <p:sp>
            <p:nvSpPr>
              <p:cNvPr id="442407" name="Line 39"/>
              <p:cNvSpPr>
                <a:spLocks noChangeShapeType="1"/>
              </p:cNvSpPr>
              <p:nvPr/>
            </p:nvSpPr>
            <p:spPr bwMode="auto">
              <a:xfrm>
                <a:off x="4248" y="1711"/>
                <a:ext cx="1" cy="84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2408" name="Line 40"/>
              <p:cNvSpPr>
                <a:spLocks noChangeShapeType="1"/>
              </p:cNvSpPr>
              <p:nvPr/>
            </p:nvSpPr>
            <p:spPr bwMode="auto">
              <a:xfrm>
                <a:off x="4248" y="1711"/>
                <a:ext cx="1080"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2409" name="Rectangle 41"/>
              <p:cNvSpPr>
                <a:spLocks noChangeArrowheads="1"/>
              </p:cNvSpPr>
              <p:nvPr/>
            </p:nvSpPr>
            <p:spPr bwMode="auto">
              <a:xfrm>
                <a:off x="4811" y="2145"/>
                <a:ext cx="716" cy="308"/>
              </a:xfrm>
              <a:prstGeom prst="rect">
                <a:avLst/>
              </a:prstGeom>
              <a:solidFill>
                <a:srgbClr val="FFFFFF"/>
              </a:solidFill>
              <a:ln w="49213">
                <a:solidFill>
                  <a:srgbClr val="0000FF"/>
                </a:solidFill>
                <a:miter lim="800000"/>
                <a:headEnd/>
                <a:tailEnd/>
              </a:ln>
            </p:spPr>
            <p:txBody>
              <a:bodyPr/>
              <a:lstStyle/>
              <a:p>
                <a:endParaRPr lang="zh-CN" altLang="en-US"/>
              </a:p>
            </p:txBody>
          </p:sp>
          <p:sp>
            <p:nvSpPr>
              <p:cNvPr id="442410" name="Line 42"/>
              <p:cNvSpPr>
                <a:spLocks noChangeShapeType="1"/>
              </p:cNvSpPr>
              <p:nvPr/>
            </p:nvSpPr>
            <p:spPr bwMode="auto">
              <a:xfrm>
                <a:off x="5362" y="2456"/>
                <a:ext cx="1" cy="20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2411" name="Rectangle 43"/>
              <p:cNvSpPr>
                <a:spLocks noChangeArrowheads="1"/>
              </p:cNvSpPr>
              <p:nvPr/>
            </p:nvSpPr>
            <p:spPr bwMode="auto">
              <a:xfrm>
                <a:off x="5287" y="2651"/>
                <a:ext cx="145" cy="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42412" name="Oval 44"/>
              <p:cNvSpPr>
                <a:spLocks noChangeArrowheads="1"/>
              </p:cNvSpPr>
              <p:nvPr/>
            </p:nvSpPr>
            <p:spPr bwMode="auto">
              <a:xfrm>
                <a:off x="5341" y="2540"/>
                <a:ext cx="43" cy="46"/>
              </a:xfrm>
              <a:prstGeom prst="ellipse">
                <a:avLst/>
              </a:prstGeom>
              <a:solidFill>
                <a:srgbClr val="000000"/>
              </a:solidFill>
              <a:ln w="15875">
                <a:solidFill>
                  <a:srgbClr val="000000"/>
                </a:solidFill>
                <a:round/>
                <a:headEnd/>
                <a:tailEnd/>
              </a:ln>
            </p:spPr>
            <p:txBody>
              <a:bodyPr/>
              <a:lstStyle/>
              <a:p>
                <a:endParaRPr lang="zh-CN" altLang="en-US"/>
              </a:p>
            </p:txBody>
          </p:sp>
          <p:sp>
            <p:nvSpPr>
              <p:cNvPr id="442413" name="Oval 45"/>
              <p:cNvSpPr>
                <a:spLocks noChangeArrowheads="1"/>
              </p:cNvSpPr>
              <p:nvPr/>
            </p:nvSpPr>
            <p:spPr bwMode="auto">
              <a:xfrm>
                <a:off x="2859" y="2411"/>
                <a:ext cx="42" cy="48"/>
              </a:xfrm>
              <a:prstGeom prst="ellipse">
                <a:avLst/>
              </a:prstGeom>
              <a:solidFill>
                <a:srgbClr val="000000"/>
              </a:solidFill>
              <a:ln w="15875">
                <a:solidFill>
                  <a:srgbClr val="000000"/>
                </a:solidFill>
                <a:round/>
                <a:headEnd/>
                <a:tailEnd/>
              </a:ln>
            </p:spPr>
            <p:txBody>
              <a:bodyPr/>
              <a:lstStyle/>
              <a:p>
                <a:endParaRPr lang="zh-CN" altLang="en-US"/>
              </a:p>
            </p:txBody>
          </p:sp>
          <p:sp>
            <p:nvSpPr>
              <p:cNvPr id="442414" name="Rectangle 46"/>
              <p:cNvSpPr>
                <a:spLocks noChangeArrowheads="1"/>
              </p:cNvSpPr>
              <p:nvPr/>
            </p:nvSpPr>
            <p:spPr bwMode="auto">
              <a:xfrm>
                <a:off x="2431" y="1371"/>
                <a:ext cx="92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42415" name="Rectangle 47"/>
              <p:cNvSpPr>
                <a:spLocks noChangeArrowheads="1"/>
              </p:cNvSpPr>
              <p:nvPr/>
            </p:nvSpPr>
            <p:spPr bwMode="auto">
              <a:xfrm>
                <a:off x="2518" y="1388"/>
                <a:ext cx="822"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zh-CN" altLang="en-US" sz="1700">
                    <a:solidFill>
                      <a:srgbClr val="000066"/>
                    </a:solidFill>
                    <a:latin typeface="Times New Roman" panose="02020603050405020304" pitchFamily="18" charset="0"/>
                    <a:ea typeface="楷体_GB2312" pitchFamily="49" charset="-122"/>
                  </a:rPr>
                  <a:t>模拟电路电源</a:t>
                </a:r>
                <a:endParaRPr kumimoji="1" lang="zh-CN" altLang="en-US" sz="2800">
                  <a:solidFill>
                    <a:srgbClr val="000066"/>
                  </a:solidFill>
                  <a:latin typeface="Times New Roman" panose="02020603050405020304" pitchFamily="18" charset="0"/>
                  <a:ea typeface="楷体_GB2312" pitchFamily="49" charset="-122"/>
                </a:endParaRPr>
              </a:p>
            </p:txBody>
          </p:sp>
          <p:sp>
            <p:nvSpPr>
              <p:cNvPr id="442416" name="Rectangle 48"/>
              <p:cNvSpPr>
                <a:spLocks noChangeArrowheads="1"/>
              </p:cNvSpPr>
              <p:nvPr/>
            </p:nvSpPr>
            <p:spPr bwMode="auto">
              <a:xfrm>
                <a:off x="3264" y="1439"/>
                <a:ext cx="22"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66"/>
                    </a:solidFill>
                    <a:latin typeface="Times New Roman" panose="02020603050405020304" pitchFamily="18" charset="0"/>
                    <a:ea typeface="楷体_GB2312" pitchFamily="49" charset="-122"/>
                  </a:rPr>
                  <a:t> </a:t>
                </a:r>
                <a:endParaRPr kumimoji="1" lang="en-US" altLang="zh-CN" sz="2800">
                  <a:solidFill>
                    <a:srgbClr val="000066"/>
                  </a:solidFill>
                  <a:latin typeface="Times New Roman" panose="02020603050405020304" pitchFamily="18" charset="0"/>
                  <a:ea typeface="楷体_GB2312" pitchFamily="49" charset="-122"/>
                </a:endParaRPr>
              </a:p>
            </p:txBody>
          </p:sp>
          <p:sp>
            <p:nvSpPr>
              <p:cNvPr id="442417" name="Rectangle 49"/>
              <p:cNvSpPr>
                <a:spLocks noChangeArrowheads="1"/>
              </p:cNvSpPr>
              <p:nvPr/>
            </p:nvSpPr>
            <p:spPr bwMode="auto">
              <a:xfrm>
                <a:off x="2615" y="2069"/>
                <a:ext cx="555"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42418" name="Rectangle 50"/>
              <p:cNvSpPr>
                <a:spLocks noChangeArrowheads="1"/>
              </p:cNvSpPr>
              <p:nvPr/>
            </p:nvSpPr>
            <p:spPr bwMode="auto">
              <a:xfrm>
                <a:off x="2643" y="2087"/>
                <a:ext cx="548"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zh-CN" altLang="en-US" sz="1700">
                    <a:solidFill>
                      <a:srgbClr val="000066"/>
                    </a:solidFill>
                    <a:latin typeface="Times New Roman" panose="02020603050405020304" pitchFamily="18" charset="0"/>
                    <a:ea typeface="楷体_GB2312" pitchFamily="49" charset="-122"/>
                  </a:rPr>
                  <a:t>模拟电路</a:t>
                </a:r>
                <a:endParaRPr kumimoji="1" lang="zh-CN" altLang="en-US" sz="2800">
                  <a:solidFill>
                    <a:srgbClr val="000066"/>
                  </a:solidFill>
                  <a:latin typeface="Times New Roman" panose="02020603050405020304" pitchFamily="18" charset="0"/>
                  <a:ea typeface="楷体_GB2312" pitchFamily="49" charset="-122"/>
                </a:endParaRPr>
              </a:p>
            </p:txBody>
          </p:sp>
          <p:sp>
            <p:nvSpPr>
              <p:cNvPr id="442419" name="Rectangle 51"/>
              <p:cNvSpPr>
                <a:spLocks noChangeArrowheads="1"/>
              </p:cNvSpPr>
              <p:nvPr/>
            </p:nvSpPr>
            <p:spPr bwMode="auto">
              <a:xfrm>
                <a:off x="3139" y="2137"/>
                <a:ext cx="22"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66"/>
                    </a:solidFill>
                    <a:latin typeface="Times New Roman" panose="02020603050405020304" pitchFamily="18" charset="0"/>
                    <a:ea typeface="楷体_GB2312" pitchFamily="49" charset="-122"/>
                  </a:rPr>
                  <a:t> </a:t>
                </a:r>
                <a:endParaRPr kumimoji="1" lang="en-US" altLang="zh-CN" sz="2800">
                  <a:solidFill>
                    <a:srgbClr val="000066"/>
                  </a:solidFill>
                  <a:latin typeface="Times New Roman" panose="02020603050405020304" pitchFamily="18" charset="0"/>
                  <a:ea typeface="楷体_GB2312" pitchFamily="49" charset="-122"/>
                </a:endParaRPr>
              </a:p>
            </p:txBody>
          </p:sp>
          <p:sp>
            <p:nvSpPr>
              <p:cNvPr id="442420" name="Rectangle 52"/>
              <p:cNvSpPr>
                <a:spLocks noChangeArrowheads="1"/>
              </p:cNvSpPr>
              <p:nvPr/>
            </p:nvSpPr>
            <p:spPr bwMode="auto">
              <a:xfrm>
                <a:off x="3446" y="2059"/>
                <a:ext cx="647"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42421" name="Rectangle 53"/>
              <p:cNvSpPr>
                <a:spLocks noChangeArrowheads="1"/>
              </p:cNvSpPr>
              <p:nvPr/>
            </p:nvSpPr>
            <p:spPr bwMode="auto">
              <a:xfrm>
                <a:off x="3459" y="2069"/>
                <a:ext cx="234"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700">
                    <a:solidFill>
                      <a:srgbClr val="000066"/>
                    </a:solidFill>
                    <a:latin typeface="Times New Roman" panose="02020603050405020304" pitchFamily="18" charset="0"/>
                    <a:ea typeface="楷体_GB2312" pitchFamily="49" charset="-122"/>
                  </a:rPr>
                  <a:t>A/D</a:t>
                </a:r>
                <a:endParaRPr kumimoji="1" lang="en-US" altLang="zh-CN" sz="2800">
                  <a:solidFill>
                    <a:srgbClr val="000066"/>
                  </a:solidFill>
                  <a:latin typeface="Times New Roman" panose="02020603050405020304" pitchFamily="18" charset="0"/>
                  <a:ea typeface="楷体_GB2312" pitchFamily="49" charset="-122"/>
                </a:endParaRPr>
              </a:p>
            </p:txBody>
          </p:sp>
          <p:sp>
            <p:nvSpPr>
              <p:cNvPr id="442422" name="Rectangle 54"/>
              <p:cNvSpPr>
                <a:spLocks noChangeArrowheads="1"/>
              </p:cNvSpPr>
              <p:nvPr/>
            </p:nvSpPr>
            <p:spPr bwMode="auto">
              <a:xfrm>
                <a:off x="3702" y="2077"/>
                <a:ext cx="411"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zh-CN" altLang="en-US" sz="1700">
                    <a:solidFill>
                      <a:srgbClr val="000066"/>
                    </a:solidFill>
                    <a:latin typeface="Times New Roman" panose="02020603050405020304" pitchFamily="18" charset="0"/>
                    <a:ea typeface="楷体_GB2312" pitchFamily="49" charset="-122"/>
                  </a:rPr>
                  <a:t>转换器</a:t>
                </a:r>
                <a:endParaRPr kumimoji="1" lang="zh-CN" altLang="en-US" sz="2800">
                  <a:solidFill>
                    <a:srgbClr val="000066"/>
                  </a:solidFill>
                  <a:latin typeface="Times New Roman" panose="02020603050405020304" pitchFamily="18" charset="0"/>
                  <a:ea typeface="楷体_GB2312" pitchFamily="49" charset="-122"/>
                </a:endParaRPr>
              </a:p>
            </p:txBody>
          </p:sp>
          <p:sp>
            <p:nvSpPr>
              <p:cNvPr id="442423" name="Rectangle 55"/>
              <p:cNvSpPr>
                <a:spLocks noChangeArrowheads="1"/>
              </p:cNvSpPr>
              <p:nvPr/>
            </p:nvSpPr>
            <p:spPr bwMode="auto">
              <a:xfrm>
                <a:off x="4074" y="2127"/>
                <a:ext cx="22"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66"/>
                    </a:solidFill>
                    <a:latin typeface="Times New Roman" panose="02020603050405020304" pitchFamily="18" charset="0"/>
                    <a:ea typeface="楷体_GB2312" pitchFamily="49" charset="-122"/>
                  </a:rPr>
                  <a:t> </a:t>
                </a:r>
                <a:endParaRPr kumimoji="1" lang="en-US" altLang="zh-CN" sz="2800">
                  <a:solidFill>
                    <a:srgbClr val="000066"/>
                  </a:solidFill>
                  <a:latin typeface="Times New Roman" panose="02020603050405020304" pitchFamily="18" charset="0"/>
                  <a:ea typeface="楷体_GB2312" pitchFamily="49" charset="-122"/>
                </a:endParaRPr>
              </a:p>
            </p:txBody>
          </p:sp>
          <p:sp>
            <p:nvSpPr>
              <p:cNvPr id="442424" name="Rectangle 56"/>
              <p:cNvSpPr>
                <a:spLocks noChangeArrowheads="1"/>
              </p:cNvSpPr>
              <p:nvPr/>
            </p:nvSpPr>
            <p:spPr bwMode="auto">
              <a:xfrm>
                <a:off x="4645" y="1371"/>
                <a:ext cx="83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42425" name="Rectangle 57"/>
              <p:cNvSpPr>
                <a:spLocks noChangeArrowheads="1"/>
              </p:cNvSpPr>
              <p:nvPr/>
            </p:nvSpPr>
            <p:spPr bwMode="auto">
              <a:xfrm>
                <a:off x="4685" y="1388"/>
                <a:ext cx="822"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zh-CN" altLang="en-US" sz="1700">
                    <a:solidFill>
                      <a:srgbClr val="000066"/>
                    </a:solidFill>
                    <a:latin typeface="Times New Roman" panose="02020603050405020304" pitchFamily="18" charset="0"/>
                    <a:ea typeface="楷体_GB2312" pitchFamily="49" charset="-122"/>
                  </a:rPr>
                  <a:t>数字电路电源</a:t>
                </a:r>
                <a:endParaRPr kumimoji="1" lang="zh-CN" altLang="en-US" sz="2800">
                  <a:solidFill>
                    <a:srgbClr val="000066"/>
                  </a:solidFill>
                  <a:latin typeface="Times New Roman" panose="02020603050405020304" pitchFamily="18" charset="0"/>
                  <a:ea typeface="楷体_GB2312" pitchFamily="49" charset="-122"/>
                </a:endParaRPr>
              </a:p>
            </p:txBody>
          </p:sp>
          <p:sp>
            <p:nvSpPr>
              <p:cNvPr id="442426" name="Rectangle 58"/>
              <p:cNvSpPr>
                <a:spLocks noChangeArrowheads="1"/>
              </p:cNvSpPr>
              <p:nvPr/>
            </p:nvSpPr>
            <p:spPr bwMode="auto">
              <a:xfrm>
                <a:off x="5431" y="1439"/>
                <a:ext cx="22"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66"/>
                    </a:solidFill>
                    <a:latin typeface="Times New Roman" panose="02020603050405020304" pitchFamily="18" charset="0"/>
                    <a:ea typeface="楷体_GB2312" pitchFamily="49" charset="-122"/>
                  </a:rPr>
                  <a:t> </a:t>
                </a:r>
                <a:endParaRPr kumimoji="1" lang="en-US" altLang="zh-CN" sz="2800">
                  <a:solidFill>
                    <a:srgbClr val="000066"/>
                  </a:solidFill>
                  <a:latin typeface="Times New Roman" panose="02020603050405020304" pitchFamily="18" charset="0"/>
                  <a:ea typeface="楷体_GB2312" pitchFamily="49" charset="-122"/>
                </a:endParaRPr>
              </a:p>
            </p:txBody>
          </p:sp>
          <p:sp>
            <p:nvSpPr>
              <p:cNvPr id="442427" name="Rectangle 59"/>
              <p:cNvSpPr>
                <a:spLocks noChangeArrowheads="1"/>
              </p:cNvSpPr>
              <p:nvPr/>
            </p:nvSpPr>
            <p:spPr bwMode="auto">
              <a:xfrm>
                <a:off x="4891" y="2229"/>
                <a:ext cx="585"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42428" name="Rectangle 60"/>
              <p:cNvSpPr>
                <a:spLocks noChangeArrowheads="1"/>
              </p:cNvSpPr>
              <p:nvPr/>
            </p:nvSpPr>
            <p:spPr bwMode="auto">
              <a:xfrm>
                <a:off x="4933" y="2247"/>
                <a:ext cx="548"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zh-CN" altLang="en-US" sz="1700">
                    <a:solidFill>
                      <a:srgbClr val="000066"/>
                    </a:solidFill>
                    <a:latin typeface="Times New Roman" panose="02020603050405020304" pitchFamily="18" charset="0"/>
                    <a:ea typeface="楷体_GB2312" pitchFamily="49" charset="-122"/>
                  </a:rPr>
                  <a:t>数字电路</a:t>
                </a:r>
                <a:endParaRPr kumimoji="1" lang="zh-CN" altLang="en-US" sz="2800">
                  <a:solidFill>
                    <a:srgbClr val="000066"/>
                  </a:solidFill>
                  <a:latin typeface="Times New Roman" panose="02020603050405020304" pitchFamily="18" charset="0"/>
                  <a:ea typeface="楷体_GB2312" pitchFamily="49" charset="-122"/>
                </a:endParaRPr>
              </a:p>
            </p:txBody>
          </p:sp>
          <p:sp>
            <p:nvSpPr>
              <p:cNvPr id="442429" name="Rectangle 61"/>
              <p:cNvSpPr>
                <a:spLocks noChangeArrowheads="1"/>
              </p:cNvSpPr>
              <p:nvPr/>
            </p:nvSpPr>
            <p:spPr bwMode="auto">
              <a:xfrm>
                <a:off x="5430" y="2298"/>
                <a:ext cx="22"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100">
                    <a:solidFill>
                      <a:srgbClr val="000066"/>
                    </a:solidFill>
                    <a:latin typeface="Times New Roman" panose="02020603050405020304" pitchFamily="18" charset="0"/>
                    <a:ea typeface="楷体_GB2312" pitchFamily="49" charset="-122"/>
                  </a:rPr>
                  <a:t> </a:t>
                </a:r>
                <a:endParaRPr kumimoji="1" lang="en-US" altLang="zh-CN" sz="2800">
                  <a:solidFill>
                    <a:srgbClr val="000066"/>
                  </a:solidFill>
                  <a:latin typeface="Times New Roman" panose="02020603050405020304" pitchFamily="18" charset="0"/>
                  <a:ea typeface="楷体_GB2312" pitchFamily="49" charset="-122"/>
                </a:endParaRPr>
              </a:p>
            </p:txBody>
          </p:sp>
          <p:sp>
            <p:nvSpPr>
              <p:cNvPr id="442430" name="Rectangle 62"/>
              <p:cNvSpPr>
                <a:spLocks noChangeArrowheads="1"/>
              </p:cNvSpPr>
              <p:nvPr/>
            </p:nvSpPr>
            <p:spPr bwMode="auto">
              <a:xfrm>
                <a:off x="3988" y="2441"/>
                <a:ext cx="134"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42431" name="Rectangle 63"/>
              <p:cNvSpPr>
                <a:spLocks noChangeArrowheads="1"/>
              </p:cNvSpPr>
              <p:nvPr/>
            </p:nvSpPr>
            <p:spPr bwMode="auto">
              <a:xfrm>
                <a:off x="4021" y="2443"/>
                <a:ext cx="69"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1200" b="0">
                    <a:solidFill>
                      <a:srgbClr val="000066"/>
                    </a:solidFill>
                    <a:latin typeface="Times New Roman" panose="02020603050405020304" pitchFamily="18" charset="0"/>
                    <a:ea typeface="楷体_GB2312" pitchFamily="49" charset="-122"/>
                  </a:rPr>
                  <a:t>A</a:t>
                </a:r>
                <a:endParaRPr kumimoji="1" lang="en-US" altLang="zh-CN" sz="2800">
                  <a:solidFill>
                    <a:srgbClr val="000066"/>
                  </a:solidFill>
                  <a:latin typeface="Times New Roman" panose="02020603050405020304" pitchFamily="18" charset="0"/>
                  <a:ea typeface="楷体_GB2312" pitchFamily="49" charset="-122"/>
                </a:endParaRPr>
              </a:p>
            </p:txBody>
          </p:sp>
          <p:sp>
            <p:nvSpPr>
              <p:cNvPr id="442432" name="Rectangle 64"/>
              <p:cNvSpPr>
                <a:spLocks noChangeArrowheads="1"/>
              </p:cNvSpPr>
              <p:nvPr/>
            </p:nvSpPr>
            <p:spPr bwMode="auto">
              <a:xfrm>
                <a:off x="4087" y="2490"/>
                <a:ext cx="16"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a:spcBef>
                    <a:spcPct val="50000"/>
                  </a:spcBef>
                </a:pPr>
                <a:r>
                  <a:rPr kumimoji="1" lang="en-US" altLang="zh-CN" sz="800" b="0">
                    <a:solidFill>
                      <a:srgbClr val="000066"/>
                    </a:solidFill>
                    <a:latin typeface="Times New Roman" panose="02020603050405020304" pitchFamily="18" charset="0"/>
                    <a:ea typeface="楷体_GB2312" pitchFamily="49" charset="-122"/>
                  </a:rPr>
                  <a:t> </a:t>
                </a:r>
                <a:endParaRPr kumimoji="1" lang="en-US" altLang="zh-CN" sz="2800">
                  <a:solidFill>
                    <a:srgbClr val="000066"/>
                  </a:solidFill>
                  <a:latin typeface="Times New Roman" panose="02020603050405020304" pitchFamily="18" charset="0"/>
                  <a:ea typeface="楷体_GB2312" pitchFamily="49" charset="-122"/>
                </a:endParaRPr>
              </a:p>
            </p:txBody>
          </p:sp>
          <p:grpSp>
            <p:nvGrpSpPr>
              <p:cNvPr id="442433" name="Group 65"/>
              <p:cNvGrpSpPr>
                <a:grpSpLocks/>
              </p:cNvGrpSpPr>
              <p:nvPr/>
            </p:nvGrpSpPr>
            <p:grpSpPr bwMode="auto">
              <a:xfrm>
                <a:off x="3501" y="2531"/>
                <a:ext cx="130" cy="129"/>
                <a:chOff x="3501" y="2531"/>
                <a:chExt cx="130" cy="129"/>
              </a:xfrm>
            </p:grpSpPr>
            <p:sp>
              <p:nvSpPr>
                <p:cNvPr id="442434" name="Freeform 66"/>
                <p:cNvSpPr>
                  <a:spLocks/>
                </p:cNvSpPr>
                <p:nvPr/>
              </p:nvSpPr>
              <p:spPr bwMode="auto">
                <a:xfrm>
                  <a:off x="3521" y="2543"/>
                  <a:ext cx="92" cy="92"/>
                </a:xfrm>
                <a:custGeom>
                  <a:avLst/>
                  <a:gdLst>
                    <a:gd name="T0" fmla="*/ 46 w 92"/>
                    <a:gd name="T1" fmla="*/ 92 h 92"/>
                    <a:gd name="T2" fmla="*/ 0 w 92"/>
                    <a:gd name="T3" fmla="*/ 0 h 92"/>
                    <a:gd name="T4" fmla="*/ 92 w 92"/>
                    <a:gd name="T5" fmla="*/ 0 h 92"/>
                    <a:gd name="T6" fmla="*/ 46 w 92"/>
                    <a:gd name="T7" fmla="*/ 92 h 92"/>
                  </a:gdLst>
                  <a:ahLst/>
                  <a:cxnLst>
                    <a:cxn ang="0">
                      <a:pos x="T0" y="T1"/>
                    </a:cxn>
                    <a:cxn ang="0">
                      <a:pos x="T2" y="T3"/>
                    </a:cxn>
                    <a:cxn ang="0">
                      <a:pos x="T4" y="T5"/>
                    </a:cxn>
                    <a:cxn ang="0">
                      <a:pos x="T6" y="T7"/>
                    </a:cxn>
                  </a:cxnLst>
                  <a:rect l="0" t="0" r="r" b="b"/>
                  <a:pathLst>
                    <a:path w="92" h="92">
                      <a:moveTo>
                        <a:pt x="46" y="92"/>
                      </a:moveTo>
                      <a:lnTo>
                        <a:pt x="0" y="0"/>
                      </a:lnTo>
                      <a:lnTo>
                        <a:pt x="92" y="0"/>
                      </a:lnTo>
                      <a:lnTo>
                        <a:pt x="46" y="9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2435" name="Freeform 67"/>
                <p:cNvSpPr>
                  <a:spLocks noEditPoints="1"/>
                </p:cNvSpPr>
                <p:nvPr/>
              </p:nvSpPr>
              <p:spPr bwMode="auto">
                <a:xfrm>
                  <a:off x="3501" y="2531"/>
                  <a:ext cx="130" cy="129"/>
                </a:xfrm>
                <a:custGeom>
                  <a:avLst/>
                  <a:gdLst>
                    <a:gd name="T0" fmla="*/ 30 w 130"/>
                    <a:gd name="T1" fmla="*/ 6 h 129"/>
                    <a:gd name="T2" fmla="*/ 20 w 130"/>
                    <a:gd name="T3" fmla="*/ 12 h 129"/>
                    <a:gd name="T4" fmla="*/ 20 w 130"/>
                    <a:gd name="T5" fmla="*/ 25 h 129"/>
                    <a:gd name="T6" fmla="*/ 112 w 130"/>
                    <a:gd name="T7" fmla="*/ 25 h 129"/>
                    <a:gd name="T8" fmla="*/ 112 w 130"/>
                    <a:gd name="T9" fmla="*/ 12 h 129"/>
                    <a:gd name="T10" fmla="*/ 102 w 130"/>
                    <a:gd name="T11" fmla="*/ 6 h 129"/>
                    <a:gd name="T12" fmla="*/ 57 w 130"/>
                    <a:gd name="T13" fmla="*/ 99 h 129"/>
                    <a:gd name="T14" fmla="*/ 66 w 130"/>
                    <a:gd name="T15" fmla="*/ 104 h 129"/>
                    <a:gd name="T16" fmla="*/ 76 w 130"/>
                    <a:gd name="T17" fmla="*/ 99 h 129"/>
                    <a:gd name="T18" fmla="*/ 30 w 130"/>
                    <a:gd name="T19" fmla="*/ 6 h 129"/>
                    <a:gd name="T20" fmla="*/ 57 w 130"/>
                    <a:gd name="T21" fmla="*/ 111 h 129"/>
                    <a:gd name="T22" fmla="*/ 66 w 130"/>
                    <a:gd name="T23" fmla="*/ 129 h 129"/>
                    <a:gd name="T24" fmla="*/ 76 w 130"/>
                    <a:gd name="T25" fmla="*/ 111 h 129"/>
                    <a:gd name="T26" fmla="*/ 122 w 130"/>
                    <a:gd name="T27" fmla="*/ 18 h 129"/>
                    <a:gd name="T28" fmla="*/ 130 w 130"/>
                    <a:gd name="T29" fmla="*/ 0 h 129"/>
                    <a:gd name="T30" fmla="*/ 112 w 130"/>
                    <a:gd name="T31" fmla="*/ 0 h 129"/>
                    <a:gd name="T32" fmla="*/ 20 w 130"/>
                    <a:gd name="T33" fmla="*/ 0 h 129"/>
                    <a:gd name="T34" fmla="*/ 0 w 130"/>
                    <a:gd name="T35" fmla="*/ 0 h 129"/>
                    <a:gd name="T36" fmla="*/ 10 w 130"/>
                    <a:gd name="T37" fmla="*/ 18 h 129"/>
                    <a:gd name="T38" fmla="*/ 57 w 130"/>
                    <a:gd name="T39" fmla="*/ 111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0" h="129">
                      <a:moveTo>
                        <a:pt x="30" y="6"/>
                      </a:moveTo>
                      <a:lnTo>
                        <a:pt x="20" y="12"/>
                      </a:lnTo>
                      <a:lnTo>
                        <a:pt x="20" y="25"/>
                      </a:lnTo>
                      <a:lnTo>
                        <a:pt x="112" y="25"/>
                      </a:lnTo>
                      <a:lnTo>
                        <a:pt x="112" y="12"/>
                      </a:lnTo>
                      <a:lnTo>
                        <a:pt x="102" y="6"/>
                      </a:lnTo>
                      <a:lnTo>
                        <a:pt x="57" y="99"/>
                      </a:lnTo>
                      <a:lnTo>
                        <a:pt x="66" y="104"/>
                      </a:lnTo>
                      <a:lnTo>
                        <a:pt x="76" y="99"/>
                      </a:lnTo>
                      <a:lnTo>
                        <a:pt x="30" y="6"/>
                      </a:lnTo>
                      <a:close/>
                      <a:moveTo>
                        <a:pt x="57" y="111"/>
                      </a:moveTo>
                      <a:lnTo>
                        <a:pt x="66" y="129"/>
                      </a:lnTo>
                      <a:lnTo>
                        <a:pt x="76" y="111"/>
                      </a:lnTo>
                      <a:lnTo>
                        <a:pt x="122" y="18"/>
                      </a:lnTo>
                      <a:lnTo>
                        <a:pt x="130" y="0"/>
                      </a:lnTo>
                      <a:lnTo>
                        <a:pt x="112" y="0"/>
                      </a:lnTo>
                      <a:lnTo>
                        <a:pt x="20" y="0"/>
                      </a:lnTo>
                      <a:lnTo>
                        <a:pt x="0" y="0"/>
                      </a:lnTo>
                      <a:lnTo>
                        <a:pt x="10" y="18"/>
                      </a:lnTo>
                      <a:lnTo>
                        <a:pt x="57" y="1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442436" name="Text Box 68"/>
            <p:cNvSpPr txBox="1">
              <a:spLocks noChangeArrowheads="1"/>
            </p:cNvSpPr>
            <p:nvPr/>
          </p:nvSpPr>
          <p:spPr bwMode="auto">
            <a:xfrm>
              <a:off x="243" y="2839"/>
              <a:ext cx="5297"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buFontTx/>
                <a:buChar char="•"/>
              </a:pPr>
              <a:r>
                <a:rPr kumimoji="1" lang="en-US" altLang="zh-CN" sz="2400">
                  <a:solidFill>
                    <a:srgbClr val="000066"/>
                  </a:solidFill>
                  <a:latin typeface="Times New Roman" panose="02020603050405020304" pitchFamily="18" charset="0"/>
                  <a:ea typeface="楷体_GB2312" pitchFamily="49" charset="-122"/>
                </a:rPr>
                <a:t> A/D</a:t>
              </a:r>
              <a:r>
                <a:rPr kumimoji="1" lang="zh-CN" altLang="en-US" sz="2400">
                  <a:solidFill>
                    <a:srgbClr val="000066"/>
                  </a:solidFill>
                  <a:latin typeface="Times New Roman" panose="02020603050405020304" pitchFamily="18" charset="0"/>
                  <a:ea typeface="楷体_GB2312" pitchFamily="49" charset="-122"/>
                </a:rPr>
                <a:t>、</a:t>
              </a:r>
              <a:r>
                <a:rPr kumimoji="1" lang="en-US" altLang="zh-CN" sz="2400">
                  <a:solidFill>
                    <a:srgbClr val="000066"/>
                  </a:solidFill>
                  <a:latin typeface="Times New Roman" panose="02020603050405020304" pitchFamily="18" charset="0"/>
                  <a:ea typeface="楷体_GB2312" pitchFamily="49" charset="-122"/>
                </a:rPr>
                <a:t>D/A</a:t>
              </a:r>
              <a:r>
                <a:rPr kumimoji="1" lang="zh-CN" altLang="en-US" sz="2400">
                  <a:solidFill>
                    <a:srgbClr val="000066"/>
                  </a:solidFill>
                  <a:latin typeface="Times New Roman" panose="02020603050405020304" pitchFamily="18" charset="0"/>
                  <a:ea typeface="楷体_GB2312" pitchFamily="49" charset="-122"/>
                </a:rPr>
                <a:t>及采样保持芯片上都提供了独立的模拟地</a:t>
              </a:r>
              <a:r>
                <a:rPr kumimoji="1" lang="en-US" altLang="zh-CN" sz="2400">
                  <a:solidFill>
                    <a:srgbClr val="000066"/>
                  </a:solidFill>
                  <a:latin typeface="Times New Roman" panose="02020603050405020304" pitchFamily="18" charset="0"/>
                  <a:ea typeface="楷体_GB2312" pitchFamily="49" charset="-122"/>
                </a:rPr>
                <a:t>(AGND)</a:t>
              </a:r>
              <a:r>
                <a:rPr kumimoji="1" lang="zh-CN" altLang="en-US" sz="2400">
                  <a:solidFill>
                    <a:srgbClr val="000066"/>
                  </a:solidFill>
                  <a:latin typeface="Times New Roman" panose="02020603050405020304" pitchFamily="18" charset="0"/>
                  <a:ea typeface="楷体_GB2312" pitchFamily="49" charset="-122"/>
                </a:rPr>
                <a:t>和数字地</a:t>
              </a:r>
              <a:r>
                <a:rPr kumimoji="1" lang="en-US" altLang="zh-CN" sz="2400">
                  <a:solidFill>
                    <a:srgbClr val="000066"/>
                  </a:solidFill>
                  <a:latin typeface="Times New Roman" panose="02020603050405020304" pitchFamily="18" charset="0"/>
                  <a:ea typeface="楷体_GB2312" pitchFamily="49" charset="-122"/>
                </a:rPr>
                <a:t>(DGND)</a:t>
              </a:r>
              <a:r>
                <a:rPr kumimoji="1" lang="zh-CN" altLang="en-US" sz="2400">
                  <a:solidFill>
                    <a:srgbClr val="000066"/>
                  </a:solidFill>
                  <a:latin typeface="Times New Roman" panose="02020603050405020304" pitchFamily="18" charset="0"/>
                  <a:ea typeface="楷体_GB2312" pitchFamily="49" charset="-122"/>
                </a:rPr>
                <a:t>的引脚。</a:t>
              </a:r>
            </a:p>
          </p:txBody>
        </p:sp>
        <p:sp>
          <p:nvSpPr>
            <p:cNvPr id="442437" name="Text Box 69"/>
            <p:cNvSpPr txBox="1">
              <a:spLocks noChangeArrowheads="1"/>
            </p:cNvSpPr>
            <p:nvPr/>
          </p:nvSpPr>
          <p:spPr bwMode="auto">
            <a:xfrm>
              <a:off x="243" y="1512"/>
              <a:ext cx="1980" cy="1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buFontTx/>
                <a:buChar char="•"/>
              </a:pPr>
              <a:r>
                <a:rPr kumimoji="1" lang="en-US" altLang="zh-CN" sz="2400">
                  <a:solidFill>
                    <a:srgbClr val="000066"/>
                  </a:solidFill>
                  <a:latin typeface="Times New Roman" panose="02020603050405020304" pitchFamily="18" charset="0"/>
                  <a:ea typeface="楷体_GB2312" pitchFamily="49" charset="-122"/>
                </a:rPr>
                <a:t> </a:t>
              </a:r>
              <a:r>
                <a:rPr kumimoji="1" lang="zh-CN" altLang="en-US" sz="2400">
                  <a:solidFill>
                    <a:srgbClr val="000066"/>
                  </a:solidFill>
                  <a:latin typeface="Times New Roman" panose="02020603050405020304" pitchFamily="18" charset="0"/>
                  <a:ea typeface="楷体_GB2312" pitchFamily="49" charset="-122"/>
                </a:rPr>
                <a:t>模数、数模转换电路中要特别注意到地线的正确连接，否则干扰很严重，以致影响转换结果的准确性。 </a:t>
              </a:r>
            </a:p>
          </p:txBody>
        </p:sp>
        <p:sp>
          <p:nvSpPr>
            <p:cNvPr id="442438" name="Text Box 70"/>
            <p:cNvSpPr txBox="1">
              <a:spLocks noChangeArrowheads="1"/>
            </p:cNvSpPr>
            <p:nvPr/>
          </p:nvSpPr>
          <p:spPr bwMode="auto">
            <a:xfrm>
              <a:off x="243" y="3406"/>
              <a:ext cx="5297"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buFontTx/>
                <a:buChar char="•"/>
              </a:pPr>
              <a:r>
                <a:rPr kumimoji="1" lang="en-US" altLang="zh-CN" sz="2400">
                  <a:solidFill>
                    <a:srgbClr val="000066"/>
                  </a:solidFill>
                  <a:latin typeface="Times New Roman" panose="02020603050405020304" pitchFamily="18" charset="0"/>
                  <a:ea typeface="楷体_GB2312" pitchFamily="49" charset="-122"/>
                </a:rPr>
                <a:t> </a:t>
              </a:r>
              <a:r>
                <a:rPr kumimoji="1" lang="zh-CN" altLang="en-US" sz="2400">
                  <a:solidFill>
                    <a:srgbClr val="000066"/>
                  </a:solidFill>
                  <a:latin typeface="Times New Roman" panose="02020603050405020304" pitchFamily="18" charset="0"/>
                  <a:ea typeface="楷体_GB2312" pitchFamily="49" charset="-122"/>
                </a:rPr>
                <a:t>在线路设计中，必须将所有器件的模拟地和数字地分别相连，然后将模拟地与数字地仅在一点上相连接。 </a:t>
              </a:r>
            </a:p>
          </p:txBody>
        </p:sp>
      </p:grpSp>
    </p:spTree>
    <p:extLst>
      <p:ext uri="{BB962C8B-B14F-4D97-AF65-F5344CB8AC3E}">
        <p14:creationId xmlns:p14="http://schemas.microsoft.com/office/powerpoint/2010/main" val="27330655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42372"/>
                                        </p:tgtEl>
                                        <p:attrNameLst>
                                          <p:attrName>style.visibility</p:attrName>
                                        </p:attrNameLst>
                                      </p:cBhvr>
                                      <p:to>
                                        <p:strVal val="visible"/>
                                      </p:to>
                                    </p:set>
                                    <p:animEffect transition="in" filter="strips(downRight)">
                                      <p:cBhvr>
                                        <p:cTn id="7" dur="500"/>
                                        <p:tgtEl>
                                          <p:spTgt spid="44237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42373"/>
                                        </p:tgtEl>
                                        <p:attrNameLst>
                                          <p:attrName>style.visibility</p:attrName>
                                        </p:attrNameLst>
                                      </p:cBhvr>
                                      <p:to>
                                        <p:strVal val="visible"/>
                                      </p:to>
                                    </p:set>
                                    <p:animEffect transition="in" filter="strips(downRight)">
                                      <p:cBhvr>
                                        <p:cTn id="12" dur="500"/>
                                        <p:tgtEl>
                                          <p:spTgt spid="44237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42439"/>
                                        </p:tgtEl>
                                        <p:attrNameLst>
                                          <p:attrName>style.visibility</p:attrName>
                                        </p:attrNameLst>
                                      </p:cBhvr>
                                      <p:to>
                                        <p:strVal val="visible"/>
                                      </p:to>
                                    </p:set>
                                    <p:animEffect transition="in" filter="wipe(up)">
                                      <p:cBhvr>
                                        <p:cTn id="17" dur="500"/>
                                        <p:tgtEl>
                                          <p:spTgt spid="4424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2372" grpId="0" autoUpdateAnimBg="0"/>
      <p:bldP spid="442373" grpId="0"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3396" name="Group 4"/>
          <p:cNvGrpSpPr>
            <a:grpSpLocks/>
          </p:cNvGrpSpPr>
          <p:nvPr/>
        </p:nvGrpSpPr>
        <p:grpSpPr bwMode="auto">
          <a:xfrm>
            <a:off x="144463" y="1841500"/>
            <a:ext cx="8707437" cy="4773613"/>
            <a:chOff x="119" y="697"/>
            <a:chExt cx="5485" cy="3007"/>
          </a:xfrm>
        </p:grpSpPr>
        <p:sp>
          <p:nvSpPr>
            <p:cNvPr id="443397" name="AutoShape 5"/>
            <p:cNvSpPr>
              <a:spLocks noChangeArrowheads="1"/>
            </p:cNvSpPr>
            <p:nvPr/>
          </p:nvSpPr>
          <p:spPr bwMode="auto">
            <a:xfrm>
              <a:off x="119" y="697"/>
              <a:ext cx="5485" cy="3007"/>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443398" name="Object 6"/>
            <p:cNvGraphicFramePr>
              <a:graphicFrameLocks noChangeAspect="1"/>
            </p:cNvGraphicFramePr>
            <p:nvPr/>
          </p:nvGraphicFramePr>
          <p:xfrm>
            <a:off x="144" y="798"/>
            <a:ext cx="5299" cy="2871"/>
          </p:xfrm>
          <a:graphic>
            <a:graphicData uri="http://schemas.openxmlformats.org/presentationml/2006/ole">
              <mc:AlternateContent xmlns:mc="http://schemas.openxmlformats.org/markup-compatibility/2006">
                <mc:Choice xmlns:v="urn:schemas-microsoft-com:vml" Requires="v">
                  <p:oleObj spid="_x0000_s36866" name="Picture2" r:id="rId3" imgW="6724800" imgH="3324240" progId="Word.Picture.8">
                    <p:embed/>
                  </p:oleObj>
                </mc:Choice>
                <mc:Fallback>
                  <p:oleObj name="Picture2" r:id="rId3" imgW="6724800" imgH="3324240" progId="Word.Picture.8">
                    <p:embed/>
                    <p:pic>
                      <p:nvPicPr>
                        <p:cNvPr id="443398" name="Object 6"/>
                        <p:cNvPicPr>
                          <a:picLocks noChangeAspect="1" noChangeArrowheads="1"/>
                        </p:cNvPicPr>
                        <p:nvPr/>
                      </p:nvPicPr>
                      <p:blipFill>
                        <a:blip r:embed="rId4">
                          <a:lum bright="6000" contrast="12000"/>
                          <a:extLst>
                            <a:ext uri="{28A0092B-C50C-407E-A947-70E740481C1C}">
                              <a14:useLocalDpi xmlns:a14="http://schemas.microsoft.com/office/drawing/2010/main" val="0"/>
                            </a:ext>
                          </a:extLst>
                        </a:blip>
                        <a:srcRect/>
                        <a:stretch>
                          <a:fillRect/>
                        </a:stretch>
                      </p:blipFill>
                      <p:spPr bwMode="auto">
                        <a:xfrm>
                          <a:off x="144" y="798"/>
                          <a:ext cx="5299" cy="287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443399" name="Rectangle 7"/>
          <p:cNvSpPr>
            <a:spLocks noChangeArrowheads="1"/>
          </p:cNvSpPr>
          <p:nvPr/>
        </p:nvSpPr>
        <p:spPr bwMode="auto">
          <a:xfrm>
            <a:off x="755650" y="476250"/>
            <a:ext cx="5983288" cy="614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2400">
                <a:solidFill>
                  <a:srgbClr val="000066"/>
                </a:solidFill>
                <a:latin typeface="Times New Roman" panose="02020603050405020304" pitchFamily="18" charset="0"/>
              </a:rPr>
              <a:t>2. ADC0809</a:t>
            </a:r>
            <a:r>
              <a:rPr lang="zh-CN" altLang="en-US" sz="2400">
                <a:solidFill>
                  <a:srgbClr val="000066"/>
                </a:solidFill>
                <a:latin typeface="Times New Roman" panose="02020603050405020304" pitchFamily="18" charset="0"/>
              </a:rPr>
              <a:t>的典型应用</a:t>
            </a:r>
          </a:p>
        </p:txBody>
      </p:sp>
    </p:spTree>
    <p:extLst>
      <p:ext uri="{BB962C8B-B14F-4D97-AF65-F5344CB8AC3E}">
        <p14:creationId xmlns:p14="http://schemas.microsoft.com/office/powerpoint/2010/main" val="7142590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木活字">
  <a:themeElements>
    <a:clrScheme name="木活字">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木活字">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木活字">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TM03090434[[fn=木材纹理]]</Template>
  <TotalTime>384</TotalTime>
  <Words>4175</Words>
  <Application>Microsoft Office PowerPoint</Application>
  <PresentationFormat>全屏显示(4:3)</PresentationFormat>
  <Paragraphs>927</Paragraphs>
  <Slides>60</Slides>
  <Notes>2</Notes>
  <HiddenSlides>0</HiddenSlides>
  <MMClips>0</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8</vt:i4>
      </vt:variant>
      <vt:variant>
        <vt:lpstr>幻灯片标题</vt:lpstr>
      </vt:variant>
      <vt:variant>
        <vt:i4>60</vt:i4>
      </vt:variant>
    </vt:vector>
  </HeadingPairs>
  <TitlesOfParts>
    <vt:vector size="82" baseType="lpstr">
      <vt:lpstr>等线</vt:lpstr>
      <vt:lpstr>黑体</vt:lpstr>
      <vt:lpstr>楷体_GB2312</vt:lpstr>
      <vt:lpstr>宋体</vt:lpstr>
      <vt:lpstr>Arial</vt:lpstr>
      <vt:lpstr>Arial Narrow</vt:lpstr>
      <vt:lpstr>Bookman Old Style</vt:lpstr>
      <vt:lpstr>Rockwell</vt:lpstr>
      <vt:lpstr>Rockwell Condensed</vt:lpstr>
      <vt:lpstr>Symbol</vt:lpstr>
      <vt:lpstr>Times New Roman</vt:lpstr>
      <vt:lpstr>Verdana</vt:lpstr>
      <vt:lpstr>Wingdings</vt:lpstr>
      <vt:lpstr>木活字</vt:lpstr>
      <vt:lpstr>图片</vt:lpstr>
      <vt:lpstr>公式</vt:lpstr>
      <vt:lpstr>Picture</vt:lpstr>
      <vt:lpstr>Equation</vt:lpstr>
      <vt:lpstr>Photo Editor 照片</vt:lpstr>
      <vt:lpstr>Equation.3</vt:lpstr>
      <vt:lpstr>Microsoft Equation 3.0</vt:lpstr>
      <vt:lpstr>Picture2</vt:lpstr>
      <vt:lpstr>电子电路基础</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电子电路基础</dc:title>
  <dc:creator>Jeng Shawn</dc:creator>
  <cp:lastModifiedBy>njucn</cp:lastModifiedBy>
  <cp:revision>31</cp:revision>
  <dcterms:created xsi:type="dcterms:W3CDTF">2024-06-19T12:38:22Z</dcterms:created>
  <dcterms:modified xsi:type="dcterms:W3CDTF">2024-11-04T12:01:47Z</dcterms:modified>
</cp:coreProperties>
</file>