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43"/>
  </p:notesMasterIdLst>
  <p:sldIdLst>
    <p:sldId id="256" r:id="rId2"/>
    <p:sldId id="437" r:id="rId3"/>
    <p:sldId id="482" r:id="rId4"/>
    <p:sldId id="438" r:id="rId5"/>
    <p:sldId id="483" r:id="rId6"/>
    <p:sldId id="439" r:id="rId7"/>
    <p:sldId id="440" r:id="rId8"/>
    <p:sldId id="441" r:id="rId9"/>
    <p:sldId id="442" r:id="rId10"/>
    <p:sldId id="443" r:id="rId11"/>
    <p:sldId id="444" r:id="rId12"/>
    <p:sldId id="445" r:id="rId13"/>
    <p:sldId id="446" r:id="rId14"/>
    <p:sldId id="447" r:id="rId15"/>
    <p:sldId id="448" r:id="rId16"/>
    <p:sldId id="449" r:id="rId17"/>
    <p:sldId id="450" r:id="rId18"/>
    <p:sldId id="451" r:id="rId19"/>
    <p:sldId id="452" r:id="rId20"/>
    <p:sldId id="453" r:id="rId21"/>
    <p:sldId id="484" r:id="rId22"/>
    <p:sldId id="485" r:id="rId23"/>
    <p:sldId id="486" r:id="rId24"/>
    <p:sldId id="487" r:id="rId25"/>
    <p:sldId id="488" r:id="rId26"/>
    <p:sldId id="489" r:id="rId27"/>
    <p:sldId id="490" r:id="rId28"/>
    <p:sldId id="491" r:id="rId29"/>
    <p:sldId id="492" r:id="rId30"/>
    <p:sldId id="493" r:id="rId31"/>
    <p:sldId id="494" r:id="rId32"/>
    <p:sldId id="495" r:id="rId33"/>
    <p:sldId id="496" r:id="rId34"/>
    <p:sldId id="497" r:id="rId35"/>
    <p:sldId id="498" r:id="rId36"/>
    <p:sldId id="499" r:id="rId37"/>
    <p:sldId id="500" r:id="rId38"/>
    <p:sldId id="501" r:id="rId39"/>
    <p:sldId id="502" r:id="rId40"/>
    <p:sldId id="503" r:id="rId41"/>
    <p:sldId id="504"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065" autoAdjust="0"/>
  </p:normalViewPr>
  <p:slideViewPr>
    <p:cSldViewPr snapToGrid="0">
      <p:cViewPr varScale="1">
        <p:scale>
          <a:sx n="95" d="100"/>
          <a:sy n="95" d="100"/>
        </p:scale>
        <p:origin x="2046"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30.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8B50A-B17D-424E-9A79-165AAB328B8B}" type="datetimeFigureOut">
              <a:rPr lang="zh-CN" altLang="en-US" smtClean="0"/>
              <a:t>2024/10/23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CA91-00E5-42BC-8F96-04AE44849E72}" type="slidenum">
              <a:rPr lang="zh-CN" altLang="en-US" smtClean="0"/>
              <a:t>‹#›</a:t>
            </a:fld>
            <a:endParaRPr lang="zh-CN" altLang="en-US"/>
          </a:p>
        </p:txBody>
      </p:sp>
    </p:spTree>
    <p:extLst>
      <p:ext uri="{BB962C8B-B14F-4D97-AF65-F5344CB8AC3E}">
        <p14:creationId xmlns:p14="http://schemas.microsoft.com/office/powerpoint/2010/main" val="3771456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859A2F-7B01-4DCE-9447-D62315C63C6C}" type="slidenum">
              <a:rPr lang="en-US" altLang="zh-CN"/>
              <a:pPr/>
              <a:t>7</a:t>
            </a:fld>
            <a:endParaRPr lang="en-US" altLang="zh-CN"/>
          </a:p>
        </p:txBody>
      </p:sp>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p:txBody>
          <a:bodyPr/>
          <a:lstStyle/>
          <a:p>
            <a:r>
              <a:rPr lang="zh-CN" altLang="en-US"/>
              <a:t>图中看出，谐波次数越高，幅值分量越小，对原波形的贡献越小，所以在一定条件下可忽略高次谐波。</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215309-C040-4212-BF20-A7C8754D5A23}" type="slidenum">
              <a:rPr lang="en-US" altLang="zh-CN"/>
              <a:pPr/>
              <a:t>11</a:t>
            </a:fld>
            <a:endParaRPr lang="en-US" altLang="zh-CN"/>
          </a:p>
        </p:txBody>
      </p:sp>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r>
              <a:rPr lang="zh-CN" altLang="en-US"/>
              <a:t>此处说明电压电流等为什麽用相量形式</a:t>
            </a:r>
            <a:r>
              <a:rPr lang="en-US" altLang="zh-CN"/>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5FED21-57D0-4257-8D87-ED0C51117982}" type="slidenum">
              <a:rPr lang="en-US" altLang="zh-CN"/>
              <a:pPr/>
              <a:t>13</a:t>
            </a:fld>
            <a:endParaRPr lang="en-US" altLang="zh-CN"/>
          </a:p>
        </p:txBody>
      </p:sp>
      <p:sp>
        <p:nvSpPr>
          <p:cNvPr id="376834" name="Rectangle 2"/>
          <p:cNvSpPr>
            <a:spLocks noGrp="1" noRot="1" noChangeAspect="1" noChangeArrowheads="1" noTextEdit="1"/>
          </p:cNvSpPr>
          <p:nvPr>
            <p:ph type="sldImg"/>
          </p:nvPr>
        </p:nvSpPr>
        <p:spPr>
          <a:ln/>
        </p:spPr>
      </p:sp>
      <p:sp>
        <p:nvSpPr>
          <p:cNvPr id="376835" name="Rectangle 3"/>
          <p:cNvSpPr>
            <a:spLocks noGrp="1" noChangeArrowheads="1"/>
          </p:cNvSpPr>
          <p:nvPr>
            <p:ph type="body" idx="1"/>
          </p:nvPr>
        </p:nvSpPr>
        <p:spPr/>
        <p:txBody>
          <a:bodyPr/>
          <a:lstStyle/>
          <a:p>
            <a:r>
              <a:rPr lang="zh-CN" altLang="en-US"/>
              <a:t>等效电路由三个基本元件构成</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fld id="{A035C3EB-18DE-47C1-8B64-89F86947E7F7}" type="slidenum">
              <a:rPr lang="en-US" altLang="zh-CN" b="0" smtClean="0">
                <a:latin typeface="Verdana" panose="020B0604030504040204" pitchFamily="34" charset="0"/>
              </a:rPr>
              <a:pPr/>
              <a:t>24</a:t>
            </a:fld>
            <a:endParaRPr lang="en-US" altLang="zh-CN" b="0">
              <a:latin typeface="Verdana" panose="020B0604030504040204" pitchFamily="34"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r>
              <a:rPr lang="en-US" altLang="zh-CN"/>
              <a:t>        </a:t>
            </a:r>
            <a:r>
              <a:rPr lang="zh-CN" altLang="en-US"/>
              <a:t>放大电路存在电抗元件，如电容、电感。因此输入信号的频率不同，电路的输出响应也不同。</a:t>
            </a:r>
          </a:p>
        </p:txBody>
      </p:sp>
    </p:spTree>
    <p:extLst>
      <p:ext uri="{BB962C8B-B14F-4D97-AF65-F5344CB8AC3E}">
        <p14:creationId xmlns:p14="http://schemas.microsoft.com/office/powerpoint/2010/main" val="276616900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6F3187A-E8BF-4572-8554-E1B94456778F}" type="datetime1">
              <a:rPr lang="en-US" altLang="zh-CN" smtClean="0"/>
              <a:t>10/23/2024</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30964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3AE142-B161-43D0-BC76-1D5C5EB65F62}" type="datetime1">
              <a:rPr lang="en-US" altLang="zh-CN" smtClean="0"/>
              <a:t>10/23/2024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96145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zh-CN" altLang="en-US"/>
              <a:t>单击此处编辑母版标题样式</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3670BE4-F528-4EFE-ABD6-84E74FFDFC23}" type="datetime1">
              <a:rPr lang="en-US" altLang="zh-CN" smtClean="0"/>
              <a:t>10/23/2024</a:t>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6241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B0515F4-3B14-4DCF-B968-DC1296025B5C}" type="datetime1">
              <a:rPr lang="en-US" altLang="zh-CN" smtClean="0"/>
              <a:t>10/23/2024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27140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7E1D09A-4506-413C-8F8B-00E170C267E2}" type="datetime1">
              <a:rPr lang="en-US" altLang="zh-CN" smtClean="0"/>
              <a:t>10/23/2024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30070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1FA1570F-513C-42AB-8237-D35FCD225A42}" type="datetime1">
              <a:rPr lang="en-US" altLang="zh-CN" smtClean="0"/>
              <a:t>10/23/2024</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91375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E4442-BA5F-4376-B2B3-5583ABE0E03C}" type="datetime1">
              <a:rPr lang="en-US" altLang="zh-CN" smtClean="0"/>
              <a:t>10/23/2024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38473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B9516567-03EB-4D4F-9FC8-2B328C359B2A}" type="datetime1">
              <a:rPr lang="en-US" altLang="zh-CN" smtClean="0"/>
              <a:t>10/23/2024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50841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42FA96E3-B4A6-44A5-BE43-47C2D4A30BD8}" type="datetime1">
              <a:rPr lang="en-US" altLang="zh-CN" smtClean="0"/>
              <a:t>10/23/2024</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2858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0381E06-CB85-452A-AAD0-7D8B010AA80F}" type="datetime1">
              <a:rPr lang="en-US" altLang="zh-CN" smtClean="0"/>
              <a:t>10/23/2024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0216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E127350-7CA6-4BC9-BF6B-ADC11C000F9D}" type="datetime1">
              <a:rPr lang="en-US" altLang="zh-CN" smtClean="0"/>
              <a:t>10/23/2024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89004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13" cstate="print">
            <a:lum bright="70000" contrast="-70000"/>
            <a:extLst>
              <a:ext uri="{28A0092B-C50C-407E-A947-70E740481C1C}">
                <a14:useLocalDpi xmlns:a14="http://schemas.microsoft.com/office/drawing/2010/main" val="0"/>
              </a:ext>
            </a:extLst>
          </a:blip>
          <a:stretch>
            <a:fillRect/>
          </a:stretch>
        </p:blipFill>
        <p:spPr>
          <a:xfrm>
            <a:off x="7092011" y="171449"/>
            <a:ext cx="1908754" cy="2392866"/>
          </a:xfrm>
          <a:prstGeom prst="rect">
            <a:avLst/>
          </a:prstGeom>
        </p:spPr>
      </p:pic>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FD5C9B09-530A-4AE7-857C-3A5513713535}" type="datetime1">
              <a:rPr lang="en-US" altLang="zh-CN" smtClean="0"/>
              <a:t>10/23/2024</a:t>
            </a:fld>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076396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defTabSz="914400" rtl="0"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hyperlink" Target="ch07-2.pp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8.xml"/><Relationship Id="rId1" Type="http://schemas.openxmlformats.org/officeDocument/2006/relationships/slideLayout" Target="../slideLayouts/slideLayout7.xml"/><Relationship Id="rId6" Type="http://schemas.openxmlformats.org/officeDocument/2006/relationships/slide" Target="slide17.xml"/><Relationship Id="rId5" Type="http://schemas.openxmlformats.org/officeDocument/2006/relationships/slide" Target="slide14.xml"/><Relationship Id="rId4" Type="http://schemas.openxmlformats.org/officeDocument/2006/relationships/slide" Target="slide13.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1.bin"/><Relationship Id="rId4" Type="http://schemas.openxmlformats.org/officeDocument/2006/relationships/audio" Target="../media/audio1.wav"/></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7.w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8.wmf"/><Relationship Id="rId5" Type="http://schemas.openxmlformats.org/officeDocument/2006/relationships/oleObject" Target="../embeddings/oleObject3.bin"/><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9.w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10.png"/><Relationship Id="rId5" Type="http://schemas.openxmlformats.org/officeDocument/2006/relationships/oleObject" Target="../embeddings/oleObject5.bin"/><Relationship Id="rId4" Type="http://schemas.openxmlformats.org/officeDocument/2006/relationships/audio" Target="../media/audio1.wav"/></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12.wmf"/><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7.bin"/><Relationship Id="rId5" Type="http://schemas.openxmlformats.org/officeDocument/2006/relationships/image" Target="../media/image11.wmf"/><Relationship Id="rId4" Type="http://schemas.openxmlformats.org/officeDocument/2006/relationships/oleObject" Target="../embeddings/oleObject6.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audio" Target="../media/audio1.wav"/><Relationship Id="rId7" Type="http://schemas.openxmlformats.org/officeDocument/2006/relationships/image" Target="../media/image14.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9.bin"/><Relationship Id="rId5" Type="http://schemas.openxmlformats.org/officeDocument/2006/relationships/image" Target="../media/image13.wmf"/><Relationship Id="rId4" Type="http://schemas.openxmlformats.org/officeDocument/2006/relationships/oleObject" Target="../embeddings/oleObject8.bin"/><Relationship Id="rId9" Type="http://schemas.openxmlformats.org/officeDocument/2006/relationships/image" Target="../media/image15.wmf"/></Relationships>
</file>

<file path=ppt/slides/_rels/slide16.xml.rels><?xml version="1.0" encoding="UTF-8" standalone="yes"?>
<Relationships xmlns="http://schemas.openxmlformats.org/package/2006/relationships"><Relationship Id="rId8" Type="http://schemas.openxmlformats.org/officeDocument/2006/relationships/image" Target="../media/image18.wmf"/><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20.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7.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19.wmf"/><Relationship Id="rId4" Type="http://schemas.openxmlformats.org/officeDocument/2006/relationships/image" Target="../media/image16.wmf"/><Relationship Id="rId9" Type="http://schemas.openxmlformats.org/officeDocument/2006/relationships/oleObject" Target="../embeddings/oleObject14.bin"/></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22.wmf"/><Relationship Id="rId4" Type="http://schemas.openxmlformats.org/officeDocument/2006/relationships/oleObject" Target="../embeddings/oleObject16.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3.xml"/><Relationship Id="rId1" Type="http://schemas.openxmlformats.org/officeDocument/2006/relationships/slideLayout" Target="../slideLayouts/slideLayout1.xml"/><Relationship Id="rId6" Type="http://schemas.openxmlformats.org/officeDocument/2006/relationships/slide" Target="slide15.xml"/><Relationship Id="rId5" Type="http://schemas.openxmlformats.org/officeDocument/2006/relationships/slide" Target="slide14.xml"/><Relationship Id="rId4" Type="http://schemas.openxmlformats.org/officeDocument/2006/relationships/slide" Target="slide2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3.wmf"/><Relationship Id="rId5" Type="http://schemas.openxmlformats.org/officeDocument/2006/relationships/oleObject" Target="../embeddings/oleObject17.bin"/><Relationship Id="rId4" Type="http://schemas.openxmlformats.org/officeDocument/2006/relationships/audio" Target="../media/audio1.wav"/></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24.wmf"/><Relationship Id="rId5" Type="http://schemas.openxmlformats.org/officeDocument/2006/relationships/oleObject" Target="../embeddings/oleObject18.bin"/><Relationship Id="rId4" Type="http://schemas.openxmlformats.org/officeDocument/2006/relationships/audio" Target="../media/audio2.wav"/></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image" Target="../media/image24.wmf"/><Relationship Id="rId4" Type="http://schemas.openxmlformats.org/officeDocument/2006/relationships/oleObject" Target="../embeddings/oleObject19.bin"/></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26.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21.bin"/><Relationship Id="rId5" Type="http://schemas.openxmlformats.org/officeDocument/2006/relationships/image" Target="../media/image25.wmf"/><Relationship Id="rId4" Type="http://schemas.openxmlformats.org/officeDocument/2006/relationships/oleObject" Target="../embeddings/oleObject20.bin"/></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28.wmf"/><Relationship Id="rId5" Type="http://schemas.openxmlformats.org/officeDocument/2006/relationships/oleObject" Target="../embeddings/oleObject23.bin"/><Relationship Id="rId4" Type="http://schemas.openxmlformats.org/officeDocument/2006/relationships/image" Target="../media/image27.w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image" Target="../media/image29.wmf"/></Relationships>
</file>

<file path=ppt/slides/_rels/slide31.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oleObject" Target="../embeddings/oleObject25.bin"/><Relationship Id="rId7" Type="http://schemas.openxmlformats.org/officeDocument/2006/relationships/oleObject" Target="../embeddings/oleObject27.bin"/><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31.wmf"/><Relationship Id="rId5" Type="http://schemas.openxmlformats.org/officeDocument/2006/relationships/oleObject" Target="../embeddings/oleObject26.bin"/><Relationship Id="rId4" Type="http://schemas.openxmlformats.org/officeDocument/2006/relationships/image" Target="../media/image30.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31.bin"/><Relationship Id="rId3" Type="http://schemas.openxmlformats.org/officeDocument/2006/relationships/oleObject" Target="../embeddings/oleObject28.bin"/><Relationship Id="rId7"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34.wmf"/><Relationship Id="rId5" Type="http://schemas.openxmlformats.org/officeDocument/2006/relationships/oleObject" Target="../embeddings/oleObject29.bin"/><Relationship Id="rId4" Type="http://schemas.openxmlformats.org/officeDocument/2006/relationships/image" Target="../media/image33.wmf"/><Relationship Id="rId9" Type="http://schemas.openxmlformats.org/officeDocument/2006/relationships/image" Target="../media/image35.wmf"/></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oleObject" Target="../embeddings/oleObject32.bin"/><Relationship Id="rId7" Type="http://schemas.openxmlformats.org/officeDocument/2006/relationships/oleObject" Target="../embeddings/oleObject34.bin"/><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36.wmf"/><Relationship Id="rId5" Type="http://schemas.openxmlformats.org/officeDocument/2006/relationships/oleObject" Target="../embeddings/oleObject33.bin"/><Relationship Id="rId4" Type="http://schemas.openxmlformats.org/officeDocument/2006/relationships/image" Target="../media/image33.wmf"/><Relationship Id="rId9" Type="http://schemas.openxmlformats.org/officeDocument/2006/relationships/image" Target="../media/image37.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38.w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image" Target="../media/image3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电子电路基础</a:t>
            </a:r>
          </a:p>
        </p:txBody>
      </p:sp>
      <p:sp>
        <p:nvSpPr>
          <p:cNvPr id="3" name="副标题 2"/>
          <p:cNvSpPr>
            <a:spLocks noGrp="1"/>
          </p:cNvSpPr>
          <p:nvPr>
            <p:ph type="subTitle" idx="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310742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63" name="Rectangle 19"/>
          <p:cNvSpPr>
            <a:spLocks noChangeArrowheads="1"/>
          </p:cNvSpPr>
          <p:nvPr/>
        </p:nvSpPr>
        <p:spPr bwMode="auto">
          <a:xfrm>
            <a:off x="1195388" y="908050"/>
            <a:ext cx="6516687" cy="1143000"/>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marL="723900" indent="-723900" algn="l">
              <a:defRPr sz="4000" b="1">
                <a:solidFill>
                  <a:schemeClr val="tx2"/>
                </a:solidFill>
                <a:latin typeface="Arial Narrow" panose="020B0606020202030204" pitchFamily="34" charset="0"/>
                <a:ea typeface="隶书" panose="02010509060101010101" pitchFamily="49" charset="-122"/>
              </a:defRPr>
            </a:lvl1pPr>
            <a:lvl2pPr marL="723900" indent="-723900" algn="l">
              <a:defRPr sz="4000" b="1">
                <a:solidFill>
                  <a:schemeClr val="tx2"/>
                </a:solidFill>
                <a:latin typeface="Arial Narrow" panose="020B0606020202030204" pitchFamily="34" charset="0"/>
                <a:ea typeface="隶书" panose="02010509060101010101" pitchFamily="49" charset="-122"/>
              </a:defRPr>
            </a:lvl2pPr>
            <a:lvl3pPr marL="723900" indent="-723900" algn="l">
              <a:defRPr sz="4000" b="1">
                <a:solidFill>
                  <a:schemeClr val="tx2"/>
                </a:solidFill>
                <a:latin typeface="Arial Narrow" panose="020B0606020202030204" pitchFamily="34" charset="0"/>
                <a:ea typeface="隶书" panose="02010509060101010101" pitchFamily="49" charset="-122"/>
              </a:defRPr>
            </a:lvl3pPr>
            <a:lvl4pPr marL="723900" indent="-723900" algn="l">
              <a:defRPr sz="4000" b="1">
                <a:solidFill>
                  <a:schemeClr val="tx2"/>
                </a:solidFill>
                <a:latin typeface="Arial Narrow" panose="020B0606020202030204" pitchFamily="34" charset="0"/>
                <a:ea typeface="隶书" panose="02010509060101010101" pitchFamily="49" charset="-122"/>
              </a:defRPr>
            </a:lvl4pPr>
            <a:lvl5pPr marL="723900" indent="-723900" algn="l">
              <a:defRPr sz="4000" b="1">
                <a:solidFill>
                  <a:schemeClr val="tx2"/>
                </a:solidFill>
                <a:latin typeface="Arial Narrow" panose="020B0606020202030204" pitchFamily="34" charset="0"/>
                <a:ea typeface="隶书" panose="02010509060101010101" pitchFamily="49" charset="-122"/>
              </a:defRPr>
            </a:lvl5pPr>
            <a:lvl6pPr marL="1181100" indent="-7239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6pPr>
            <a:lvl7pPr marL="1638300" indent="-7239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7pPr>
            <a:lvl8pPr marL="2095500" indent="-7239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8pPr>
            <a:lvl9pPr marL="2552700" indent="-723900" fontAlgn="base">
              <a:spcBef>
                <a:spcPct val="0"/>
              </a:spcBef>
              <a:spcAft>
                <a:spcPct val="0"/>
              </a:spcAft>
              <a:defRPr sz="4000" b="1">
                <a:solidFill>
                  <a:schemeClr val="tx2"/>
                </a:solidFill>
                <a:latin typeface="Arial Narrow" panose="020B0606020202030204" pitchFamily="34" charset="0"/>
                <a:ea typeface="隶书" panose="02010509060101010101" pitchFamily="49" charset="-122"/>
              </a:defRPr>
            </a:lvl9pPr>
          </a:lstStyle>
          <a:p>
            <a:pPr>
              <a:buFontTx/>
              <a:buAutoNum type="arabicPeriod" startAt="7"/>
            </a:pPr>
            <a:r>
              <a:rPr lang="zh-CN" altLang="en-US" sz="3600">
                <a:solidFill>
                  <a:srgbClr val="CC0000"/>
                </a:solidFill>
                <a:latin typeface="Times New Roman" panose="02020603050405020304" pitchFamily="18" charset="0"/>
                <a:ea typeface="楷体_GB2312" pitchFamily="49" charset="-122"/>
              </a:rPr>
              <a:t>半导体存储器</a:t>
            </a:r>
          </a:p>
        </p:txBody>
      </p:sp>
      <p:sp>
        <p:nvSpPr>
          <p:cNvPr id="364564" name="Rectangle 20"/>
          <p:cNvSpPr>
            <a:spLocks noChangeArrowheads="1"/>
          </p:cNvSpPr>
          <p:nvPr/>
        </p:nvSpPr>
        <p:spPr bwMode="auto">
          <a:xfrm>
            <a:off x="1268413" y="2852738"/>
            <a:ext cx="6335712" cy="712787"/>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defRPr sz="2800" b="1">
                <a:solidFill>
                  <a:schemeClr val="tx1"/>
                </a:solidFill>
                <a:latin typeface="Arial Narrow" panose="020B0606020202030204" pitchFamily="34" charset="0"/>
                <a:ea typeface="楷体_GB2312" pitchFamily="49" charset="-122"/>
              </a:defRPr>
            </a:lvl1pPr>
            <a:lvl2pPr indent="14288">
              <a:spcBef>
                <a:spcPct val="20000"/>
              </a:spcBef>
              <a:buClr>
                <a:schemeClr val="accent2"/>
              </a:buClr>
              <a:buFont typeface="Wingdings" panose="05000000000000000000" pitchFamily="2" charset="2"/>
              <a:defRPr sz="3000" b="1">
                <a:solidFill>
                  <a:schemeClr val="tx1"/>
                </a:solidFill>
                <a:latin typeface="Arial Narrow" panose="020B0606020202030204" pitchFamily="34" charset="0"/>
                <a:ea typeface="楷体_GB2312" pitchFamily="49" charset="-122"/>
              </a:defRPr>
            </a:lvl2pPr>
            <a:lvl3pPr marL="909638">
              <a:spcBef>
                <a:spcPct val="20000"/>
              </a:spcBef>
              <a:buClr>
                <a:schemeClr val="accent2"/>
              </a:buClr>
              <a:buFont typeface="Wingdings" panose="05000000000000000000" pitchFamily="2" charset="2"/>
              <a:defRPr sz="2800" b="1">
                <a:solidFill>
                  <a:schemeClr val="tx1"/>
                </a:solidFill>
                <a:latin typeface="Arial Narrow" panose="020B0606020202030204" pitchFamily="34" charset="0"/>
                <a:ea typeface="楷体_GB2312" pitchFamily="49" charset="-122"/>
              </a:defRPr>
            </a:lvl3pPr>
            <a:lvl4pPr marL="1306513">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4pPr>
            <a:lvl5pPr marL="1695450">
              <a:spcBef>
                <a:spcPct val="25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5pPr>
            <a:lvl6pPr marL="2152650" algn="ctr" fontAlgn="base">
              <a:spcBef>
                <a:spcPct val="25000"/>
              </a:spcBef>
              <a:spcAft>
                <a:spcPct val="0"/>
              </a:spcAft>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6pPr>
            <a:lvl7pPr marL="2609850" algn="ctr" fontAlgn="base">
              <a:spcBef>
                <a:spcPct val="25000"/>
              </a:spcBef>
              <a:spcAft>
                <a:spcPct val="0"/>
              </a:spcAft>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7pPr>
            <a:lvl8pPr marL="3067050" algn="ctr" fontAlgn="base">
              <a:spcBef>
                <a:spcPct val="25000"/>
              </a:spcBef>
              <a:spcAft>
                <a:spcPct val="0"/>
              </a:spcAft>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8pPr>
            <a:lvl9pPr marL="3524250" algn="ctr" fontAlgn="base">
              <a:spcBef>
                <a:spcPct val="25000"/>
              </a:spcBef>
              <a:spcAft>
                <a:spcPct val="0"/>
              </a:spcAft>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9pPr>
          </a:lstStyle>
          <a:p>
            <a:r>
              <a:rPr lang="en-US" altLang="zh-CN" sz="3200">
                <a:solidFill>
                  <a:srgbClr val="000066"/>
                </a:solidFill>
                <a:latin typeface="Times New Roman" panose="02020603050405020304" pitchFamily="18" charset="0"/>
                <a:hlinkClick r:id="rId3" action="ppaction://hlinksldjump"/>
              </a:rPr>
              <a:t>7.1 </a:t>
            </a:r>
            <a:r>
              <a:rPr lang="zh-CN" altLang="en-US" sz="3200">
                <a:solidFill>
                  <a:srgbClr val="000066"/>
                </a:solidFill>
                <a:latin typeface="Times New Roman" panose="02020603050405020304" pitchFamily="18" charset="0"/>
                <a:hlinkClick r:id="rId3" action="ppaction://hlinksldjump"/>
              </a:rPr>
              <a:t>只读存储器</a:t>
            </a:r>
            <a:endParaRPr lang="zh-CN" altLang="en-US" sz="3200">
              <a:solidFill>
                <a:srgbClr val="000066"/>
              </a:solidFill>
              <a:latin typeface="Times New Roman" panose="02020603050405020304" pitchFamily="18" charset="0"/>
            </a:endParaRPr>
          </a:p>
        </p:txBody>
      </p:sp>
      <p:sp>
        <p:nvSpPr>
          <p:cNvPr id="364566" name="Rectangle 22"/>
          <p:cNvSpPr>
            <a:spLocks noChangeArrowheads="1"/>
          </p:cNvSpPr>
          <p:nvPr/>
        </p:nvSpPr>
        <p:spPr bwMode="auto">
          <a:xfrm>
            <a:off x="1195388" y="3933825"/>
            <a:ext cx="5905500" cy="712788"/>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lr>
                <a:schemeClr val="accent2"/>
              </a:buClr>
              <a:buFont typeface="Wingdings" panose="05000000000000000000" pitchFamily="2" charset="2"/>
              <a:defRPr sz="2800" b="1">
                <a:solidFill>
                  <a:schemeClr val="tx1"/>
                </a:solidFill>
                <a:latin typeface="Arial Narrow" panose="020B0606020202030204" pitchFamily="34" charset="0"/>
                <a:ea typeface="楷体_GB2312" pitchFamily="49" charset="-122"/>
              </a:defRPr>
            </a:lvl1pPr>
            <a:lvl2pPr indent="14288">
              <a:spcBef>
                <a:spcPct val="20000"/>
              </a:spcBef>
              <a:buClr>
                <a:schemeClr val="accent2"/>
              </a:buClr>
              <a:buFont typeface="Wingdings" panose="05000000000000000000" pitchFamily="2" charset="2"/>
              <a:defRPr sz="3000" b="1">
                <a:solidFill>
                  <a:schemeClr val="tx1"/>
                </a:solidFill>
                <a:latin typeface="Arial Narrow" panose="020B0606020202030204" pitchFamily="34" charset="0"/>
                <a:ea typeface="楷体_GB2312" pitchFamily="49" charset="-122"/>
              </a:defRPr>
            </a:lvl2pPr>
            <a:lvl3pPr marL="909638">
              <a:spcBef>
                <a:spcPct val="20000"/>
              </a:spcBef>
              <a:buClr>
                <a:schemeClr val="accent2"/>
              </a:buClr>
              <a:buFont typeface="Wingdings" panose="05000000000000000000" pitchFamily="2" charset="2"/>
              <a:defRPr sz="2800" b="1">
                <a:solidFill>
                  <a:schemeClr val="tx1"/>
                </a:solidFill>
                <a:latin typeface="Arial Narrow" panose="020B0606020202030204" pitchFamily="34" charset="0"/>
                <a:ea typeface="楷体_GB2312" pitchFamily="49" charset="-122"/>
              </a:defRPr>
            </a:lvl3pPr>
            <a:lvl4pPr marL="1306513">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4pPr>
            <a:lvl5pPr marL="1695450">
              <a:spcBef>
                <a:spcPct val="25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5pPr>
            <a:lvl6pPr marL="2152650" algn="ctr" fontAlgn="base">
              <a:spcBef>
                <a:spcPct val="25000"/>
              </a:spcBef>
              <a:spcAft>
                <a:spcPct val="0"/>
              </a:spcAft>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6pPr>
            <a:lvl7pPr marL="2609850" algn="ctr" fontAlgn="base">
              <a:spcBef>
                <a:spcPct val="25000"/>
              </a:spcBef>
              <a:spcAft>
                <a:spcPct val="0"/>
              </a:spcAft>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7pPr>
            <a:lvl8pPr marL="3067050" algn="ctr" fontAlgn="base">
              <a:spcBef>
                <a:spcPct val="25000"/>
              </a:spcBef>
              <a:spcAft>
                <a:spcPct val="0"/>
              </a:spcAft>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8pPr>
            <a:lvl9pPr marL="3524250" algn="ctr" fontAlgn="base">
              <a:spcBef>
                <a:spcPct val="25000"/>
              </a:spcBef>
              <a:spcAft>
                <a:spcPct val="0"/>
              </a:spcAft>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9pPr>
          </a:lstStyle>
          <a:p>
            <a:r>
              <a:rPr lang="en-US" altLang="zh-CN" sz="3200">
                <a:solidFill>
                  <a:srgbClr val="000066"/>
                </a:solidFill>
                <a:latin typeface="Times New Roman" panose="02020603050405020304" pitchFamily="18" charset="0"/>
                <a:hlinkClick r:id="rId4" action="ppaction://hlinkpres?slideindex=1&amp;slidetitle="/>
              </a:rPr>
              <a:t>7.2 </a:t>
            </a:r>
            <a:r>
              <a:rPr lang="zh-CN" altLang="en-US" sz="3200">
                <a:solidFill>
                  <a:srgbClr val="000066"/>
                </a:solidFill>
                <a:latin typeface="Times New Roman" panose="02020603050405020304" pitchFamily="18" charset="0"/>
                <a:hlinkClick r:id="rId4" action="ppaction://hlinkpres?slideindex=1&amp;slidetitle="/>
              </a:rPr>
              <a:t>随机存取存储器</a:t>
            </a:r>
            <a:endParaRPr lang="zh-CN" altLang="en-US" sz="3200">
              <a:solidFill>
                <a:srgbClr val="000066"/>
              </a:solidFill>
              <a:latin typeface="Times New Roman" panose="02020603050405020304" pitchFamily="18" charset="0"/>
            </a:endParaRPr>
          </a:p>
        </p:txBody>
      </p:sp>
    </p:spTree>
  </p:cSld>
  <p:clrMapOvr>
    <a:masterClrMapping/>
  </p:clrMapOvr>
  <p:transition>
    <p:wipe dir="r"/>
    <p:sndAc>
      <p:stSnd>
        <p:snd r:embed="rId2" name="PROJCTOR.WAV"/>
      </p:stSnd>
    </p:sndAc>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6" name="Rectangle 4"/>
          <p:cNvSpPr>
            <a:spLocks noChangeArrowheads="1"/>
          </p:cNvSpPr>
          <p:nvPr/>
        </p:nvSpPr>
        <p:spPr bwMode="auto">
          <a:xfrm>
            <a:off x="900113" y="476250"/>
            <a:ext cx="6696075" cy="712788"/>
          </a:xfrm>
          <a:prstGeom prst="rect">
            <a:avLst/>
          </a:prstGeom>
          <a:noFill/>
          <a:ln>
            <a:noFill/>
          </a:ln>
          <a:effectLst/>
          <a:extLst>
            <a:ext uri="{909E8E84-426E-40DD-AFC4-6F175D3DCCD1}">
              <a14:hiddenFill xmlns:a14="http://schemas.microsoft.com/office/drawing/2010/main">
                <a:solidFill>
                  <a:schemeClr val="accent1">
                    <a:alpha val="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69900" indent="-469900" algn="l">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lgn="l">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lgn="l">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lgn="l">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lgn="l">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fontAlgn="base">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a:buFont typeface="Wingdings" panose="05000000000000000000" pitchFamily="2" charset="2"/>
              <a:buNone/>
            </a:pPr>
            <a:r>
              <a:rPr lang="zh-CN" altLang="en-US">
                <a:solidFill>
                  <a:schemeClr val="accent2"/>
                </a:solidFill>
                <a:latin typeface="Times New Roman" panose="02020603050405020304" pitchFamily="18" charset="0"/>
              </a:rPr>
              <a:t>教学基本要求：</a:t>
            </a:r>
          </a:p>
        </p:txBody>
      </p:sp>
      <p:sp>
        <p:nvSpPr>
          <p:cNvPr id="417797" name="Rectangle 5"/>
          <p:cNvSpPr>
            <a:spLocks noChangeArrowheads="1"/>
          </p:cNvSpPr>
          <p:nvPr/>
        </p:nvSpPr>
        <p:spPr bwMode="auto">
          <a:xfrm>
            <a:off x="755650" y="1844675"/>
            <a:ext cx="7993063" cy="302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a:defRPr kumimoji="1" sz="2400">
                <a:solidFill>
                  <a:schemeClr val="tx1"/>
                </a:solidFill>
                <a:latin typeface="Times New Roman" panose="02020603050405020304" pitchFamily="18" charset="0"/>
                <a:ea typeface="宋体" panose="02010600030101010101" pitchFamily="2" charset="-122"/>
              </a:defRPr>
            </a:lvl1pPr>
            <a:lvl2pPr marL="742950" indent="-285750" algn="l">
              <a:defRPr kumimoji="1" sz="2400">
                <a:solidFill>
                  <a:schemeClr val="tx1"/>
                </a:solidFill>
                <a:latin typeface="Times New Roman" panose="02020603050405020304" pitchFamily="18" charset="0"/>
                <a:ea typeface="宋体" panose="02010600030101010101" pitchFamily="2" charset="-122"/>
              </a:defRPr>
            </a:lvl2pPr>
            <a:lvl3pPr marL="1143000" indent="-228600" algn="l">
              <a:defRPr kumimoji="1" sz="2400">
                <a:solidFill>
                  <a:schemeClr val="tx1"/>
                </a:solidFill>
                <a:latin typeface="Times New Roman" panose="02020603050405020304" pitchFamily="18" charset="0"/>
                <a:ea typeface="宋体" panose="02010600030101010101" pitchFamily="2" charset="-122"/>
              </a:defRPr>
            </a:lvl3pPr>
            <a:lvl4pPr marL="1600200" indent="-228600" algn="l">
              <a:defRPr kumimoji="1" sz="2400">
                <a:solidFill>
                  <a:schemeClr val="tx1"/>
                </a:solidFill>
                <a:latin typeface="Times New Roman" panose="02020603050405020304" pitchFamily="18" charset="0"/>
                <a:ea typeface="宋体" panose="02010600030101010101" pitchFamily="2" charset="-122"/>
              </a:defRPr>
            </a:lvl4pPr>
            <a:lvl5pPr marL="2057400" indent="-228600" algn="l">
              <a:defRPr kumimoji="1" sz="2400">
                <a:solidFill>
                  <a:schemeClr val="tx1"/>
                </a:solidFill>
                <a:latin typeface="Times New Roman" panose="02020603050405020304" pitchFamily="18" charset="0"/>
                <a:ea typeface="宋体" panose="02010600030101010101" pitchFamily="2" charset="-122"/>
              </a:defRPr>
            </a:lvl5pPr>
            <a:lvl6pPr marL="25146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marL="29718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marL="34290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marL="3886200" indent="-228600"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algn="just">
              <a:lnSpc>
                <a:spcPct val="120000"/>
              </a:lnSpc>
              <a:spcBef>
                <a:spcPct val="20000"/>
              </a:spcBef>
              <a:buFontTx/>
              <a:buChar char="•"/>
            </a:pPr>
            <a:r>
              <a:rPr lang="zh-CN" altLang="en-US" sz="2800">
                <a:solidFill>
                  <a:srgbClr val="000066"/>
                </a:solidFill>
                <a:ea typeface="楷体_GB2312" pitchFamily="49" charset="-122"/>
              </a:rPr>
              <a:t>掌握半导体存储器字、位、存储容量、地址、等基本概念。</a:t>
            </a:r>
          </a:p>
          <a:p>
            <a:pPr algn="just">
              <a:lnSpc>
                <a:spcPct val="120000"/>
              </a:lnSpc>
              <a:spcBef>
                <a:spcPct val="20000"/>
              </a:spcBef>
              <a:buFontTx/>
              <a:buChar char="•"/>
            </a:pPr>
            <a:r>
              <a:rPr lang="zh-CN" altLang="en-US" sz="2800">
                <a:solidFill>
                  <a:srgbClr val="000066"/>
                </a:solidFill>
                <a:ea typeface="楷体_GB2312" pitchFamily="49" charset="-122"/>
              </a:rPr>
              <a:t>掌握</a:t>
            </a:r>
            <a:r>
              <a:rPr lang="en-US" altLang="zh-CN" sz="2800">
                <a:solidFill>
                  <a:srgbClr val="000066"/>
                </a:solidFill>
                <a:ea typeface="楷体_GB2312" pitchFamily="49" charset="-122"/>
              </a:rPr>
              <a:t>RAM</a:t>
            </a:r>
            <a:r>
              <a:rPr lang="zh-CN" altLang="en-US" sz="2800">
                <a:solidFill>
                  <a:srgbClr val="000066"/>
                </a:solidFill>
                <a:ea typeface="楷体_GB2312" pitchFamily="49" charset="-122"/>
              </a:rPr>
              <a:t>、</a:t>
            </a:r>
            <a:r>
              <a:rPr lang="en-US" altLang="zh-CN" sz="2800">
                <a:solidFill>
                  <a:srgbClr val="000066"/>
                </a:solidFill>
                <a:ea typeface="楷体_GB2312" pitchFamily="49" charset="-122"/>
              </a:rPr>
              <a:t>ROM</a:t>
            </a:r>
            <a:r>
              <a:rPr lang="zh-CN" altLang="en-US" sz="2800">
                <a:solidFill>
                  <a:srgbClr val="000066"/>
                </a:solidFill>
                <a:ea typeface="楷体_GB2312" pitchFamily="49" charset="-122"/>
              </a:rPr>
              <a:t>的工作原理及典型应用。</a:t>
            </a:r>
          </a:p>
          <a:p>
            <a:pPr algn="just">
              <a:lnSpc>
                <a:spcPct val="120000"/>
              </a:lnSpc>
              <a:spcBef>
                <a:spcPct val="20000"/>
              </a:spcBef>
              <a:buFontTx/>
              <a:buChar char="•"/>
            </a:pPr>
            <a:r>
              <a:rPr lang="zh-CN" altLang="en-US" sz="2800">
                <a:solidFill>
                  <a:srgbClr val="000066"/>
                </a:solidFill>
                <a:ea typeface="楷体_GB2312" pitchFamily="49" charset="-122"/>
              </a:rPr>
              <a:t>了解存储器的存储单元的组成及工作原理。</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7796">
                                            <p:txEl>
                                              <p:pRg st="0" end="0"/>
                                            </p:txEl>
                                          </p:spTgt>
                                        </p:tgtEl>
                                        <p:attrNameLst>
                                          <p:attrName>style.visibility</p:attrName>
                                        </p:attrNameLst>
                                      </p:cBhvr>
                                      <p:to>
                                        <p:strVal val="visible"/>
                                      </p:to>
                                    </p:set>
                                    <p:animEffect transition="in" filter="strips(downRight)">
                                      <p:cBhvr>
                                        <p:cTn id="7" dur="500"/>
                                        <p:tgtEl>
                                          <p:spTgt spid="41779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7797"/>
                                        </p:tgtEl>
                                        <p:attrNameLst>
                                          <p:attrName>style.visibility</p:attrName>
                                        </p:attrNameLst>
                                      </p:cBhvr>
                                      <p:to>
                                        <p:strVal val="visible"/>
                                      </p:to>
                                    </p:set>
                                    <p:animEffect transition="in" filter="strips(downRight)">
                                      <p:cBhvr>
                                        <p:cTn id="12" dur="500"/>
                                        <p:tgtEl>
                                          <p:spTgt spid="417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6" grpId="0" build="p" autoUpdateAnimBg="0"/>
      <p:bldP spid="41779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622" name="Text Box 54"/>
          <p:cNvSpPr txBox="1">
            <a:spLocks noChangeArrowheads="1"/>
          </p:cNvSpPr>
          <p:nvPr/>
        </p:nvSpPr>
        <p:spPr bwMode="auto">
          <a:xfrm>
            <a:off x="1187450" y="476250"/>
            <a:ext cx="31273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3200">
                <a:solidFill>
                  <a:schemeClr val="accent2"/>
                </a:solidFill>
                <a:latin typeface="楷体_GB2312" pitchFamily="49" charset="-122"/>
                <a:ea typeface="楷体_GB2312" pitchFamily="49" charset="-122"/>
              </a:rPr>
              <a:t>概        述</a:t>
            </a:r>
          </a:p>
        </p:txBody>
      </p:sp>
      <p:sp>
        <p:nvSpPr>
          <p:cNvPr id="365623" name="Text Box 55"/>
          <p:cNvSpPr txBox="1">
            <a:spLocks noChangeArrowheads="1"/>
          </p:cNvSpPr>
          <p:nvPr/>
        </p:nvSpPr>
        <p:spPr bwMode="auto">
          <a:xfrm>
            <a:off x="935038" y="1484313"/>
            <a:ext cx="7319962"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50000"/>
              </a:lnSpc>
              <a:spcBef>
                <a:spcPct val="50000"/>
              </a:spcBef>
            </a:pPr>
            <a:r>
              <a:rPr kumimoji="1" lang="zh-CN" altLang="en-US" sz="2400">
                <a:solidFill>
                  <a:srgbClr val="000066"/>
                </a:solidFill>
                <a:latin typeface="楷体_GB2312" pitchFamily="49" charset="-122"/>
                <a:ea typeface="楷体_GB2312" pitchFamily="49" charset="-122"/>
              </a:rPr>
              <a:t>半导体存贮器</a:t>
            </a:r>
            <a:r>
              <a:rPr lang="zh-CN" altLang="en-US" sz="2400">
                <a:solidFill>
                  <a:srgbClr val="000066"/>
                </a:solidFill>
                <a:latin typeface="楷体_GB2312" pitchFamily="49" charset="-122"/>
                <a:ea typeface="楷体_GB2312" pitchFamily="49" charset="-122"/>
              </a:rPr>
              <a:t>能存放大量二值信息的半导体器件。</a:t>
            </a:r>
          </a:p>
        </p:txBody>
      </p:sp>
      <p:sp>
        <p:nvSpPr>
          <p:cNvPr id="365625" name="Rectangle 57"/>
          <p:cNvSpPr>
            <a:spLocks noChangeArrowheads="1"/>
          </p:cNvSpPr>
          <p:nvPr/>
        </p:nvSpPr>
        <p:spPr bwMode="auto">
          <a:xfrm>
            <a:off x="971550" y="2241550"/>
            <a:ext cx="3632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imes New Roman" panose="02020603050405020304" pitchFamily="18" charset="0"/>
                <a:ea typeface="楷体_GB2312" pitchFamily="49" charset="-122"/>
              </a:rPr>
              <a:t>存储器的主要性能指标</a:t>
            </a:r>
          </a:p>
        </p:txBody>
      </p:sp>
      <p:sp>
        <p:nvSpPr>
          <p:cNvPr id="365626" name="Rectangle 58"/>
          <p:cNvSpPr>
            <a:spLocks noChangeArrowheads="1"/>
          </p:cNvSpPr>
          <p:nvPr/>
        </p:nvSpPr>
        <p:spPr bwMode="auto">
          <a:xfrm>
            <a:off x="971550" y="3403600"/>
            <a:ext cx="4337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imes New Roman" panose="02020603050405020304" pitchFamily="18" charset="0"/>
                <a:ea typeface="楷体_GB2312" pitchFamily="49" charset="-122"/>
              </a:rPr>
              <a:t>取快速度</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存储时间短</a:t>
            </a:r>
          </a:p>
        </p:txBody>
      </p:sp>
      <p:sp>
        <p:nvSpPr>
          <p:cNvPr id="365627" name="Rectangle 59"/>
          <p:cNvSpPr>
            <a:spLocks noChangeArrowheads="1"/>
          </p:cNvSpPr>
          <p:nvPr/>
        </p:nvSpPr>
        <p:spPr bwMode="auto">
          <a:xfrm>
            <a:off x="935038" y="2817813"/>
            <a:ext cx="4164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Times New Roman" panose="02020603050405020304" pitchFamily="18" charset="0"/>
                <a:ea typeface="楷体_GB2312" pitchFamily="49" charset="-122"/>
              </a:rPr>
              <a:t>存储数据量大</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存储容量大</a:t>
            </a: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5623"/>
                                        </p:tgtEl>
                                        <p:attrNameLst>
                                          <p:attrName>style.visibility</p:attrName>
                                        </p:attrNameLst>
                                      </p:cBhvr>
                                      <p:to>
                                        <p:strVal val="visible"/>
                                      </p:to>
                                    </p:set>
                                    <p:animEffect transition="in" filter="strips(downRight)">
                                      <p:cBhvr>
                                        <p:cTn id="7" dur="500"/>
                                        <p:tgtEl>
                                          <p:spTgt spid="3656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5625"/>
                                        </p:tgtEl>
                                        <p:attrNameLst>
                                          <p:attrName>style.visibility</p:attrName>
                                        </p:attrNameLst>
                                      </p:cBhvr>
                                      <p:to>
                                        <p:strVal val="visible"/>
                                      </p:to>
                                    </p:set>
                                    <p:animEffect transition="in" filter="strips(downRight)">
                                      <p:cBhvr>
                                        <p:cTn id="12" dur="500"/>
                                        <p:tgtEl>
                                          <p:spTgt spid="3656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5627"/>
                                        </p:tgtEl>
                                        <p:attrNameLst>
                                          <p:attrName>style.visibility</p:attrName>
                                        </p:attrNameLst>
                                      </p:cBhvr>
                                      <p:to>
                                        <p:strVal val="visible"/>
                                      </p:to>
                                    </p:set>
                                    <p:animEffect transition="in" filter="strips(downRight)">
                                      <p:cBhvr>
                                        <p:cTn id="17" dur="500"/>
                                        <p:tgtEl>
                                          <p:spTgt spid="3656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5626"/>
                                        </p:tgtEl>
                                        <p:attrNameLst>
                                          <p:attrName>style.visibility</p:attrName>
                                        </p:attrNameLst>
                                      </p:cBhvr>
                                      <p:to>
                                        <p:strVal val="visible"/>
                                      </p:to>
                                    </p:set>
                                    <p:animEffect transition="in" filter="strips(downRight)">
                                      <p:cBhvr>
                                        <p:cTn id="22" dur="500"/>
                                        <p:tgtEl>
                                          <p:spTgt spid="365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623" grpId="0" autoUpdateAnimBg="0"/>
      <p:bldP spid="365625" grpId="0" autoUpdateAnimBg="0"/>
      <p:bldP spid="365626" grpId="0" autoUpdateAnimBg="0"/>
      <p:bldP spid="365627"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20" name="Text Box 4"/>
          <p:cNvSpPr txBox="1">
            <a:spLocks noChangeArrowheads="1"/>
          </p:cNvSpPr>
          <p:nvPr/>
        </p:nvSpPr>
        <p:spPr bwMode="auto">
          <a:xfrm>
            <a:off x="900113" y="476250"/>
            <a:ext cx="6805612"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3200">
                <a:solidFill>
                  <a:schemeClr val="accent2"/>
                </a:solidFill>
                <a:latin typeface="Times New Roman" panose="02020603050405020304" pitchFamily="18" charset="0"/>
                <a:ea typeface="楷体_GB2312" pitchFamily="49" charset="-122"/>
              </a:rPr>
              <a:t>7.1    </a:t>
            </a:r>
            <a:r>
              <a:rPr lang="zh-CN" altLang="en-US" sz="3600">
                <a:solidFill>
                  <a:schemeClr val="accent2"/>
                </a:solidFill>
                <a:latin typeface="Times New Roman" panose="02020603050405020304" pitchFamily="18" charset="0"/>
                <a:ea typeface="楷体_GB2312" pitchFamily="49" charset="-122"/>
              </a:rPr>
              <a:t>只读存储器</a:t>
            </a:r>
          </a:p>
        </p:txBody>
      </p:sp>
      <p:sp>
        <p:nvSpPr>
          <p:cNvPr id="418821" name="Rectangle 5"/>
          <p:cNvSpPr>
            <a:spLocks noChangeArrowheads="1"/>
          </p:cNvSpPr>
          <p:nvPr/>
        </p:nvSpPr>
        <p:spPr bwMode="auto">
          <a:xfrm>
            <a:off x="971550" y="1412875"/>
            <a:ext cx="48958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3200">
                <a:solidFill>
                  <a:srgbClr val="000066"/>
                </a:solidFill>
                <a:latin typeface="Times New Roman" panose="02020603050405020304" pitchFamily="18" charset="0"/>
                <a:hlinkClick r:id="rId2" action="ppaction://hlinksldjump"/>
              </a:rPr>
              <a:t>7.1.1  ROM</a:t>
            </a:r>
            <a:r>
              <a:rPr lang="zh-CN" altLang="en-US" sz="3200">
                <a:solidFill>
                  <a:srgbClr val="000066"/>
                </a:solidFill>
                <a:latin typeface="Times New Roman" panose="02020603050405020304" pitchFamily="18" charset="0"/>
                <a:hlinkClick r:id="rId2" action="ppaction://hlinksldjump"/>
              </a:rPr>
              <a:t>的基本结构</a:t>
            </a:r>
            <a:endParaRPr lang="zh-CN" altLang="en-US" sz="3200">
              <a:solidFill>
                <a:srgbClr val="000066"/>
              </a:solidFill>
              <a:latin typeface="Times New Roman" panose="02020603050405020304" pitchFamily="18" charset="0"/>
            </a:endParaRPr>
          </a:p>
        </p:txBody>
      </p:sp>
      <p:sp>
        <p:nvSpPr>
          <p:cNvPr id="418822" name="Rectangle 6"/>
          <p:cNvSpPr>
            <a:spLocks noChangeArrowheads="1"/>
          </p:cNvSpPr>
          <p:nvPr/>
        </p:nvSpPr>
        <p:spPr bwMode="auto">
          <a:xfrm>
            <a:off x="971550" y="2201863"/>
            <a:ext cx="497363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a:solidFill>
                  <a:srgbClr val="000066"/>
                </a:solidFill>
                <a:latin typeface="Times New Roman" panose="02020603050405020304" pitchFamily="18" charset="0"/>
                <a:ea typeface="楷体_GB2312" pitchFamily="49" charset="-122"/>
                <a:hlinkClick r:id="rId3" action="ppaction://hlinksldjump"/>
              </a:rPr>
              <a:t>7.1.2   </a:t>
            </a:r>
            <a:r>
              <a:rPr kumimoji="1" lang="zh-CN" altLang="en-US" sz="3200">
                <a:solidFill>
                  <a:srgbClr val="000066"/>
                </a:solidFill>
                <a:latin typeface="Times New Roman" panose="02020603050405020304" pitchFamily="18" charset="0"/>
                <a:ea typeface="楷体_GB2312" pitchFamily="49" charset="-122"/>
                <a:hlinkClick r:id="rId3" action="ppaction://hlinksldjump"/>
              </a:rPr>
              <a:t>二维译码与存储阵列</a:t>
            </a:r>
            <a:endParaRPr kumimoji="1" lang="zh-CN" altLang="en-US" sz="3200">
              <a:solidFill>
                <a:srgbClr val="000066"/>
              </a:solidFill>
              <a:latin typeface="Times New Roman" panose="02020603050405020304" pitchFamily="18" charset="0"/>
              <a:ea typeface="楷体_GB2312" pitchFamily="49" charset="-122"/>
            </a:endParaRPr>
          </a:p>
        </p:txBody>
      </p:sp>
      <p:sp>
        <p:nvSpPr>
          <p:cNvPr id="418823" name="Rectangle 7"/>
          <p:cNvSpPr>
            <a:spLocks noChangeArrowheads="1"/>
          </p:cNvSpPr>
          <p:nvPr/>
        </p:nvSpPr>
        <p:spPr bwMode="auto">
          <a:xfrm>
            <a:off x="971550" y="2924175"/>
            <a:ext cx="52911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3200">
                <a:solidFill>
                  <a:srgbClr val="000066"/>
                </a:solidFill>
                <a:latin typeface="Times New Roman" panose="02020603050405020304" pitchFamily="18" charset="0"/>
                <a:ea typeface="楷体_GB2312" pitchFamily="49" charset="-122"/>
                <a:hlinkClick r:id="rId4" action="ppaction://hlinksldjump"/>
              </a:rPr>
              <a:t>7.1.3  </a:t>
            </a:r>
            <a:r>
              <a:rPr kumimoji="1" lang="zh-CN" altLang="en-US" sz="3200">
                <a:solidFill>
                  <a:srgbClr val="000066"/>
                </a:solidFill>
                <a:latin typeface="Times New Roman" panose="02020603050405020304" pitchFamily="18" charset="0"/>
                <a:ea typeface="楷体_GB2312" pitchFamily="49" charset="-122"/>
                <a:hlinkClick r:id="rId4" action="ppaction://hlinksldjump"/>
              </a:rPr>
              <a:t>可编程</a:t>
            </a:r>
            <a:r>
              <a:rPr kumimoji="1" lang="en-US" altLang="zh-CN" sz="3200">
                <a:solidFill>
                  <a:srgbClr val="000066"/>
                </a:solidFill>
                <a:latin typeface="Times New Roman" panose="02020603050405020304" pitchFamily="18" charset="0"/>
                <a:ea typeface="楷体_GB2312" pitchFamily="49" charset="-122"/>
                <a:hlinkClick r:id="rId4" action="ppaction://hlinksldjump"/>
              </a:rPr>
              <a:t>ROM</a:t>
            </a:r>
            <a:endParaRPr kumimoji="1" lang="en-US" altLang="zh-CN" sz="3200">
              <a:solidFill>
                <a:srgbClr val="000066"/>
              </a:solidFill>
              <a:latin typeface="Times New Roman" panose="02020603050405020304" pitchFamily="18" charset="0"/>
              <a:ea typeface="楷体_GB2312" pitchFamily="49" charset="-122"/>
            </a:endParaRPr>
          </a:p>
        </p:txBody>
      </p:sp>
      <p:sp>
        <p:nvSpPr>
          <p:cNvPr id="418825" name="Rectangle 9"/>
          <p:cNvSpPr>
            <a:spLocks noChangeArrowheads="1"/>
          </p:cNvSpPr>
          <p:nvPr/>
        </p:nvSpPr>
        <p:spPr bwMode="auto">
          <a:xfrm>
            <a:off x="1008063" y="3716338"/>
            <a:ext cx="48958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3200">
                <a:solidFill>
                  <a:srgbClr val="000066"/>
                </a:solidFill>
                <a:latin typeface="Times New Roman" panose="02020603050405020304" pitchFamily="18" charset="0"/>
                <a:ea typeface="楷体_GB2312" pitchFamily="49" charset="-122"/>
                <a:hlinkClick r:id="rId5" action="ppaction://hlinksldjump"/>
              </a:rPr>
              <a:t>7.1.4  ROM</a:t>
            </a:r>
            <a:r>
              <a:rPr lang="zh-CN" altLang="en-US" sz="3200">
                <a:solidFill>
                  <a:srgbClr val="000066"/>
                </a:solidFill>
                <a:latin typeface="Times New Roman" panose="02020603050405020304" pitchFamily="18" charset="0"/>
                <a:ea typeface="楷体_GB2312" pitchFamily="49" charset="-122"/>
                <a:hlinkClick r:id="rId5" action="ppaction://hlinksldjump"/>
              </a:rPr>
              <a:t>的读操作实例</a:t>
            </a:r>
            <a:endParaRPr lang="zh-CN" altLang="en-US" sz="3200">
              <a:solidFill>
                <a:srgbClr val="000066"/>
              </a:solidFill>
              <a:latin typeface="Times New Roman" panose="02020603050405020304" pitchFamily="18" charset="0"/>
              <a:ea typeface="楷体_GB2312" pitchFamily="49" charset="-122"/>
            </a:endParaRPr>
          </a:p>
        </p:txBody>
      </p:sp>
      <p:sp>
        <p:nvSpPr>
          <p:cNvPr id="418826" name="Rectangle 10"/>
          <p:cNvSpPr>
            <a:spLocks noChangeArrowheads="1"/>
          </p:cNvSpPr>
          <p:nvPr/>
        </p:nvSpPr>
        <p:spPr bwMode="auto">
          <a:xfrm>
            <a:off x="985838" y="4508500"/>
            <a:ext cx="423386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3200">
                <a:solidFill>
                  <a:srgbClr val="000066"/>
                </a:solidFill>
                <a:latin typeface="Times New Roman" panose="02020603050405020304" pitchFamily="18" charset="0"/>
                <a:ea typeface="楷体_GB2312" pitchFamily="49" charset="-122"/>
                <a:hlinkClick r:id="rId6" action="ppaction://hlinksldjump"/>
              </a:rPr>
              <a:t>7.1.5  ROM</a:t>
            </a:r>
            <a:r>
              <a:rPr lang="zh-CN" altLang="en-US" sz="3200">
                <a:solidFill>
                  <a:srgbClr val="000066"/>
                </a:solidFill>
                <a:latin typeface="Times New Roman" panose="02020603050405020304" pitchFamily="18" charset="0"/>
                <a:ea typeface="楷体_GB2312" pitchFamily="49" charset="-122"/>
                <a:hlinkClick r:id="rId6" action="ppaction://hlinksldjump"/>
              </a:rPr>
              <a:t>的应用举例</a:t>
            </a:r>
            <a:endParaRPr lang="zh-CN" altLang="en-US" sz="3200">
              <a:solidFill>
                <a:srgbClr val="000066"/>
              </a:solidFill>
              <a:latin typeface="Times New Roman" panose="02020603050405020304" pitchFamily="18" charset="0"/>
              <a:ea typeface="楷体_GB2312"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612" name="Text Box 20"/>
          <p:cNvSpPr txBox="1">
            <a:spLocks noChangeArrowheads="1"/>
          </p:cNvSpPr>
          <p:nvPr/>
        </p:nvSpPr>
        <p:spPr bwMode="auto">
          <a:xfrm>
            <a:off x="0" y="2427288"/>
            <a:ext cx="1258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zh-CN" altLang="en-US" sz="2400">
                <a:solidFill>
                  <a:srgbClr val="000066"/>
                </a:solidFill>
                <a:latin typeface="Times New Roman" panose="02020603050405020304" pitchFamily="18" charset="0"/>
                <a:ea typeface="楷体_GB2312" pitchFamily="49" charset="-122"/>
              </a:rPr>
              <a:t>存储器</a:t>
            </a:r>
          </a:p>
        </p:txBody>
      </p:sp>
      <p:sp>
        <p:nvSpPr>
          <p:cNvPr id="366613" name="Rectangle 21"/>
          <p:cNvSpPr>
            <a:spLocks noChangeArrowheads="1"/>
          </p:cNvSpPr>
          <p:nvPr/>
        </p:nvSpPr>
        <p:spPr bwMode="auto">
          <a:xfrm>
            <a:off x="1258888" y="1784350"/>
            <a:ext cx="2082800" cy="822325"/>
          </a:xfrm>
          <a:prstGeom prst="rect">
            <a:avLst/>
          </a:prstGeom>
          <a:solidFill>
            <a:srgbClr val="70B8D2">
              <a:alpha val="0"/>
            </a:srgbClr>
          </a:solidFill>
          <a:ln>
            <a:noFill/>
          </a:ln>
          <a:effectLst/>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     RAM </a:t>
            </a:r>
            <a:r>
              <a:rPr lang="en-US" altLang="zh-CN">
                <a:solidFill>
                  <a:srgbClr val="000066"/>
                </a:solidFill>
                <a:latin typeface="Times New Roman" panose="02020603050405020304" pitchFamily="18" charset="0"/>
                <a:ea typeface="楷体_GB2312" pitchFamily="49" charset="-122"/>
              </a:rPr>
              <a:t>(Random-Access Memory)</a:t>
            </a:r>
          </a:p>
        </p:txBody>
      </p:sp>
      <p:sp>
        <p:nvSpPr>
          <p:cNvPr id="366614" name="Rectangle 22"/>
          <p:cNvSpPr>
            <a:spLocks noChangeArrowheads="1"/>
          </p:cNvSpPr>
          <p:nvPr/>
        </p:nvSpPr>
        <p:spPr bwMode="auto">
          <a:xfrm>
            <a:off x="1258888" y="3074988"/>
            <a:ext cx="2409825" cy="74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     ROM</a:t>
            </a:r>
          </a:p>
          <a:p>
            <a:pPr algn="l">
              <a:lnSpc>
                <a:spcPct val="80000"/>
              </a:lnSpc>
              <a:spcBef>
                <a:spcPct val="50000"/>
              </a:spcBef>
              <a:buClr>
                <a:schemeClr val="tx1"/>
              </a:buClr>
            </a:pPr>
            <a:r>
              <a:rPr lang="en-US" altLang="zh-CN">
                <a:solidFill>
                  <a:srgbClr val="000066"/>
                </a:solidFill>
                <a:latin typeface="Times New Roman" panose="02020603050405020304" pitchFamily="18" charset="0"/>
                <a:ea typeface="楷体_GB2312" pitchFamily="49" charset="-122"/>
              </a:rPr>
              <a:t>(Read-Only Memory)</a:t>
            </a:r>
          </a:p>
        </p:txBody>
      </p:sp>
      <p:sp>
        <p:nvSpPr>
          <p:cNvPr id="366615" name="Rectangle 23"/>
          <p:cNvSpPr>
            <a:spLocks noChangeArrowheads="1"/>
          </p:cNvSpPr>
          <p:nvPr/>
        </p:nvSpPr>
        <p:spPr bwMode="auto">
          <a:xfrm>
            <a:off x="365125" y="4441825"/>
            <a:ext cx="8528050" cy="85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en-US" altLang="zh-CN" sz="2400" dirty="0">
                <a:solidFill>
                  <a:srgbClr val="000066"/>
                </a:solidFill>
                <a:latin typeface="Times New Roman" panose="02020603050405020304" pitchFamily="18" charset="0"/>
                <a:ea typeface="楷体_GB2312" pitchFamily="49" charset="-122"/>
              </a:rPr>
              <a:t>RAM(</a:t>
            </a:r>
            <a:r>
              <a:rPr lang="zh-CN" altLang="en-US" sz="2400" dirty="0">
                <a:solidFill>
                  <a:srgbClr val="000066"/>
                </a:solidFill>
                <a:latin typeface="Times New Roman" panose="02020603050405020304" pitchFamily="18" charset="0"/>
                <a:ea typeface="楷体_GB2312" pitchFamily="49" charset="-122"/>
              </a:rPr>
              <a:t>随机存取存储器</a:t>
            </a:r>
            <a:r>
              <a:rPr lang="en-US" altLang="zh-CN" sz="2400" dirty="0">
                <a:solidFill>
                  <a:srgbClr val="000066"/>
                </a:solidFill>
                <a:latin typeface="Times New Roman" panose="02020603050405020304" pitchFamily="18" charset="0"/>
                <a:ea typeface="楷体_GB2312" pitchFamily="49" charset="-122"/>
              </a:rPr>
              <a:t>): </a:t>
            </a:r>
            <a:r>
              <a:rPr lang="zh-CN" altLang="en-US" sz="2400" dirty="0">
                <a:solidFill>
                  <a:srgbClr val="000066"/>
                </a:solidFill>
                <a:latin typeface="Times New Roman" panose="02020603050405020304" pitchFamily="18" charset="0"/>
                <a:ea typeface="楷体_GB2312" pitchFamily="49" charset="-122"/>
              </a:rPr>
              <a:t>在运行状态可以随时进行读或写操作。 </a:t>
            </a:r>
          </a:p>
          <a:p>
            <a:pPr algn="l">
              <a:lnSpc>
                <a:spcPct val="80000"/>
              </a:lnSpc>
              <a:spcBef>
                <a:spcPct val="50000"/>
              </a:spcBef>
              <a:buClr>
                <a:schemeClr val="tx1"/>
              </a:buClr>
            </a:pPr>
            <a:r>
              <a:rPr lang="zh-CN" altLang="en-US" sz="2400" dirty="0">
                <a:solidFill>
                  <a:srgbClr val="000066"/>
                </a:solidFill>
                <a:latin typeface="Times New Roman" panose="02020603050405020304" pitchFamily="18" charset="0"/>
                <a:ea typeface="楷体_GB2312" pitchFamily="49" charset="-122"/>
              </a:rPr>
              <a:t>存储的数据必须有电源供应才能保存</a:t>
            </a:r>
            <a:r>
              <a:rPr lang="en-US" altLang="zh-CN" sz="2400" dirty="0">
                <a:solidFill>
                  <a:srgbClr val="000066"/>
                </a:solidFill>
                <a:latin typeface="Times New Roman" panose="02020603050405020304" pitchFamily="18" charset="0"/>
                <a:ea typeface="楷体_GB2312" pitchFamily="49" charset="-122"/>
              </a:rPr>
              <a:t>, </a:t>
            </a:r>
            <a:r>
              <a:rPr lang="zh-CN" altLang="en-US" sz="2400" dirty="0">
                <a:solidFill>
                  <a:srgbClr val="000066"/>
                </a:solidFill>
                <a:latin typeface="Times New Roman" panose="02020603050405020304" pitchFamily="18" charset="0"/>
                <a:ea typeface="楷体_GB2312" pitchFamily="49" charset="-122"/>
              </a:rPr>
              <a:t>一旦掉电</a:t>
            </a:r>
            <a:r>
              <a:rPr lang="en-US" altLang="zh-CN" sz="2400" dirty="0">
                <a:solidFill>
                  <a:srgbClr val="000066"/>
                </a:solidFill>
                <a:latin typeface="Times New Roman" panose="02020603050405020304" pitchFamily="18" charset="0"/>
                <a:ea typeface="楷体_GB2312" pitchFamily="49" charset="-122"/>
              </a:rPr>
              <a:t>, </a:t>
            </a:r>
            <a:r>
              <a:rPr lang="zh-CN" altLang="en-US" sz="2400" dirty="0">
                <a:solidFill>
                  <a:srgbClr val="000066"/>
                </a:solidFill>
                <a:latin typeface="Times New Roman" panose="02020603050405020304" pitchFamily="18" charset="0"/>
                <a:ea typeface="楷体_GB2312" pitchFamily="49" charset="-122"/>
              </a:rPr>
              <a:t>数据全部丢失。</a:t>
            </a:r>
          </a:p>
        </p:txBody>
      </p:sp>
      <p:sp>
        <p:nvSpPr>
          <p:cNvPr id="366616" name="AutoShape 24"/>
          <p:cNvSpPr>
            <a:spLocks/>
          </p:cNvSpPr>
          <p:nvPr/>
        </p:nvSpPr>
        <p:spPr bwMode="auto">
          <a:xfrm>
            <a:off x="1042988" y="1693863"/>
            <a:ext cx="287337" cy="2020887"/>
          </a:xfrm>
          <a:prstGeom prst="leftBrace">
            <a:avLst>
              <a:gd name="adj1" fmla="val 58610"/>
              <a:gd name="adj2" fmla="val 50000"/>
            </a:avLst>
          </a:prstGeom>
          <a:noFill/>
          <a:ln w="38100">
            <a:solidFill>
              <a:srgbClr val="0000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66617" name="AutoShape 25"/>
          <p:cNvSpPr>
            <a:spLocks/>
          </p:cNvSpPr>
          <p:nvPr/>
        </p:nvSpPr>
        <p:spPr bwMode="auto">
          <a:xfrm>
            <a:off x="3095625" y="1509713"/>
            <a:ext cx="233363" cy="1052512"/>
          </a:xfrm>
          <a:prstGeom prst="leftBrace">
            <a:avLst>
              <a:gd name="adj1" fmla="val 37585"/>
              <a:gd name="adj2" fmla="val 50000"/>
            </a:avLst>
          </a:prstGeom>
          <a:noFill/>
          <a:ln w="38100">
            <a:solidFill>
              <a:srgbClr val="0000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66618" name="AutoShape 26"/>
          <p:cNvSpPr>
            <a:spLocks/>
          </p:cNvSpPr>
          <p:nvPr/>
        </p:nvSpPr>
        <p:spPr bwMode="auto">
          <a:xfrm>
            <a:off x="3603625" y="2871788"/>
            <a:ext cx="260350" cy="1052512"/>
          </a:xfrm>
          <a:prstGeom prst="leftBrace">
            <a:avLst>
              <a:gd name="adj1" fmla="val 33689"/>
              <a:gd name="adj2" fmla="val 50000"/>
            </a:avLst>
          </a:prstGeom>
          <a:noFill/>
          <a:ln w="3810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66619" name="Rectangle 27"/>
          <p:cNvSpPr>
            <a:spLocks noChangeArrowheads="1"/>
          </p:cNvSpPr>
          <p:nvPr/>
        </p:nvSpPr>
        <p:spPr bwMode="auto">
          <a:xfrm>
            <a:off x="430213" y="5414963"/>
            <a:ext cx="8821737" cy="1150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ROM(</a:t>
            </a:r>
            <a:r>
              <a:rPr lang="zh-CN" altLang="en-US" sz="2400">
                <a:solidFill>
                  <a:srgbClr val="000066"/>
                </a:solidFill>
                <a:latin typeface="Times New Roman" panose="02020603050405020304" pitchFamily="18" charset="0"/>
                <a:ea typeface="楷体_GB2312" pitchFamily="49" charset="-122"/>
              </a:rPr>
              <a:t>只读存储器</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：在正常工作状态只能读出信息。</a:t>
            </a:r>
          </a:p>
          <a:p>
            <a:pPr algn="l">
              <a:lnSpc>
                <a:spcPct val="80000"/>
              </a:lnSpc>
              <a:spcBef>
                <a:spcPct val="50000"/>
              </a:spcBef>
              <a:buClr>
                <a:schemeClr val="tx1"/>
              </a:buClr>
            </a:pPr>
            <a:r>
              <a:rPr lang="zh-CN" altLang="en-US" sz="2400">
                <a:solidFill>
                  <a:srgbClr val="000066"/>
                </a:solidFill>
                <a:latin typeface="Times New Roman" panose="02020603050405020304" pitchFamily="18" charset="0"/>
                <a:ea typeface="楷体_GB2312" pitchFamily="49" charset="-122"/>
              </a:rPr>
              <a:t> 断电后信息不会丢失，常用于</a:t>
            </a:r>
            <a:r>
              <a:rPr kumimoji="1" lang="zh-CN" altLang="en-US" sz="2400">
                <a:solidFill>
                  <a:srgbClr val="000066"/>
                </a:solidFill>
                <a:latin typeface="Times New Roman" panose="02020603050405020304" pitchFamily="18" charset="0"/>
                <a:ea typeface="楷体_GB2312" pitchFamily="49" charset="-122"/>
              </a:rPr>
              <a:t>存放固定信息（如程序、常数等）</a:t>
            </a:r>
            <a:r>
              <a:rPr lang="zh-CN" altLang="en-US" sz="2400">
                <a:solidFill>
                  <a:srgbClr val="000066"/>
                </a:solidFill>
                <a:latin typeface="Times New Roman" panose="02020603050405020304" pitchFamily="18" charset="0"/>
                <a:ea typeface="楷体_GB2312" pitchFamily="49" charset="-122"/>
              </a:rPr>
              <a:t>。</a:t>
            </a:r>
          </a:p>
        </p:txBody>
      </p:sp>
      <p:sp>
        <p:nvSpPr>
          <p:cNvPr id="366620" name="Rectangle 28"/>
          <p:cNvSpPr>
            <a:spLocks noChangeArrowheads="1"/>
          </p:cNvSpPr>
          <p:nvPr/>
        </p:nvSpPr>
        <p:spPr bwMode="auto">
          <a:xfrm>
            <a:off x="3790950" y="2714625"/>
            <a:ext cx="1703388"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zh-CN" altLang="en-US" sz="2400">
                <a:solidFill>
                  <a:srgbClr val="000066"/>
                </a:solidFill>
                <a:latin typeface="Times New Roman" panose="02020603050405020304" pitchFamily="18" charset="0"/>
                <a:ea typeface="楷体_GB2312" pitchFamily="49" charset="-122"/>
              </a:rPr>
              <a:t>固定</a:t>
            </a:r>
            <a:r>
              <a:rPr lang="en-US" altLang="zh-CN" sz="2400">
                <a:solidFill>
                  <a:srgbClr val="000066"/>
                </a:solidFill>
                <a:latin typeface="Times New Roman" panose="02020603050405020304" pitchFamily="18" charset="0"/>
                <a:ea typeface="楷体_GB2312" pitchFamily="49" charset="-122"/>
              </a:rPr>
              <a:t>ROM</a:t>
            </a:r>
            <a:endParaRPr lang="en-US" altLang="zh-CN">
              <a:solidFill>
                <a:srgbClr val="000066"/>
              </a:solidFill>
              <a:latin typeface="Times New Roman" panose="02020603050405020304" pitchFamily="18" charset="0"/>
              <a:ea typeface="楷体_GB2312" pitchFamily="49" charset="-122"/>
            </a:endParaRPr>
          </a:p>
        </p:txBody>
      </p:sp>
      <p:sp>
        <p:nvSpPr>
          <p:cNvPr id="366621" name="Rectangle 29"/>
          <p:cNvSpPr>
            <a:spLocks noChangeArrowheads="1"/>
          </p:cNvSpPr>
          <p:nvPr/>
        </p:nvSpPr>
        <p:spPr bwMode="auto">
          <a:xfrm>
            <a:off x="3790950" y="3698875"/>
            <a:ext cx="2125663"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zh-CN" altLang="en-US" sz="2400">
                <a:solidFill>
                  <a:srgbClr val="000066"/>
                </a:solidFill>
                <a:latin typeface="Times New Roman" panose="02020603050405020304" pitchFamily="18" charset="0"/>
                <a:ea typeface="楷体_GB2312" pitchFamily="49" charset="-122"/>
              </a:rPr>
              <a:t>可编程</a:t>
            </a:r>
            <a:r>
              <a:rPr lang="en-US" altLang="zh-CN" sz="2400">
                <a:solidFill>
                  <a:srgbClr val="000066"/>
                </a:solidFill>
                <a:latin typeface="Times New Roman" panose="02020603050405020304" pitchFamily="18" charset="0"/>
                <a:ea typeface="楷体_GB2312" pitchFamily="49" charset="-122"/>
              </a:rPr>
              <a:t>ROM</a:t>
            </a:r>
            <a:endParaRPr lang="en-US" altLang="zh-CN">
              <a:solidFill>
                <a:srgbClr val="000066"/>
              </a:solidFill>
              <a:latin typeface="Times New Roman" panose="02020603050405020304" pitchFamily="18" charset="0"/>
              <a:ea typeface="楷体_GB2312" pitchFamily="49" charset="-122"/>
            </a:endParaRPr>
          </a:p>
        </p:txBody>
      </p:sp>
      <p:sp>
        <p:nvSpPr>
          <p:cNvPr id="366622" name="Rectangle 30"/>
          <p:cNvSpPr>
            <a:spLocks noChangeArrowheads="1"/>
          </p:cNvSpPr>
          <p:nvPr/>
        </p:nvSpPr>
        <p:spPr bwMode="auto">
          <a:xfrm>
            <a:off x="5964238" y="3159125"/>
            <a:ext cx="170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PROM</a:t>
            </a:r>
            <a:endParaRPr lang="en-US" altLang="zh-CN">
              <a:solidFill>
                <a:srgbClr val="000066"/>
              </a:solidFill>
              <a:latin typeface="Times New Roman" panose="02020603050405020304" pitchFamily="18" charset="0"/>
              <a:ea typeface="楷体_GB2312" pitchFamily="49" charset="-122"/>
            </a:endParaRPr>
          </a:p>
        </p:txBody>
      </p:sp>
      <p:sp>
        <p:nvSpPr>
          <p:cNvPr id="366623" name="Rectangle 31"/>
          <p:cNvSpPr>
            <a:spLocks noChangeArrowheads="1"/>
          </p:cNvSpPr>
          <p:nvPr/>
        </p:nvSpPr>
        <p:spPr bwMode="auto">
          <a:xfrm>
            <a:off x="5964238" y="3581400"/>
            <a:ext cx="170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EPROM</a:t>
            </a:r>
            <a:endParaRPr lang="en-US" altLang="zh-CN">
              <a:solidFill>
                <a:srgbClr val="000066"/>
              </a:solidFill>
              <a:latin typeface="Times New Roman" panose="02020603050405020304" pitchFamily="18" charset="0"/>
              <a:ea typeface="楷体_GB2312" pitchFamily="49" charset="-122"/>
            </a:endParaRPr>
          </a:p>
        </p:txBody>
      </p:sp>
      <p:sp>
        <p:nvSpPr>
          <p:cNvPr id="366624" name="Rectangle 32"/>
          <p:cNvSpPr>
            <a:spLocks noChangeArrowheads="1"/>
          </p:cNvSpPr>
          <p:nvPr/>
        </p:nvSpPr>
        <p:spPr bwMode="auto">
          <a:xfrm>
            <a:off x="5964238" y="4016375"/>
            <a:ext cx="170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E</a:t>
            </a:r>
            <a:r>
              <a:rPr lang="en-US" altLang="zh-CN" sz="2400" baseline="30000">
                <a:solidFill>
                  <a:srgbClr val="000066"/>
                </a:solidFill>
                <a:latin typeface="Times New Roman" panose="02020603050405020304" pitchFamily="18" charset="0"/>
                <a:ea typeface="楷体_GB2312" pitchFamily="49" charset="-122"/>
              </a:rPr>
              <a:t>2</a:t>
            </a:r>
            <a:r>
              <a:rPr lang="en-US" altLang="zh-CN" sz="2400">
                <a:solidFill>
                  <a:srgbClr val="000066"/>
                </a:solidFill>
                <a:latin typeface="Times New Roman" panose="02020603050405020304" pitchFamily="18" charset="0"/>
                <a:ea typeface="楷体_GB2312" pitchFamily="49" charset="-122"/>
              </a:rPr>
              <a:t>PROM</a:t>
            </a:r>
            <a:endParaRPr lang="en-US" altLang="zh-CN">
              <a:solidFill>
                <a:srgbClr val="000066"/>
              </a:solidFill>
              <a:latin typeface="Times New Roman" panose="02020603050405020304" pitchFamily="18" charset="0"/>
              <a:ea typeface="楷体_GB2312" pitchFamily="49" charset="-122"/>
            </a:endParaRPr>
          </a:p>
        </p:txBody>
      </p:sp>
      <p:sp>
        <p:nvSpPr>
          <p:cNvPr id="366625" name="AutoShape 33"/>
          <p:cNvSpPr>
            <a:spLocks/>
          </p:cNvSpPr>
          <p:nvPr/>
        </p:nvSpPr>
        <p:spPr bwMode="auto">
          <a:xfrm>
            <a:off x="5651500" y="3249613"/>
            <a:ext cx="260350" cy="1052512"/>
          </a:xfrm>
          <a:prstGeom prst="leftBrace">
            <a:avLst>
              <a:gd name="adj1" fmla="val 33689"/>
              <a:gd name="adj2" fmla="val 50000"/>
            </a:avLst>
          </a:prstGeom>
          <a:noFill/>
          <a:ln w="3810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nvGrpSpPr>
          <p:cNvPr id="366626" name="Group 34"/>
          <p:cNvGrpSpPr>
            <a:grpSpLocks/>
          </p:cNvGrpSpPr>
          <p:nvPr/>
        </p:nvGrpSpPr>
        <p:grpSpPr bwMode="auto">
          <a:xfrm>
            <a:off x="3311525" y="1250950"/>
            <a:ext cx="5862638" cy="457200"/>
            <a:chOff x="2228" y="830"/>
            <a:chExt cx="3693" cy="288"/>
          </a:xfrm>
        </p:grpSpPr>
        <p:sp>
          <p:nvSpPr>
            <p:cNvPr id="366627" name="Rectangle 35"/>
            <p:cNvSpPr>
              <a:spLocks noChangeArrowheads="1"/>
            </p:cNvSpPr>
            <p:nvPr/>
          </p:nvSpPr>
          <p:spPr bwMode="auto">
            <a:xfrm>
              <a:off x="2228" y="872"/>
              <a:ext cx="772"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SRAM</a:t>
              </a:r>
              <a:endParaRPr lang="en-US" altLang="zh-CN">
                <a:solidFill>
                  <a:srgbClr val="000066"/>
                </a:solidFill>
                <a:latin typeface="Times New Roman" panose="02020603050405020304" pitchFamily="18" charset="0"/>
                <a:ea typeface="楷体_GB2312" pitchFamily="49" charset="-122"/>
              </a:endParaRPr>
            </a:p>
          </p:txBody>
        </p:sp>
        <p:sp>
          <p:nvSpPr>
            <p:cNvPr id="366628" name="Rectangle 36"/>
            <p:cNvSpPr>
              <a:spLocks noChangeArrowheads="1"/>
            </p:cNvSpPr>
            <p:nvPr/>
          </p:nvSpPr>
          <p:spPr bwMode="auto">
            <a:xfrm>
              <a:off x="2977" y="830"/>
              <a:ext cx="294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000066"/>
                  </a:solidFill>
                  <a:latin typeface="Times New Roman" panose="02020603050405020304" pitchFamily="18" charset="0"/>
                  <a:ea typeface="楷体_GB2312" pitchFamily="49" charset="-122"/>
                </a:rPr>
                <a:t>(Static RAM)</a:t>
              </a:r>
              <a:r>
                <a:rPr lang="zh-CN" altLang="en-US" sz="2400">
                  <a:solidFill>
                    <a:srgbClr val="000066"/>
                  </a:solidFill>
                  <a:latin typeface="Times New Roman" panose="02020603050405020304" pitchFamily="18" charset="0"/>
                  <a:ea typeface="楷体_GB2312" pitchFamily="49" charset="-122"/>
                </a:rPr>
                <a:t>：静态</a:t>
              </a:r>
              <a:r>
                <a:rPr lang="en-US" altLang="zh-CN" sz="2400">
                  <a:solidFill>
                    <a:srgbClr val="000066"/>
                  </a:solidFill>
                  <a:latin typeface="Times New Roman" panose="02020603050405020304" pitchFamily="18" charset="0"/>
                  <a:ea typeface="楷体_GB2312" pitchFamily="49" charset="-122"/>
                </a:rPr>
                <a:t>RAM</a:t>
              </a:r>
            </a:p>
          </p:txBody>
        </p:sp>
      </p:grpSp>
      <p:grpSp>
        <p:nvGrpSpPr>
          <p:cNvPr id="366629" name="Group 37"/>
          <p:cNvGrpSpPr>
            <a:grpSpLocks/>
          </p:cNvGrpSpPr>
          <p:nvPr/>
        </p:nvGrpSpPr>
        <p:grpSpPr bwMode="auto">
          <a:xfrm>
            <a:off x="3375025" y="2257425"/>
            <a:ext cx="6105525" cy="457200"/>
            <a:chOff x="2228" y="1295"/>
            <a:chExt cx="3846" cy="288"/>
          </a:xfrm>
        </p:grpSpPr>
        <p:sp>
          <p:nvSpPr>
            <p:cNvPr id="366630" name="Rectangle 38"/>
            <p:cNvSpPr>
              <a:spLocks noChangeArrowheads="1"/>
            </p:cNvSpPr>
            <p:nvPr/>
          </p:nvSpPr>
          <p:spPr bwMode="auto">
            <a:xfrm>
              <a:off x="2228" y="1335"/>
              <a:ext cx="772" cy="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en-US" altLang="zh-CN" sz="2400">
                  <a:solidFill>
                    <a:srgbClr val="000099"/>
                  </a:solidFill>
                  <a:latin typeface="Georgia" panose="02040502050405020303" pitchFamily="18" charset="0"/>
                </a:rPr>
                <a:t>DRAM</a:t>
              </a:r>
              <a:endParaRPr lang="en-US" altLang="zh-CN">
                <a:solidFill>
                  <a:srgbClr val="000099"/>
                </a:solidFill>
                <a:latin typeface="Georgia" panose="02040502050405020303" pitchFamily="18" charset="0"/>
              </a:endParaRPr>
            </a:p>
          </p:txBody>
        </p:sp>
        <p:sp>
          <p:nvSpPr>
            <p:cNvPr id="366631" name="Rectangle 39"/>
            <p:cNvSpPr>
              <a:spLocks noChangeArrowheads="1"/>
            </p:cNvSpPr>
            <p:nvPr/>
          </p:nvSpPr>
          <p:spPr bwMode="auto">
            <a:xfrm>
              <a:off x="2934" y="1295"/>
              <a:ext cx="31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2400">
                  <a:solidFill>
                    <a:srgbClr val="000066"/>
                  </a:solidFill>
                  <a:latin typeface="Georgia" panose="02040502050405020303" pitchFamily="18" charset="0"/>
                  <a:ea typeface="黑体" panose="02010609060101010101" pitchFamily="49" charset="-122"/>
                </a:rPr>
                <a:t>(Dynamic RAM)</a:t>
              </a:r>
              <a:r>
                <a:rPr lang="zh-CN" altLang="en-US" sz="2400">
                  <a:solidFill>
                    <a:srgbClr val="000066"/>
                  </a:solidFill>
                  <a:latin typeface="Georgia" panose="02040502050405020303" pitchFamily="18" charset="0"/>
                  <a:ea typeface="黑体" panose="02010609060101010101" pitchFamily="49" charset="-122"/>
                </a:rPr>
                <a:t>：</a:t>
              </a:r>
              <a:r>
                <a:rPr lang="zh-CN" altLang="en-US" sz="2400">
                  <a:solidFill>
                    <a:srgbClr val="000066"/>
                  </a:solidFill>
                  <a:latin typeface="Times New Roman" panose="02020603050405020304" pitchFamily="18" charset="0"/>
                  <a:ea typeface="楷体_GB2312" pitchFamily="49" charset="-122"/>
                </a:rPr>
                <a:t>动态</a:t>
              </a:r>
              <a:r>
                <a:rPr lang="en-US" altLang="zh-CN" sz="2400">
                  <a:solidFill>
                    <a:srgbClr val="000066"/>
                  </a:solidFill>
                  <a:latin typeface="Times New Roman" panose="02020603050405020304" pitchFamily="18" charset="0"/>
                  <a:ea typeface="楷体_GB2312" pitchFamily="49" charset="-122"/>
                </a:rPr>
                <a:t>RAM</a:t>
              </a:r>
            </a:p>
          </p:txBody>
        </p:sp>
      </p:grpSp>
      <p:sp>
        <p:nvSpPr>
          <p:cNvPr id="366632" name="Text Box 40"/>
          <p:cNvSpPr txBox="1">
            <a:spLocks noChangeArrowheads="1"/>
          </p:cNvSpPr>
          <p:nvPr/>
        </p:nvSpPr>
        <p:spPr bwMode="auto">
          <a:xfrm>
            <a:off x="827088" y="549275"/>
            <a:ext cx="68056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zh-CN" sz="3200">
                <a:solidFill>
                  <a:schemeClr val="accent2"/>
                </a:solidFill>
                <a:latin typeface="Times New Roman" panose="02020603050405020304" pitchFamily="18" charset="0"/>
                <a:ea typeface="楷体_GB2312" pitchFamily="49" charset="-122"/>
              </a:rPr>
              <a:t>7.1    </a:t>
            </a:r>
            <a:r>
              <a:rPr lang="zh-CN" altLang="en-US" sz="3200">
                <a:solidFill>
                  <a:schemeClr val="accent2"/>
                </a:solidFill>
                <a:latin typeface="Times New Roman" panose="02020603050405020304" pitchFamily="18" charset="0"/>
                <a:ea typeface="楷体_GB2312" pitchFamily="49" charset="-122"/>
              </a:rPr>
              <a:t>只读存储器</a:t>
            </a: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6612"/>
                                        </p:tgtEl>
                                        <p:attrNameLst>
                                          <p:attrName>style.visibility</p:attrName>
                                        </p:attrNameLst>
                                      </p:cBhvr>
                                      <p:to>
                                        <p:strVal val="visible"/>
                                      </p:to>
                                    </p:set>
                                    <p:animEffect transition="in" filter="wipe(left)">
                                      <p:cBhvr>
                                        <p:cTn id="7" dur="500"/>
                                        <p:tgtEl>
                                          <p:spTgt spid="3666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66616"/>
                                        </p:tgtEl>
                                        <p:attrNameLst>
                                          <p:attrName>style.visibility</p:attrName>
                                        </p:attrNameLst>
                                      </p:cBhvr>
                                      <p:to>
                                        <p:strVal val="visible"/>
                                      </p:to>
                                    </p:set>
                                    <p:animEffect transition="in" filter="box(in)">
                                      <p:cBhvr>
                                        <p:cTn id="12" dur="500"/>
                                        <p:tgtEl>
                                          <p:spTgt spid="3666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66613"/>
                                        </p:tgtEl>
                                        <p:attrNameLst>
                                          <p:attrName>style.visibility</p:attrName>
                                        </p:attrNameLst>
                                      </p:cBhvr>
                                      <p:to>
                                        <p:strVal val="visible"/>
                                      </p:to>
                                    </p:set>
                                    <p:animEffect transition="in" filter="box(in)">
                                      <p:cBhvr>
                                        <p:cTn id="17" dur="500"/>
                                        <p:tgtEl>
                                          <p:spTgt spid="3666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6615"/>
                                        </p:tgtEl>
                                        <p:attrNameLst>
                                          <p:attrName>style.visibility</p:attrName>
                                        </p:attrNameLst>
                                      </p:cBhvr>
                                      <p:to>
                                        <p:strVal val="visible"/>
                                      </p:to>
                                    </p:set>
                                    <p:animEffect transition="in" filter="strips(downRight)">
                                      <p:cBhvr>
                                        <p:cTn id="22" dur="500"/>
                                        <p:tgtEl>
                                          <p:spTgt spid="3666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66614"/>
                                        </p:tgtEl>
                                        <p:attrNameLst>
                                          <p:attrName>style.visibility</p:attrName>
                                        </p:attrNameLst>
                                      </p:cBhvr>
                                      <p:to>
                                        <p:strVal val="visible"/>
                                      </p:to>
                                    </p:set>
                                    <p:animEffect transition="in" filter="box(in)">
                                      <p:cBhvr>
                                        <p:cTn id="27" dur="500"/>
                                        <p:tgtEl>
                                          <p:spTgt spid="36661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66619"/>
                                        </p:tgtEl>
                                        <p:attrNameLst>
                                          <p:attrName>style.visibility</p:attrName>
                                        </p:attrNameLst>
                                      </p:cBhvr>
                                      <p:to>
                                        <p:strVal val="visible"/>
                                      </p:to>
                                    </p:set>
                                    <p:animEffect transition="in" filter="strips(downRight)">
                                      <p:cBhvr>
                                        <p:cTn id="32" dur="500"/>
                                        <p:tgtEl>
                                          <p:spTgt spid="3666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366617"/>
                                        </p:tgtEl>
                                        <p:attrNameLst>
                                          <p:attrName>style.visibility</p:attrName>
                                        </p:attrNameLst>
                                      </p:cBhvr>
                                      <p:to>
                                        <p:strVal val="visible"/>
                                      </p:to>
                                    </p:set>
                                    <p:animEffect transition="in" filter="box(in)">
                                      <p:cBhvr>
                                        <p:cTn id="37" dur="500"/>
                                        <p:tgtEl>
                                          <p:spTgt spid="36661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366626"/>
                                        </p:tgtEl>
                                        <p:attrNameLst>
                                          <p:attrName>style.visibility</p:attrName>
                                        </p:attrNameLst>
                                      </p:cBhvr>
                                      <p:to>
                                        <p:strVal val="visible"/>
                                      </p:to>
                                    </p:set>
                                    <p:animEffect transition="in" filter="wipe(left)">
                                      <p:cBhvr>
                                        <p:cTn id="42" dur="500"/>
                                        <p:tgtEl>
                                          <p:spTgt spid="36662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366629"/>
                                        </p:tgtEl>
                                        <p:attrNameLst>
                                          <p:attrName>style.visibility</p:attrName>
                                        </p:attrNameLst>
                                      </p:cBhvr>
                                      <p:to>
                                        <p:strVal val="visible"/>
                                      </p:to>
                                    </p:set>
                                    <p:animEffect transition="in" filter="wipe(left)">
                                      <p:cBhvr>
                                        <p:cTn id="47" dur="500"/>
                                        <p:tgtEl>
                                          <p:spTgt spid="36662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nodeType="clickEffect">
                                  <p:stCondLst>
                                    <p:cond delay="0"/>
                                  </p:stCondLst>
                                  <p:childTnLst>
                                    <p:set>
                                      <p:cBhvr>
                                        <p:cTn id="51" dur="1" fill="hold">
                                          <p:stCondLst>
                                            <p:cond delay="0"/>
                                          </p:stCondLst>
                                        </p:cTn>
                                        <p:tgtEl>
                                          <p:spTgt spid="366618"/>
                                        </p:tgtEl>
                                        <p:attrNameLst>
                                          <p:attrName>style.visibility</p:attrName>
                                        </p:attrNameLst>
                                      </p:cBhvr>
                                      <p:to>
                                        <p:strVal val="visible"/>
                                      </p:to>
                                    </p:set>
                                    <p:animEffect transition="in" filter="box(in)">
                                      <p:cBhvr>
                                        <p:cTn id="52" dur="500"/>
                                        <p:tgtEl>
                                          <p:spTgt spid="366618"/>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366620"/>
                                        </p:tgtEl>
                                        <p:attrNameLst>
                                          <p:attrName>style.visibility</p:attrName>
                                        </p:attrNameLst>
                                      </p:cBhvr>
                                      <p:to>
                                        <p:strVal val="visible"/>
                                      </p:to>
                                    </p:set>
                                    <p:animEffect transition="in" filter="box(in)">
                                      <p:cBhvr>
                                        <p:cTn id="57" dur="500"/>
                                        <p:tgtEl>
                                          <p:spTgt spid="366620"/>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366621"/>
                                        </p:tgtEl>
                                        <p:attrNameLst>
                                          <p:attrName>style.visibility</p:attrName>
                                        </p:attrNameLst>
                                      </p:cBhvr>
                                      <p:to>
                                        <p:strVal val="visible"/>
                                      </p:to>
                                    </p:set>
                                    <p:animEffect transition="in" filter="box(in)">
                                      <p:cBhvr>
                                        <p:cTn id="62" dur="500"/>
                                        <p:tgtEl>
                                          <p:spTgt spid="366621"/>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4" presetClass="entr" presetSubtype="16" fill="hold" nodeType="clickEffect">
                                  <p:stCondLst>
                                    <p:cond delay="0"/>
                                  </p:stCondLst>
                                  <p:childTnLst>
                                    <p:set>
                                      <p:cBhvr>
                                        <p:cTn id="66" dur="1" fill="hold">
                                          <p:stCondLst>
                                            <p:cond delay="0"/>
                                          </p:stCondLst>
                                        </p:cTn>
                                        <p:tgtEl>
                                          <p:spTgt spid="366625"/>
                                        </p:tgtEl>
                                        <p:attrNameLst>
                                          <p:attrName>style.visibility</p:attrName>
                                        </p:attrNameLst>
                                      </p:cBhvr>
                                      <p:to>
                                        <p:strVal val="visible"/>
                                      </p:to>
                                    </p:set>
                                    <p:animEffect transition="in" filter="box(in)">
                                      <p:cBhvr>
                                        <p:cTn id="67" dur="500"/>
                                        <p:tgtEl>
                                          <p:spTgt spid="366625"/>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4" presetClass="entr" presetSubtype="16" fill="hold" grpId="0" nodeType="clickEffect">
                                  <p:stCondLst>
                                    <p:cond delay="0"/>
                                  </p:stCondLst>
                                  <p:childTnLst>
                                    <p:set>
                                      <p:cBhvr>
                                        <p:cTn id="71" dur="1" fill="hold">
                                          <p:stCondLst>
                                            <p:cond delay="0"/>
                                          </p:stCondLst>
                                        </p:cTn>
                                        <p:tgtEl>
                                          <p:spTgt spid="366622"/>
                                        </p:tgtEl>
                                        <p:attrNameLst>
                                          <p:attrName>style.visibility</p:attrName>
                                        </p:attrNameLst>
                                      </p:cBhvr>
                                      <p:to>
                                        <p:strVal val="visible"/>
                                      </p:to>
                                    </p:set>
                                    <p:animEffect transition="in" filter="box(in)">
                                      <p:cBhvr>
                                        <p:cTn id="72" dur="500"/>
                                        <p:tgtEl>
                                          <p:spTgt spid="366622"/>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4" presetClass="entr" presetSubtype="16" fill="hold" grpId="0" nodeType="clickEffect">
                                  <p:stCondLst>
                                    <p:cond delay="0"/>
                                  </p:stCondLst>
                                  <p:childTnLst>
                                    <p:set>
                                      <p:cBhvr>
                                        <p:cTn id="76" dur="1" fill="hold">
                                          <p:stCondLst>
                                            <p:cond delay="0"/>
                                          </p:stCondLst>
                                        </p:cTn>
                                        <p:tgtEl>
                                          <p:spTgt spid="366623"/>
                                        </p:tgtEl>
                                        <p:attrNameLst>
                                          <p:attrName>style.visibility</p:attrName>
                                        </p:attrNameLst>
                                      </p:cBhvr>
                                      <p:to>
                                        <p:strVal val="visible"/>
                                      </p:to>
                                    </p:set>
                                    <p:animEffect transition="in" filter="box(in)">
                                      <p:cBhvr>
                                        <p:cTn id="77" dur="500"/>
                                        <p:tgtEl>
                                          <p:spTgt spid="366623"/>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4" presetClass="entr" presetSubtype="16" fill="hold" grpId="0" nodeType="clickEffect">
                                  <p:stCondLst>
                                    <p:cond delay="0"/>
                                  </p:stCondLst>
                                  <p:childTnLst>
                                    <p:set>
                                      <p:cBhvr>
                                        <p:cTn id="81" dur="1" fill="hold">
                                          <p:stCondLst>
                                            <p:cond delay="0"/>
                                          </p:stCondLst>
                                        </p:cTn>
                                        <p:tgtEl>
                                          <p:spTgt spid="366624"/>
                                        </p:tgtEl>
                                        <p:attrNameLst>
                                          <p:attrName>style.visibility</p:attrName>
                                        </p:attrNameLst>
                                      </p:cBhvr>
                                      <p:to>
                                        <p:strVal val="visible"/>
                                      </p:to>
                                    </p:set>
                                    <p:animEffect transition="in" filter="box(in)">
                                      <p:cBhvr>
                                        <p:cTn id="82" dur="500"/>
                                        <p:tgtEl>
                                          <p:spTgt spid="3666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612" grpId="0" autoUpdateAnimBg="0"/>
      <p:bldP spid="366613" grpId="0" animBg="1" autoUpdateAnimBg="0"/>
      <p:bldP spid="366614" grpId="0" autoUpdateAnimBg="0"/>
      <p:bldP spid="366615" grpId="0" autoUpdateAnimBg="0"/>
      <p:bldP spid="366619" grpId="0" autoUpdateAnimBg="0"/>
      <p:bldP spid="366620" grpId="0" autoUpdateAnimBg="0"/>
      <p:bldP spid="366621" grpId="0" autoUpdateAnimBg="0"/>
      <p:bldP spid="366622" grpId="0" autoUpdateAnimBg="0"/>
      <p:bldP spid="366623" grpId="0" autoUpdateAnimBg="0"/>
      <p:bldP spid="36662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49" name="Text Box 33"/>
          <p:cNvSpPr txBox="1">
            <a:spLocks noChangeArrowheads="1"/>
          </p:cNvSpPr>
          <p:nvPr/>
        </p:nvSpPr>
        <p:spPr bwMode="auto">
          <a:xfrm>
            <a:off x="576263" y="549275"/>
            <a:ext cx="716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几个基本概念：</a:t>
            </a:r>
          </a:p>
        </p:txBody>
      </p:sp>
      <p:sp>
        <p:nvSpPr>
          <p:cNvPr id="367650" name="Text Box 34"/>
          <p:cNvSpPr txBox="1">
            <a:spLocks noChangeArrowheads="1"/>
          </p:cNvSpPr>
          <p:nvPr/>
        </p:nvSpPr>
        <p:spPr bwMode="auto">
          <a:xfrm>
            <a:off x="179388" y="2924175"/>
            <a:ext cx="55959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fontAlgn="t">
              <a:spcBef>
                <a:spcPct val="50000"/>
              </a:spcBef>
            </a:pPr>
            <a:r>
              <a:rPr kumimoji="1" lang="zh-CN" altLang="en-US" sz="2400">
                <a:solidFill>
                  <a:srgbClr val="000066"/>
                </a:solidFill>
                <a:latin typeface="Times New Roman" panose="02020603050405020304" pitchFamily="18" charset="0"/>
                <a:ea typeface="楷体_GB2312" pitchFamily="49" charset="-122"/>
              </a:rPr>
              <a:t>存储容量（</a:t>
            </a:r>
            <a:r>
              <a:rPr kumimoji="1" lang="en-US" altLang="zh-CN" sz="2400">
                <a:solidFill>
                  <a:srgbClr val="000066"/>
                </a:solidFill>
                <a:latin typeface="Times New Roman" panose="02020603050405020304" pitchFamily="18" charset="0"/>
                <a:ea typeface="楷体_GB2312" pitchFamily="49" charset="-122"/>
              </a:rPr>
              <a:t>M)</a:t>
            </a:r>
            <a:r>
              <a:rPr kumimoji="1" lang="zh-CN" altLang="en-US" sz="2400">
                <a:solidFill>
                  <a:srgbClr val="000066"/>
                </a:solidFill>
                <a:latin typeface="Times New Roman" panose="02020603050405020304" pitchFamily="18" charset="0"/>
                <a:ea typeface="楷体_GB2312" pitchFamily="49" charset="-122"/>
              </a:rPr>
              <a:t>：存储单元的数目。</a:t>
            </a:r>
          </a:p>
        </p:txBody>
      </p:sp>
      <p:sp>
        <p:nvSpPr>
          <p:cNvPr id="367651" name="Text Box 35"/>
          <p:cNvSpPr txBox="1">
            <a:spLocks noChangeArrowheads="1"/>
          </p:cNvSpPr>
          <p:nvPr/>
        </p:nvSpPr>
        <p:spPr bwMode="auto">
          <a:xfrm>
            <a:off x="323850" y="2060575"/>
            <a:ext cx="4319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fontAlgn="t">
              <a:spcBef>
                <a:spcPct val="50000"/>
              </a:spcBef>
            </a:pPr>
            <a:r>
              <a:rPr kumimoji="1" lang="zh-CN" altLang="en-US" sz="2400">
                <a:solidFill>
                  <a:srgbClr val="000066"/>
                </a:solidFill>
                <a:latin typeface="Times New Roman" panose="02020603050405020304" pitchFamily="18" charset="0"/>
                <a:ea typeface="楷体_GB2312" pitchFamily="49" charset="-122"/>
              </a:rPr>
              <a:t>字数：字的总量。 </a:t>
            </a:r>
            <a:r>
              <a:rPr kumimoji="1" lang="en-US" altLang="zh-CN" sz="2400">
                <a:solidFill>
                  <a:srgbClr val="000066"/>
                </a:solidFill>
                <a:latin typeface="Times New Roman" panose="02020603050405020304" pitchFamily="18" charset="0"/>
                <a:ea typeface="楷体_GB2312" pitchFamily="49" charset="-122"/>
              </a:rPr>
              <a:t>2</a:t>
            </a:r>
            <a:r>
              <a:rPr kumimoji="1" lang="en-US" altLang="zh-CN" sz="2400" baseline="30000">
                <a:solidFill>
                  <a:srgbClr val="000066"/>
                </a:solidFill>
                <a:latin typeface="Times New Roman" panose="02020603050405020304" pitchFamily="18" charset="0"/>
                <a:ea typeface="楷体_GB2312" pitchFamily="49" charset="-122"/>
              </a:rPr>
              <a:t>5</a:t>
            </a:r>
            <a:r>
              <a:rPr kumimoji="1" lang="en-US" altLang="zh-CN" sz="2400">
                <a:solidFill>
                  <a:srgbClr val="000066"/>
                </a:solidFill>
                <a:latin typeface="Times New Roman" panose="02020603050405020304" pitchFamily="18" charset="0"/>
                <a:ea typeface="楷体_GB2312" pitchFamily="49" charset="-122"/>
              </a:rPr>
              <a:t> </a:t>
            </a:r>
            <a:r>
              <a:rPr kumimoji="1" lang="en-US" altLang="zh-CN" sz="2400">
                <a:solidFill>
                  <a:srgbClr val="000066"/>
                </a:solidFill>
                <a:latin typeface="Times New Roman" panose="02020603050405020304" pitchFamily="18" charset="0"/>
                <a:ea typeface="楷体_GB2312" pitchFamily="49" charset="-122"/>
                <a:sym typeface="Symbol" panose="05050102010706020507" pitchFamily="18" charset="2"/>
              </a:rPr>
              <a:t>2</a:t>
            </a:r>
            <a:r>
              <a:rPr kumimoji="1" lang="en-US" altLang="zh-CN" sz="2400" baseline="30000">
                <a:solidFill>
                  <a:srgbClr val="000066"/>
                </a:solidFill>
                <a:latin typeface="Times New Roman" panose="02020603050405020304" pitchFamily="18" charset="0"/>
                <a:ea typeface="楷体_GB2312" pitchFamily="49" charset="-122"/>
                <a:sym typeface="Symbol" panose="05050102010706020507" pitchFamily="18" charset="2"/>
              </a:rPr>
              <a:t>3</a:t>
            </a:r>
            <a:r>
              <a:rPr kumimoji="1" lang="en-US" altLang="zh-CN" sz="2400">
                <a:solidFill>
                  <a:srgbClr val="000066"/>
                </a:solidFill>
                <a:latin typeface="Times New Roman" panose="02020603050405020304" pitchFamily="18" charset="0"/>
                <a:ea typeface="楷体_GB2312" pitchFamily="49" charset="-122"/>
                <a:sym typeface="Symbol" panose="05050102010706020507" pitchFamily="18" charset="2"/>
              </a:rPr>
              <a:t>= </a:t>
            </a:r>
            <a:r>
              <a:rPr kumimoji="1" lang="en-US" altLang="zh-CN" sz="2400">
                <a:solidFill>
                  <a:srgbClr val="000066"/>
                </a:solidFill>
                <a:latin typeface="Times New Roman" panose="02020603050405020304" pitchFamily="18" charset="0"/>
                <a:ea typeface="楷体_GB2312" pitchFamily="49" charset="-122"/>
              </a:rPr>
              <a:t>256</a:t>
            </a:r>
            <a:endParaRPr kumimoji="1" lang="en-US" altLang="zh-CN" sz="2400" baseline="30000">
              <a:solidFill>
                <a:srgbClr val="000066"/>
              </a:solidFill>
              <a:latin typeface="Times New Roman" panose="02020603050405020304" pitchFamily="18" charset="0"/>
              <a:ea typeface="楷体_GB2312" pitchFamily="49" charset="-122"/>
            </a:endParaRPr>
          </a:p>
        </p:txBody>
      </p:sp>
      <p:sp>
        <p:nvSpPr>
          <p:cNvPr id="367652" name="Text Box 36"/>
          <p:cNvSpPr txBox="1">
            <a:spLocks noChangeArrowheads="1"/>
          </p:cNvSpPr>
          <p:nvPr/>
        </p:nvSpPr>
        <p:spPr bwMode="auto">
          <a:xfrm>
            <a:off x="323850" y="1123950"/>
            <a:ext cx="8929688" cy="5302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fontAlgn="t">
              <a:lnSpc>
                <a:spcPct val="120000"/>
              </a:lnSpc>
              <a:spcBef>
                <a:spcPct val="50000"/>
              </a:spcBef>
            </a:pPr>
            <a:r>
              <a:rPr kumimoji="1" lang="zh-CN" altLang="en-US" sz="2400">
                <a:solidFill>
                  <a:srgbClr val="000066"/>
                </a:solidFill>
                <a:latin typeface="Times New Roman" panose="02020603050405020304" pitchFamily="18" charset="0"/>
                <a:ea typeface="楷体_GB2312" pitchFamily="49" charset="-122"/>
              </a:rPr>
              <a:t>字：计算机中作为一个整体被存取传送处理的一组数据 。</a:t>
            </a:r>
          </a:p>
        </p:txBody>
      </p:sp>
      <p:sp>
        <p:nvSpPr>
          <p:cNvPr id="367653" name="Rectangle 37"/>
          <p:cNvSpPr>
            <a:spLocks noChangeArrowheads="1"/>
          </p:cNvSpPr>
          <p:nvPr/>
        </p:nvSpPr>
        <p:spPr bwMode="auto">
          <a:xfrm>
            <a:off x="4932363" y="2924175"/>
            <a:ext cx="3943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fontAlgn="t">
              <a:spcBef>
                <a:spcPct val="50000"/>
              </a:spcBef>
            </a:pPr>
            <a:r>
              <a:rPr kumimoji="1" lang="zh-CN" altLang="en-US" sz="2400">
                <a:solidFill>
                  <a:srgbClr val="000066"/>
                </a:solidFill>
                <a:latin typeface="Times New Roman" panose="02020603050405020304" pitchFamily="18" charset="0"/>
                <a:ea typeface="楷体_GB2312" pitchFamily="49" charset="-122"/>
              </a:rPr>
              <a:t>存储容量（</a:t>
            </a:r>
            <a:r>
              <a:rPr kumimoji="1" lang="en-US" altLang="zh-CN" sz="2400">
                <a:solidFill>
                  <a:srgbClr val="000066"/>
                </a:solidFill>
                <a:latin typeface="Times New Roman" panose="02020603050405020304" pitchFamily="18" charset="0"/>
                <a:ea typeface="楷体_GB2312" pitchFamily="49" charset="-122"/>
              </a:rPr>
              <a:t>M)</a:t>
            </a:r>
            <a:r>
              <a:rPr kumimoji="1" lang="zh-CN" altLang="en-US" sz="2400">
                <a:solidFill>
                  <a:srgbClr val="000066"/>
                </a:solidFill>
                <a:latin typeface="Times New Roman" panose="02020603050405020304" pitchFamily="18" charset="0"/>
                <a:ea typeface="楷体_GB2312" pitchFamily="49" charset="-122"/>
              </a:rPr>
              <a:t>＝字数</a:t>
            </a:r>
            <a:r>
              <a:rPr kumimoji="1" lang="en-US" altLang="zh-CN" sz="2400">
                <a:solidFill>
                  <a:srgbClr val="000066"/>
                </a:solidFill>
                <a:latin typeface="Times New Roman" panose="02020603050405020304" pitchFamily="18" charset="0"/>
                <a:ea typeface="楷体_GB2312" pitchFamily="49" charset="-122"/>
              </a:rPr>
              <a:t>×</a:t>
            </a:r>
            <a:r>
              <a:rPr kumimoji="1" lang="zh-CN" altLang="en-US" sz="2400">
                <a:solidFill>
                  <a:srgbClr val="000066"/>
                </a:solidFill>
                <a:latin typeface="Times New Roman" panose="02020603050405020304" pitchFamily="18" charset="0"/>
                <a:ea typeface="楷体_GB2312" pitchFamily="49" charset="-122"/>
              </a:rPr>
              <a:t>位数</a:t>
            </a:r>
          </a:p>
        </p:txBody>
      </p:sp>
      <p:sp>
        <p:nvSpPr>
          <p:cNvPr id="367654" name="Text Box 38"/>
          <p:cNvSpPr txBox="1">
            <a:spLocks noChangeArrowheads="1"/>
          </p:cNvSpPr>
          <p:nvPr/>
        </p:nvSpPr>
        <p:spPr bwMode="auto">
          <a:xfrm>
            <a:off x="323850" y="2420938"/>
            <a:ext cx="41227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fontAlgn="t">
              <a:spcBef>
                <a:spcPct val="50000"/>
              </a:spcBef>
            </a:pPr>
            <a:r>
              <a:rPr kumimoji="1" lang="zh-CN" altLang="en-US" sz="2400">
                <a:solidFill>
                  <a:srgbClr val="000066"/>
                </a:solidFill>
                <a:latin typeface="Times New Roman" panose="02020603050405020304" pitchFamily="18" charset="0"/>
                <a:ea typeface="楷体_GB2312" pitchFamily="49" charset="-122"/>
              </a:rPr>
              <a:t>地址：每个字的编号。</a:t>
            </a:r>
          </a:p>
        </p:txBody>
      </p:sp>
      <p:sp>
        <p:nvSpPr>
          <p:cNvPr id="367655" name="Rectangle 39"/>
          <p:cNvSpPr>
            <a:spLocks noChangeArrowheads="1"/>
          </p:cNvSpPr>
          <p:nvPr/>
        </p:nvSpPr>
        <p:spPr bwMode="auto">
          <a:xfrm>
            <a:off x="4643438" y="1989138"/>
            <a:ext cx="4213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fontAlgn="t">
              <a:spcBef>
                <a:spcPct val="50000"/>
              </a:spcBef>
            </a:pPr>
            <a:r>
              <a:rPr kumimoji="1" lang="zh-CN" altLang="en-US" sz="2400">
                <a:solidFill>
                  <a:srgbClr val="000066"/>
                </a:solidFill>
                <a:latin typeface="Times New Roman" panose="02020603050405020304" pitchFamily="18" charset="0"/>
                <a:ea typeface="楷体_GB2312" pitchFamily="49" charset="-122"/>
              </a:rPr>
              <a:t>字数</a:t>
            </a:r>
            <a:r>
              <a:rPr kumimoji="1" lang="en-US" altLang="zh-CN" sz="2400">
                <a:solidFill>
                  <a:srgbClr val="000066"/>
                </a:solidFill>
                <a:latin typeface="Times New Roman" panose="02020603050405020304" pitchFamily="18" charset="0"/>
                <a:ea typeface="楷体_GB2312" pitchFamily="49" charset="-122"/>
              </a:rPr>
              <a:t>=2</a:t>
            </a:r>
            <a:r>
              <a:rPr kumimoji="1" lang="en-US" altLang="zh-CN" sz="2400" baseline="30000">
                <a:solidFill>
                  <a:srgbClr val="000066"/>
                </a:solidFill>
                <a:latin typeface="Times New Roman" panose="02020603050405020304" pitchFamily="18" charset="0"/>
                <a:ea typeface="楷体_GB2312" pitchFamily="49" charset="-122"/>
              </a:rPr>
              <a:t>n </a:t>
            </a: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a:solidFill>
                  <a:srgbClr val="000066"/>
                </a:solidFill>
                <a:latin typeface="Times New Roman" panose="02020603050405020304" pitchFamily="18" charset="0"/>
                <a:ea typeface="楷体_GB2312" pitchFamily="49" charset="-122"/>
              </a:rPr>
              <a:t>n</a:t>
            </a:r>
            <a:r>
              <a:rPr kumimoji="1" lang="zh-CN" altLang="en-US" sz="2400">
                <a:solidFill>
                  <a:srgbClr val="000066"/>
                </a:solidFill>
                <a:latin typeface="Times New Roman" panose="02020603050405020304" pitchFamily="18" charset="0"/>
                <a:ea typeface="楷体_GB2312" pitchFamily="49" charset="-122"/>
              </a:rPr>
              <a:t>为地址线的总数）</a:t>
            </a:r>
          </a:p>
        </p:txBody>
      </p:sp>
      <p:graphicFrame>
        <p:nvGraphicFramePr>
          <p:cNvPr id="367656" name="Object 40"/>
          <p:cNvGraphicFramePr>
            <a:graphicFrameLocks noChangeAspect="1"/>
          </p:cNvGraphicFramePr>
          <p:nvPr/>
        </p:nvGraphicFramePr>
        <p:xfrm>
          <a:off x="1835150" y="3429000"/>
          <a:ext cx="5905500" cy="3173413"/>
        </p:xfrm>
        <a:graphic>
          <a:graphicData uri="http://schemas.openxmlformats.org/presentationml/2006/ole">
            <mc:AlternateContent xmlns:mc="http://schemas.openxmlformats.org/markup-compatibility/2006">
              <mc:Choice xmlns:v="urn:schemas-microsoft-com:vml" Requires="v">
                <p:oleObj spid="_x0000_s1026" name="图片" r:id="rId5" imgW="6229440" imgH="2666880" progId="Word.Picture.8">
                  <p:embed/>
                </p:oleObj>
              </mc:Choice>
              <mc:Fallback>
                <p:oleObj name="图片" r:id="rId5" imgW="6229440" imgH="2666880" progId="Word.Picture.8">
                  <p:embed/>
                  <p:pic>
                    <p:nvPicPr>
                      <p:cNvPr id="367656" name="Object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150" y="3429000"/>
                        <a:ext cx="5905500" cy="3173413"/>
                      </a:xfrm>
                      <a:prstGeom prst="rect">
                        <a:avLst/>
                      </a:prstGeom>
                      <a:solidFill>
                        <a:srgbClr val="FFFFFF"/>
                      </a:solidFill>
                      <a:ln w="9525">
                        <a:solidFill>
                          <a:schemeClr val="hlink"/>
                        </a:solidFill>
                        <a:miter lim="800000"/>
                        <a:headEnd/>
                        <a:tailEnd/>
                      </a:ln>
                    </p:spPr>
                  </p:pic>
                </p:oleObj>
              </mc:Fallback>
            </mc:AlternateContent>
          </a:graphicData>
        </a:graphic>
      </p:graphicFrame>
      <p:sp>
        <p:nvSpPr>
          <p:cNvPr id="367657" name="Text Box 41"/>
          <p:cNvSpPr txBox="1">
            <a:spLocks noChangeArrowheads="1"/>
          </p:cNvSpPr>
          <p:nvPr/>
        </p:nvSpPr>
        <p:spPr bwMode="auto">
          <a:xfrm>
            <a:off x="7054850" y="5022850"/>
            <a:ext cx="773113" cy="39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kumimoji="1" lang="en-GB" altLang="zh-CN" sz="2000">
              <a:solidFill>
                <a:srgbClr val="000066"/>
              </a:solidFill>
              <a:latin typeface="Times New Roman" panose="02020603050405020304" pitchFamily="18" charset="0"/>
              <a:ea typeface="楷体_GB2312" pitchFamily="49" charset="-122"/>
            </a:endParaRPr>
          </a:p>
        </p:txBody>
      </p:sp>
      <p:sp>
        <p:nvSpPr>
          <p:cNvPr id="367658" name="Text Box 42"/>
          <p:cNvSpPr txBox="1">
            <a:spLocks noChangeArrowheads="1"/>
          </p:cNvSpPr>
          <p:nvPr/>
        </p:nvSpPr>
        <p:spPr bwMode="auto">
          <a:xfrm>
            <a:off x="323850" y="1557338"/>
            <a:ext cx="6913563" cy="5302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fontAlgn="t">
              <a:lnSpc>
                <a:spcPct val="120000"/>
              </a:lnSpc>
              <a:spcBef>
                <a:spcPct val="50000"/>
              </a:spcBef>
            </a:pPr>
            <a:r>
              <a:rPr kumimoji="1" lang="zh-CN" altLang="en-US" sz="2400">
                <a:solidFill>
                  <a:srgbClr val="000066"/>
                </a:solidFill>
                <a:latin typeface="Times New Roman" panose="02020603050405020304" pitchFamily="18" charset="0"/>
                <a:ea typeface="楷体_GB2312" pitchFamily="49" charset="-122"/>
              </a:rPr>
              <a:t>字长：一个字所含的位数称为字长。</a:t>
            </a:r>
            <a:r>
              <a:rPr kumimoji="1" lang="en-US" altLang="zh-CN" sz="2400">
                <a:solidFill>
                  <a:srgbClr val="000066"/>
                </a:solidFill>
                <a:latin typeface="Times New Roman" panose="02020603050405020304" pitchFamily="18" charset="0"/>
                <a:ea typeface="楷体_GB2312" pitchFamily="49" charset="-122"/>
              </a:rPr>
              <a:t>4</a:t>
            </a:r>
            <a:r>
              <a:rPr kumimoji="1" lang="zh-CN" altLang="en-US" sz="2400">
                <a:solidFill>
                  <a:srgbClr val="000066"/>
                </a:solidFill>
                <a:latin typeface="Times New Roman" panose="02020603050405020304" pitchFamily="18" charset="0"/>
                <a:ea typeface="楷体_GB2312" pitchFamily="49" charset="-122"/>
              </a:rPr>
              <a:t>位</a:t>
            </a:r>
          </a:p>
        </p:txBody>
      </p:sp>
    </p:spTree>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7652"/>
                                        </p:tgtEl>
                                        <p:attrNameLst>
                                          <p:attrName>style.visibility</p:attrName>
                                        </p:attrNameLst>
                                      </p:cBhvr>
                                      <p:to>
                                        <p:strVal val="visible"/>
                                      </p:to>
                                    </p:set>
                                    <p:animEffect transition="in" filter="strips(downRight)">
                                      <p:cBhvr>
                                        <p:cTn id="7" dur="500"/>
                                        <p:tgtEl>
                                          <p:spTgt spid="3676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7651"/>
                                        </p:tgtEl>
                                        <p:attrNameLst>
                                          <p:attrName>style.visibility</p:attrName>
                                        </p:attrNameLst>
                                      </p:cBhvr>
                                      <p:to>
                                        <p:strVal val="visible"/>
                                      </p:to>
                                    </p:set>
                                    <p:animEffect transition="in" filter="strips(downRight)">
                                      <p:cBhvr>
                                        <p:cTn id="12" dur="500"/>
                                        <p:tgtEl>
                                          <p:spTgt spid="3676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7654"/>
                                        </p:tgtEl>
                                        <p:attrNameLst>
                                          <p:attrName>style.visibility</p:attrName>
                                        </p:attrNameLst>
                                      </p:cBhvr>
                                      <p:to>
                                        <p:strVal val="visible"/>
                                      </p:to>
                                    </p:set>
                                    <p:animEffect transition="in" filter="strips(downRight)">
                                      <p:cBhvr>
                                        <p:cTn id="17" dur="500"/>
                                        <p:tgtEl>
                                          <p:spTgt spid="36765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67650"/>
                                        </p:tgtEl>
                                        <p:attrNameLst>
                                          <p:attrName>style.visibility</p:attrName>
                                        </p:attrNameLst>
                                      </p:cBhvr>
                                      <p:to>
                                        <p:strVal val="visible"/>
                                      </p:to>
                                    </p:set>
                                    <p:animEffect transition="in" filter="strips(downRight)">
                                      <p:cBhvr>
                                        <p:cTn id="22" dur="500"/>
                                        <p:tgtEl>
                                          <p:spTgt spid="3676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67655"/>
                                        </p:tgtEl>
                                        <p:attrNameLst>
                                          <p:attrName>style.visibility</p:attrName>
                                        </p:attrNameLst>
                                      </p:cBhvr>
                                      <p:to>
                                        <p:strVal val="visible"/>
                                      </p:to>
                                    </p:set>
                                    <p:animEffect transition="in" filter="strips(downRight)">
                                      <p:cBhvr>
                                        <p:cTn id="27" dur="500"/>
                                        <p:tgtEl>
                                          <p:spTgt spid="36765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67653"/>
                                        </p:tgtEl>
                                        <p:attrNameLst>
                                          <p:attrName>style.visibility</p:attrName>
                                        </p:attrNameLst>
                                      </p:cBhvr>
                                      <p:to>
                                        <p:strVal val="visible"/>
                                      </p:to>
                                    </p:set>
                                    <p:animEffect transition="in" filter="strips(downRight)">
                                      <p:cBhvr>
                                        <p:cTn id="32" dur="500"/>
                                        <p:tgtEl>
                                          <p:spTgt spid="36765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67658"/>
                                        </p:tgtEl>
                                        <p:attrNameLst>
                                          <p:attrName>style.visibility</p:attrName>
                                        </p:attrNameLst>
                                      </p:cBhvr>
                                      <p:to>
                                        <p:strVal val="visible"/>
                                      </p:to>
                                    </p:set>
                                    <p:animEffect transition="in" filter="strips(downRight)">
                                      <p:cBhvr>
                                        <p:cTn id="37" dur="500"/>
                                        <p:tgtEl>
                                          <p:spTgt spid="367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50" grpId="0" autoUpdateAnimBg="0"/>
      <p:bldP spid="367651" grpId="0" autoUpdateAnimBg="0"/>
      <p:bldP spid="367652" grpId="0" animBg="1" autoUpdateAnimBg="0"/>
      <p:bldP spid="367653" grpId="0" autoUpdateAnimBg="0"/>
      <p:bldP spid="367654" grpId="0" autoUpdateAnimBg="0"/>
      <p:bldP spid="367655" grpId="0" autoUpdateAnimBg="0"/>
      <p:bldP spid="367658"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87" name="Text Box 23"/>
          <p:cNvSpPr txBox="1">
            <a:spLocks noChangeArrowheads="1"/>
          </p:cNvSpPr>
          <p:nvPr/>
        </p:nvSpPr>
        <p:spPr bwMode="auto">
          <a:xfrm>
            <a:off x="611188" y="1123950"/>
            <a:ext cx="8259762" cy="884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只读存储器，工作时内容只能读出，不能随时写入，所以称为只读存储器。</a:t>
            </a:r>
            <a:r>
              <a:rPr kumimoji="1" lang="en-US" altLang="zh-CN" sz="2400">
                <a:solidFill>
                  <a:srgbClr val="000066"/>
                </a:solidFill>
                <a:latin typeface="Times New Roman" panose="02020603050405020304" pitchFamily="18" charset="0"/>
                <a:ea typeface="楷体_GB2312" pitchFamily="49" charset="-122"/>
              </a:rPr>
              <a:t>(Read-Only  Memory)</a:t>
            </a:r>
          </a:p>
        </p:txBody>
      </p:sp>
      <p:sp>
        <p:nvSpPr>
          <p:cNvPr id="369688" name="Rectangle 24"/>
          <p:cNvSpPr>
            <a:spLocks noChangeArrowheads="1"/>
          </p:cNvSpPr>
          <p:nvPr/>
        </p:nvSpPr>
        <p:spPr bwMode="auto">
          <a:xfrm>
            <a:off x="684213" y="2060575"/>
            <a:ext cx="3036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400">
                <a:solidFill>
                  <a:srgbClr val="000066"/>
                </a:solidFill>
                <a:latin typeface="Times New Roman" panose="02020603050405020304" pitchFamily="18" charset="0"/>
                <a:ea typeface="楷体_GB2312" pitchFamily="49" charset="-122"/>
              </a:rPr>
              <a:t>ROM</a:t>
            </a:r>
            <a:r>
              <a:rPr kumimoji="1" lang="zh-CN" altLang="en-US" sz="2400">
                <a:solidFill>
                  <a:srgbClr val="000066"/>
                </a:solidFill>
                <a:latin typeface="Times New Roman" panose="02020603050405020304" pitchFamily="18" charset="0"/>
                <a:ea typeface="楷体_GB2312" pitchFamily="49" charset="-122"/>
              </a:rPr>
              <a:t>的分类</a:t>
            </a:r>
          </a:p>
        </p:txBody>
      </p:sp>
      <p:sp>
        <p:nvSpPr>
          <p:cNvPr id="369689" name="Rectangle 25"/>
          <p:cNvSpPr>
            <a:spLocks noChangeArrowheads="1"/>
          </p:cNvSpPr>
          <p:nvPr/>
        </p:nvSpPr>
        <p:spPr bwMode="auto">
          <a:xfrm>
            <a:off x="1404938" y="4967288"/>
            <a:ext cx="2790825"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kumimoji="1" lang="zh-CN" altLang="en-US" sz="2400">
                <a:solidFill>
                  <a:srgbClr val="000066"/>
                </a:solidFill>
                <a:latin typeface="Times New Roman" panose="02020603050405020304" pitchFamily="18" charset="0"/>
                <a:ea typeface="楷体_GB2312" pitchFamily="49" charset="-122"/>
              </a:rPr>
              <a:t>按写入情况划分</a:t>
            </a:r>
            <a:r>
              <a:rPr lang="zh-CN" altLang="en-US" sz="2400">
                <a:solidFill>
                  <a:srgbClr val="000066"/>
                </a:solidFill>
                <a:latin typeface="Times New Roman" panose="02020603050405020304" pitchFamily="18" charset="0"/>
                <a:ea typeface="楷体_GB2312" pitchFamily="49" charset="-122"/>
              </a:rPr>
              <a:t> </a:t>
            </a:r>
          </a:p>
        </p:txBody>
      </p:sp>
      <p:sp>
        <p:nvSpPr>
          <p:cNvPr id="369690" name="AutoShape 26"/>
          <p:cNvSpPr>
            <a:spLocks/>
          </p:cNvSpPr>
          <p:nvPr/>
        </p:nvSpPr>
        <p:spPr bwMode="auto">
          <a:xfrm>
            <a:off x="3746500" y="4594225"/>
            <a:ext cx="260350" cy="1052513"/>
          </a:xfrm>
          <a:prstGeom prst="leftBrace">
            <a:avLst>
              <a:gd name="adj1" fmla="val 33689"/>
              <a:gd name="adj2" fmla="val 50000"/>
            </a:avLst>
          </a:prstGeom>
          <a:noFill/>
          <a:ln w="3810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69691" name="Rectangle 27"/>
          <p:cNvSpPr>
            <a:spLocks noChangeArrowheads="1"/>
          </p:cNvSpPr>
          <p:nvPr/>
        </p:nvSpPr>
        <p:spPr bwMode="auto">
          <a:xfrm>
            <a:off x="3959225" y="4484688"/>
            <a:ext cx="1703388"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zh-CN" altLang="en-US" sz="2400">
                <a:solidFill>
                  <a:srgbClr val="000066"/>
                </a:solidFill>
                <a:latin typeface="Times New Roman" panose="02020603050405020304" pitchFamily="18" charset="0"/>
                <a:ea typeface="楷体_GB2312" pitchFamily="49" charset="-122"/>
              </a:rPr>
              <a:t>固定</a:t>
            </a:r>
            <a:r>
              <a:rPr lang="en-US" altLang="zh-CN" sz="2400">
                <a:solidFill>
                  <a:srgbClr val="000066"/>
                </a:solidFill>
                <a:latin typeface="Times New Roman" panose="02020603050405020304" pitchFamily="18" charset="0"/>
                <a:ea typeface="楷体_GB2312" pitchFamily="49" charset="-122"/>
              </a:rPr>
              <a:t>ROM</a:t>
            </a:r>
          </a:p>
        </p:txBody>
      </p:sp>
      <p:sp>
        <p:nvSpPr>
          <p:cNvPr id="369692" name="Rectangle 28"/>
          <p:cNvSpPr>
            <a:spLocks noChangeArrowheads="1"/>
          </p:cNvSpPr>
          <p:nvPr/>
        </p:nvSpPr>
        <p:spPr bwMode="auto">
          <a:xfrm>
            <a:off x="3933825" y="5441950"/>
            <a:ext cx="2125663"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zh-CN" altLang="en-US" sz="2400">
                <a:solidFill>
                  <a:srgbClr val="000066"/>
                </a:solidFill>
                <a:latin typeface="Times New Roman" panose="02020603050405020304" pitchFamily="18" charset="0"/>
                <a:ea typeface="楷体_GB2312" pitchFamily="49" charset="-122"/>
              </a:rPr>
              <a:t>可编程</a:t>
            </a:r>
            <a:r>
              <a:rPr lang="en-US" altLang="zh-CN" sz="2400">
                <a:solidFill>
                  <a:srgbClr val="000066"/>
                </a:solidFill>
                <a:latin typeface="Times New Roman" panose="02020603050405020304" pitchFamily="18" charset="0"/>
                <a:ea typeface="楷体_GB2312" pitchFamily="49" charset="-122"/>
              </a:rPr>
              <a:t>ROM</a:t>
            </a:r>
          </a:p>
        </p:txBody>
      </p:sp>
      <p:sp>
        <p:nvSpPr>
          <p:cNvPr id="369693" name="Rectangle 29"/>
          <p:cNvSpPr>
            <a:spLocks noChangeArrowheads="1"/>
          </p:cNvSpPr>
          <p:nvPr/>
        </p:nvSpPr>
        <p:spPr bwMode="auto">
          <a:xfrm>
            <a:off x="6011863" y="4900613"/>
            <a:ext cx="170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PROM</a:t>
            </a:r>
            <a:endParaRPr lang="en-US" altLang="zh-CN">
              <a:solidFill>
                <a:srgbClr val="000066"/>
              </a:solidFill>
              <a:latin typeface="Times New Roman" panose="02020603050405020304" pitchFamily="18" charset="0"/>
              <a:ea typeface="楷体_GB2312" pitchFamily="49" charset="-122"/>
            </a:endParaRPr>
          </a:p>
        </p:txBody>
      </p:sp>
      <p:sp>
        <p:nvSpPr>
          <p:cNvPr id="369694" name="Rectangle 30"/>
          <p:cNvSpPr>
            <a:spLocks noChangeArrowheads="1"/>
          </p:cNvSpPr>
          <p:nvPr/>
        </p:nvSpPr>
        <p:spPr bwMode="auto">
          <a:xfrm>
            <a:off x="6011863" y="5440363"/>
            <a:ext cx="170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EPROM</a:t>
            </a:r>
            <a:endParaRPr lang="en-US" altLang="zh-CN">
              <a:solidFill>
                <a:srgbClr val="000066"/>
              </a:solidFill>
              <a:latin typeface="Times New Roman" panose="02020603050405020304" pitchFamily="18" charset="0"/>
              <a:ea typeface="楷体_GB2312" pitchFamily="49" charset="-122"/>
            </a:endParaRPr>
          </a:p>
        </p:txBody>
      </p:sp>
      <p:sp>
        <p:nvSpPr>
          <p:cNvPr id="369695" name="Rectangle 31"/>
          <p:cNvSpPr>
            <a:spLocks noChangeArrowheads="1"/>
          </p:cNvSpPr>
          <p:nvPr/>
        </p:nvSpPr>
        <p:spPr bwMode="auto">
          <a:xfrm>
            <a:off x="6011863" y="5945188"/>
            <a:ext cx="1703387"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80000"/>
              </a:lnSpc>
              <a:spcBef>
                <a:spcPct val="50000"/>
              </a:spcBef>
              <a:buClr>
                <a:schemeClr val="tx1"/>
              </a:buClr>
            </a:pPr>
            <a:r>
              <a:rPr lang="en-US" altLang="zh-CN" sz="2400">
                <a:solidFill>
                  <a:srgbClr val="000066"/>
                </a:solidFill>
                <a:latin typeface="Times New Roman" panose="02020603050405020304" pitchFamily="18" charset="0"/>
                <a:ea typeface="楷体_GB2312" pitchFamily="49" charset="-122"/>
              </a:rPr>
              <a:t>E</a:t>
            </a:r>
            <a:r>
              <a:rPr lang="en-US" altLang="zh-CN" sz="2400" baseline="30000">
                <a:solidFill>
                  <a:srgbClr val="000066"/>
                </a:solidFill>
                <a:latin typeface="Times New Roman" panose="02020603050405020304" pitchFamily="18" charset="0"/>
                <a:ea typeface="楷体_GB2312" pitchFamily="49" charset="-122"/>
              </a:rPr>
              <a:t>2</a:t>
            </a:r>
            <a:r>
              <a:rPr lang="en-US" altLang="zh-CN" sz="2400">
                <a:solidFill>
                  <a:srgbClr val="000066"/>
                </a:solidFill>
                <a:latin typeface="Times New Roman" panose="02020603050405020304" pitchFamily="18" charset="0"/>
                <a:ea typeface="楷体_GB2312" pitchFamily="49" charset="-122"/>
              </a:rPr>
              <a:t>PROM</a:t>
            </a:r>
            <a:endParaRPr lang="en-US" altLang="zh-CN">
              <a:solidFill>
                <a:srgbClr val="000066"/>
              </a:solidFill>
              <a:latin typeface="Times New Roman" panose="02020603050405020304" pitchFamily="18" charset="0"/>
              <a:ea typeface="楷体_GB2312" pitchFamily="49" charset="-122"/>
            </a:endParaRPr>
          </a:p>
        </p:txBody>
      </p:sp>
      <p:sp>
        <p:nvSpPr>
          <p:cNvPr id="369696" name="AutoShape 32"/>
          <p:cNvSpPr>
            <a:spLocks/>
          </p:cNvSpPr>
          <p:nvPr/>
        </p:nvSpPr>
        <p:spPr bwMode="auto">
          <a:xfrm>
            <a:off x="5722938" y="5068888"/>
            <a:ext cx="260350" cy="1052512"/>
          </a:xfrm>
          <a:prstGeom prst="leftBrace">
            <a:avLst>
              <a:gd name="adj1" fmla="val 33689"/>
              <a:gd name="adj2" fmla="val 50000"/>
            </a:avLst>
          </a:prstGeom>
          <a:noFill/>
          <a:ln w="38100">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69697" name="Rectangle 33"/>
          <p:cNvSpPr>
            <a:spLocks noChangeArrowheads="1"/>
          </p:cNvSpPr>
          <p:nvPr/>
        </p:nvSpPr>
        <p:spPr bwMode="auto">
          <a:xfrm>
            <a:off x="1373188" y="3140075"/>
            <a:ext cx="2266950"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50000"/>
              </a:spcBef>
              <a:buClr>
                <a:schemeClr val="tx1"/>
              </a:buClr>
            </a:pPr>
            <a:r>
              <a:rPr kumimoji="1" lang="zh-CN" altLang="en-US" sz="2400">
                <a:solidFill>
                  <a:srgbClr val="000066"/>
                </a:solidFill>
                <a:latin typeface="Times New Roman" panose="02020603050405020304" pitchFamily="18" charset="0"/>
                <a:ea typeface="楷体_GB2312" pitchFamily="49" charset="-122"/>
              </a:rPr>
              <a:t>按存贮单元中器件划分</a:t>
            </a:r>
            <a:r>
              <a:rPr lang="zh-CN" altLang="en-US" sz="2400">
                <a:solidFill>
                  <a:srgbClr val="000066"/>
                </a:solidFill>
                <a:latin typeface="Times New Roman" panose="02020603050405020304" pitchFamily="18" charset="0"/>
                <a:ea typeface="楷体_GB2312" pitchFamily="49" charset="-122"/>
              </a:rPr>
              <a:t> </a:t>
            </a:r>
            <a:endParaRPr lang="zh-CN" altLang="en-US">
              <a:solidFill>
                <a:srgbClr val="000066"/>
              </a:solidFill>
              <a:latin typeface="Times New Roman" panose="02020603050405020304" pitchFamily="18" charset="0"/>
              <a:ea typeface="楷体_GB2312" pitchFamily="49" charset="-122"/>
            </a:endParaRPr>
          </a:p>
        </p:txBody>
      </p:sp>
      <p:sp>
        <p:nvSpPr>
          <p:cNvPr id="369698" name="AutoShape 34"/>
          <p:cNvSpPr>
            <a:spLocks/>
          </p:cNvSpPr>
          <p:nvPr/>
        </p:nvSpPr>
        <p:spPr bwMode="auto">
          <a:xfrm>
            <a:off x="3775075" y="2663825"/>
            <a:ext cx="350838" cy="1490663"/>
          </a:xfrm>
          <a:prstGeom prst="leftBrace">
            <a:avLst>
              <a:gd name="adj1" fmla="val 35407"/>
              <a:gd name="adj2" fmla="val 50000"/>
            </a:avLst>
          </a:prstGeom>
          <a:noFill/>
          <a:ln w="28575">
            <a:solidFill>
              <a:srgbClr val="00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69699" name="Text Box 35"/>
          <p:cNvSpPr txBox="1">
            <a:spLocks noChangeArrowheads="1"/>
          </p:cNvSpPr>
          <p:nvPr/>
        </p:nvSpPr>
        <p:spPr bwMode="auto">
          <a:xfrm>
            <a:off x="4106863" y="2405063"/>
            <a:ext cx="22907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二极管</a:t>
            </a:r>
            <a:r>
              <a:rPr kumimoji="1" lang="en-US" altLang="zh-CN" sz="2400">
                <a:solidFill>
                  <a:srgbClr val="000066"/>
                </a:solidFill>
                <a:latin typeface="Times New Roman" panose="02020603050405020304" pitchFamily="18" charset="0"/>
                <a:ea typeface="楷体_GB2312" pitchFamily="49" charset="-122"/>
              </a:rPr>
              <a:t>ROM</a:t>
            </a:r>
          </a:p>
        </p:txBody>
      </p:sp>
      <p:sp>
        <p:nvSpPr>
          <p:cNvPr id="369700" name="Text Box 36"/>
          <p:cNvSpPr txBox="1">
            <a:spLocks noChangeArrowheads="1"/>
          </p:cNvSpPr>
          <p:nvPr/>
        </p:nvSpPr>
        <p:spPr bwMode="auto">
          <a:xfrm>
            <a:off x="4117975" y="3136900"/>
            <a:ext cx="2290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三极管</a:t>
            </a:r>
            <a:r>
              <a:rPr kumimoji="1" lang="en-US" altLang="zh-CN" sz="2400">
                <a:solidFill>
                  <a:srgbClr val="000066"/>
                </a:solidFill>
                <a:latin typeface="Times New Roman" panose="02020603050405020304" pitchFamily="18" charset="0"/>
                <a:ea typeface="楷体_GB2312" pitchFamily="49" charset="-122"/>
              </a:rPr>
              <a:t>ROM</a:t>
            </a:r>
          </a:p>
        </p:txBody>
      </p:sp>
      <p:sp>
        <p:nvSpPr>
          <p:cNvPr id="369701" name="Text Box 37"/>
          <p:cNvSpPr txBox="1">
            <a:spLocks noChangeArrowheads="1"/>
          </p:cNvSpPr>
          <p:nvPr/>
        </p:nvSpPr>
        <p:spPr bwMode="auto">
          <a:xfrm>
            <a:off x="4171950" y="3856038"/>
            <a:ext cx="2290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MOS</a:t>
            </a:r>
            <a:r>
              <a:rPr kumimoji="1" lang="zh-CN" altLang="en-US" sz="2400">
                <a:solidFill>
                  <a:srgbClr val="000066"/>
                </a:solidFill>
                <a:latin typeface="Times New Roman" panose="02020603050405020304" pitchFamily="18" charset="0"/>
                <a:ea typeface="楷体_GB2312" pitchFamily="49" charset="-122"/>
              </a:rPr>
              <a:t>管</a:t>
            </a:r>
            <a:r>
              <a:rPr kumimoji="1" lang="en-US" altLang="zh-CN" sz="2400">
                <a:solidFill>
                  <a:srgbClr val="000066"/>
                </a:solidFill>
                <a:latin typeface="Times New Roman" panose="02020603050405020304" pitchFamily="18" charset="0"/>
                <a:ea typeface="楷体_GB2312" pitchFamily="49" charset="-122"/>
              </a:rPr>
              <a:t>ROM</a:t>
            </a:r>
          </a:p>
        </p:txBody>
      </p:sp>
      <p:sp>
        <p:nvSpPr>
          <p:cNvPr id="369702" name="Rectangle 38"/>
          <p:cNvSpPr>
            <a:spLocks noChangeArrowheads="1"/>
          </p:cNvSpPr>
          <p:nvPr/>
        </p:nvSpPr>
        <p:spPr bwMode="auto">
          <a:xfrm>
            <a:off x="900113" y="476250"/>
            <a:ext cx="73802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800">
                <a:solidFill>
                  <a:schemeClr val="accent2"/>
                </a:solidFill>
                <a:latin typeface="Times New Roman" panose="02020603050405020304" pitchFamily="18" charset="0"/>
              </a:rPr>
              <a:t>7.1.1  ROM</a:t>
            </a:r>
            <a:r>
              <a:rPr lang="zh-CN" altLang="en-US" sz="2800">
                <a:solidFill>
                  <a:schemeClr val="accent2"/>
                </a:solidFill>
                <a:latin typeface="Times New Roman" panose="02020603050405020304" pitchFamily="18" charset="0"/>
              </a:rPr>
              <a:t>的基本结构</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69687"/>
                                        </p:tgtEl>
                                        <p:attrNameLst>
                                          <p:attrName>style.visibility</p:attrName>
                                        </p:attrNameLst>
                                      </p:cBhvr>
                                      <p:to>
                                        <p:strVal val="visible"/>
                                      </p:to>
                                    </p:set>
                                    <p:animEffect transition="in" filter="strips(downRight)">
                                      <p:cBhvr>
                                        <p:cTn id="7" dur="500"/>
                                        <p:tgtEl>
                                          <p:spTgt spid="3696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9688"/>
                                        </p:tgtEl>
                                        <p:attrNameLst>
                                          <p:attrName>style.visibility</p:attrName>
                                        </p:attrNameLst>
                                      </p:cBhvr>
                                      <p:to>
                                        <p:strVal val="visible"/>
                                      </p:to>
                                    </p:set>
                                    <p:animEffect transition="in" filter="strips(downRight)">
                                      <p:cBhvr>
                                        <p:cTn id="12" dur="500"/>
                                        <p:tgtEl>
                                          <p:spTgt spid="36968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69697"/>
                                        </p:tgtEl>
                                        <p:attrNameLst>
                                          <p:attrName>style.visibility</p:attrName>
                                        </p:attrNameLst>
                                      </p:cBhvr>
                                      <p:to>
                                        <p:strVal val="visible"/>
                                      </p:to>
                                    </p:set>
                                    <p:animEffect transition="in" filter="strips(downRight)">
                                      <p:cBhvr>
                                        <p:cTn id="17" dur="500"/>
                                        <p:tgtEl>
                                          <p:spTgt spid="369697"/>
                                        </p:tgtEl>
                                      </p:cBhvr>
                                    </p:animEffect>
                                  </p:childTnLst>
                                </p:cTn>
                              </p:par>
                            </p:childTnLst>
                          </p:cTn>
                        </p:par>
                        <p:par>
                          <p:cTn id="18" fill="hold" nodeType="afterGroup">
                            <p:stCondLst>
                              <p:cond delay="500"/>
                            </p:stCondLst>
                            <p:childTnLst>
                              <p:par>
                                <p:cTn id="19" presetID="18" presetClass="entr" presetSubtype="6" fill="hold" nodeType="afterEffect">
                                  <p:stCondLst>
                                    <p:cond delay="0"/>
                                  </p:stCondLst>
                                  <p:childTnLst>
                                    <p:set>
                                      <p:cBhvr>
                                        <p:cTn id="20" dur="1" fill="hold">
                                          <p:stCondLst>
                                            <p:cond delay="0"/>
                                          </p:stCondLst>
                                        </p:cTn>
                                        <p:tgtEl>
                                          <p:spTgt spid="369698"/>
                                        </p:tgtEl>
                                        <p:attrNameLst>
                                          <p:attrName>style.visibility</p:attrName>
                                        </p:attrNameLst>
                                      </p:cBhvr>
                                      <p:to>
                                        <p:strVal val="visible"/>
                                      </p:to>
                                    </p:set>
                                    <p:animEffect transition="in" filter="strips(downRight)">
                                      <p:cBhvr>
                                        <p:cTn id="21" dur="500"/>
                                        <p:tgtEl>
                                          <p:spTgt spid="36969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369699"/>
                                        </p:tgtEl>
                                        <p:attrNameLst>
                                          <p:attrName>style.visibility</p:attrName>
                                        </p:attrNameLst>
                                      </p:cBhvr>
                                      <p:to>
                                        <p:strVal val="visible"/>
                                      </p:to>
                                    </p:set>
                                    <p:animEffect transition="in" filter="strips(downRight)">
                                      <p:cBhvr>
                                        <p:cTn id="26" dur="500"/>
                                        <p:tgtEl>
                                          <p:spTgt spid="36969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369700"/>
                                        </p:tgtEl>
                                        <p:attrNameLst>
                                          <p:attrName>style.visibility</p:attrName>
                                        </p:attrNameLst>
                                      </p:cBhvr>
                                      <p:to>
                                        <p:strVal val="visible"/>
                                      </p:to>
                                    </p:set>
                                    <p:animEffect transition="in" filter="strips(downRight)">
                                      <p:cBhvr>
                                        <p:cTn id="31" dur="500"/>
                                        <p:tgtEl>
                                          <p:spTgt spid="369700"/>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369701"/>
                                        </p:tgtEl>
                                        <p:attrNameLst>
                                          <p:attrName>style.visibility</p:attrName>
                                        </p:attrNameLst>
                                      </p:cBhvr>
                                      <p:to>
                                        <p:strVal val="visible"/>
                                      </p:to>
                                    </p:set>
                                    <p:animEffect transition="in" filter="strips(downRight)">
                                      <p:cBhvr>
                                        <p:cTn id="36" dur="500"/>
                                        <p:tgtEl>
                                          <p:spTgt spid="369701"/>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grpId="0" nodeType="clickEffect">
                                  <p:stCondLst>
                                    <p:cond delay="0"/>
                                  </p:stCondLst>
                                  <p:childTnLst>
                                    <p:set>
                                      <p:cBhvr>
                                        <p:cTn id="40" dur="1" fill="hold">
                                          <p:stCondLst>
                                            <p:cond delay="0"/>
                                          </p:stCondLst>
                                        </p:cTn>
                                        <p:tgtEl>
                                          <p:spTgt spid="369689"/>
                                        </p:tgtEl>
                                        <p:attrNameLst>
                                          <p:attrName>style.visibility</p:attrName>
                                        </p:attrNameLst>
                                      </p:cBhvr>
                                      <p:to>
                                        <p:strVal val="visible"/>
                                      </p:to>
                                    </p:set>
                                    <p:animEffect transition="in" filter="strips(downRight)">
                                      <p:cBhvr>
                                        <p:cTn id="41" dur="500"/>
                                        <p:tgtEl>
                                          <p:spTgt spid="36968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nodeType="clickEffect">
                                  <p:stCondLst>
                                    <p:cond delay="0"/>
                                  </p:stCondLst>
                                  <p:childTnLst>
                                    <p:set>
                                      <p:cBhvr>
                                        <p:cTn id="45" dur="1" fill="hold">
                                          <p:stCondLst>
                                            <p:cond delay="0"/>
                                          </p:stCondLst>
                                        </p:cTn>
                                        <p:tgtEl>
                                          <p:spTgt spid="369690"/>
                                        </p:tgtEl>
                                        <p:attrNameLst>
                                          <p:attrName>style.visibility</p:attrName>
                                        </p:attrNameLst>
                                      </p:cBhvr>
                                      <p:to>
                                        <p:strVal val="visible"/>
                                      </p:to>
                                    </p:set>
                                    <p:animEffect transition="in" filter="strips(downRight)">
                                      <p:cBhvr>
                                        <p:cTn id="46" dur="500"/>
                                        <p:tgtEl>
                                          <p:spTgt spid="369690"/>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6" fill="hold" grpId="0" nodeType="clickEffect">
                                  <p:stCondLst>
                                    <p:cond delay="0"/>
                                  </p:stCondLst>
                                  <p:childTnLst>
                                    <p:set>
                                      <p:cBhvr>
                                        <p:cTn id="50" dur="1" fill="hold">
                                          <p:stCondLst>
                                            <p:cond delay="0"/>
                                          </p:stCondLst>
                                        </p:cTn>
                                        <p:tgtEl>
                                          <p:spTgt spid="369691"/>
                                        </p:tgtEl>
                                        <p:attrNameLst>
                                          <p:attrName>style.visibility</p:attrName>
                                        </p:attrNameLst>
                                      </p:cBhvr>
                                      <p:to>
                                        <p:strVal val="visible"/>
                                      </p:to>
                                    </p:set>
                                    <p:animEffect transition="in" filter="strips(downRight)">
                                      <p:cBhvr>
                                        <p:cTn id="51" dur="500"/>
                                        <p:tgtEl>
                                          <p:spTgt spid="369691"/>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grpId="0" nodeType="clickEffect">
                                  <p:stCondLst>
                                    <p:cond delay="0"/>
                                  </p:stCondLst>
                                  <p:childTnLst>
                                    <p:set>
                                      <p:cBhvr>
                                        <p:cTn id="55" dur="1" fill="hold">
                                          <p:stCondLst>
                                            <p:cond delay="0"/>
                                          </p:stCondLst>
                                        </p:cTn>
                                        <p:tgtEl>
                                          <p:spTgt spid="369692"/>
                                        </p:tgtEl>
                                        <p:attrNameLst>
                                          <p:attrName>style.visibility</p:attrName>
                                        </p:attrNameLst>
                                      </p:cBhvr>
                                      <p:to>
                                        <p:strVal val="visible"/>
                                      </p:to>
                                    </p:set>
                                    <p:animEffect transition="in" filter="strips(downRight)">
                                      <p:cBhvr>
                                        <p:cTn id="56" dur="500"/>
                                        <p:tgtEl>
                                          <p:spTgt spid="369692"/>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8" presetClass="entr" presetSubtype="6" fill="hold" nodeType="clickEffect">
                                  <p:stCondLst>
                                    <p:cond delay="0"/>
                                  </p:stCondLst>
                                  <p:childTnLst>
                                    <p:set>
                                      <p:cBhvr>
                                        <p:cTn id="60" dur="1" fill="hold">
                                          <p:stCondLst>
                                            <p:cond delay="0"/>
                                          </p:stCondLst>
                                        </p:cTn>
                                        <p:tgtEl>
                                          <p:spTgt spid="369696"/>
                                        </p:tgtEl>
                                        <p:attrNameLst>
                                          <p:attrName>style.visibility</p:attrName>
                                        </p:attrNameLst>
                                      </p:cBhvr>
                                      <p:to>
                                        <p:strVal val="visible"/>
                                      </p:to>
                                    </p:set>
                                    <p:animEffect transition="in" filter="strips(downRight)">
                                      <p:cBhvr>
                                        <p:cTn id="61" dur="500"/>
                                        <p:tgtEl>
                                          <p:spTgt spid="369696"/>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8" presetClass="entr" presetSubtype="6" fill="hold" grpId="0" nodeType="clickEffect">
                                  <p:stCondLst>
                                    <p:cond delay="0"/>
                                  </p:stCondLst>
                                  <p:childTnLst>
                                    <p:set>
                                      <p:cBhvr>
                                        <p:cTn id="65" dur="1" fill="hold">
                                          <p:stCondLst>
                                            <p:cond delay="0"/>
                                          </p:stCondLst>
                                        </p:cTn>
                                        <p:tgtEl>
                                          <p:spTgt spid="369693"/>
                                        </p:tgtEl>
                                        <p:attrNameLst>
                                          <p:attrName>style.visibility</p:attrName>
                                        </p:attrNameLst>
                                      </p:cBhvr>
                                      <p:to>
                                        <p:strVal val="visible"/>
                                      </p:to>
                                    </p:set>
                                    <p:animEffect transition="in" filter="strips(downRight)">
                                      <p:cBhvr>
                                        <p:cTn id="66" dur="500"/>
                                        <p:tgtEl>
                                          <p:spTgt spid="369693"/>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18" presetClass="entr" presetSubtype="6" fill="hold" grpId="0" nodeType="clickEffect">
                                  <p:stCondLst>
                                    <p:cond delay="0"/>
                                  </p:stCondLst>
                                  <p:childTnLst>
                                    <p:set>
                                      <p:cBhvr>
                                        <p:cTn id="70" dur="1" fill="hold">
                                          <p:stCondLst>
                                            <p:cond delay="0"/>
                                          </p:stCondLst>
                                        </p:cTn>
                                        <p:tgtEl>
                                          <p:spTgt spid="369694"/>
                                        </p:tgtEl>
                                        <p:attrNameLst>
                                          <p:attrName>style.visibility</p:attrName>
                                        </p:attrNameLst>
                                      </p:cBhvr>
                                      <p:to>
                                        <p:strVal val="visible"/>
                                      </p:to>
                                    </p:set>
                                    <p:animEffect transition="in" filter="strips(downRight)">
                                      <p:cBhvr>
                                        <p:cTn id="71" dur="500"/>
                                        <p:tgtEl>
                                          <p:spTgt spid="369694"/>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8" presetClass="entr" presetSubtype="6" fill="hold" grpId="0" nodeType="clickEffect">
                                  <p:stCondLst>
                                    <p:cond delay="0"/>
                                  </p:stCondLst>
                                  <p:childTnLst>
                                    <p:set>
                                      <p:cBhvr>
                                        <p:cTn id="75" dur="1" fill="hold">
                                          <p:stCondLst>
                                            <p:cond delay="0"/>
                                          </p:stCondLst>
                                        </p:cTn>
                                        <p:tgtEl>
                                          <p:spTgt spid="369695"/>
                                        </p:tgtEl>
                                        <p:attrNameLst>
                                          <p:attrName>style.visibility</p:attrName>
                                        </p:attrNameLst>
                                      </p:cBhvr>
                                      <p:to>
                                        <p:strVal val="visible"/>
                                      </p:to>
                                    </p:set>
                                    <p:animEffect transition="in" filter="strips(downRight)">
                                      <p:cBhvr>
                                        <p:cTn id="76" dur="500"/>
                                        <p:tgtEl>
                                          <p:spTgt spid="3696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87" grpId="0" autoUpdateAnimBg="0"/>
      <p:bldP spid="369688" grpId="0" autoUpdateAnimBg="0"/>
      <p:bldP spid="369689" grpId="0" autoUpdateAnimBg="0"/>
      <p:bldP spid="369691" grpId="0" autoUpdateAnimBg="0"/>
      <p:bldP spid="369692" grpId="0" autoUpdateAnimBg="0"/>
      <p:bldP spid="369693" grpId="0" autoUpdateAnimBg="0"/>
      <p:bldP spid="369694" grpId="0" autoUpdateAnimBg="0"/>
      <p:bldP spid="369695" grpId="0" autoUpdateAnimBg="0"/>
      <p:bldP spid="369697" grpId="0" autoUpdateAnimBg="0"/>
      <p:bldP spid="369699" grpId="0" autoUpdateAnimBg="0"/>
      <p:bldP spid="369700" grpId="0" autoUpdateAnimBg="0"/>
      <p:bldP spid="369701"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719" name="Text Box 31"/>
          <p:cNvSpPr txBox="1">
            <a:spLocks noChangeArrowheads="1"/>
          </p:cNvSpPr>
          <p:nvPr/>
        </p:nvSpPr>
        <p:spPr bwMode="auto">
          <a:xfrm>
            <a:off x="4730750" y="2794000"/>
            <a:ext cx="1666875" cy="1023938"/>
          </a:xfrm>
          <a:prstGeom prst="rect">
            <a:avLst/>
          </a:prstGeom>
          <a:noFill/>
          <a:ln w="3810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kumimoji="1" lang="en-US" altLang="zh-CN" sz="1000">
              <a:solidFill>
                <a:srgbClr val="000066"/>
              </a:solidFill>
              <a:latin typeface="Times New Roman" panose="02020603050405020304" pitchFamily="18" charset="0"/>
              <a:ea typeface="楷体_GB2312" pitchFamily="49" charset="-122"/>
            </a:endParaRPr>
          </a:p>
          <a:p>
            <a:pPr>
              <a:lnSpc>
                <a:spcPct val="70000"/>
              </a:lnSpc>
              <a:spcBef>
                <a:spcPct val="50000"/>
              </a:spcBef>
            </a:pPr>
            <a:r>
              <a:rPr kumimoji="1" lang="zh-CN" altLang="en-US" sz="2800">
                <a:solidFill>
                  <a:srgbClr val="000066"/>
                </a:solidFill>
                <a:latin typeface="Times New Roman" panose="02020603050405020304" pitchFamily="18" charset="0"/>
                <a:ea typeface="楷体_GB2312" pitchFamily="49" charset="-122"/>
              </a:rPr>
              <a:t>存储矩阵</a:t>
            </a:r>
          </a:p>
          <a:p>
            <a:pPr>
              <a:spcBef>
                <a:spcPct val="50000"/>
              </a:spcBef>
            </a:pPr>
            <a:endParaRPr kumimoji="1" lang="en-US" altLang="zh-CN" sz="1000">
              <a:solidFill>
                <a:srgbClr val="000066"/>
              </a:solidFill>
              <a:latin typeface="Times New Roman" panose="02020603050405020304" pitchFamily="18" charset="0"/>
              <a:ea typeface="楷体_GB2312" pitchFamily="49" charset="-122"/>
            </a:endParaRPr>
          </a:p>
        </p:txBody>
      </p:sp>
      <p:grpSp>
        <p:nvGrpSpPr>
          <p:cNvPr id="370720" name="Group 32"/>
          <p:cNvGrpSpPr>
            <a:grpSpLocks/>
          </p:cNvGrpSpPr>
          <p:nvPr/>
        </p:nvGrpSpPr>
        <p:grpSpPr bwMode="auto">
          <a:xfrm>
            <a:off x="1908175" y="2724150"/>
            <a:ext cx="2543175" cy="1443038"/>
            <a:chOff x="1181" y="1889"/>
            <a:chExt cx="1754" cy="1162"/>
          </a:xfrm>
        </p:grpSpPr>
        <p:sp>
          <p:nvSpPr>
            <p:cNvPr id="370721" name="Text Box 33"/>
            <p:cNvSpPr txBox="1">
              <a:spLocks noChangeArrowheads="1"/>
            </p:cNvSpPr>
            <p:nvPr/>
          </p:nvSpPr>
          <p:spPr bwMode="auto">
            <a:xfrm>
              <a:off x="1898" y="1889"/>
              <a:ext cx="657" cy="1162"/>
            </a:xfrm>
            <a:prstGeom prst="rect">
              <a:avLst/>
            </a:prstGeom>
            <a:noFill/>
            <a:ln w="3810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地址译码器</a:t>
              </a:r>
            </a:p>
          </p:txBody>
        </p:sp>
        <p:sp>
          <p:nvSpPr>
            <p:cNvPr id="370722" name="AutoShape 34"/>
            <p:cNvSpPr>
              <a:spLocks noChangeArrowheads="1"/>
            </p:cNvSpPr>
            <p:nvPr/>
          </p:nvSpPr>
          <p:spPr bwMode="auto">
            <a:xfrm>
              <a:off x="1789" y="2264"/>
              <a:ext cx="378" cy="215"/>
            </a:xfrm>
            <a:prstGeom prst="rightArrow">
              <a:avLst>
                <a:gd name="adj1" fmla="val 50000"/>
                <a:gd name="adj2" fmla="val 43953"/>
              </a:avLst>
            </a:prstGeom>
            <a:noFill/>
            <a:ln w="28575">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70723" name="AutoShape 35"/>
            <p:cNvSpPr>
              <a:spLocks noChangeArrowheads="1"/>
            </p:cNvSpPr>
            <p:nvPr/>
          </p:nvSpPr>
          <p:spPr bwMode="auto">
            <a:xfrm>
              <a:off x="2557" y="2266"/>
              <a:ext cx="378" cy="215"/>
            </a:xfrm>
            <a:prstGeom prst="rightArrow">
              <a:avLst>
                <a:gd name="adj1" fmla="val 50000"/>
                <a:gd name="adj2" fmla="val 43953"/>
              </a:avLst>
            </a:prstGeom>
            <a:noFill/>
            <a:ln w="28575">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70724" name="Text Box 36"/>
            <p:cNvSpPr txBox="1">
              <a:spLocks noChangeArrowheads="1"/>
            </p:cNvSpPr>
            <p:nvPr/>
          </p:nvSpPr>
          <p:spPr bwMode="auto">
            <a:xfrm>
              <a:off x="1181" y="2086"/>
              <a:ext cx="567" cy="712"/>
            </a:xfrm>
            <a:prstGeom prst="rect">
              <a:avLst/>
            </a:prstGeom>
            <a:noFill/>
            <a:ln w="28575">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lgn="l">
                <a:spcBef>
                  <a:spcPct val="50000"/>
                </a:spcBef>
              </a:pPr>
              <a:r>
                <a:rPr kumimoji="1" lang="zh-CN" altLang="en-US" sz="2000">
                  <a:solidFill>
                    <a:srgbClr val="000066"/>
                  </a:solidFill>
                  <a:latin typeface="Times New Roman" panose="02020603050405020304" pitchFamily="18" charset="0"/>
                  <a:ea typeface="楷体_GB2312" pitchFamily="49" charset="-122"/>
                </a:rPr>
                <a:t>地址输入</a:t>
              </a:r>
            </a:p>
          </p:txBody>
        </p:sp>
      </p:grpSp>
      <p:sp>
        <p:nvSpPr>
          <p:cNvPr id="370725" name="Rectangle 37"/>
          <p:cNvSpPr>
            <a:spLocks noChangeArrowheads="1"/>
          </p:cNvSpPr>
          <p:nvPr/>
        </p:nvSpPr>
        <p:spPr bwMode="auto">
          <a:xfrm>
            <a:off x="684213" y="333375"/>
            <a:ext cx="4741862"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800">
                <a:solidFill>
                  <a:schemeClr val="accent2"/>
                </a:solidFill>
                <a:latin typeface="Times New Roman" panose="02020603050405020304" pitchFamily="18" charset="0"/>
                <a:sym typeface="Symbol" panose="05050102010706020507" pitchFamily="18" charset="2"/>
              </a:rPr>
              <a:t>7.1.1</a:t>
            </a:r>
            <a:r>
              <a:rPr lang="en-US" altLang="zh-CN" sz="2800">
                <a:solidFill>
                  <a:schemeClr val="accent2"/>
                </a:solidFill>
                <a:latin typeface="Times New Roman" panose="02020603050405020304" pitchFamily="18" charset="0"/>
              </a:rPr>
              <a:t> ROM</a:t>
            </a:r>
            <a:r>
              <a:rPr lang="zh-CN" altLang="en-US" sz="2800">
                <a:solidFill>
                  <a:schemeClr val="accent2"/>
                </a:solidFill>
                <a:latin typeface="Times New Roman" panose="02020603050405020304" pitchFamily="18" charset="0"/>
              </a:rPr>
              <a:t>的基本结构</a:t>
            </a:r>
          </a:p>
        </p:txBody>
      </p:sp>
      <p:grpSp>
        <p:nvGrpSpPr>
          <p:cNvPr id="370726" name="Group 38"/>
          <p:cNvGrpSpPr>
            <a:grpSpLocks/>
          </p:cNvGrpSpPr>
          <p:nvPr/>
        </p:nvGrpSpPr>
        <p:grpSpPr bwMode="auto">
          <a:xfrm>
            <a:off x="1908175" y="3933825"/>
            <a:ext cx="4622800" cy="1985963"/>
            <a:chOff x="1202" y="2341"/>
            <a:chExt cx="3188" cy="1599"/>
          </a:xfrm>
        </p:grpSpPr>
        <p:sp>
          <p:nvSpPr>
            <p:cNvPr id="370727" name="AutoShape 39"/>
            <p:cNvSpPr>
              <a:spLocks noChangeArrowheads="1"/>
            </p:cNvSpPr>
            <p:nvPr/>
          </p:nvSpPr>
          <p:spPr bwMode="auto">
            <a:xfrm>
              <a:off x="3492" y="2341"/>
              <a:ext cx="250" cy="457"/>
            </a:xfrm>
            <a:prstGeom prst="downArrow">
              <a:avLst>
                <a:gd name="adj1" fmla="val 50000"/>
                <a:gd name="adj2" fmla="val 45700"/>
              </a:avLst>
            </a:prstGeom>
            <a:noFill/>
            <a:ln w="28575">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70728" name="AutoShape 40"/>
            <p:cNvSpPr>
              <a:spLocks noChangeArrowheads="1"/>
            </p:cNvSpPr>
            <p:nvPr/>
          </p:nvSpPr>
          <p:spPr bwMode="auto">
            <a:xfrm>
              <a:off x="3424" y="3158"/>
              <a:ext cx="250" cy="407"/>
            </a:xfrm>
            <a:prstGeom prst="downArrow">
              <a:avLst>
                <a:gd name="adj1" fmla="val 50000"/>
                <a:gd name="adj2" fmla="val 40700"/>
              </a:avLst>
            </a:prstGeom>
            <a:noFill/>
            <a:ln w="28575">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370729" name="Text Box 41"/>
            <p:cNvSpPr txBox="1">
              <a:spLocks noChangeArrowheads="1"/>
            </p:cNvSpPr>
            <p:nvPr/>
          </p:nvSpPr>
          <p:spPr bwMode="auto">
            <a:xfrm>
              <a:off x="3048" y="3590"/>
              <a:ext cx="1149" cy="350"/>
            </a:xfrm>
            <a:prstGeom prst="rect">
              <a:avLst/>
            </a:prstGeom>
            <a:noFill/>
            <a:ln w="3810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000">
                  <a:solidFill>
                    <a:srgbClr val="000066"/>
                  </a:solidFill>
                  <a:latin typeface="Times New Roman" panose="02020603050405020304" pitchFamily="18" charset="0"/>
                  <a:ea typeface="楷体_GB2312" pitchFamily="49" charset="-122"/>
                </a:rPr>
                <a:t>数据输出</a:t>
              </a:r>
              <a:endParaRPr kumimoji="1" lang="zh-CN" altLang="en-US" sz="600">
                <a:solidFill>
                  <a:srgbClr val="000066"/>
                </a:solidFill>
                <a:latin typeface="Times New Roman" panose="02020603050405020304" pitchFamily="18" charset="0"/>
                <a:ea typeface="楷体_GB2312" pitchFamily="49" charset="-122"/>
              </a:endParaRPr>
            </a:p>
          </p:txBody>
        </p:sp>
        <p:sp>
          <p:nvSpPr>
            <p:cNvPr id="370730" name="Text Box 42"/>
            <p:cNvSpPr txBox="1">
              <a:spLocks noChangeArrowheads="1"/>
            </p:cNvSpPr>
            <p:nvPr/>
          </p:nvSpPr>
          <p:spPr bwMode="auto">
            <a:xfrm>
              <a:off x="1202" y="2818"/>
              <a:ext cx="1150" cy="595"/>
            </a:xfrm>
            <a:prstGeom prst="rect">
              <a:avLst/>
            </a:prstGeom>
            <a:noFill/>
            <a:ln w="3810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000">
                  <a:solidFill>
                    <a:srgbClr val="000066"/>
                  </a:solidFill>
                  <a:latin typeface="Times New Roman" panose="02020603050405020304" pitchFamily="18" charset="0"/>
                  <a:ea typeface="楷体_GB2312" pitchFamily="49" charset="-122"/>
                </a:rPr>
                <a:t>控制信号输入</a:t>
              </a:r>
              <a:endParaRPr kumimoji="1" lang="zh-CN" altLang="en-US" sz="600">
                <a:solidFill>
                  <a:srgbClr val="000066"/>
                </a:solidFill>
                <a:latin typeface="Times New Roman" panose="02020603050405020304" pitchFamily="18" charset="0"/>
                <a:ea typeface="楷体_GB2312" pitchFamily="49" charset="-122"/>
              </a:endParaRPr>
            </a:p>
          </p:txBody>
        </p:sp>
        <p:sp>
          <p:nvSpPr>
            <p:cNvPr id="370731" name="Line 43"/>
            <p:cNvSpPr>
              <a:spLocks noChangeShapeType="1"/>
            </p:cNvSpPr>
            <p:nvPr/>
          </p:nvSpPr>
          <p:spPr bwMode="auto">
            <a:xfrm>
              <a:off x="2358" y="2954"/>
              <a:ext cx="392" cy="0"/>
            </a:xfrm>
            <a:prstGeom prst="line">
              <a:avLst/>
            </a:prstGeom>
            <a:noFill/>
            <a:ln w="38100">
              <a:solidFill>
                <a:srgbClr val="CC00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370732" name="Text Box 44"/>
            <p:cNvSpPr txBox="1">
              <a:spLocks noChangeArrowheads="1"/>
            </p:cNvSpPr>
            <p:nvPr/>
          </p:nvSpPr>
          <p:spPr bwMode="auto">
            <a:xfrm>
              <a:off x="2745" y="2795"/>
              <a:ext cx="1645" cy="398"/>
            </a:xfrm>
            <a:prstGeom prst="rect">
              <a:avLst/>
            </a:prstGeom>
            <a:noFill/>
            <a:ln w="38100">
              <a:solidFill>
                <a:srgbClr val="CC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a:solidFill>
                    <a:srgbClr val="000066"/>
                  </a:solidFill>
                  <a:latin typeface="Times New Roman" panose="02020603050405020304" pitchFamily="18" charset="0"/>
                  <a:ea typeface="楷体_GB2312" pitchFamily="49" charset="-122"/>
                </a:rPr>
                <a:t>输出控制电路</a:t>
              </a:r>
              <a:endParaRPr kumimoji="1" lang="zh-CN" altLang="en-US" sz="700">
                <a:solidFill>
                  <a:srgbClr val="000066"/>
                </a:solidFill>
                <a:latin typeface="Times New Roman" panose="02020603050405020304" pitchFamily="18" charset="0"/>
                <a:ea typeface="楷体_GB2312" pitchFamily="49" charset="-122"/>
              </a:endParaRPr>
            </a:p>
          </p:txBody>
        </p:sp>
      </p:grpSp>
      <p:sp>
        <p:nvSpPr>
          <p:cNvPr id="370733" name="Rectangle 45"/>
          <p:cNvSpPr>
            <a:spLocks noChangeArrowheads="1"/>
          </p:cNvSpPr>
          <p:nvPr/>
        </p:nvSpPr>
        <p:spPr bwMode="auto">
          <a:xfrm>
            <a:off x="4535488" y="2722563"/>
            <a:ext cx="1981200" cy="1189037"/>
          </a:xfrm>
          <a:prstGeom prst="rect">
            <a:avLst/>
          </a:prstGeom>
          <a:noFill/>
          <a:ln w="38100">
            <a:solidFill>
              <a:srgbClr val="66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70734" name="Rectangle 46"/>
          <p:cNvSpPr>
            <a:spLocks noChangeArrowheads="1"/>
          </p:cNvSpPr>
          <p:nvPr/>
        </p:nvSpPr>
        <p:spPr bwMode="auto">
          <a:xfrm>
            <a:off x="1692275" y="4378325"/>
            <a:ext cx="5651500" cy="1571625"/>
          </a:xfrm>
          <a:prstGeom prst="rect">
            <a:avLst/>
          </a:prstGeom>
          <a:noFill/>
          <a:ln w="38100">
            <a:solidFill>
              <a:srgbClr val="66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70735" name="Rectangle 47"/>
          <p:cNvSpPr>
            <a:spLocks noChangeArrowheads="1"/>
          </p:cNvSpPr>
          <p:nvPr/>
        </p:nvSpPr>
        <p:spPr bwMode="auto">
          <a:xfrm>
            <a:off x="1763713" y="2576513"/>
            <a:ext cx="2303462" cy="1693862"/>
          </a:xfrm>
          <a:prstGeom prst="rect">
            <a:avLst/>
          </a:prstGeom>
          <a:noFill/>
          <a:ln w="38100">
            <a:solidFill>
              <a:srgbClr val="66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70736" name="AutoShape 48"/>
          <p:cNvSpPr>
            <a:spLocks noChangeArrowheads="1"/>
          </p:cNvSpPr>
          <p:nvPr/>
        </p:nvSpPr>
        <p:spPr bwMode="auto">
          <a:xfrm>
            <a:off x="179388" y="2420938"/>
            <a:ext cx="1849437" cy="498475"/>
          </a:xfrm>
          <a:prstGeom prst="wedgeRoundRectCallout">
            <a:avLst>
              <a:gd name="adj1" fmla="val 110343"/>
              <a:gd name="adj2" fmla="val 98727"/>
              <a:gd name="adj3" fmla="val 16667"/>
            </a:avLst>
          </a:prstGeom>
          <a:solidFill>
            <a:schemeClr val="bg2"/>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rgbClr val="000066"/>
                </a:solidFill>
                <a:latin typeface="Times New Roman" panose="02020603050405020304" pitchFamily="18" charset="0"/>
                <a:ea typeface="楷体_GB2312" pitchFamily="49" charset="-122"/>
              </a:rPr>
              <a:t>地址译码器</a:t>
            </a:r>
          </a:p>
        </p:txBody>
      </p:sp>
      <p:sp>
        <p:nvSpPr>
          <p:cNvPr id="370737" name="AutoShape 49"/>
          <p:cNvSpPr>
            <a:spLocks noChangeArrowheads="1"/>
          </p:cNvSpPr>
          <p:nvPr/>
        </p:nvSpPr>
        <p:spPr bwMode="auto">
          <a:xfrm>
            <a:off x="6659563" y="2349500"/>
            <a:ext cx="1517650" cy="498475"/>
          </a:xfrm>
          <a:prstGeom prst="wedgeRoundRectCallout">
            <a:avLst>
              <a:gd name="adj1" fmla="val -80440"/>
              <a:gd name="adj2" fmla="val 91083"/>
              <a:gd name="adj3" fmla="val 16667"/>
            </a:avLst>
          </a:prstGeom>
          <a:solidFill>
            <a:schemeClr val="bg2"/>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rgbClr val="000066"/>
                </a:solidFill>
                <a:latin typeface="Verdana" panose="020B0604030504040204" pitchFamily="34" charset="0"/>
                <a:ea typeface="楷体_GB2312" pitchFamily="49" charset="-122"/>
              </a:rPr>
              <a:t>存储矩阵</a:t>
            </a:r>
            <a:endParaRPr kumimoji="1" lang="zh-CN" altLang="en-US" sz="2400">
              <a:solidFill>
                <a:srgbClr val="000066"/>
              </a:solidFill>
              <a:latin typeface="Times New Roman" panose="02020603050405020304" pitchFamily="18" charset="0"/>
              <a:ea typeface="楷体_GB2312" pitchFamily="49" charset="-122"/>
            </a:endParaRPr>
          </a:p>
        </p:txBody>
      </p:sp>
      <p:sp>
        <p:nvSpPr>
          <p:cNvPr id="370738" name="AutoShape 50"/>
          <p:cNvSpPr>
            <a:spLocks noChangeArrowheads="1"/>
          </p:cNvSpPr>
          <p:nvPr/>
        </p:nvSpPr>
        <p:spPr bwMode="auto">
          <a:xfrm>
            <a:off x="6853238" y="3514725"/>
            <a:ext cx="2178050" cy="498475"/>
          </a:xfrm>
          <a:prstGeom prst="wedgeRoundRectCallout">
            <a:avLst>
              <a:gd name="adj1" fmla="val -85653"/>
              <a:gd name="adj2" fmla="val 186273"/>
              <a:gd name="adj3" fmla="val 16667"/>
            </a:avLst>
          </a:prstGeom>
          <a:solidFill>
            <a:schemeClr val="bg2"/>
          </a:soli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rgbClr val="000066"/>
                </a:solidFill>
                <a:latin typeface="Verdana" panose="020B0604030504040204" pitchFamily="34" charset="0"/>
                <a:ea typeface="楷体_GB2312" pitchFamily="49" charset="-122"/>
              </a:rPr>
              <a:t>输出控制电路</a:t>
            </a:r>
          </a:p>
        </p:txBody>
      </p:sp>
      <p:sp>
        <p:nvSpPr>
          <p:cNvPr id="370739" name="Rectangle 51"/>
          <p:cNvSpPr>
            <a:spLocks noChangeArrowheads="1"/>
          </p:cNvSpPr>
          <p:nvPr/>
        </p:nvSpPr>
        <p:spPr bwMode="auto">
          <a:xfrm>
            <a:off x="34925" y="5949950"/>
            <a:ext cx="91090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800">
                <a:solidFill>
                  <a:srgbClr val="000066"/>
                </a:solidFill>
                <a:latin typeface="Times New Roman" panose="02020603050405020304" pitchFamily="18" charset="0"/>
                <a:ea typeface="楷体_GB2312" pitchFamily="49" charset="-122"/>
              </a:rPr>
              <a:t> </a:t>
            </a:r>
            <a:r>
              <a:rPr kumimoji="1" lang="en-US" altLang="zh-CN" sz="2400">
                <a:solidFill>
                  <a:srgbClr val="000066"/>
                </a:solidFill>
                <a:latin typeface="Times New Roman" panose="02020603050405020304" pitchFamily="18" charset="0"/>
                <a:ea typeface="楷体_GB2312" pitchFamily="49" charset="-122"/>
              </a:rPr>
              <a:t>ROM</a:t>
            </a:r>
            <a:r>
              <a:rPr kumimoji="1" lang="zh-CN" altLang="en-US" sz="2400">
                <a:solidFill>
                  <a:srgbClr val="000066"/>
                </a:solidFill>
                <a:latin typeface="Times New Roman" panose="02020603050405020304" pitchFamily="18" charset="0"/>
                <a:ea typeface="楷体_GB2312" pitchFamily="49" charset="-122"/>
              </a:rPr>
              <a:t>主要由地址译码器、存储矩阵和输出控制电路三部分组成。</a:t>
            </a:r>
          </a:p>
        </p:txBody>
      </p:sp>
      <p:sp>
        <p:nvSpPr>
          <p:cNvPr id="370740" name="Rectangle 52"/>
          <p:cNvSpPr>
            <a:spLocks noChangeArrowheads="1"/>
          </p:cNvSpPr>
          <p:nvPr/>
        </p:nvSpPr>
        <p:spPr bwMode="auto">
          <a:xfrm>
            <a:off x="250825" y="1123950"/>
            <a:ext cx="8713788" cy="11874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400">
                <a:solidFill>
                  <a:srgbClr val="000066"/>
                </a:solidFill>
                <a:latin typeface="Times New Roman" panose="02020603050405020304" pitchFamily="18" charset="0"/>
                <a:ea typeface="楷体_GB2312" pitchFamily="49" charset="-122"/>
              </a:rPr>
              <a:t>ROM</a:t>
            </a:r>
            <a:r>
              <a:rPr lang="zh-CN" altLang="en-US" sz="2400">
                <a:solidFill>
                  <a:srgbClr val="000066"/>
                </a:solidFill>
                <a:latin typeface="Times New Roman" panose="02020603050405020304" pitchFamily="18" charset="0"/>
                <a:ea typeface="楷体_GB2312" pitchFamily="49" charset="-122"/>
              </a:rPr>
              <a:t>是一种永久性数据存储器，其中的数据一般由专用的装置写入，数据一旦写入，不能随意改写，在切断电源之后，数据也不会消失。</a:t>
            </a: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70719"/>
                                        </p:tgtEl>
                                        <p:attrNameLst>
                                          <p:attrName>style.visibility</p:attrName>
                                        </p:attrNameLst>
                                      </p:cBhvr>
                                      <p:to>
                                        <p:strVal val="visible"/>
                                      </p:to>
                                    </p:set>
                                    <p:animEffect transition="in" filter="box(out)">
                                      <p:cBhvr>
                                        <p:cTn id="7" dur="500"/>
                                        <p:tgtEl>
                                          <p:spTgt spid="3707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70733"/>
                                        </p:tgtEl>
                                        <p:attrNameLst>
                                          <p:attrName>style.visibility</p:attrName>
                                        </p:attrNameLst>
                                      </p:cBhvr>
                                      <p:to>
                                        <p:strVal val="visible"/>
                                      </p:to>
                                    </p:set>
                                    <p:animEffect transition="in" filter="box(in)">
                                      <p:cBhvr>
                                        <p:cTn id="12" dur="500"/>
                                        <p:tgtEl>
                                          <p:spTgt spid="3707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70720"/>
                                        </p:tgtEl>
                                        <p:attrNameLst>
                                          <p:attrName>style.visibility</p:attrName>
                                        </p:attrNameLst>
                                      </p:cBhvr>
                                      <p:to>
                                        <p:strVal val="visible"/>
                                      </p:to>
                                    </p:set>
                                    <p:animEffect transition="in" filter="wipe(left)">
                                      <p:cBhvr>
                                        <p:cTn id="17" dur="500"/>
                                        <p:tgtEl>
                                          <p:spTgt spid="3707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70735"/>
                                        </p:tgtEl>
                                        <p:attrNameLst>
                                          <p:attrName>style.visibility</p:attrName>
                                        </p:attrNameLst>
                                      </p:cBhvr>
                                      <p:to>
                                        <p:strVal val="visible"/>
                                      </p:to>
                                    </p:set>
                                    <p:animEffect transition="in" filter="box(in)">
                                      <p:cBhvr>
                                        <p:cTn id="22" dur="500"/>
                                        <p:tgtEl>
                                          <p:spTgt spid="37073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370726"/>
                                        </p:tgtEl>
                                        <p:attrNameLst>
                                          <p:attrName>style.visibility</p:attrName>
                                        </p:attrNameLst>
                                      </p:cBhvr>
                                      <p:to>
                                        <p:strVal val="visible"/>
                                      </p:to>
                                    </p:set>
                                    <p:animEffect transition="in" filter="wipe(up)">
                                      <p:cBhvr>
                                        <p:cTn id="27" dur="500"/>
                                        <p:tgtEl>
                                          <p:spTgt spid="3707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70734"/>
                                        </p:tgtEl>
                                        <p:attrNameLst>
                                          <p:attrName>style.visibility</p:attrName>
                                        </p:attrNameLst>
                                      </p:cBhvr>
                                      <p:to>
                                        <p:strVal val="visible"/>
                                      </p:to>
                                    </p:set>
                                    <p:animEffect transition="in" filter="box(in)">
                                      <p:cBhvr>
                                        <p:cTn id="32" dur="500"/>
                                        <p:tgtEl>
                                          <p:spTgt spid="37073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70737"/>
                                        </p:tgtEl>
                                        <p:attrNameLst>
                                          <p:attrName>style.visibility</p:attrName>
                                        </p:attrNameLst>
                                      </p:cBhvr>
                                      <p:to>
                                        <p:strVal val="visible"/>
                                      </p:to>
                                    </p:set>
                                    <p:animEffect transition="in" filter="wipe(up)">
                                      <p:cBhvr>
                                        <p:cTn id="37" dur="500"/>
                                        <p:tgtEl>
                                          <p:spTgt spid="37073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70736"/>
                                        </p:tgtEl>
                                        <p:attrNameLst>
                                          <p:attrName>style.visibility</p:attrName>
                                        </p:attrNameLst>
                                      </p:cBhvr>
                                      <p:to>
                                        <p:strVal val="visible"/>
                                      </p:to>
                                    </p:set>
                                    <p:animEffect transition="in" filter="wipe(left)">
                                      <p:cBhvr>
                                        <p:cTn id="42" dur="500"/>
                                        <p:tgtEl>
                                          <p:spTgt spid="37073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370738"/>
                                        </p:tgtEl>
                                        <p:attrNameLst>
                                          <p:attrName>style.visibility</p:attrName>
                                        </p:attrNameLst>
                                      </p:cBhvr>
                                      <p:to>
                                        <p:strVal val="visible"/>
                                      </p:to>
                                    </p:set>
                                    <p:animEffect transition="in" filter="wipe(up)">
                                      <p:cBhvr>
                                        <p:cTn id="47" dur="500"/>
                                        <p:tgtEl>
                                          <p:spTgt spid="37073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370740"/>
                                        </p:tgtEl>
                                        <p:attrNameLst>
                                          <p:attrName>style.visibility</p:attrName>
                                        </p:attrNameLst>
                                      </p:cBhvr>
                                      <p:to>
                                        <p:strVal val="visible"/>
                                      </p:to>
                                    </p:set>
                                    <p:animEffect transition="in" filter="wipe(up)">
                                      <p:cBhvr>
                                        <p:cTn id="52" dur="500"/>
                                        <p:tgtEl>
                                          <p:spTgt spid="37074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70739"/>
                                        </p:tgtEl>
                                        <p:attrNameLst>
                                          <p:attrName>style.visibility</p:attrName>
                                        </p:attrNameLst>
                                      </p:cBhvr>
                                      <p:to>
                                        <p:strVal val="visible"/>
                                      </p:to>
                                    </p:set>
                                    <p:animEffect transition="in" filter="strips(downRight)">
                                      <p:cBhvr>
                                        <p:cTn id="57" dur="500"/>
                                        <p:tgtEl>
                                          <p:spTgt spid="370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719" grpId="0" animBg="1"/>
      <p:bldP spid="370736" grpId="0" animBg="1"/>
      <p:bldP spid="370737" grpId="0" animBg="1"/>
      <p:bldP spid="370738" grpId="0" animBg="1"/>
      <p:bldP spid="370739" grpId="0"/>
      <p:bldP spid="37074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20" name="Rectangle 8"/>
          <p:cNvSpPr>
            <a:spLocks noChangeArrowheads="1"/>
          </p:cNvSpPr>
          <p:nvPr/>
        </p:nvSpPr>
        <p:spPr bwMode="auto">
          <a:xfrm>
            <a:off x="539750" y="549275"/>
            <a:ext cx="7056438" cy="55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2400">
                <a:solidFill>
                  <a:srgbClr val="000066"/>
                </a:solidFill>
                <a:latin typeface="Times New Roman" panose="02020603050405020304" pitchFamily="18" charset="0"/>
              </a:rPr>
              <a:t>ROM</a:t>
            </a:r>
            <a:r>
              <a:rPr lang="zh-CN" altLang="en-US" sz="2400">
                <a:solidFill>
                  <a:srgbClr val="000066"/>
                </a:solidFill>
                <a:latin typeface="Times New Roman" panose="02020603050405020304" pitchFamily="18" charset="0"/>
              </a:rPr>
              <a:t>（二极管</a:t>
            </a:r>
            <a:r>
              <a:rPr lang="en-US" altLang="zh-CN" sz="2400">
                <a:solidFill>
                  <a:srgbClr val="000066"/>
                </a:solidFill>
                <a:latin typeface="Times New Roman" panose="02020603050405020304" pitchFamily="18" charset="0"/>
              </a:rPr>
              <a:t>PROM</a:t>
            </a:r>
            <a:r>
              <a:rPr lang="zh-CN" altLang="en-US" sz="2400">
                <a:solidFill>
                  <a:srgbClr val="000066"/>
                </a:solidFill>
                <a:latin typeface="Times New Roman" panose="02020603050405020304" pitchFamily="18" charset="0"/>
              </a:rPr>
              <a:t>）</a:t>
            </a:r>
            <a:r>
              <a:rPr kumimoji="1" lang="zh-CN" altLang="en-US" sz="2400">
                <a:solidFill>
                  <a:srgbClr val="000066"/>
                </a:solidFill>
              </a:rPr>
              <a:t>结构示意图</a:t>
            </a:r>
          </a:p>
        </p:txBody>
      </p:sp>
      <p:sp>
        <p:nvSpPr>
          <p:cNvPr id="371721" name="Rectangle 9"/>
          <p:cNvSpPr>
            <a:spLocks noChangeArrowheads="1"/>
          </p:cNvSpPr>
          <p:nvPr/>
        </p:nvSpPr>
        <p:spPr bwMode="auto">
          <a:xfrm>
            <a:off x="0" y="13382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graphicFrame>
        <p:nvGraphicFramePr>
          <p:cNvPr id="371722" name="Object 10"/>
          <p:cNvGraphicFramePr>
            <a:graphicFrameLocks noChangeAspect="1"/>
          </p:cNvGraphicFramePr>
          <p:nvPr/>
        </p:nvGraphicFramePr>
        <p:xfrm>
          <a:off x="2119313" y="1268413"/>
          <a:ext cx="5599112" cy="4941887"/>
        </p:xfrm>
        <a:graphic>
          <a:graphicData uri="http://schemas.openxmlformats.org/presentationml/2006/ole">
            <mc:AlternateContent xmlns:mc="http://schemas.openxmlformats.org/markup-compatibility/2006">
              <mc:Choice xmlns:v="urn:schemas-microsoft-com:vml" Requires="v">
                <p:oleObj spid="_x0000_s2050" name="图片" r:id="rId4" imgW="3371760" imgH="3390840" progId="Word.Picture.8">
                  <p:embed/>
                </p:oleObj>
              </mc:Choice>
              <mc:Fallback>
                <p:oleObj name="图片" r:id="rId4" imgW="3371760" imgH="3390840" progId="Word.Picture.8">
                  <p:embed/>
                  <p:pic>
                    <p:nvPicPr>
                      <p:cNvPr id="371722"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9313" y="1268413"/>
                        <a:ext cx="5599112" cy="4941887"/>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371723" name="Rectangle 11"/>
          <p:cNvSpPr>
            <a:spLocks noChangeArrowheads="1"/>
          </p:cNvSpPr>
          <p:nvPr/>
        </p:nvSpPr>
        <p:spPr bwMode="auto">
          <a:xfrm>
            <a:off x="4464050" y="2025650"/>
            <a:ext cx="2808288" cy="2519363"/>
          </a:xfrm>
          <a:prstGeom prst="rect">
            <a:avLst/>
          </a:prstGeom>
          <a:noFill/>
          <a:ln w="38100">
            <a:solidFill>
              <a:srgbClr val="66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71724" name="AutoShape 12"/>
          <p:cNvSpPr>
            <a:spLocks noChangeArrowheads="1"/>
          </p:cNvSpPr>
          <p:nvPr/>
        </p:nvSpPr>
        <p:spPr bwMode="auto">
          <a:xfrm>
            <a:off x="7812088" y="1844675"/>
            <a:ext cx="1036637" cy="1146175"/>
          </a:xfrm>
          <a:prstGeom prst="wedgeRoundRectCallout">
            <a:avLst>
              <a:gd name="adj1" fmla="val -109880"/>
              <a:gd name="adj2" fmla="val 123824"/>
              <a:gd name="adj3" fmla="val 16667"/>
            </a:avLst>
          </a:prstGeom>
          <a:solidFill>
            <a:srgbClr val="339933">
              <a:alpha val="42000"/>
            </a:srgbClr>
          </a:solidFill>
          <a:ln w="9525">
            <a:solidFill>
              <a:schemeClr val="accent1"/>
            </a:solidFill>
            <a:miter lim="800000"/>
            <a:headEnd/>
            <a:tailEnd/>
          </a:ln>
        </p:spPr>
        <p:txBody>
          <a:bodyPr wrap="none" anchor="ctr"/>
          <a:lstStyle/>
          <a:p>
            <a:r>
              <a:rPr kumimoji="1" lang="zh-CN" altLang="en-US" sz="2800">
                <a:solidFill>
                  <a:srgbClr val="000066"/>
                </a:solidFill>
                <a:latin typeface="Times New Roman" panose="02020603050405020304" pitchFamily="18" charset="0"/>
                <a:ea typeface="楷体_GB2312" pitchFamily="49" charset="-122"/>
              </a:rPr>
              <a:t>存储</a:t>
            </a:r>
          </a:p>
          <a:p>
            <a:r>
              <a:rPr kumimoji="1" lang="zh-CN" altLang="en-US" sz="2800">
                <a:solidFill>
                  <a:srgbClr val="000066"/>
                </a:solidFill>
                <a:latin typeface="Times New Roman" panose="02020603050405020304" pitchFamily="18" charset="0"/>
                <a:ea typeface="楷体_GB2312" pitchFamily="49" charset="-122"/>
              </a:rPr>
              <a:t>矩阵</a:t>
            </a:r>
          </a:p>
        </p:txBody>
      </p:sp>
      <p:sp>
        <p:nvSpPr>
          <p:cNvPr id="371725" name="AutoShape 13"/>
          <p:cNvSpPr>
            <a:spLocks noChangeArrowheads="1"/>
          </p:cNvSpPr>
          <p:nvPr/>
        </p:nvSpPr>
        <p:spPr bwMode="auto">
          <a:xfrm>
            <a:off x="2987675" y="1628775"/>
            <a:ext cx="1085850" cy="628650"/>
          </a:xfrm>
          <a:prstGeom prst="wedgeEllipseCallout">
            <a:avLst>
              <a:gd name="adj1" fmla="val 150000"/>
              <a:gd name="adj2" fmla="val 61616"/>
            </a:avLst>
          </a:prstGeom>
          <a:solidFill>
            <a:srgbClr val="339933">
              <a:alpha val="48000"/>
            </a:srgbClr>
          </a:solidFill>
          <a:ln w="9525">
            <a:solidFill>
              <a:schemeClr val="bg2"/>
            </a:solidFill>
            <a:miter lim="800000"/>
            <a:headEnd/>
            <a:tailEnd/>
          </a:ln>
        </p:spPr>
        <p:txBody>
          <a:bodyPr wrap="none" anchor="ctr"/>
          <a:lstStyle/>
          <a:p>
            <a:r>
              <a:rPr kumimoji="1" lang="zh-CN" altLang="en-US" sz="2800">
                <a:solidFill>
                  <a:srgbClr val="000066"/>
                </a:solidFill>
                <a:latin typeface="Times New Roman" panose="02020603050405020304" pitchFamily="18" charset="0"/>
                <a:ea typeface="楷体_GB2312" pitchFamily="49" charset="-122"/>
              </a:rPr>
              <a:t>位线</a:t>
            </a:r>
          </a:p>
        </p:txBody>
      </p:sp>
      <p:sp>
        <p:nvSpPr>
          <p:cNvPr id="371726" name="AutoShape 14"/>
          <p:cNvSpPr>
            <a:spLocks noChangeArrowheads="1"/>
          </p:cNvSpPr>
          <p:nvPr/>
        </p:nvSpPr>
        <p:spPr bwMode="auto">
          <a:xfrm>
            <a:off x="7740650" y="4005263"/>
            <a:ext cx="952500" cy="704850"/>
          </a:xfrm>
          <a:prstGeom prst="wedgeEllipseCallout">
            <a:avLst>
              <a:gd name="adj1" fmla="val -166167"/>
              <a:gd name="adj2" fmla="val -45944"/>
            </a:avLst>
          </a:prstGeom>
          <a:solidFill>
            <a:srgbClr val="339933">
              <a:alpha val="42000"/>
            </a:srgbClr>
          </a:solidFill>
          <a:ln w="9525">
            <a:solidFill>
              <a:schemeClr val="accent1"/>
            </a:solidFill>
            <a:miter lim="800000"/>
            <a:headEnd/>
            <a:tailEnd/>
          </a:ln>
        </p:spPr>
        <p:txBody>
          <a:bodyPr wrap="none" anchor="ctr"/>
          <a:lstStyle/>
          <a:p>
            <a:r>
              <a:rPr kumimoji="1" lang="zh-CN" altLang="en-US" sz="2800">
                <a:solidFill>
                  <a:srgbClr val="000066"/>
                </a:solidFill>
                <a:latin typeface="Times New Roman" panose="02020603050405020304" pitchFamily="18" charset="0"/>
                <a:ea typeface="楷体_GB2312" pitchFamily="49" charset="-122"/>
              </a:rPr>
              <a:t>字线</a:t>
            </a:r>
          </a:p>
        </p:txBody>
      </p:sp>
      <p:sp>
        <p:nvSpPr>
          <p:cNvPr id="371727" name="Rectangle 15"/>
          <p:cNvSpPr>
            <a:spLocks noChangeArrowheads="1"/>
          </p:cNvSpPr>
          <p:nvPr/>
        </p:nvSpPr>
        <p:spPr bwMode="auto">
          <a:xfrm>
            <a:off x="4500563" y="4725988"/>
            <a:ext cx="2808287" cy="863600"/>
          </a:xfrm>
          <a:prstGeom prst="rect">
            <a:avLst/>
          </a:prstGeom>
          <a:noFill/>
          <a:ln w="38100">
            <a:solidFill>
              <a:srgbClr val="66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71728" name="AutoShape 16"/>
          <p:cNvSpPr>
            <a:spLocks noChangeArrowheads="1"/>
          </p:cNvSpPr>
          <p:nvPr/>
        </p:nvSpPr>
        <p:spPr bwMode="auto">
          <a:xfrm>
            <a:off x="576263" y="4581525"/>
            <a:ext cx="2627312" cy="633413"/>
          </a:xfrm>
          <a:prstGeom prst="wedgeEllipseCallout">
            <a:avLst>
              <a:gd name="adj1" fmla="val 97009"/>
              <a:gd name="adj2" fmla="val 62532"/>
            </a:avLst>
          </a:prstGeom>
          <a:solidFill>
            <a:srgbClr val="339933">
              <a:alpha val="46001"/>
            </a:srgbClr>
          </a:solidFill>
          <a:ln w="9525">
            <a:solidFill>
              <a:schemeClr val="accent1"/>
            </a:solidFill>
            <a:miter lim="800000"/>
            <a:headEnd/>
            <a:tailEnd/>
          </a:ln>
        </p:spPr>
        <p:txBody>
          <a:bodyPr wrap="none" anchor="ctr"/>
          <a:lstStyle/>
          <a:p>
            <a:r>
              <a:rPr kumimoji="1" lang="zh-CN" altLang="en-US" sz="2800">
                <a:solidFill>
                  <a:srgbClr val="000066"/>
                </a:solidFill>
                <a:latin typeface="Times New Roman" panose="02020603050405020304" pitchFamily="18" charset="0"/>
                <a:ea typeface="楷体_GB2312" pitchFamily="49" charset="-122"/>
              </a:rPr>
              <a:t>输出控制电路</a:t>
            </a:r>
          </a:p>
        </p:txBody>
      </p:sp>
      <p:sp>
        <p:nvSpPr>
          <p:cNvPr id="371729" name="Rectangle 17"/>
          <p:cNvSpPr>
            <a:spLocks noChangeArrowheads="1"/>
          </p:cNvSpPr>
          <p:nvPr/>
        </p:nvSpPr>
        <p:spPr bwMode="auto">
          <a:xfrm>
            <a:off x="6084888" y="595313"/>
            <a:ext cx="1116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en-US" altLang="zh-CN" sz="2400">
                <a:solidFill>
                  <a:srgbClr val="000066"/>
                </a:solidFill>
                <a:latin typeface="Times New Roman" panose="02020603050405020304" pitchFamily="18" charset="0"/>
                <a:ea typeface="楷体_GB2312" pitchFamily="49" charset="-122"/>
              </a:rPr>
              <a:t>M=4</a:t>
            </a:r>
            <a:r>
              <a:rPr kumimoji="1" lang="en-US" altLang="zh-CN" sz="2400">
                <a:solidFill>
                  <a:srgbClr val="000066"/>
                </a:solidFill>
                <a:latin typeface="Times New Roman" panose="02020603050405020304" pitchFamily="18" charset="0"/>
                <a:ea typeface="楷体_GB2312" pitchFamily="49" charset="-122"/>
                <a:sym typeface="Symbol" panose="05050102010706020507" pitchFamily="18" charset="2"/>
              </a:rPr>
              <a:t></a:t>
            </a:r>
            <a:r>
              <a:rPr kumimoji="1" lang="en-US" altLang="zh-CN" sz="2400">
                <a:solidFill>
                  <a:srgbClr val="000066"/>
                </a:solidFill>
                <a:latin typeface="Times New Roman" panose="02020603050405020304" pitchFamily="18" charset="0"/>
                <a:ea typeface="楷体_GB2312" pitchFamily="49" charset="-122"/>
              </a:rPr>
              <a:t>4</a:t>
            </a:r>
          </a:p>
        </p:txBody>
      </p:sp>
      <p:sp>
        <p:nvSpPr>
          <p:cNvPr id="371730" name="Rectangle 18"/>
          <p:cNvSpPr>
            <a:spLocks noChangeArrowheads="1"/>
          </p:cNvSpPr>
          <p:nvPr/>
        </p:nvSpPr>
        <p:spPr bwMode="auto">
          <a:xfrm>
            <a:off x="2808288" y="2709863"/>
            <a:ext cx="1439862" cy="2159000"/>
          </a:xfrm>
          <a:prstGeom prst="rect">
            <a:avLst/>
          </a:prstGeom>
          <a:noFill/>
          <a:ln w="38100">
            <a:solidFill>
              <a:srgbClr val="6699FF"/>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71731" name="AutoShape 19"/>
          <p:cNvSpPr>
            <a:spLocks noChangeArrowheads="1"/>
          </p:cNvSpPr>
          <p:nvPr/>
        </p:nvSpPr>
        <p:spPr bwMode="auto">
          <a:xfrm>
            <a:off x="0" y="3249613"/>
            <a:ext cx="2627313" cy="633412"/>
          </a:xfrm>
          <a:prstGeom prst="wedgeEllipseCallout">
            <a:avLst>
              <a:gd name="adj1" fmla="val 83657"/>
              <a:gd name="adj2" fmla="val 11403"/>
            </a:avLst>
          </a:prstGeom>
          <a:solidFill>
            <a:srgbClr val="339933">
              <a:alpha val="46001"/>
            </a:srgbClr>
          </a:solidFill>
          <a:ln w="9525">
            <a:solidFill>
              <a:schemeClr val="accent1"/>
            </a:solidFill>
            <a:miter lim="800000"/>
            <a:headEnd/>
            <a:tailEnd/>
          </a:ln>
        </p:spPr>
        <p:txBody>
          <a:bodyPr wrap="none" anchor="ctr"/>
          <a:lstStyle/>
          <a:p>
            <a:r>
              <a:rPr kumimoji="1" lang="zh-CN" altLang="en-US" sz="2800">
                <a:solidFill>
                  <a:srgbClr val="000066"/>
                </a:solidFill>
                <a:latin typeface="Times New Roman" panose="02020603050405020304" pitchFamily="18" charset="0"/>
                <a:ea typeface="楷体_GB2312" pitchFamily="49" charset="-122"/>
              </a:rPr>
              <a:t>地址译码器</a:t>
            </a:r>
          </a:p>
        </p:txBody>
      </p:sp>
    </p:spTree>
  </p:cSld>
  <p:clrMapOvr>
    <a:masterClrMapping/>
  </p:clrMapOvr>
  <p:transition>
    <p:wipe dir="d"/>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71723"/>
                                        </p:tgtEl>
                                        <p:attrNameLst>
                                          <p:attrName>style.visibility</p:attrName>
                                        </p:attrNameLst>
                                      </p:cBhvr>
                                      <p:to>
                                        <p:strVal val="visible"/>
                                      </p:to>
                                    </p:set>
                                    <p:animEffect transition="in" filter="box(in)">
                                      <p:cBhvr>
                                        <p:cTn id="7" dur="500"/>
                                        <p:tgtEl>
                                          <p:spTgt spid="3717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71724"/>
                                        </p:tgtEl>
                                        <p:attrNameLst>
                                          <p:attrName>style.visibility</p:attrName>
                                        </p:attrNameLst>
                                      </p:cBhvr>
                                      <p:to>
                                        <p:strVal val="visible"/>
                                      </p:to>
                                    </p:set>
                                    <p:animEffect transition="in" filter="wipe(up)">
                                      <p:cBhvr>
                                        <p:cTn id="12" dur="500"/>
                                        <p:tgtEl>
                                          <p:spTgt spid="3717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71725"/>
                                        </p:tgtEl>
                                        <p:attrNameLst>
                                          <p:attrName>style.visibility</p:attrName>
                                        </p:attrNameLst>
                                      </p:cBhvr>
                                      <p:to>
                                        <p:strVal val="visible"/>
                                      </p:to>
                                    </p:set>
                                    <p:animEffect transition="in" filter="box(in)">
                                      <p:cBhvr>
                                        <p:cTn id="17" dur="500"/>
                                        <p:tgtEl>
                                          <p:spTgt spid="3717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71726"/>
                                        </p:tgtEl>
                                        <p:attrNameLst>
                                          <p:attrName>style.visibility</p:attrName>
                                        </p:attrNameLst>
                                      </p:cBhvr>
                                      <p:to>
                                        <p:strVal val="visible"/>
                                      </p:to>
                                    </p:set>
                                    <p:animEffect transition="in" filter="box(in)">
                                      <p:cBhvr>
                                        <p:cTn id="22" dur="500"/>
                                        <p:tgtEl>
                                          <p:spTgt spid="37172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71727"/>
                                        </p:tgtEl>
                                        <p:attrNameLst>
                                          <p:attrName>style.visibility</p:attrName>
                                        </p:attrNameLst>
                                      </p:cBhvr>
                                      <p:to>
                                        <p:strVal val="visible"/>
                                      </p:to>
                                    </p:set>
                                    <p:animEffect transition="in" filter="box(in)">
                                      <p:cBhvr>
                                        <p:cTn id="27" dur="500"/>
                                        <p:tgtEl>
                                          <p:spTgt spid="37172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71728"/>
                                        </p:tgtEl>
                                        <p:attrNameLst>
                                          <p:attrName>style.visibility</p:attrName>
                                        </p:attrNameLst>
                                      </p:cBhvr>
                                      <p:to>
                                        <p:strVal val="visible"/>
                                      </p:to>
                                    </p:set>
                                    <p:animEffect transition="in" filter="wipe(left)">
                                      <p:cBhvr>
                                        <p:cTn id="32" dur="500"/>
                                        <p:tgtEl>
                                          <p:spTgt spid="37172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371730"/>
                                        </p:tgtEl>
                                        <p:attrNameLst>
                                          <p:attrName>style.visibility</p:attrName>
                                        </p:attrNameLst>
                                      </p:cBhvr>
                                      <p:to>
                                        <p:strVal val="visible"/>
                                      </p:to>
                                    </p:set>
                                    <p:animEffect transition="in" filter="box(in)">
                                      <p:cBhvr>
                                        <p:cTn id="37" dur="500"/>
                                        <p:tgtEl>
                                          <p:spTgt spid="37173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71731"/>
                                        </p:tgtEl>
                                        <p:attrNameLst>
                                          <p:attrName>style.visibility</p:attrName>
                                        </p:attrNameLst>
                                      </p:cBhvr>
                                      <p:to>
                                        <p:strVal val="visible"/>
                                      </p:to>
                                    </p:set>
                                    <p:animEffect transition="in" filter="wipe(left)">
                                      <p:cBhvr>
                                        <p:cTn id="42" dur="500"/>
                                        <p:tgtEl>
                                          <p:spTgt spid="37173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71729"/>
                                        </p:tgtEl>
                                        <p:attrNameLst>
                                          <p:attrName>style.visibility</p:attrName>
                                        </p:attrNameLst>
                                      </p:cBhvr>
                                      <p:to>
                                        <p:strVal val="visible"/>
                                      </p:to>
                                    </p:set>
                                    <p:animEffect transition="in" filter="strips(downRight)">
                                      <p:cBhvr>
                                        <p:cTn id="47" dur="500"/>
                                        <p:tgtEl>
                                          <p:spTgt spid="371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4" grpId="0" animBg="1"/>
      <p:bldP spid="371725" grpId="0" animBg="1" autoUpdateAnimBg="0"/>
      <p:bldP spid="371726" grpId="0" animBg="1" autoUpdateAnimBg="0"/>
      <p:bldP spid="371728" grpId="0" animBg="1" autoUpdateAnimBg="0"/>
      <p:bldP spid="371729" grpId="0"/>
      <p:bldP spid="371731"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2760" name="Object 24"/>
          <p:cNvGraphicFramePr>
            <a:graphicFrameLocks noChangeAspect="1"/>
          </p:cNvGraphicFramePr>
          <p:nvPr/>
        </p:nvGraphicFramePr>
        <p:xfrm>
          <a:off x="4464050" y="1304925"/>
          <a:ext cx="4630738" cy="4637088"/>
        </p:xfrm>
        <a:graphic>
          <a:graphicData uri="http://schemas.openxmlformats.org/presentationml/2006/ole">
            <mc:AlternateContent xmlns:mc="http://schemas.openxmlformats.org/markup-compatibility/2006">
              <mc:Choice xmlns:v="urn:schemas-microsoft-com:vml" Requires="v">
                <p:oleObj spid="_x0000_s3074" name="图片" r:id="rId5" imgW="3371760" imgH="3390840" progId="Word.Picture.8">
                  <p:embed/>
                </p:oleObj>
              </mc:Choice>
              <mc:Fallback>
                <p:oleObj name="图片" r:id="rId5" imgW="3371760" imgH="3390840" progId="Word.Picture.8">
                  <p:embed/>
                  <p:pic>
                    <p:nvPicPr>
                      <p:cNvPr id="37276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4050" y="1304925"/>
                        <a:ext cx="4630738" cy="4637088"/>
                      </a:xfrm>
                      <a:prstGeom prst="rect">
                        <a:avLst/>
                      </a:prstGeom>
                      <a:solidFill>
                        <a:schemeClr val="bg1"/>
                      </a:solidFill>
                      <a:ln w="9525">
                        <a:solidFill>
                          <a:srgbClr val="70B8D2"/>
                        </a:solidFill>
                        <a:miter lim="800000"/>
                        <a:headEnd/>
                        <a:tailEnd/>
                      </a:ln>
                    </p:spPr>
                  </p:pic>
                </p:oleObj>
              </mc:Fallback>
            </mc:AlternateContent>
          </a:graphicData>
        </a:graphic>
      </p:graphicFrame>
      <p:sp>
        <p:nvSpPr>
          <p:cNvPr id="372793" name="Text Box 57"/>
          <p:cNvSpPr txBox="1">
            <a:spLocks noChangeArrowheads="1"/>
          </p:cNvSpPr>
          <p:nvPr/>
        </p:nvSpPr>
        <p:spPr bwMode="auto">
          <a:xfrm>
            <a:off x="503238" y="4076700"/>
            <a:ext cx="40132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r>
              <a:rPr kumimoji="1" lang="zh-CN" altLang="en-US" sz="2400">
                <a:solidFill>
                  <a:srgbClr val="000066"/>
                </a:solidFill>
                <a:latin typeface="楷体_GB2312" pitchFamily="49" charset="-122"/>
                <a:ea typeface="楷体_GB2312" pitchFamily="49" charset="-122"/>
              </a:rPr>
              <a:t>字线与位线的交点都是一个</a:t>
            </a:r>
          </a:p>
          <a:p>
            <a:pPr algn="l">
              <a:spcBef>
                <a:spcPct val="50000"/>
              </a:spcBef>
            </a:pPr>
            <a:r>
              <a:rPr kumimoji="1" lang="zh-CN" altLang="en-US" sz="2400">
                <a:solidFill>
                  <a:srgbClr val="000066"/>
                </a:solidFill>
                <a:latin typeface="楷体_GB2312" pitchFamily="49" charset="-122"/>
                <a:ea typeface="楷体_GB2312" pitchFamily="49" charset="-122"/>
              </a:rPr>
              <a:t>存储单元。交点处有二极管</a:t>
            </a:r>
          </a:p>
          <a:p>
            <a:pPr algn="l">
              <a:spcBef>
                <a:spcPct val="50000"/>
              </a:spcBef>
            </a:pPr>
            <a:r>
              <a:rPr kumimoji="1" lang="zh-CN" altLang="en-US" sz="2400">
                <a:solidFill>
                  <a:srgbClr val="000066"/>
                </a:solidFill>
                <a:latin typeface="楷体_GB2312" pitchFamily="49" charset="-122"/>
                <a:ea typeface="楷体_GB2312" pitchFamily="49" charset="-122"/>
              </a:rPr>
              <a:t>相当存</a:t>
            </a:r>
            <a:r>
              <a:rPr kumimoji="1" lang="en-US" altLang="zh-CN" sz="2400">
                <a:solidFill>
                  <a:srgbClr val="000066"/>
                </a:solidFill>
                <a:latin typeface="楷体_GB2312" pitchFamily="49" charset="-122"/>
                <a:ea typeface="楷体_GB2312" pitchFamily="49" charset="-122"/>
              </a:rPr>
              <a:t>1</a:t>
            </a:r>
            <a:r>
              <a:rPr kumimoji="1" lang="zh-CN" altLang="en-US" sz="2400">
                <a:solidFill>
                  <a:srgbClr val="000066"/>
                </a:solidFill>
                <a:latin typeface="楷体_GB2312" pitchFamily="49" charset="-122"/>
                <a:ea typeface="楷体_GB2312" pitchFamily="49" charset="-122"/>
              </a:rPr>
              <a:t>，无二极管相当存</a:t>
            </a:r>
            <a:r>
              <a:rPr kumimoji="1" lang="en-US" altLang="zh-CN" sz="2400">
                <a:solidFill>
                  <a:srgbClr val="000066"/>
                </a:solidFill>
                <a:latin typeface="楷体_GB2312" pitchFamily="49" charset="-122"/>
                <a:ea typeface="楷体_GB2312" pitchFamily="49" charset="-122"/>
              </a:rPr>
              <a:t>0</a:t>
            </a:r>
          </a:p>
        </p:txBody>
      </p:sp>
      <p:grpSp>
        <p:nvGrpSpPr>
          <p:cNvPr id="372816" name="Group 80"/>
          <p:cNvGrpSpPr>
            <a:grpSpLocks/>
          </p:cNvGrpSpPr>
          <p:nvPr/>
        </p:nvGrpSpPr>
        <p:grpSpPr bwMode="auto">
          <a:xfrm>
            <a:off x="538163" y="5791200"/>
            <a:ext cx="3690937" cy="457200"/>
            <a:chOff x="1530" y="813"/>
            <a:chExt cx="2325" cy="288"/>
          </a:xfrm>
        </p:grpSpPr>
        <p:sp>
          <p:nvSpPr>
            <p:cNvPr id="372817" name="Rectangle 81"/>
            <p:cNvSpPr>
              <a:spLocks noChangeArrowheads="1"/>
            </p:cNvSpPr>
            <p:nvPr/>
          </p:nvSpPr>
          <p:spPr bwMode="auto">
            <a:xfrm>
              <a:off x="1530" y="813"/>
              <a:ext cx="232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rgbClr val="000066"/>
                  </a:solidFill>
                  <a:latin typeface="楷体_GB2312" pitchFamily="49" charset="-122"/>
                  <a:ea typeface="楷体_GB2312" pitchFamily="49" charset="-122"/>
                </a:rPr>
                <a:t>当</a:t>
              </a:r>
              <a:r>
                <a:rPr kumimoji="1" lang="en-US" altLang="zh-CN" sz="2400" i="1">
                  <a:solidFill>
                    <a:srgbClr val="000066"/>
                  </a:solidFill>
                  <a:latin typeface="Times New Roman" panose="02020603050405020304" pitchFamily="18" charset="0"/>
                  <a:ea typeface="楷体_GB2312" pitchFamily="49" charset="-122"/>
                </a:rPr>
                <a:t>OE</a:t>
              </a:r>
              <a:r>
                <a:rPr kumimoji="1" lang="en-US" altLang="zh-CN" sz="2400">
                  <a:solidFill>
                    <a:srgbClr val="000066"/>
                  </a:solidFill>
                  <a:latin typeface="Times New Roman" panose="02020603050405020304" pitchFamily="18" charset="0"/>
                  <a:ea typeface="楷体_GB2312" pitchFamily="49" charset="-122"/>
                </a:rPr>
                <a:t>=1</a:t>
              </a:r>
              <a:r>
                <a:rPr kumimoji="1" lang="zh-CN" altLang="en-US" sz="2400">
                  <a:solidFill>
                    <a:srgbClr val="000066"/>
                  </a:solidFill>
                  <a:latin typeface="Times New Roman" panose="02020603050405020304" pitchFamily="18" charset="0"/>
                  <a:ea typeface="楷体_GB2312" pitchFamily="49" charset="-122"/>
                </a:rPr>
                <a:t>时输出为高阻状态</a:t>
              </a:r>
            </a:p>
          </p:txBody>
        </p:sp>
        <p:sp>
          <p:nvSpPr>
            <p:cNvPr id="372818" name="Line 82"/>
            <p:cNvSpPr>
              <a:spLocks noChangeShapeType="1"/>
            </p:cNvSpPr>
            <p:nvPr/>
          </p:nvSpPr>
          <p:spPr bwMode="auto">
            <a:xfrm>
              <a:off x="1837" y="867"/>
              <a:ext cx="205"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372822" name="Group 86"/>
          <p:cNvGrpSpPr>
            <a:grpSpLocks/>
          </p:cNvGrpSpPr>
          <p:nvPr/>
        </p:nvGrpSpPr>
        <p:grpSpPr bwMode="auto">
          <a:xfrm>
            <a:off x="501650" y="620713"/>
            <a:ext cx="3549650" cy="2979737"/>
            <a:chOff x="316" y="708"/>
            <a:chExt cx="2236" cy="1877"/>
          </a:xfrm>
        </p:grpSpPr>
        <p:grpSp>
          <p:nvGrpSpPr>
            <p:cNvPr id="372761" name="Group 25"/>
            <p:cNvGrpSpPr>
              <a:grpSpLocks/>
            </p:cNvGrpSpPr>
            <p:nvPr/>
          </p:nvGrpSpPr>
          <p:grpSpPr bwMode="auto">
            <a:xfrm>
              <a:off x="454" y="1591"/>
              <a:ext cx="657" cy="291"/>
              <a:chOff x="3396" y="3230"/>
              <a:chExt cx="657" cy="291"/>
            </a:xfrm>
          </p:grpSpPr>
          <p:sp>
            <p:nvSpPr>
              <p:cNvPr id="372762" name="Text Box 26"/>
              <p:cNvSpPr txBox="1">
                <a:spLocks noChangeArrowheads="1"/>
              </p:cNvSpPr>
              <p:nvPr/>
            </p:nvSpPr>
            <p:spPr bwMode="auto">
              <a:xfrm>
                <a:off x="3396" y="3233"/>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latin typeface="Times New Roman" panose="02020603050405020304" pitchFamily="18" charset="0"/>
                    <a:ea typeface="楷体_GB2312" pitchFamily="49" charset="-122"/>
                  </a:rPr>
                  <a:t>0</a:t>
                </a:r>
              </a:p>
            </p:txBody>
          </p:sp>
          <p:sp>
            <p:nvSpPr>
              <p:cNvPr id="372763" name="Text Box 27"/>
              <p:cNvSpPr txBox="1">
                <a:spLocks noChangeArrowheads="1"/>
              </p:cNvSpPr>
              <p:nvPr/>
            </p:nvSpPr>
            <p:spPr bwMode="auto">
              <a:xfrm>
                <a:off x="3726" y="3230"/>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latin typeface="Times New Roman" panose="02020603050405020304" pitchFamily="18" charset="0"/>
                    <a:ea typeface="楷体_GB2312" pitchFamily="49" charset="-122"/>
                  </a:rPr>
                  <a:t>0</a:t>
                </a:r>
              </a:p>
            </p:txBody>
          </p:sp>
        </p:grpSp>
        <p:grpSp>
          <p:nvGrpSpPr>
            <p:cNvPr id="372764" name="Group 28"/>
            <p:cNvGrpSpPr>
              <a:grpSpLocks/>
            </p:cNvGrpSpPr>
            <p:nvPr/>
          </p:nvGrpSpPr>
          <p:grpSpPr bwMode="auto">
            <a:xfrm>
              <a:off x="448" y="1831"/>
              <a:ext cx="653" cy="288"/>
              <a:chOff x="3390" y="3470"/>
              <a:chExt cx="653" cy="288"/>
            </a:xfrm>
          </p:grpSpPr>
          <p:sp>
            <p:nvSpPr>
              <p:cNvPr id="372765" name="Text Box 29"/>
              <p:cNvSpPr txBox="1">
                <a:spLocks noChangeArrowheads="1"/>
              </p:cNvSpPr>
              <p:nvPr/>
            </p:nvSpPr>
            <p:spPr bwMode="auto">
              <a:xfrm>
                <a:off x="3390" y="3470"/>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latin typeface="Times New Roman" panose="02020603050405020304" pitchFamily="18" charset="0"/>
                    <a:ea typeface="楷体_GB2312" pitchFamily="49" charset="-122"/>
                  </a:rPr>
                  <a:t>0</a:t>
                </a:r>
              </a:p>
            </p:txBody>
          </p:sp>
          <p:sp>
            <p:nvSpPr>
              <p:cNvPr id="372766" name="Text Box 30"/>
              <p:cNvSpPr txBox="1">
                <a:spLocks noChangeArrowheads="1"/>
              </p:cNvSpPr>
              <p:nvPr/>
            </p:nvSpPr>
            <p:spPr bwMode="auto">
              <a:xfrm>
                <a:off x="3715" y="3470"/>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latin typeface="Times New Roman" panose="02020603050405020304" pitchFamily="18" charset="0"/>
                    <a:ea typeface="楷体_GB2312" pitchFamily="49" charset="-122"/>
                  </a:rPr>
                  <a:t>1</a:t>
                </a:r>
              </a:p>
            </p:txBody>
          </p:sp>
        </p:grpSp>
        <p:grpSp>
          <p:nvGrpSpPr>
            <p:cNvPr id="372767" name="Group 31"/>
            <p:cNvGrpSpPr>
              <a:grpSpLocks/>
            </p:cNvGrpSpPr>
            <p:nvPr/>
          </p:nvGrpSpPr>
          <p:grpSpPr bwMode="auto">
            <a:xfrm>
              <a:off x="446" y="2053"/>
              <a:ext cx="659" cy="297"/>
              <a:chOff x="3388" y="3692"/>
              <a:chExt cx="659" cy="297"/>
            </a:xfrm>
          </p:grpSpPr>
          <p:sp>
            <p:nvSpPr>
              <p:cNvPr id="372768" name="Text Box 32"/>
              <p:cNvSpPr txBox="1">
                <a:spLocks noChangeArrowheads="1"/>
              </p:cNvSpPr>
              <p:nvPr/>
            </p:nvSpPr>
            <p:spPr bwMode="auto">
              <a:xfrm>
                <a:off x="3720" y="3701"/>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latin typeface="Times New Roman" panose="02020603050405020304" pitchFamily="18" charset="0"/>
                    <a:ea typeface="楷体_GB2312" pitchFamily="49" charset="-122"/>
                  </a:rPr>
                  <a:t>0</a:t>
                </a:r>
              </a:p>
            </p:txBody>
          </p:sp>
          <p:sp>
            <p:nvSpPr>
              <p:cNvPr id="372769" name="Text Box 33"/>
              <p:cNvSpPr txBox="1">
                <a:spLocks noChangeArrowheads="1"/>
              </p:cNvSpPr>
              <p:nvPr/>
            </p:nvSpPr>
            <p:spPr bwMode="auto">
              <a:xfrm>
                <a:off x="3388" y="3692"/>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latin typeface="Times New Roman" panose="02020603050405020304" pitchFamily="18" charset="0"/>
                    <a:ea typeface="楷体_GB2312" pitchFamily="49" charset="-122"/>
                  </a:rPr>
                  <a:t>1</a:t>
                </a:r>
              </a:p>
            </p:txBody>
          </p:sp>
        </p:grpSp>
        <p:grpSp>
          <p:nvGrpSpPr>
            <p:cNvPr id="372770" name="Group 34"/>
            <p:cNvGrpSpPr>
              <a:grpSpLocks/>
            </p:cNvGrpSpPr>
            <p:nvPr/>
          </p:nvGrpSpPr>
          <p:grpSpPr bwMode="auto">
            <a:xfrm>
              <a:off x="443" y="2293"/>
              <a:ext cx="658" cy="292"/>
              <a:chOff x="3385" y="3932"/>
              <a:chExt cx="658" cy="292"/>
            </a:xfrm>
          </p:grpSpPr>
          <p:sp>
            <p:nvSpPr>
              <p:cNvPr id="372771" name="Text Box 35"/>
              <p:cNvSpPr txBox="1">
                <a:spLocks noChangeArrowheads="1"/>
              </p:cNvSpPr>
              <p:nvPr/>
            </p:nvSpPr>
            <p:spPr bwMode="auto">
              <a:xfrm>
                <a:off x="3385" y="3932"/>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latin typeface="Times New Roman" panose="02020603050405020304" pitchFamily="18" charset="0"/>
                    <a:ea typeface="楷体_GB2312" pitchFamily="49" charset="-122"/>
                  </a:rPr>
                  <a:t>1</a:t>
                </a:r>
              </a:p>
            </p:txBody>
          </p:sp>
          <p:sp>
            <p:nvSpPr>
              <p:cNvPr id="372772" name="Text Box 36"/>
              <p:cNvSpPr txBox="1">
                <a:spLocks noChangeArrowheads="1"/>
              </p:cNvSpPr>
              <p:nvPr/>
            </p:nvSpPr>
            <p:spPr bwMode="auto">
              <a:xfrm>
                <a:off x="3715" y="3936"/>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latin typeface="Times New Roman" panose="02020603050405020304" pitchFamily="18" charset="0"/>
                    <a:ea typeface="楷体_GB2312" pitchFamily="49" charset="-122"/>
                  </a:rPr>
                  <a:t>1</a:t>
                </a:r>
              </a:p>
            </p:txBody>
          </p:sp>
        </p:grpSp>
        <p:grpSp>
          <p:nvGrpSpPr>
            <p:cNvPr id="372773" name="Group 37"/>
            <p:cNvGrpSpPr>
              <a:grpSpLocks/>
            </p:cNvGrpSpPr>
            <p:nvPr/>
          </p:nvGrpSpPr>
          <p:grpSpPr bwMode="auto">
            <a:xfrm>
              <a:off x="1088" y="2263"/>
              <a:ext cx="1464" cy="295"/>
              <a:chOff x="4120" y="3929"/>
              <a:chExt cx="1464" cy="295"/>
            </a:xfrm>
          </p:grpSpPr>
          <p:sp>
            <p:nvSpPr>
              <p:cNvPr id="372774" name="Text Box 38"/>
              <p:cNvSpPr txBox="1">
                <a:spLocks noChangeArrowheads="1"/>
              </p:cNvSpPr>
              <p:nvPr/>
            </p:nvSpPr>
            <p:spPr bwMode="auto">
              <a:xfrm>
                <a:off x="4120" y="3936"/>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372775" name="Text Box 39"/>
              <p:cNvSpPr txBox="1">
                <a:spLocks noChangeArrowheads="1"/>
              </p:cNvSpPr>
              <p:nvPr/>
            </p:nvSpPr>
            <p:spPr bwMode="auto">
              <a:xfrm>
                <a:off x="4876" y="3930"/>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372776" name="Text Box 40"/>
              <p:cNvSpPr txBox="1">
                <a:spLocks noChangeArrowheads="1"/>
              </p:cNvSpPr>
              <p:nvPr/>
            </p:nvSpPr>
            <p:spPr bwMode="auto">
              <a:xfrm>
                <a:off x="5256" y="3933"/>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0</a:t>
                </a:r>
              </a:p>
            </p:txBody>
          </p:sp>
          <p:sp>
            <p:nvSpPr>
              <p:cNvPr id="372777" name="Text Box 41"/>
              <p:cNvSpPr txBox="1">
                <a:spLocks noChangeArrowheads="1"/>
              </p:cNvSpPr>
              <p:nvPr/>
            </p:nvSpPr>
            <p:spPr bwMode="auto">
              <a:xfrm>
                <a:off x="4497" y="3929"/>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grpSp>
        <p:grpSp>
          <p:nvGrpSpPr>
            <p:cNvPr id="372778" name="Group 42"/>
            <p:cNvGrpSpPr>
              <a:grpSpLocks/>
            </p:cNvGrpSpPr>
            <p:nvPr/>
          </p:nvGrpSpPr>
          <p:grpSpPr bwMode="auto">
            <a:xfrm>
              <a:off x="1096" y="1802"/>
              <a:ext cx="1453" cy="291"/>
              <a:chOff x="4128" y="3468"/>
              <a:chExt cx="1453" cy="291"/>
            </a:xfrm>
          </p:grpSpPr>
          <p:sp>
            <p:nvSpPr>
              <p:cNvPr id="372779" name="Text Box 43"/>
              <p:cNvSpPr txBox="1">
                <a:spLocks noChangeArrowheads="1"/>
              </p:cNvSpPr>
              <p:nvPr/>
            </p:nvSpPr>
            <p:spPr bwMode="auto">
              <a:xfrm>
                <a:off x="4495" y="3468"/>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372780" name="Text Box 44"/>
              <p:cNvSpPr txBox="1">
                <a:spLocks noChangeArrowheads="1"/>
              </p:cNvSpPr>
              <p:nvPr/>
            </p:nvSpPr>
            <p:spPr bwMode="auto">
              <a:xfrm>
                <a:off x="5253" y="3471"/>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372781" name="Text Box 45"/>
              <p:cNvSpPr txBox="1">
                <a:spLocks noChangeArrowheads="1"/>
              </p:cNvSpPr>
              <p:nvPr/>
            </p:nvSpPr>
            <p:spPr bwMode="auto">
              <a:xfrm>
                <a:off x="4128" y="3470"/>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372782" name="Text Box 46"/>
              <p:cNvSpPr txBox="1">
                <a:spLocks noChangeArrowheads="1"/>
              </p:cNvSpPr>
              <p:nvPr/>
            </p:nvSpPr>
            <p:spPr bwMode="auto">
              <a:xfrm>
                <a:off x="4881" y="3468"/>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0</a:t>
                </a:r>
              </a:p>
            </p:txBody>
          </p:sp>
        </p:grpSp>
        <p:grpSp>
          <p:nvGrpSpPr>
            <p:cNvPr id="372783" name="Group 47"/>
            <p:cNvGrpSpPr>
              <a:grpSpLocks/>
            </p:cNvGrpSpPr>
            <p:nvPr/>
          </p:nvGrpSpPr>
          <p:grpSpPr bwMode="auto">
            <a:xfrm>
              <a:off x="1084" y="2033"/>
              <a:ext cx="1462" cy="291"/>
              <a:chOff x="4116" y="3699"/>
              <a:chExt cx="1462" cy="291"/>
            </a:xfrm>
          </p:grpSpPr>
          <p:sp>
            <p:nvSpPr>
              <p:cNvPr id="372784" name="Text Box 48"/>
              <p:cNvSpPr txBox="1">
                <a:spLocks noChangeArrowheads="1"/>
              </p:cNvSpPr>
              <p:nvPr/>
            </p:nvSpPr>
            <p:spPr bwMode="auto">
              <a:xfrm>
                <a:off x="4501" y="3699"/>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372785" name="Text Box 49"/>
              <p:cNvSpPr txBox="1">
                <a:spLocks noChangeArrowheads="1"/>
              </p:cNvSpPr>
              <p:nvPr/>
            </p:nvSpPr>
            <p:spPr bwMode="auto">
              <a:xfrm>
                <a:off x="5250" y="3702"/>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0</a:t>
                </a:r>
              </a:p>
            </p:txBody>
          </p:sp>
          <p:sp>
            <p:nvSpPr>
              <p:cNvPr id="372786" name="Text Box 50"/>
              <p:cNvSpPr txBox="1">
                <a:spLocks noChangeArrowheads="1"/>
              </p:cNvSpPr>
              <p:nvPr/>
            </p:nvSpPr>
            <p:spPr bwMode="auto">
              <a:xfrm>
                <a:off x="4116" y="3701"/>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0</a:t>
                </a:r>
              </a:p>
            </p:txBody>
          </p:sp>
          <p:sp>
            <p:nvSpPr>
              <p:cNvPr id="372787" name="Text Box 51"/>
              <p:cNvSpPr txBox="1">
                <a:spLocks noChangeArrowheads="1"/>
              </p:cNvSpPr>
              <p:nvPr/>
            </p:nvSpPr>
            <p:spPr bwMode="auto">
              <a:xfrm>
                <a:off x="4878" y="3699"/>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0</a:t>
                </a:r>
              </a:p>
            </p:txBody>
          </p:sp>
        </p:grpSp>
        <p:grpSp>
          <p:nvGrpSpPr>
            <p:cNvPr id="372788" name="Group 52"/>
            <p:cNvGrpSpPr>
              <a:grpSpLocks/>
            </p:cNvGrpSpPr>
            <p:nvPr/>
          </p:nvGrpSpPr>
          <p:grpSpPr bwMode="auto">
            <a:xfrm>
              <a:off x="1090" y="1568"/>
              <a:ext cx="1449" cy="293"/>
              <a:chOff x="4122" y="3234"/>
              <a:chExt cx="1449" cy="293"/>
            </a:xfrm>
          </p:grpSpPr>
          <p:sp>
            <p:nvSpPr>
              <p:cNvPr id="372789" name="Text Box 53"/>
              <p:cNvSpPr txBox="1">
                <a:spLocks noChangeArrowheads="1"/>
              </p:cNvSpPr>
              <p:nvPr/>
            </p:nvSpPr>
            <p:spPr bwMode="auto">
              <a:xfrm>
                <a:off x="4882" y="3234"/>
                <a:ext cx="328"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372790" name="Text Box 54"/>
              <p:cNvSpPr txBox="1">
                <a:spLocks noChangeArrowheads="1"/>
              </p:cNvSpPr>
              <p:nvPr/>
            </p:nvSpPr>
            <p:spPr bwMode="auto">
              <a:xfrm>
                <a:off x="4122" y="3239"/>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sp>
            <p:nvSpPr>
              <p:cNvPr id="372791" name="Text Box 55"/>
              <p:cNvSpPr txBox="1">
                <a:spLocks noChangeArrowheads="1"/>
              </p:cNvSpPr>
              <p:nvPr/>
            </p:nvSpPr>
            <p:spPr bwMode="auto">
              <a:xfrm>
                <a:off x="4500" y="3239"/>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0</a:t>
                </a:r>
              </a:p>
            </p:txBody>
          </p:sp>
          <p:sp>
            <p:nvSpPr>
              <p:cNvPr id="372792" name="Text Box 56"/>
              <p:cNvSpPr txBox="1">
                <a:spLocks noChangeArrowheads="1"/>
              </p:cNvSpPr>
              <p:nvPr/>
            </p:nvSpPr>
            <p:spPr bwMode="auto">
              <a:xfrm>
                <a:off x="5244" y="3237"/>
                <a:ext cx="327"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FF3300"/>
                    </a:solidFill>
                    <a:latin typeface="Times New Roman" panose="02020603050405020304" pitchFamily="18" charset="0"/>
                    <a:ea typeface="楷体_GB2312" pitchFamily="49" charset="-122"/>
                  </a:rPr>
                  <a:t>1</a:t>
                </a:r>
              </a:p>
            </p:txBody>
          </p:sp>
        </p:grpSp>
        <p:grpSp>
          <p:nvGrpSpPr>
            <p:cNvPr id="372794" name="Group 58"/>
            <p:cNvGrpSpPr>
              <a:grpSpLocks/>
            </p:cNvGrpSpPr>
            <p:nvPr/>
          </p:nvGrpSpPr>
          <p:grpSpPr bwMode="auto">
            <a:xfrm>
              <a:off x="316" y="1026"/>
              <a:ext cx="2216" cy="1540"/>
              <a:chOff x="90" y="54"/>
              <a:chExt cx="2457" cy="1540"/>
            </a:xfrm>
          </p:grpSpPr>
          <p:sp>
            <p:nvSpPr>
              <p:cNvPr id="372795" name="Text Box 59"/>
              <p:cNvSpPr txBox="1">
                <a:spLocks noChangeArrowheads="1"/>
              </p:cNvSpPr>
              <p:nvPr/>
            </p:nvSpPr>
            <p:spPr bwMode="auto">
              <a:xfrm>
                <a:off x="164" y="54"/>
                <a:ext cx="81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800">
                    <a:latin typeface="Times New Roman" panose="02020603050405020304" pitchFamily="18" charset="0"/>
                    <a:ea typeface="楷体_GB2312" pitchFamily="49" charset="-122"/>
                  </a:rPr>
                  <a:t>地   址</a:t>
                </a:r>
              </a:p>
            </p:txBody>
          </p:sp>
          <p:sp>
            <p:nvSpPr>
              <p:cNvPr id="372796" name="Text Box 60"/>
              <p:cNvSpPr txBox="1">
                <a:spLocks noChangeArrowheads="1"/>
              </p:cNvSpPr>
              <p:nvPr/>
            </p:nvSpPr>
            <p:spPr bwMode="auto">
              <a:xfrm>
                <a:off x="238" y="344"/>
                <a:ext cx="4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i="1">
                    <a:latin typeface="Times New Roman" panose="02020603050405020304" pitchFamily="18" charset="0"/>
                    <a:ea typeface="楷体_GB2312" pitchFamily="49" charset="-122"/>
                  </a:rPr>
                  <a:t>A</a:t>
                </a:r>
                <a:r>
                  <a:rPr kumimoji="1" lang="en-US" altLang="zh-CN" sz="2400" i="1" baseline="-25000">
                    <a:latin typeface="Times New Roman" panose="02020603050405020304" pitchFamily="18" charset="0"/>
                    <a:ea typeface="楷体_GB2312" pitchFamily="49" charset="-122"/>
                  </a:rPr>
                  <a:t>1</a:t>
                </a:r>
                <a:endParaRPr kumimoji="1" lang="en-US" altLang="zh-CN" sz="2400" i="1">
                  <a:latin typeface="Times New Roman" panose="02020603050405020304" pitchFamily="18" charset="0"/>
                  <a:ea typeface="楷体_GB2312" pitchFamily="49" charset="-122"/>
                </a:endParaRPr>
              </a:p>
            </p:txBody>
          </p:sp>
          <p:sp>
            <p:nvSpPr>
              <p:cNvPr id="372797" name="Text Box 61"/>
              <p:cNvSpPr txBox="1">
                <a:spLocks noChangeArrowheads="1"/>
              </p:cNvSpPr>
              <p:nvPr/>
            </p:nvSpPr>
            <p:spPr bwMode="auto">
              <a:xfrm>
                <a:off x="515" y="350"/>
                <a:ext cx="4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i="1">
                    <a:latin typeface="Times New Roman" panose="02020603050405020304" pitchFamily="18" charset="0"/>
                    <a:ea typeface="楷体_GB2312" pitchFamily="49" charset="-122"/>
                  </a:rPr>
                  <a:t>A</a:t>
                </a:r>
                <a:r>
                  <a:rPr kumimoji="1" lang="en-US" altLang="zh-CN" sz="2400" i="1" baseline="-25000">
                    <a:latin typeface="Times New Roman" panose="02020603050405020304" pitchFamily="18" charset="0"/>
                    <a:ea typeface="楷体_GB2312" pitchFamily="49" charset="-122"/>
                  </a:rPr>
                  <a:t>0</a:t>
                </a:r>
                <a:endParaRPr kumimoji="1" lang="en-US" altLang="zh-CN" sz="2400" i="1">
                  <a:latin typeface="Times New Roman" panose="02020603050405020304" pitchFamily="18" charset="0"/>
                  <a:ea typeface="楷体_GB2312" pitchFamily="49" charset="-122"/>
                </a:endParaRPr>
              </a:p>
            </p:txBody>
          </p:sp>
          <p:sp>
            <p:nvSpPr>
              <p:cNvPr id="372798" name="Line 62"/>
              <p:cNvSpPr>
                <a:spLocks noChangeShapeType="1"/>
              </p:cNvSpPr>
              <p:nvPr/>
            </p:nvSpPr>
            <p:spPr bwMode="auto">
              <a:xfrm>
                <a:off x="910" y="68"/>
                <a:ext cx="0" cy="14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2799" name="Text Box 63"/>
              <p:cNvSpPr txBox="1">
                <a:spLocks noChangeArrowheads="1"/>
              </p:cNvSpPr>
              <p:nvPr/>
            </p:nvSpPr>
            <p:spPr bwMode="auto">
              <a:xfrm>
                <a:off x="952" y="350"/>
                <a:ext cx="4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i="1">
                    <a:latin typeface="Times New Roman" panose="02020603050405020304" pitchFamily="18" charset="0"/>
                    <a:ea typeface="楷体_GB2312" pitchFamily="49" charset="-122"/>
                  </a:rPr>
                  <a:t>D</a:t>
                </a:r>
                <a:r>
                  <a:rPr kumimoji="1" lang="en-US" altLang="zh-CN" sz="2400" i="1" baseline="-25000">
                    <a:latin typeface="Times New Roman" panose="02020603050405020304" pitchFamily="18" charset="0"/>
                    <a:ea typeface="楷体_GB2312" pitchFamily="49" charset="-122"/>
                  </a:rPr>
                  <a:t>3</a:t>
                </a:r>
                <a:endParaRPr kumimoji="1" lang="en-US" altLang="zh-CN" sz="2400" i="1">
                  <a:latin typeface="Times New Roman" panose="02020603050405020304" pitchFamily="18" charset="0"/>
                  <a:ea typeface="楷体_GB2312" pitchFamily="49" charset="-122"/>
                </a:endParaRPr>
              </a:p>
            </p:txBody>
          </p:sp>
          <p:sp>
            <p:nvSpPr>
              <p:cNvPr id="372800" name="Text Box 64"/>
              <p:cNvSpPr txBox="1">
                <a:spLocks noChangeArrowheads="1"/>
              </p:cNvSpPr>
              <p:nvPr/>
            </p:nvSpPr>
            <p:spPr bwMode="auto">
              <a:xfrm>
                <a:off x="1318" y="356"/>
                <a:ext cx="4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i="1">
                    <a:latin typeface="Times New Roman" panose="02020603050405020304" pitchFamily="18" charset="0"/>
                    <a:ea typeface="楷体_GB2312" pitchFamily="49" charset="-122"/>
                  </a:rPr>
                  <a:t>D</a:t>
                </a:r>
                <a:r>
                  <a:rPr kumimoji="1" lang="en-US" altLang="zh-CN" sz="2400" i="1" baseline="-25000">
                    <a:latin typeface="Times New Roman" panose="02020603050405020304" pitchFamily="18" charset="0"/>
                    <a:ea typeface="楷体_GB2312" pitchFamily="49" charset="-122"/>
                  </a:rPr>
                  <a:t>2</a:t>
                </a:r>
                <a:endParaRPr kumimoji="1" lang="en-US" altLang="zh-CN" sz="2400" i="1">
                  <a:latin typeface="Times New Roman" panose="02020603050405020304" pitchFamily="18" charset="0"/>
                  <a:ea typeface="楷体_GB2312" pitchFamily="49" charset="-122"/>
                </a:endParaRPr>
              </a:p>
            </p:txBody>
          </p:sp>
          <p:sp>
            <p:nvSpPr>
              <p:cNvPr id="372801" name="Text Box 65"/>
              <p:cNvSpPr txBox="1">
                <a:spLocks noChangeArrowheads="1"/>
              </p:cNvSpPr>
              <p:nvPr/>
            </p:nvSpPr>
            <p:spPr bwMode="auto">
              <a:xfrm>
                <a:off x="1702" y="344"/>
                <a:ext cx="4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i="1">
                    <a:latin typeface="Times New Roman" panose="02020603050405020304" pitchFamily="18" charset="0"/>
                    <a:ea typeface="楷体_GB2312" pitchFamily="49" charset="-122"/>
                  </a:rPr>
                  <a:t>D</a:t>
                </a:r>
                <a:r>
                  <a:rPr kumimoji="1" lang="en-US" altLang="zh-CN" sz="2400" i="1" baseline="-25000">
                    <a:latin typeface="Times New Roman" panose="02020603050405020304" pitchFamily="18" charset="0"/>
                    <a:ea typeface="楷体_GB2312" pitchFamily="49" charset="-122"/>
                  </a:rPr>
                  <a:t>1</a:t>
                </a:r>
                <a:endParaRPr kumimoji="1" lang="en-US" altLang="zh-CN" sz="2400" i="1">
                  <a:latin typeface="Times New Roman" panose="02020603050405020304" pitchFamily="18" charset="0"/>
                  <a:ea typeface="楷体_GB2312" pitchFamily="49" charset="-122"/>
                </a:endParaRPr>
              </a:p>
            </p:txBody>
          </p:sp>
          <p:sp>
            <p:nvSpPr>
              <p:cNvPr id="372802" name="Text Box 66"/>
              <p:cNvSpPr txBox="1">
                <a:spLocks noChangeArrowheads="1"/>
              </p:cNvSpPr>
              <p:nvPr/>
            </p:nvSpPr>
            <p:spPr bwMode="auto">
              <a:xfrm>
                <a:off x="2068" y="350"/>
                <a:ext cx="4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i="1">
                    <a:latin typeface="Times New Roman" panose="02020603050405020304" pitchFamily="18" charset="0"/>
                    <a:ea typeface="楷体_GB2312" pitchFamily="49" charset="-122"/>
                  </a:rPr>
                  <a:t>D</a:t>
                </a:r>
                <a:r>
                  <a:rPr kumimoji="1" lang="en-US" altLang="zh-CN" sz="2400" i="1" baseline="-25000">
                    <a:latin typeface="Times New Roman" panose="02020603050405020304" pitchFamily="18" charset="0"/>
                    <a:ea typeface="楷体_GB2312" pitchFamily="49" charset="-122"/>
                  </a:rPr>
                  <a:t>0</a:t>
                </a:r>
                <a:endParaRPr kumimoji="1" lang="en-US" altLang="zh-CN" sz="2400" i="1">
                  <a:latin typeface="Times New Roman" panose="02020603050405020304" pitchFamily="18" charset="0"/>
                  <a:ea typeface="楷体_GB2312" pitchFamily="49" charset="-122"/>
                </a:endParaRPr>
              </a:p>
            </p:txBody>
          </p:sp>
          <p:sp>
            <p:nvSpPr>
              <p:cNvPr id="372803" name="Text Box 67"/>
              <p:cNvSpPr txBox="1">
                <a:spLocks noChangeArrowheads="1"/>
              </p:cNvSpPr>
              <p:nvPr/>
            </p:nvSpPr>
            <p:spPr bwMode="auto">
              <a:xfrm>
                <a:off x="1308" y="55"/>
                <a:ext cx="982"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800">
                    <a:latin typeface="Times New Roman" panose="02020603050405020304" pitchFamily="18" charset="0"/>
                    <a:ea typeface="楷体_GB2312" pitchFamily="49" charset="-122"/>
                  </a:rPr>
                  <a:t>内   容</a:t>
                </a:r>
              </a:p>
            </p:txBody>
          </p:sp>
          <p:sp>
            <p:nvSpPr>
              <p:cNvPr id="372804" name="Line 68"/>
              <p:cNvSpPr>
                <a:spLocks noChangeShapeType="1"/>
              </p:cNvSpPr>
              <p:nvPr/>
            </p:nvSpPr>
            <p:spPr bwMode="auto">
              <a:xfrm>
                <a:off x="111" y="73"/>
                <a:ext cx="243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2805" name="Line 69"/>
              <p:cNvSpPr>
                <a:spLocks noChangeShapeType="1"/>
              </p:cNvSpPr>
              <p:nvPr/>
            </p:nvSpPr>
            <p:spPr bwMode="auto">
              <a:xfrm>
                <a:off x="99" y="637"/>
                <a:ext cx="24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2806" name="Line 70"/>
              <p:cNvSpPr>
                <a:spLocks noChangeShapeType="1"/>
              </p:cNvSpPr>
              <p:nvPr/>
            </p:nvSpPr>
            <p:spPr bwMode="auto">
              <a:xfrm>
                <a:off x="96" y="877"/>
                <a:ext cx="24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2807" name="Line 71"/>
              <p:cNvSpPr>
                <a:spLocks noChangeShapeType="1"/>
              </p:cNvSpPr>
              <p:nvPr/>
            </p:nvSpPr>
            <p:spPr bwMode="auto">
              <a:xfrm>
                <a:off x="93" y="1117"/>
                <a:ext cx="24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2808" name="Line 72"/>
              <p:cNvSpPr>
                <a:spLocks noChangeShapeType="1"/>
              </p:cNvSpPr>
              <p:nvPr/>
            </p:nvSpPr>
            <p:spPr bwMode="auto">
              <a:xfrm>
                <a:off x="90" y="1339"/>
                <a:ext cx="24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2809" name="Line 73"/>
              <p:cNvSpPr>
                <a:spLocks noChangeShapeType="1"/>
              </p:cNvSpPr>
              <p:nvPr/>
            </p:nvSpPr>
            <p:spPr bwMode="auto">
              <a:xfrm>
                <a:off x="96" y="1579"/>
                <a:ext cx="243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2810" name="Line 74"/>
              <p:cNvSpPr>
                <a:spLocks noChangeShapeType="1"/>
              </p:cNvSpPr>
              <p:nvPr/>
            </p:nvSpPr>
            <p:spPr bwMode="auto">
              <a:xfrm>
                <a:off x="910" y="74"/>
                <a:ext cx="0" cy="1502"/>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2811" name="Line 75"/>
              <p:cNvSpPr>
                <a:spLocks noChangeShapeType="1"/>
              </p:cNvSpPr>
              <p:nvPr/>
            </p:nvSpPr>
            <p:spPr bwMode="auto">
              <a:xfrm>
                <a:off x="92" y="364"/>
                <a:ext cx="245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2812" name="Line 76"/>
              <p:cNvSpPr>
                <a:spLocks noChangeShapeType="1"/>
              </p:cNvSpPr>
              <p:nvPr/>
            </p:nvSpPr>
            <p:spPr bwMode="auto">
              <a:xfrm>
                <a:off x="528" y="354"/>
                <a:ext cx="0" cy="12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2813" name="Line 77"/>
              <p:cNvSpPr>
                <a:spLocks noChangeShapeType="1"/>
              </p:cNvSpPr>
              <p:nvPr/>
            </p:nvSpPr>
            <p:spPr bwMode="auto">
              <a:xfrm>
                <a:off x="1288" y="357"/>
                <a:ext cx="0" cy="12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2814" name="Line 78"/>
              <p:cNvSpPr>
                <a:spLocks noChangeShapeType="1"/>
              </p:cNvSpPr>
              <p:nvPr/>
            </p:nvSpPr>
            <p:spPr bwMode="auto">
              <a:xfrm>
                <a:off x="1666" y="357"/>
                <a:ext cx="0" cy="12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372815" name="Line 79"/>
              <p:cNvSpPr>
                <a:spLocks noChangeShapeType="1"/>
              </p:cNvSpPr>
              <p:nvPr/>
            </p:nvSpPr>
            <p:spPr bwMode="auto">
              <a:xfrm>
                <a:off x="2043" y="353"/>
                <a:ext cx="0" cy="12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grpSp>
          <p:nvGrpSpPr>
            <p:cNvPr id="372819" name="Group 83"/>
            <p:cNvGrpSpPr>
              <a:grpSpLocks/>
            </p:cNvGrpSpPr>
            <p:nvPr/>
          </p:nvGrpSpPr>
          <p:grpSpPr bwMode="auto">
            <a:xfrm>
              <a:off x="431" y="708"/>
              <a:ext cx="974" cy="288"/>
              <a:chOff x="1530" y="813"/>
              <a:chExt cx="974" cy="288"/>
            </a:xfrm>
          </p:grpSpPr>
          <p:sp>
            <p:nvSpPr>
              <p:cNvPr id="372820" name="Rectangle 84"/>
              <p:cNvSpPr>
                <a:spLocks noChangeArrowheads="1"/>
              </p:cNvSpPr>
              <p:nvPr/>
            </p:nvSpPr>
            <p:spPr bwMode="auto">
              <a:xfrm>
                <a:off x="1530" y="813"/>
                <a:ext cx="97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rgbClr val="000066"/>
                    </a:solidFill>
                    <a:latin typeface="楷体_GB2312" pitchFamily="49" charset="-122"/>
                    <a:ea typeface="楷体_GB2312" pitchFamily="49" charset="-122"/>
                  </a:rPr>
                  <a:t>当</a:t>
                </a:r>
                <a:r>
                  <a:rPr kumimoji="1" lang="en-US" altLang="zh-CN" sz="2400" i="1">
                    <a:solidFill>
                      <a:srgbClr val="000066"/>
                    </a:solidFill>
                    <a:latin typeface="Times New Roman" panose="02020603050405020304" pitchFamily="18" charset="0"/>
                    <a:ea typeface="楷体_GB2312" pitchFamily="49" charset="-122"/>
                  </a:rPr>
                  <a:t>OE</a:t>
                </a:r>
                <a:r>
                  <a:rPr kumimoji="1" lang="en-US" altLang="zh-CN" sz="2400">
                    <a:solidFill>
                      <a:srgbClr val="000066"/>
                    </a:solidFill>
                    <a:latin typeface="Times New Roman" panose="02020603050405020304" pitchFamily="18" charset="0"/>
                    <a:ea typeface="楷体_GB2312" pitchFamily="49" charset="-122"/>
                  </a:rPr>
                  <a:t>=0</a:t>
                </a:r>
                <a:r>
                  <a:rPr kumimoji="1" lang="zh-CN" altLang="en-US" sz="2400">
                    <a:solidFill>
                      <a:srgbClr val="000066"/>
                    </a:solidFill>
                    <a:latin typeface="Times New Roman" panose="02020603050405020304" pitchFamily="18" charset="0"/>
                    <a:ea typeface="楷体_GB2312" pitchFamily="49" charset="-122"/>
                  </a:rPr>
                  <a:t>时</a:t>
                </a:r>
              </a:p>
            </p:txBody>
          </p:sp>
          <p:sp>
            <p:nvSpPr>
              <p:cNvPr id="372821" name="Line 85"/>
              <p:cNvSpPr>
                <a:spLocks noChangeShapeType="1"/>
              </p:cNvSpPr>
              <p:nvPr/>
            </p:nvSpPr>
            <p:spPr bwMode="auto">
              <a:xfrm>
                <a:off x="1837" y="867"/>
                <a:ext cx="205"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Tree>
  </p:cSld>
  <p:clrMapOvr>
    <a:masterClrMapping/>
  </p:clrMapOvr>
  <p:transition>
    <p:wipe dir="d"/>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72822"/>
                                        </p:tgtEl>
                                        <p:attrNameLst>
                                          <p:attrName>style.visibility</p:attrName>
                                        </p:attrNameLst>
                                      </p:cBhvr>
                                      <p:to>
                                        <p:strVal val="visible"/>
                                      </p:to>
                                    </p:set>
                                    <p:animEffect transition="in" filter="wipe(up)">
                                      <p:cBhvr>
                                        <p:cTn id="7" dur="500"/>
                                        <p:tgtEl>
                                          <p:spTgt spid="3728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2793"/>
                                        </p:tgtEl>
                                        <p:attrNameLst>
                                          <p:attrName>style.visibility</p:attrName>
                                        </p:attrNameLst>
                                      </p:cBhvr>
                                      <p:to>
                                        <p:strVal val="visible"/>
                                      </p:to>
                                    </p:set>
                                    <p:animEffect transition="in" filter="strips(downRight)">
                                      <p:cBhvr>
                                        <p:cTn id="12" dur="500"/>
                                        <p:tgtEl>
                                          <p:spTgt spid="3727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2816"/>
                                        </p:tgtEl>
                                        <p:attrNameLst>
                                          <p:attrName>style.visibility</p:attrName>
                                        </p:attrNameLst>
                                      </p:cBhvr>
                                      <p:to>
                                        <p:strVal val="visible"/>
                                      </p:to>
                                    </p:set>
                                    <p:animEffect transition="in" filter="strips(downRight)">
                                      <p:cBhvr>
                                        <p:cTn id="17" dur="500"/>
                                        <p:tgtEl>
                                          <p:spTgt spid="3728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9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4829" name="Object 45"/>
          <p:cNvGraphicFramePr>
            <a:graphicFrameLocks noChangeAspect="1"/>
          </p:cNvGraphicFramePr>
          <p:nvPr/>
        </p:nvGraphicFramePr>
        <p:xfrm>
          <a:off x="3306763" y="1052513"/>
          <a:ext cx="5153025" cy="5384800"/>
        </p:xfrm>
        <a:graphic>
          <a:graphicData uri="http://schemas.openxmlformats.org/presentationml/2006/ole">
            <mc:AlternateContent xmlns:mc="http://schemas.openxmlformats.org/markup-compatibility/2006">
              <mc:Choice xmlns:v="urn:schemas-microsoft-com:vml" Requires="v">
                <p:oleObj spid="_x0000_s4098" name="图片" r:id="rId3" imgW="3600360" imgH="3933720" progId="Word.Picture.8">
                  <p:embed/>
                </p:oleObj>
              </mc:Choice>
              <mc:Fallback>
                <p:oleObj name="图片" r:id="rId3" imgW="3600360" imgH="3933720" progId="Word.Picture.8">
                  <p:embed/>
                  <p:pic>
                    <p:nvPicPr>
                      <p:cNvPr id="374829" name="Object 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6763" y="1052513"/>
                        <a:ext cx="5153025" cy="5384800"/>
                      </a:xfrm>
                      <a:prstGeom prst="rect">
                        <a:avLst/>
                      </a:prstGeom>
                      <a:solidFill>
                        <a:schemeClr val="bg1"/>
                      </a:solidFill>
                    </p:spPr>
                  </p:pic>
                </p:oleObj>
              </mc:Fallback>
            </mc:AlternateContent>
          </a:graphicData>
        </a:graphic>
      </p:graphicFrame>
      <p:sp>
        <p:nvSpPr>
          <p:cNvPr id="374800" name="AutoShape 16"/>
          <p:cNvSpPr>
            <a:spLocks noChangeArrowheads="1"/>
          </p:cNvSpPr>
          <p:nvPr/>
        </p:nvSpPr>
        <p:spPr bwMode="auto">
          <a:xfrm>
            <a:off x="3490913" y="1196975"/>
            <a:ext cx="952500" cy="534988"/>
          </a:xfrm>
          <a:prstGeom prst="wedgeEllipseCallout">
            <a:avLst>
              <a:gd name="adj1" fmla="val 103833"/>
              <a:gd name="adj2" fmla="val 242880"/>
            </a:avLst>
          </a:prstGeom>
          <a:solidFill>
            <a:schemeClr val="bg1"/>
          </a:solidFill>
          <a:ln w="9525">
            <a:solidFill>
              <a:srgbClr val="CC0099"/>
            </a:solidFill>
            <a:miter lim="800000"/>
            <a:headEnd/>
            <a:tailEnd/>
          </a:ln>
        </p:spPr>
        <p:txBody>
          <a:bodyPr wrap="none" anchor="ctr"/>
          <a:lstStyle/>
          <a:p>
            <a:r>
              <a:rPr kumimoji="1" lang="zh-CN" altLang="en-US" sz="2800">
                <a:solidFill>
                  <a:srgbClr val="000066"/>
                </a:solidFill>
                <a:latin typeface="Times New Roman" panose="02020603050405020304" pitchFamily="18" charset="0"/>
                <a:ea typeface="楷体_GB2312" pitchFamily="49" charset="-122"/>
              </a:rPr>
              <a:t>字线</a:t>
            </a:r>
          </a:p>
        </p:txBody>
      </p:sp>
      <p:sp>
        <p:nvSpPr>
          <p:cNvPr id="374801" name="AutoShape 17"/>
          <p:cNvSpPr>
            <a:spLocks noChangeArrowheads="1"/>
          </p:cNvSpPr>
          <p:nvPr/>
        </p:nvSpPr>
        <p:spPr bwMode="auto">
          <a:xfrm>
            <a:off x="7775575" y="1089025"/>
            <a:ext cx="1036638" cy="1146175"/>
          </a:xfrm>
          <a:prstGeom prst="wedgeRoundRectCallout">
            <a:avLst>
              <a:gd name="adj1" fmla="val -147398"/>
              <a:gd name="adj2" fmla="val 76870"/>
              <a:gd name="adj3" fmla="val 16667"/>
            </a:avLst>
          </a:prstGeom>
          <a:solidFill>
            <a:schemeClr val="bg1"/>
          </a:solidFill>
          <a:ln w="9525">
            <a:solidFill>
              <a:srgbClr val="CC0099"/>
            </a:solidFill>
            <a:miter lim="800000"/>
            <a:headEnd/>
            <a:tailEnd/>
          </a:ln>
        </p:spPr>
        <p:txBody>
          <a:bodyPr wrap="none" anchor="ctr"/>
          <a:lstStyle/>
          <a:p>
            <a:r>
              <a:rPr kumimoji="1" lang="zh-CN" altLang="en-US" sz="2800">
                <a:solidFill>
                  <a:schemeClr val="folHlink"/>
                </a:solidFill>
                <a:latin typeface="Times New Roman" panose="02020603050405020304" pitchFamily="18" charset="0"/>
                <a:ea typeface="楷体_GB2312" pitchFamily="49" charset="-122"/>
              </a:rPr>
              <a:t>存储</a:t>
            </a:r>
          </a:p>
          <a:p>
            <a:r>
              <a:rPr kumimoji="1" lang="zh-CN" altLang="en-US" sz="2800">
                <a:solidFill>
                  <a:schemeClr val="folHlink"/>
                </a:solidFill>
                <a:latin typeface="Times New Roman" panose="02020603050405020304" pitchFamily="18" charset="0"/>
                <a:ea typeface="楷体_GB2312" pitchFamily="49" charset="-122"/>
              </a:rPr>
              <a:t>矩阵</a:t>
            </a:r>
          </a:p>
        </p:txBody>
      </p:sp>
      <p:sp>
        <p:nvSpPr>
          <p:cNvPr id="374802" name="AutoShape 18"/>
          <p:cNvSpPr>
            <a:spLocks noChangeArrowheads="1"/>
          </p:cNvSpPr>
          <p:nvPr/>
        </p:nvSpPr>
        <p:spPr bwMode="auto">
          <a:xfrm>
            <a:off x="8280400" y="2492375"/>
            <a:ext cx="863600" cy="628650"/>
          </a:xfrm>
          <a:prstGeom prst="wedgeEllipseCallout">
            <a:avLst>
              <a:gd name="adj1" fmla="val -132722"/>
              <a:gd name="adj2" fmla="val 145708"/>
            </a:avLst>
          </a:prstGeom>
          <a:solidFill>
            <a:schemeClr val="bg1"/>
          </a:solidFill>
          <a:ln w="9525">
            <a:solidFill>
              <a:srgbClr val="CC0099"/>
            </a:solidFill>
            <a:miter lim="800000"/>
            <a:headEnd/>
            <a:tailEnd/>
          </a:ln>
        </p:spPr>
        <p:txBody>
          <a:bodyPr wrap="none" anchor="ctr"/>
          <a:lstStyle/>
          <a:p>
            <a:r>
              <a:rPr kumimoji="1" lang="zh-CN" altLang="en-US" sz="2800">
                <a:solidFill>
                  <a:srgbClr val="000066"/>
                </a:solidFill>
                <a:latin typeface="Times New Roman" panose="02020603050405020304" pitchFamily="18" charset="0"/>
                <a:ea typeface="楷体_GB2312" pitchFamily="49" charset="-122"/>
              </a:rPr>
              <a:t>位线</a:t>
            </a:r>
          </a:p>
        </p:txBody>
      </p:sp>
      <p:sp>
        <p:nvSpPr>
          <p:cNvPr id="374803" name="Rectangle 19"/>
          <p:cNvSpPr>
            <a:spLocks noChangeArrowheads="1"/>
          </p:cNvSpPr>
          <p:nvPr/>
        </p:nvSpPr>
        <p:spPr bwMode="auto">
          <a:xfrm>
            <a:off x="395288" y="1989138"/>
            <a:ext cx="2159000"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buFontTx/>
              <a:buChar char="•"/>
            </a:pPr>
            <a:r>
              <a:rPr kumimoji="1" lang="zh-CN" altLang="en-US" sz="2400">
                <a:solidFill>
                  <a:srgbClr val="000066"/>
                </a:solidFill>
                <a:latin typeface="Times New Roman" panose="02020603050405020304" pitchFamily="18" charset="0"/>
                <a:ea typeface="楷体_GB2312" pitchFamily="49" charset="-122"/>
              </a:rPr>
              <a:t>字线与位线的交点都是一个存储单元。</a:t>
            </a:r>
          </a:p>
          <a:p>
            <a:pPr algn="l">
              <a:spcBef>
                <a:spcPct val="50000"/>
              </a:spcBef>
              <a:buFontTx/>
              <a:buChar char="•"/>
            </a:pPr>
            <a:endParaRPr kumimoji="1" lang="zh-CN" altLang="en-US" sz="2400">
              <a:solidFill>
                <a:srgbClr val="000066"/>
              </a:solidFill>
              <a:latin typeface="Times New Roman" panose="02020603050405020304" pitchFamily="18" charset="0"/>
              <a:ea typeface="楷体_GB2312" pitchFamily="49" charset="-122"/>
            </a:endParaRPr>
          </a:p>
          <a:p>
            <a:pPr algn="l">
              <a:spcBef>
                <a:spcPct val="50000"/>
              </a:spcBef>
              <a:buFontTx/>
              <a:buChar char="•"/>
            </a:pPr>
            <a:r>
              <a:rPr kumimoji="1" lang="zh-CN" altLang="en-US" sz="2400">
                <a:solidFill>
                  <a:srgbClr val="000066"/>
                </a:solidFill>
                <a:latin typeface="Times New Roman" panose="02020603050405020304" pitchFamily="18" charset="0"/>
                <a:ea typeface="楷体_GB2312" pitchFamily="49" charset="-122"/>
              </a:rPr>
              <a:t>交点处有</a:t>
            </a:r>
            <a:r>
              <a:rPr kumimoji="1" lang="en-US" altLang="zh-CN" sz="2400">
                <a:solidFill>
                  <a:srgbClr val="000066"/>
                </a:solidFill>
                <a:latin typeface="Times New Roman" panose="02020603050405020304" pitchFamily="18" charset="0"/>
                <a:ea typeface="楷体_GB2312" pitchFamily="49" charset="-122"/>
              </a:rPr>
              <a:t>MOS</a:t>
            </a:r>
            <a:r>
              <a:rPr kumimoji="1" lang="zh-CN" altLang="en-US" sz="2400">
                <a:solidFill>
                  <a:srgbClr val="000066"/>
                </a:solidFill>
                <a:latin typeface="Times New Roman" panose="02020603050405020304" pitchFamily="18" charset="0"/>
                <a:ea typeface="楷体_GB2312" pitchFamily="49" charset="-122"/>
              </a:rPr>
              <a:t>管相当存</a:t>
            </a:r>
            <a:r>
              <a:rPr kumimoji="1" lang="en-US" altLang="zh-CN" sz="2400">
                <a:solidFill>
                  <a:srgbClr val="000066"/>
                </a:solidFill>
                <a:latin typeface="Times New Roman" panose="02020603050405020304" pitchFamily="18" charset="0"/>
                <a:ea typeface="楷体_GB2312" pitchFamily="49" charset="-122"/>
              </a:rPr>
              <a:t>0</a:t>
            </a:r>
            <a:r>
              <a:rPr kumimoji="1" lang="zh-CN" altLang="en-US" sz="2400">
                <a:solidFill>
                  <a:srgbClr val="000066"/>
                </a:solidFill>
                <a:latin typeface="Times New Roman" panose="02020603050405020304" pitchFamily="18" charset="0"/>
                <a:ea typeface="楷体_GB2312" pitchFamily="49" charset="-122"/>
              </a:rPr>
              <a:t>，无</a:t>
            </a:r>
            <a:r>
              <a:rPr kumimoji="1" lang="en-US" altLang="zh-CN" sz="2400">
                <a:solidFill>
                  <a:srgbClr val="000066"/>
                </a:solidFill>
                <a:latin typeface="Times New Roman" panose="02020603050405020304" pitchFamily="18" charset="0"/>
                <a:ea typeface="楷体_GB2312" pitchFamily="49" charset="-122"/>
              </a:rPr>
              <a:t>MOS</a:t>
            </a:r>
            <a:r>
              <a:rPr kumimoji="1" lang="zh-CN" altLang="en-US" sz="2400">
                <a:solidFill>
                  <a:srgbClr val="000066"/>
                </a:solidFill>
                <a:latin typeface="Times New Roman" panose="02020603050405020304" pitchFamily="18" charset="0"/>
                <a:ea typeface="楷体_GB2312" pitchFamily="49" charset="-122"/>
              </a:rPr>
              <a:t>管相当存</a:t>
            </a:r>
            <a:r>
              <a:rPr kumimoji="1" lang="en-US" altLang="zh-CN" sz="2400">
                <a:solidFill>
                  <a:srgbClr val="000066"/>
                </a:solidFill>
                <a:latin typeface="Times New Roman" panose="02020603050405020304" pitchFamily="18" charset="0"/>
                <a:ea typeface="楷体_GB2312" pitchFamily="49" charset="-122"/>
              </a:rPr>
              <a:t>1</a:t>
            </a:r>
            <a:r>
              <a:rPr kumimoji="1" lang="zh-CN" altLang="en-US" sz="2400">
                <a:solidFill>
                  <a:srgbClr val="000066"/>
                </a:solidFill>
                <a:latin typeface="Times New Roman" panose="02020603050405020304" pitchFamily="18" charset="0"/>
                <a:ea typeface="楷体_GB2312" pitchFamily="49" charset="-122"/>
              </a:rPr>
              <a:t>。</a:t>
            </a:r>
          </a:p>
        </p:txBody>
      </p:sp>
      <p:sp>
        <p:nvSpPr>
          <p:cNvPr id="374804" name="Rectangle 20"/>
          <p:cNvSpPr>
            <a:spLocks noChangeArrowheads="1"/>
          </p:cNvSpPr>
          <p:nvPr/>
        </p:nvSpPr>
        <p:spPr bwMode="auto">
          <a:xfrm>
            <a:off x="792163" y="584200"/>
            <a:ext cx="43767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2800">
                <a:solidFill>
                  <a:schemeClr val="accent2"/>
                </a:solidFill>
                <a:latin typeface="Times New Roman" panose="02020603050405020304" pitchFamily="18" charset="0"/>
                <a:ea typeface="楷体_GB2312" pitchFamily="49" charset="-122"/>
              </a:rPr>
              <a:t>7.1.2   </a:t>
            </a:r>
            <a:r>
              <a:rPr kumimoji="1" lang="zh-CN" altLang="en-US" sz="2800">
                <a:solidFill>
                  <a:schemeClr val="accent2"/>
                </a:solidFill>
                <a:latin typeface="Times New Roman" panose="02020603050405020304" pitchFamily="18" charset="0"/>
                <a:ea typeface="楷体_GB2312" pitchFamily="49" charset="-122"/>
              </a:rPr>
              <a:t>二维译码与存储阵列</a:t>
            </a:r>
          </a:p>
        </p:txBody>
      </p:sp>
      <p:sp>
        <p:nvSpPr>
          <p:cNvPr id="374813" name="Rectangle 29"/>
          <p:cNvSpPr>
            <a:spLocks noChangeArrowheads="1"/>
          </p:cNvSpPr>
          <p:nvPr/>
        </p:nvSpPr>
        <p:spPr bwMode="auto">
          <a:xfrm>
            <a:off x="5111750" y="1809750"/>
            <a:ext cx="3276600" cy="3276600"/>
          </a:xfrm>
          <a:prstGeom prst="rect">
            <a:avLst/>
          </a:prstGeom>
          <a:noFill/>
          <a:ln w="38100">
            <a:solidFill>
              <a:srgbClr val="CC0099"/>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374817" name="Rectangle 33"/>
          <p:cNvSpPr>
            <a:spLocks noChangeArrowheads="1"/>
          </p:cNvSpPr>
          <p:nvPr/>
        </p:nvSpPr>
        <p:spPr bwMode="auto">
          <a:xfrm>
            <a:off x="323850" y="5661025"/>
            <a:ext cx="2654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kumimoji="1" lang="zh-CN" altLang="en-US" sz="2400">
                <a:solidFill>
                  <a:schemeClr val="accent2"/>
                </a:solidFill>
                <a:latin typeface="Times New Roman" panose="02020603050405020304" pitchFamily="18" charset="0"/>
                <a:ea typeface="楷体_GB2312" pitchFamily="49" charset="-122"/>
              </a:rPr>
              <a:t>该存储器的容量</a:t>
            </a:r>
            <a:r>
              <a:rPr kumimoji="1" lang="en-US" altLang="zh-CN" sz="2400">
                <a:solidFill>
                  <a:schemeClr val="accent2"/>
                </a:solidFill>
                <a:latin typeface="Times New Roman" panose="02020603050405020304" pitchFamily="18" charset="0"/>
                <a:ea typeface="楷体_GB2312"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74813"/>
                                        </p:tgtEl>
                                        <p:attrNameLst>
                                          <p:attrName>style.visibility</p:attrName>
                                        </p:attrNameLst>
                                      </p:cBhvr>
                                      <p:to>
                                        <p:strVal val="visible"/>
                                      </p:to>
                                    </p:set>
                                    <p:animEffect transition="in" filter="box(in)">
                                      <p:cBhvr>
                                        <p:cTn id="7" dur="500"/>
                                        <p:tgtEl>
                                          <p:spTgt spid="3748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74801"/>
                                        </p:tgtEl>
                                        <p:attrNameLst>
                                          <p:attrName>style.visibility</p:attrName>
                                        </p:attrNameLst>
                                      </p:cBhvr>
                                      <p:to>
                                        <p:strVal val="visible"/>
                                      </p:to>
                                    </p:set>
                                    <p:animEffect transition="in" filter="wipe(up)">
                                      <p:cBhvr>
                                        <p:cTn id="12" dur="500"/>
                                        <p:tgtEl>
                                          <p:spTgt spid="37480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xit" presetSubtype="16" fill="hold" grpId="1" nodeType="clickEffect">
                                  <p:stCondLst>
                                    <p:cond delay="0"/>
                                  </p:stCondLst>
                                  <p:childTnLst>
                                    <p:animEffect transition="out" filter="box(in)">
                                      <p:cBhvr>
                                        <p:cTn id="16" dur="500"/>
                                        <p:tgtEl>
                                          <p:spTgt spid="374801"/>
                                        </p:tgtEl>
                                      </p:cBhvr>
                                    </p:animEffect>
                                    <p:set>
                                      <p:cBhvr>
                                        <p:cTn id="17" dur="1" fill="hold">
                                          <p:stCondLst>
                                            <p:cond delay="499"/>
                                          </p:stCondLst>
                                        </p:cTn>
                                        <p:tgtEl>
                                          <p:spTgt spid="37480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74800"/>
                                        </p:tgtEl>
                                        <p:attrNameLst>
                                          <p:attrName>style.visibility</p:attrName>
                                        </p:attrNameLst>
                                      </p:cBhvr>
                                      <p:to>
                                        <p:strVal val="visible"/>
                                      </p:to>
                                    </p:set>
                                    <p:animEffect transition="in" filter="box(in)">
                                      <p:cBhvr>
                                        <p:cTn id="22" dur="500"/>
                                        <p:tgtEl>
                                          <p:spTgt spid="37480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xit" presetSubtype="16" fill="hold" grpId="1" nodeType="clickEffect">
                                  <p:stCondLst>
                                    <p:cond delay="0"/>
                                  </p:stCondLst>
                                  <p:childTnLst>
                                    <p:animEffect transition="out" filter="box(in)">
                                      <p:cBhvr>
                                        <p:cTn id="26" dur="500"/>
                                        <p:tgtEl>
                                          <p:spTgt spid="374800"/>
                                        </p:tgtEl>
                                      </p:cBhvr>
                                    </p:animEffect>
                                    <p:set>
                                      <p:cBhvr>
                                        <p:cTn id="27" dur="1" fill="hold">
                                          <p:stCondLst>
                                            <p:cond delay="499"/>
                                          </p:stCondLst>
                                        </p:cTn>
                                        <p:tgtEl>
                                          <p:spTgt spid="374800"/>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74802"/>
                                        </p:tgtEl>
                                        <p:attrNameLst>
                                          <p:attrName>style.visibility</p:attrName>
                                        </p:attrNameLst>
                                      </p:cBhvr>
                                      <p:to>
                                        <p:strVal val="visible"/>
                                      </p:to>
                                    </p:set>
                                    <p:animEffect transition="in" filter="box(in)">
                                      <p:cBhvr>
                                        <p:cTn id="32" dur="500"/>
                                        <p:tgtEl>
                                          <p:spTgt spid="37480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xit" presetSubtype="16" fill="hold" grpId="1" nodeType="clickEffect">
                                  <p:stCondLst>
                                    <p:cond delay="0"/>
                                  </p:stCondLst>
                                  <p:childTnLst>
                                    <p:animEffect transition="out" filter="box(in)">
                                      <p:cBhvr>
                                        <p:cTn id="36" dur="500"/>
                                        <p:tgtEl>
                                          <p:spTgt spid="374802"/>
                                        </p:tgtEl>
                                      </p:cBhvr>
                                    </p:animEffect>
                                    <p:set>
                                      <p:cBhvr>
                                        <p:cTn id="37" dur="1" fill="hold">
                                          <p:stCondLst>
                                            <p:cond delay="499"/>
                                          </p:stCondLst>
                                        </p:cTn>
                                        <p:tgtEl>
                                          <p:spTgt spid="374802"/>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74803"/>
                                        </p:tgtEl>
                                        <p:attrNameLst>
                                          <p:attrName>style.visibility</p:attrName>
                                        </p:attrNameLst>
                                      </p:cBhvr>
                                      <p:to>
                                        <p:strVal val="visible"/>
                                      </p:to>
                                    </p:set>
                                    <p:animEffect transition="in" filter="strips(downRight)">
                                      <p:cBhvr>
                                        <p:cTn id="42" dur="500"/>
                                        <p:tgtEl>
                                          <p:spTgt spid="374803"/>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74817"/>
                                        </p:tgtEl>
                                        <p:attrNameLst>
                                          <p:attrName>style.visibility</p:attrName>
                                        </p:attrNameLst>
                                      </p:cBhvr>
                                      <p:to>
                                        <p:strVal val="visible"/>
                                      </p:to>
                                    </p:set>
                                    <p:animEffect transition="in" filter="strips(downRight)">
                                      <p:cBhvr>
                                        <p:cTn id="47" dur="500"/>
                                        <p:tgtEl>
                                          <p:spTgt spid="3748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4800" grpId="0" animBg="1" autoUpdateAnimBg="0"/>
      <p:bldP spid="374800" grpId="1" animBg="1"/>
      <p:bldP spid="374801" grpId="0" animBg="1"/>
      <p:bldP spid="374801" grpId="1" animBg="1"/>
      <p:bldP spid="374802" grpId="0" animBg="1" autoUpdateAnimBg="0"/>
      <p:bldP spid="374802" grpId="1" animBg="1"/>
      <p:bldP spid="374803" grpId="0" autoUpdateAnimBg="0"/>
      <p:bldP spid="3748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5845" name="Object 37"/>
          <p:cNvGraphicFramePr>
            <a:graphicFrameLocks noChangeAspect="1"/>
          </p:cNvGraphicFramePr>
          <p:nvPr/>
        </p:nvGraphicFramePr>
        <p:xfrm>
          <a:off x="3944938" y="1628775"/>
          <a:ext cx="5199062" cy="4352925"/>
        </p:xfrm>
        <a:graphic>
          <a:graphicData uri="http://schemas.openxmlformats.org/presentationml/2006/ole">
            <mc:AlternateContent xmlns:mc="http://schemas.openxmlformats.org/markup-compatibility/2006">
              <mc:Choice xmlns:v="urn:schemas-microsoft-com:vml" Requires="v">
                <p:oleObj spid="_x0000_s5122" name="Photo Editor 照片" r:id="rId5" imgW="24400000" imgH="30000000" progId="MSPhotoEd.3">
                  <p:embed/>
                </p:oleObj>
              </mc:Choice>
              <mc:Fallback>
                <p:oleObj name="Photo Editor 照片" r:id="rId5" imgW="24400000" imgH="30000000" progId="MSPhotoEd.3">
                  <p:embed/>
                  <p:pic>
                    <p:nvPicPr>
                      <p:cNvPr id="375845" name="Object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44938" y="1628775"/>
                        <a:ext cx="5199062" cy="4352925"/>
                      </a:xfrm>
                      <a:prstGeom prst="rect">
                        <a:avLst/>
                      </a:prstGeom>
                      <a:solidFill>
                        <a:schemeClr val="bg1"/>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75846" name="Rectangle 38"/>
          <p:cNvSpPr>
            <a:spLocks noChangeArrowheads="1"/>
          </p:cNvSpPr>
          <p:nvPr/>
        </p:nvSpPr>
        <p:spPr bwMode="auto">
          <a:xfrm>
            <a:off x="611188" y="549275"/>
            <a:ext cx="69770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800">
                <a:solidFill>
                  <a:schemeClr val="accent2"/>
                </a:solidFill>
                <a:latin typeface="Times New Roman" panose="02020603050405020304" pitchFamily="18" charset="0"/>
                <a:ea typeface="楷体_GB2312" pitchFamily="49" charset="-122"/>
              </a:rPr>
              <a:t>7.1.3  </a:t>
            </a:r>
            <a:r>
              <a:rPr kumimoji="1" lang="zh-CN" altLang="en-US" sz="2800">
                <a:solidFill>
                  <a:schemeClr val="accent2"/>
                </a:solidFill>
                <a:latin typeface="Times New Roman" panose="02020603050405020304" pitchFamily="18" charset="0"/>
                <a:ea typeface="楷体_GB2312" pitchFamily="49" charset="-122"/>
              </a:rPr>
              <a:t>可编程</a:t>
            </a:r>
            <a:r>
              <a:rPr kumimoji="1" lang="en-US" altLang="zh-CN" sz="2800">
                <a:solidFill>
                  <a:schemeClr val="accent2"/>
                </a:solidFill>
                <a:latin typeface="Times New Roman" panose="02020603050405020304" pitchFamily="18" charset="0"/>
                <a:ea typeface="楷体_GB2312" pitchFamily="49" charset="-122"/>
              </a:rPr>
              <a:t>ROM</a:t>
            </a:r>
            <a:r>
              <a:rPr kumimoji="1" lang="zh-CN" altLang="en-US" sz="2800">
                <a:solidFill>
                  <a:schemeClr val="accent2"/>
                </a:solidFill>
                <a:latin typeface="Times New Roman" panose="02020603050405020304" pitchFamily="18" charset="0"/>
                <a:ea typeface="楷体_GB2312" pitchFamily="49" charset="-122"/>
              </a:rPr>
              <a:t>（</a:t>
            </a:r>
            <a:r>
              <a:rPr kumimoji="1" lang="en-US" altLang="zh-CN" sz="2800">
                <a:solidFill>
                  <a:schemeClr val="accent2"/>
                </a:solidFill>
                <a:latin typeface="Times New Roman" panose="02020603050405020304" pitchFamily="18" charset="0"/>
                <a:ea typeface="楷体_GB2312" pitchFamily="49" charset="-122"/>
              </a:rPr>
              <a:t>256X1</a:t>
            </a:r>
            <a:r>
              <a:rPr kumimoji="1" lang="zh-CN" altLang="en-US" sz="2800">
                <a:solidFill>
                  <a:schemeClr val="accent2"/>
                </a:solidFill>
                <a:latin typeface="Times New Roman" panose="02020603050405020304" pitchFamily="18" charset="0"/>
                <a:ea typeface="楷体_GB2312" pitchFamily="49" charset="-122"/>
              </a:rPr>
              <a:t>位</a:t>
            </a:r>
            <a:r>
              <a:rPr kumimoji="1" lang="en-US" altLang="zh-CN" sz="2800">
                <a:solidFill>
                  <a:schemeClr val="accent2"/>
                </a:solidFill>
                <a:latin typeface="Times New Roman" panose="02020603050405020304" pitchFamily="18" charset="0"/>
                <a:ea typeface="楷体_GB2312" pitchFamily="49" charset="-122"/>
              </a:rPr>
              <a:t>EPROM</a:t>
            </a:r>
            <a:r>
              <a:rPr kumimoji="1" lang="zh-CN" altLang="en-US" sz="2800">
                <a:solidFill>
                  <a:schemeClr val="accent2"/>
                </a:solidFill>
                <a:latin typeface="Times New Roman" panose="02020603050405020304" pitchFamily="18" charset="0"/>
                <a:ea typeface="楷体_GB2312" pitchFamily="49" charset="-122"/>
              </a:rPr>
              <a:t>）</a:t>
            </a:r>
            <a:endParaRPr kumimoji="1" lang="zh-CN" altLang="en-US" sz="2400">
              <a:solidFill>
                <a:srgbClr val="000066"/>
              </a:solidFill>
              <a:latin typeface="Times New Roman" panose="02020603050405020304" pitchFamily="18" charset="0"/>
              <a:ea typeface="楷体_GB2312" pitchFamily="49" charset="-122"/>
            </a:endParaRPr>
          </a:p>
        </p:txBody>
      </p:sp>
      <p:sp>
        <p:nvSpPr>
          <p:cNvPr id="375847" name="Rectangle 39"/>
          <p:cNvSpPr>
            <a:spLocks noChangeArrowheads="1"/>
          </p:cNvSpPr>
          <p:nvPr/>
        </p:nvSpPr>
        <p:spPr bwMode="auto">
          <a:xfrm>
            <a:off x="539750" y="1125538"/>
            <a:ext cx="5618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256</a:t>
            </a:r>
            <a:r>
              <a:rPr kumimoji="1" lang="zh-CN" altLang="en-US" sz="2400">
                <a:solidFill>
                  <a:srgbClr val="000066"/>
                </a:solidFill>
                <a:latin typeface="Times New Roman" panose="02020603050405020304" pitchFamily="18" charset="0"/>
                <a:ea typeface="楷体_GB2312" pitchFamily="49" charset="-122"/>
              </a:rPr>
              <a:t>个存储单元排成</a:t>
            </a:r>
            <a:r>
              <a:rPr kumimoji="1" lang="en-US" altLang="zh-CN" sz="2400">
                <a:solidFill>
                  <a:srgbClr val="000066"/>
                </a:solidFill>
                <a:latin typeface="Times New Roman" panose="02020603050405020304" pitchFamily="18" charset="0"/>
                <a:ea typeface="楷体_GB2312" pitchFamily="49" charset="-122"/>
              </a:rPr>
              <a:t>16</a:t>
            </a:r>
            <a:r>
              <a:rPr kumimoji="1" lang="en-US" altLang="zh-CN" sz="2400">
                <a:solidFill>
                  <a:srgbClr val="000066"/>
                </a:solidFill>
                <a:latin typeface="Times New Roman" panose="02020603050405020304" pitchFamily="18" charset="0"/>
                <a:ea typeface="楷体_GB2312" pitchFamily="49" charset="-122"/>
                <a:sym typeface="Symbol" panose="05050102010706020507" pitchFamily="18" charset="2"/>
              </a:rPr>
              <a:t></a:t>
            </a:r>
            <a:r>
              <a:rPr kumimoji="1" lang="en-US" altLang="zh-CN" sz="2400">
                <a:solidFill>
                  <a:srgbClr val="000066"/>
                </a:solidFill>
                <a:latin typeface="Times New Roman" panose="02020603050405020304" pitchFamily="18" charset="0"/>
                <a:ea typeface="楷体_GB2312" pitchFamily="49" charset="-122"/>
              </a:rPr>
              <a:t>16</a:t>
            </a:r>
            <a:r>
              <a:rPr kumimoji="1" lang="zh-CN" altLang="en-US" sz="2400">
                <a:solidFill>
                  <a:srgbClr val="000066"/>
                </a:solidFill>
                <a:latin typeface="Times New Roman" panose="02020603050405020304" pitchFamily="18" charset="0"/>
                <a:ea typeface="楷体_GB2312" pitchFamily="49" charset="-122"/>
              </a:rPr>
              <a:t>的矩阵</a:t>
            </a:r>
          </a:p>
        </p:txBody>
      </p:sp>
      <p:sp>
        <p:nvSpPr>
          <p:cNvPr id="375864" name="Line 56"/>
          <p:cNvSpPr>
            <a:spLocks noChangeShapeType="1"/>
          </p:cNvSpPr>
          <p:nvPr/>
        </p:nvSpPr>
        <p:spPr bwMode="auto">
          <a:xfrm>
            <a:off x="8172450" y="3536950"/>
            <a:ext cx="0" cy="180975"/>
          </a:xfrm>
          <a:prstGeom prst="line">
            <a:avLst/>
          </a:prstGeom>
          <a:noFill/>
          <a:ln w="38100">
            <a:solidFill>
              <a:srgbClr val="CC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75872" name="Rectangle 64"/>
          <p:cNvSpPr>
            <a:spLocks noChangeArrowheads="1"/>
          </p:cNvSpPr>
          <p:nvPr/>
        </p:nvSpPr>
        <p:spPr bwMode="auto">
          <a:xfrm>
            <a:off x="142875" y="1739900"/>
            <a:ext cx="3708400" cy="1041400"/>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30000"/>
              </a:lnSpc>
              <a:spcBef>
                <a:spcPct val="50000"/>
              </a:spcBef>
            </a:pPr>
            <a:r>
              <a:rPr kumimoji="1" lang="zh-CN" altLang="en-US" sz="2400">
                <a:solidFill>
                  <a:srgbClr val="000066"/>
                </a:solidFill>
                <a:latin typeface="Times New Roman" panose="02020603050405020304" pitchFamily="18" charset="0"/>
                <a:ea typeface="楷体_GB2312" pitchFamily="49" charset="-122"/>
              </a:rPr>
              <a:t>行译码器从</a:t>
            </a:r>
            <a:r>
              <a:rPr kumimoji="1" lang="en-US" altLang="zh-CN" sz="2400">
                <a:solidFill>
                  <a:srgbClr val="000066"/>
                </a:solidFill>
                <a:latin typeface="Times New Roman" panose="02020603050405020304" pitchFamily="18" charset="0"/>
                <a:ea typeface="楷体_GB2312" pitchFamily="49" charset="-122"/>
              </a:rPr>
              <a:t>16</a:t>
            </a:r>
            <a:r>
              <a:rPr kumimoji="1" lang="zh-CN" altLang="en-US" sz="2400">
                <a:solidFill>
                  <a:srgbClr val="000066"/>
                </a:solidFill>
                <a:latin typeface="Times New Roman" panose="02020603050405020304" pitchFamily="18" charset="0"/>
                <a:ea typeface="楷体_GB2312" pitchFamily="49" charset="-122"/>
              </a:rPr>
              <a:t>行中选出要读的一行</a:t>
            </a:r>
          </a:p>
        </p:txBody>
      </p:sp>
      <p:sp>
        <p:nvSpPr>
          <p:cNvPr id="375873" name="Rectangle 65"/>
          <p:cNvSpPr>
            <a:spLocks noChangeArrowheads="1"/>
          </p:cNvSpPr>
          <p:nvPr/>
        </p:nvSpPr>
        <p:spPr bwMode="auto">
          <a:xfrm>
            <a:off x="71438" y="2781300"/>
            <a:ext cx="4032250" cy="151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30000"/>
              </a:lnSpc>
              <a:spcBef>
                <a:spcPct val="50000"/>
              </a:spcBef>
            </a:pPr>
            <a:r>
              <a:rPr kumimoji="1" lang="zh-CN" altLang="en-US" sz="2400">
                <a:solidFill>
                  <a:srgbClr val="000066"/>
                </a:solidFill>
                <a:latin typeface="Times New Roman" panose="02020603050405020304" pitchFamily="18" charset="0"/>
                <a:ea typeface="楷体_GB2312" pitchFamily="49" charset="-122"/>
              </a:rPr>
              <a:t>列译码器再从选中的一行存储单元中选出要读的一列的一个存储单元。</a:t>
            </a:r>
          </a:p>
        </p:txBody>
      </p:sp>
      <p:sp>
        <p:nvSpPr>
          <p:cNvPr id="375874" name="Rectangle 66"/>
          <p:cNvSpPr>
            <a:spLocks noChangeArrowheads="1"/>
          </p:cNvSpPr>
          <p:nvPr/>
        </p:nvSpPr>
        <p:spPr bwMode="auto">
          <a:xfrm>
            <a:off x="0" y="4292600"/>
            <a:ext cx="4032250" cy="151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30000"/>
              </a:lnSpc>
              <a:spcBef>
                <a:spcPct val="50000"/>
              </a:spcBef>
            </a:pPr>
            <a:r>
              <a:rPr kumimoji="1" lang="zh-CN" altLang="en-US" sz="2400">
                <a:solidFill>
                  <a:srgbClr val="000066"/>
                </a:solidFill>
                <a:latin typeface="Times New Roman" panose="02020603050405020304" pitchFamily="18" charset="0"/>
                <a:ea typeface="楷体_GB2312" pitchFamily="49" charset="-122"/>
              </a:rPr>
              <a:t>如选中的存储单元的</a:t>
            </a:r>
            <a:r>
              <a:rPr kumimoji="1" lang="en-US" altLang="zh-CN" sz="2400">
                <a:solidFill>
                  <a:srgbClr val="000066"/>
                </a:solidFill>
                <a:latin typeface="Times New Roman" panose="02020603050405020304" pitchFamily="18" charset="0"/>
                <a:ea typeface="楷体_GB2312" pitchFamily="49" charset="-122"/>
              </a:rPr>
              <a:t>MOS</a:t>
            </a:r>
            <a:r>
              <a:rPr kumimoji="1" lang="zh-CN" altLang="en-US" sz="2400">
                <a:solidFill>
                  <a:srgbClr val="000066"/>
                </a:solidFill>
                <a:latin typeface="Times New Roman" panose="02020603050405020304" pitchFamily="18" charset="0"/>
                <a:ea typeface="楷体_GB2312" pitchFamily="49" charset="-122"/>
              </a:rPr>
              <a:t>管的浮栅注入了电荷，该管截止，读得</a:t>
            </a:r>
            <a:r>
              <a:rPr kumimoji="1" lang="en-US" altLang="zh-CN" sz="2400">
                <a:solidFill>
                  <a:srgbClr val="000066"/>
                </a:solidFill>
                <a:latin typeface="Times New Roman" panose="02020603050405020304" pitchFamily="18" charset="0"/>
                <a:ea typeface="楷体_GB2312" pitchFamily="49" charset="-122"/>
              </a:rPr>
              <a:t>1</a:t>
            </a:r>
            <a:r>
              <a:rPr kumimoji="1" lang="zh-CN" altLang="en-US" sz="2400">
                <a:solidFill>
                  <a:srgbClr val="000066"/>
                </a:solidFill>
                <a:latin typeface="Times New Roman" panose="02020603050405020304" pitchFamily="18" charset="0"/>
                <a:ea typeface="楷体_GB2312" pitchFamily="49" charset="-122"/>
              </a:rPr>
              <a:t>；相反读得</a:t>
            </a:r>
            <a:r>
              <a:rPr kumimoji="1" lang="en-US" altLang="zh-CN" sz="2400">
                <a:solidFill>
                  <a:srgbClr val="000066"/>
                </a:solidFill>
                <a:latin typeface="Times New Roman" panose="02020603050405020304" pitchFamily="18" charset="0"/>
                <a:ea typeface="楷体_GB2312" pitchFamily="49" charset="-122"/>
              </a:rPr>
              <a:t>0</a:t>
            </a:r>
          </a:p>
        </p:txBody>
      </p:sp>
    </p:spTree>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5847"/>
                                        </p:tgtEl>
                                        <p:attrNameLst>
                                          <p:attrName>style.visibility</p:attrName>
                                        </p:attrNameLst>
                                      </p:cBhvr>
                                      <p:to>
                                        <p:strVal val="visible"/>
                                      </p:to>
                                    </p:set>
                                    <p:animEffect transition="in" filter="strips(downRight)">
                                      <p:cBhvr>
                                        <p:cTn id="7" dur="500"/>
                                        <p:tgtEl>
                                          <p:spTgt spid="3758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5872"/>
                                        </p:tgtEl>
                                        <p:attrNameLst>
                                          <p:attrName>style.visibility</p:attrName>
                                        </p:attrNameLst>
                                      </p:cBhvr>
                                      <p:to>
                                        <p:strVal val="visible"/>
                                      </p:to>
                                    </p:set>
                                    <p:animEffect transition="in" filter="strips(downRight)">
                                      <p:cBhvr>
                                        <p:cTn id="12" dur="500"/>
                                        <p:tgtEl>
                                          <p:spTgt spid="37587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5873"/>
                                        </p:tgtEl>
                                        <p:attrNameLst>
                                          <p:attrName>style.visibility</p:attrName>
                                        </p:attrNameLst>
                                      </p:cBhvr>
                                      <p:to>
                                        <p:strVal val="visible"/>
                                      </p:to>
                                    </p:set>
                                    <p:animEffect transition="in" filter="strips(downRight)">
                                      <p:cBhvr>
                                        <p:cTn id="17" dur="500"/>
                                        <p:tgtEl>
                                          <p:spTgt spid="37587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75874"/>
                                        </p:tgtEl>
                                        <p:attrNameLst>
                                          <p:attrName>style.visibility</p:attrName>
                                        </p:attrNameLst>
                                      </p:cBhvr>
                                      <p:to>
                                        <p:strVal val="visible"/>
                                      </p:to>
                                    </p:set>
                                    <p:animEffect transition="in" filter="strips(downRight)">
                                      <p:cBhvr>
                                        <p:cTn id="22" dur="500"/>
                                        <p:tgtEl>
                                          <p:spTgt spid="375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47" grpId="0" autoUpdateAnimBg="0"/>
      <p:bldP spid="375872" grpId="0" animBg="1" autoUpdateAnimBg="0"/>
      <p:bldP spid="375873" grpId="0" autoUpdateAnimBg="0"/>
      <p:bldP spid="37587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76" name="Rectangle 20"/>
          <p:cNvSpPr>
            <a:spLocks noChangeArrowheads="1"/>
          </p:cNvSpPr>
          <p:nvPr/>
        </p:nvSpPr>
        <p:spPr bwMode="auto">
          <a:xfrm>
            <a:off x="755650" y="549275"/>
            <a:ext cx="38877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altLang="zh-CN" sz="2800">
                <a:solidFill>
                  <a:schemeClr val="accent2"/>
                </a:solidFill>
                <a:latin typeface="Times New Roman" panose="02020603050405020304" pitchFamily="18" charset="0"/>
                <a:ea typeface="楷体_GB2312" pitchFamily="49" charset="-122"/>
              </a:rPr>
              <a:t>7.1.4  ROM</a:t>
            </a:r>
            <a:r>
              <a:rPr lang="zh-CN" altLang="en-US" sz="2800">
                <a:solidFill>
                  <a:schemeClr val="accent2"/>
                </a:solidFill>
                <a:latin typeface="Times New Roman" panose="02020603050405020304" pitchFamily="18" charset="0"/>
                <a:ea typeface="楷体_GB2312" pitchFamily="49" charset="-122"/>
              </a:rPr>
              <a:t>读操作实例</a:t>
            </a:r>
          </a:p>
        </p:txBody>
      </p:sp>
      <p:graphicFrame>
        <p:nvGraphicFramePr>
          <p:cNvPr id="377877" name="Object 21"/>
          <p:cNvGraphicFramePr>
            <a:graphicFrameLocks noChangeAspect="1"/>
          </p:cNvGraphicFramePr>
          <p:nvPr/>
        </p:nvGraphicFramePr>
        <p:xfrm>
          <a:off x="539750" y="2060575"/>
          <a:ext cx="4752975" cy="3403600"/>
        </p:xfrm>
        <a:graphic>
          <a:graphicData uri="http://schemas.openxmlformats.org/presentationml/2006/ole">
            <mc:AlternateContent xmlns:mc="http://schemas.openxmlformats.org/markup-compatibility/2006">
              <mc:Choice xmlns:v="urn:schemas-microsoft-com:vml" Requires="v">
                <p:oleObj spid="_x0000_s6146" name="图片" r:id="rId4" imgW="3009960" imgH="2133720" progId="Word.Picture.8">
                  <p:embed/>
                </p:oleObj>
              </mc:Choice>
              <mc:Fallback>
                <p:oleObj name="图片" r:id="rId4" imgW="3009960" imgH="2133720" progId="Word.Picture.8">
                  <p:embed/>
                  <p:pic>
                    <p:nvPicPr>
                      <p:cNvPr id="377877" name="Object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2060575"/>
                        <a:ext cx="4752975" cy="340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7878" name="Rectangle 22"/>
          <p:cNvSpPr>
            <a:spLocks noChangeArrowheads="1"/>
          </p:cNvSpPr>
          <p:nvPr/>
        </p:nvSpPr>
        <p:spPr bwMode="auto">
          <a:xfrm>
            <a:off x="0" y="1717675"/>
            <a:ext cx="3381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sp>
        <p:nvSpPr>
          <p:cNvPr id="377879" name="Rectangle 23"/>
          <p:cNvSpPr>
            <a:spLocks noChangeArrowheads="1"/>
          </p:cNvSpPr>
          <p:nvPr/>
        </p:nvSpPr>
        <p:spPr bwMode="auto">
          <a:xfrm>
            <a:off x="0" y="1717675"/>
            <a:ext cx="35401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sp>
        <p:nvSpPr>
          <p:cNvPr id="377881" name="Rectangle 25"/>
          <p:cNvSpPr>
            <a:spLocks noChangeArrowheads="1"/>
          </p:cNvSpPr>
          <p:nvPr/>
        </p:nvSpPr>
        <p:spPr bwMode="auto">
          <a:xfrm>
            <a:off x="539750" y="1268413"/>
            <a:ext cx="47831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800">
                <a:solidFill>
                  <a:srgbClr val="000066"/>
                </a:solidFill>
                <a:latin typeface="Times New Roman" panose="02020603050405020304" pitchFamily="18" charset="0"/>
                <a:ea typeface="楷体_GB2312" pitchFamily="49" charset="-122"/>
              </a:rPr>
              <a:t>1. PROM</a:t>
            </a:r>
            <a:r>
              <a:rPr lang="zh-CN" altLang="en-US" sz="2800">
                <a:solidFill>
                  <a:srgbClr val="000066"/>
                </a:solidFill>
                <a:latin typeface="Times New Roman" panose="02020603050405020304" pitchFamily="18" charset="0"/>
                <a:ea typeface="楷体_GB2312" pitchFamily="49" charset="-122"/>
              </a:rPr>
              <a:t>芯片</a:t>
            </a:r>
            <a:r>
              <a:rPr lang="en-US" altLang="zh-CN" sz="2800">
                <a:solidFill>
                  <a:srgbClr val="000066"/>
                </a:solidFill>
                <a:latin typeface="Times New Roman" panose="02020603050405020304" pitchFamily="18" charset="0"/>
                <a:ea typeface="楷体_GB2312" pitchFamily="49" charset="-122"/>
              </a:rPr>
              <a:t>AT27C010</a:t>
            </a:r>
            <a:r>
              <a:rPr lang="zh-CN" altLang="en-US" sz="2800">
                <a:solidFill>
                  <a:srgbClr val="000066"/>
                </a:solidFill>
                <a:latin typeface="Times New Roman" panose="02020603050405020304" pitchFamily="18" charset="0"/>
                <a:ea typeface="楷体_GB2312" pitchFamily="49" charset="-122"/>
              </a:rPr>
              <a:t>简介 </a:t>
            </a:r>
          </a:p>
        </p:txBody>
      </p:sp>
      <p:sp>
        <p:nvSpPr>
          <p:cNvPr id="377882" name="Rectangle 26"/>
          <p:cNvSpPr>
            <a:spLocks noChangeArrowheads="1"/>
          </p:cNvSpPr>
          <p:nvPr/>
        </p:nvSpPr>
        <p:spPr bwMode="auto">
          <a:xfrm>
            <a:off x="1547813" y="5876925"/>
            <a:ext cx="2324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400">
                <a:latin typeface="Times New Roman" panose="02020603050405020304" pitchFamily="18" charset="0"/>
                <a:ea typeface="楷体_GB2312" pitchFamily="49" charset="-122"/>
              </a:rPr>
              <a:t>128K</a:t>
            </a:r>
            <a:r>
              <a:rPr lang="en-US" altLang="zh-CN" sz="2400">
                <a:latin typeface="Times New Roman" panose="02020603050405020304" pitchFamily="18" charset="0"/>
                <a:ea typeface="楷体_GB2312" pitchFamily="49" charset="-122"/>
                <a:sym typeface="Symbol" panose="05050102010706020507" pitchFamily="18" charset="2"/>
              </a:rPr>
              <a:t></a:t>
            </a:r>
            <a:r>
              <a:rPr lang="en-US" altLang="zh-CN" sz="2400">
                <a:latin typeface="Times New Roman" panose="02020603050405020304" pitchFamily="18" charset="0"/>
                <a:ea typeface="楷体_GB2312" pitchFamily="49" charset="-122"/>
              </a:rPr>
              <a:t>8</a:t>
            </a:r>
            <a:r>
              <a:rPr lang="zh-CN" altLang="en-US" sz="2400">
                <a:latin typeface="Times New Roman" panose="02020603050405020304" pitchFamily="18" charset="0"/>
                <a:ea typeface="楷体_GB2312" pitchFamily="49" charset="-122"/>
              </a:rPr>
              <a:t>位</a:t>
            </a:r>
            <a:r>
              <a:rPr lang="en-US" altLang="zh-CN" sz="2400">
                <a:latin typeface="Times New Roman" panose="02020603050405020304" pitchFamily="18" charset="0"/>
                <a:ea typeface="楷体_GB2312" pitchFamily="49" charset="-122"/>
              </a:rPr>
              <a:t>ROM</a:t>
            </a:r>
            <a:r>
              <a:rPr lang="en-US" altLang="zh-CN" sz="2400" b="0">
                <a:latin typeface="Times New Roman" panose="02020603050405020304" pitchFamily="18" charset="0"/>
                <a:ea typeface="楷体_GB2312" pitchFamily="49" charset="-122"/>
              </a:rPr>
              <a:t> </a:t>
            </a:r>
          </a:p>
        </p:txBody>
      </p:sp>
      <p:graphicFrame>
        <p:nvGraphicFramePr>
          <p:cNvPr id="377884" name="Object 28"/>
          <p:cNvGraphicFramePr>
            <a:graphicFrameLocks noChangeAspect="1"/>
          </p:cNvGraphicFramePr>
          <p:nvPr/>
        </p:nvGraphicFramePr>
        <p:xfrm>
          <a:off x="5722938" y="1368425"/>
          <a:ext cx="3184525" cy="4257675"/>
        </p:xfrm>
        <a:graphic>
          <a:graphicData uri="http://schemas.openxmlformats.org/presentationml/2006/ole">
            <mc:AlternateContent xmlns:mc="http://schemas.openxmlformats.org/markup-compatibility/2006">
              <mc:Choice xmlns:v="urn:schemas-microsoft-com:vml" Requires="v">
                <p:oleObj spid="_x0000_s6147" name="图片" r:id="rId6" imgW="1905120" imgH="2552760" progId="Word.Picture.8">
                  <p:embed/>
                </p:oleObj>
              </mc:Choice>
              <mc:Fallback>
                <p:oleObj name="图片" r:id="rId6" imgW="1905120" imgH="2552760" progId="Word.Picture.8">
                  <p:embed/>
                  <p:pic>
                    <p:nvPicPr>
                      <p:cNvPr id="377884" name="Object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22938" y="1368425"/>
                        <a:ext cx="3184525" cy="425767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77877"/>
                                        </p:tgtEl>
                                        <p:attrNameLst>
                                          <p:attrName>style.visibility</p:attrName>
                                        </p:attrNameLst>
                                      </p:cBhvr>
                                      <p:to>
                                        <p:strVal val="visible"/>
                                      </p:to>
                                    </p:set>
                                    <p:animEffect transition="in" filter="wipe(left)">
                                      <p:cBhvr>
                                        <p:cTn id="7" dur="500"/>
                                        <p:tgtEl>
                                          <p:spTgt spid="37787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7882"/>
                                        </p:tgtEl>
                                        <p:attrNameLst>
                                          <p:attrName>style.visibility</p:attrName>
                                        </p:attrNameLst>
                                      </p:cBhvr>
                                      <p:to>
                                        <p:strVal val="visible"/>
                                      </p:to>
                                    </p:set>
                                    <p:animEffect transition="in" filter="strips(downRight)">
                                      <p:cBhvr>
                                        <p:cTn id="12" dur="500"/>
                                        <p:tgtEl>
                                          <p:spTgt spid="3778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7882"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5" name="Rectangle 25"/>
          <p:cNvSpPr>
            <a:spLocks noChangeArrowheads="1"/>
          </p:cNvSpPr>
          <p:nvPr/>
        </p:nvSpPr>
        <p:spPr bwMode="auto">
          <a:xfrm>
            <a:off x="5311775" y="2697163"/>
            <a:ext cx="565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altLang="zh-CN" sz="2400">
                <a:solidFill>
                  <a:srgbClr val="000066"/>
                </a:solidFill>
                <a:latin typeface="Times New Roman" panose="02020603050405020304" pitchFamily="18" charset="0"/>
                <a:ea typeface="楷体_GB2312" pitchFamily="49" charset="-122"/>
                <a:cs typeface="Times New Roman" panose="02020603050405020304" pitchFamily="18" charset="0"/>
              </a:rPr>
              <a:t>     </a:t>
            </a:r>
          </a:p>
        </p:txBody>
      </p:sp>
      <p:graphicFrame>
        <p:nvGraphicFramePr>
          <p:cNvPr id="378906" name="Object 26"/>
          <p:cNvGraphicFramePr>
            <a:graphicFrameLocks noChangeAspect="1"/>
          </p:cNvGraphicFramePr>
          <p:nvPr/>
        </p:nvGraphicFramePr>
        <p:xfrm>
          <a:off x="2133600" y="2574925"/>
          <a:ext cx="515938" cy="307975"/>
        </p:xfrm>
        <a:graphic>
          <a:graphicData uri="http://schemas.openxmlformats.org/presentationml/2006/ole">
            <mc:AlternateContent xmlns:mc="http://schemas.openxmlformats.org/markup-compatibility/2006">
              <mc:Choice xmlns:v="urn:schemas-microsoft-com:vml" Requires="v">
                <p:oleObj spid="_x0000_s7170" name="公式" r:id="rId4" imgW="393480" imgH="291960" progId="Equation.3">
                  <p:embed/>
                </p:oleObj>
              </mc:Choice>
              <mc:Fallback>
                <p:oleObj name="公式" r:id="rId4" imgW="393480" imgH="291960" progId="Equation.3">
                  <p:embed/>
                  <p:pic>
                    <p:nvPicPr>
                      <p:cNvPr id="378906" name="Object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574925"/>
                        <a:ext cx="515938" cy="307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07" name="Object 27"/>
          <p:cNvGraphicFramePr>
            <a:graphicFrameLocks noChangeAspect="1"/>
          </p:cNvGraphicFramePr>
          <p:nvPr/>
        </p:nvGraphicFramePr>
        <p:xfrm>
          <a:off x="2925763" y="2547938"/>
          <a:ext cx="558800" cy="334962"/>
        </p:xfrm>
        <a:graphic>
          <a:graphicData uri="http://schemas.openxmlformats.org/presentationml/2006/ole">
            <mc:AlternateContent xmlns:mc="http://schemas.openxmlformats.org/markup-compatibility/2006">
              <mc:Choice xmlns:v="urn:schemas-microsoft-com:vml" Requires="v">
                <p:oleObj spid="_x0000_s7171" name="公式" r:id="rId6" imgW="406080" imgH="291960" progId="Equation.3">
                  <p:embed/>
                </p:oleObj>
              </mc:Choice>
              <mc:Fallback>
                <p:oleObj name="公式" r:id="rId6" imgW="406080" imgH="291960" progId="Equation.3">
                  <p:embed/>
                  <p:pic>
                    <p:nvPicPr>
                      <p:cNvPr id="378907" name="Object 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25763" y="2547938"/>
                        <a:ext cx="558800" cy="334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08" name="Object 28"/>
          <p:cNvGraphicFramePr>
            <a:graphicFrameLocks noChangeAspect="1"/>
          </p:cNvGraphicFramePr>
          <p:nvPr/>
        </p:nvGraphicFramePr>
        <p:xfrm>
          <a:off x="3933825" y="2595563"/>
          <a:ext cx="817563" cy="303212"/>
        </p:xfrm>
        <a:graphic>
          <a:graphicData uri="http://schemas.openxmlformats.org/presentationml/2006/ole">
            <mc:AlternateContent xmlns:mc="http://schemas.openxmlformats.org/markup-compatibility/2006">
              <mc:Choice xmlns:v="urn:schemas-microsoft-com:vml" Requires="v">
                <p:oleObj spid="_x0000_s7172" name="公式" r:id="rId8" imgW="647640" imgH="291960" progId="Equation.3">
                  <p:embed/>
                </p:oleObj>
              </mc:Choice>
              <mc:Fallback>
                <p:oleObj name="公式" r:id="rId8" imgW="647640" imgH="291960" progId="Equation.3">
                  <p:embed/>
                  <p:pic>
                    <p:nvPicPr>
                      <p:cNvPr id="378908"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33825" y="2595563"/>
                        <a:ext cx="817563" cy="303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8909" name="Group 29"/>
          <p:cNvGraphicFramePr>
            <a:graphicFrameLocks noGrp="1"/>
          </p:cNvGraphicFramePr>
          <p:nvPr/>
        </p:nvGraphicFramePr>
        <p:xfrm>
          <a:off x="179388" y="2528888"/>
          <a:ext cx="8677275" cy="2627313"/>
        </p:xfrm>
        <a:graphic>
          <a:graphicData uri="http://schemas.openxmlformats.org/drawingml/2006/table">
            <a:tbl>
              <a:tblPr/>
              <a:tblGrid>
                <a:gridCol w="1631950">
                  <a:extLst>
                    <a:ext uri="{9D8B030D-6E8A-4147-A177-3AD203B41FA5}">
                      <a16:colId xmlns:a16="http://schemas.microsoft.com/office/drawing/2014/main" val="1004306916"/>
                    </a:ext>
                  </a:extLst>
                </a:gridCol>
                <a:gridCol w="928687">
                  <a:extLst>
                    <a:ext uri="{9D8B030D-6E8A-4147-A177-3AD203B41FA5}">
                      <a16:colId xmlns:a16="http://schemas.microsoft.com/office/drawing/2014/main" val="494448334"/>
                    </a:ext>
                  </a:extLst>
                </a:gridCol>
                <a:gridCol w="973138">
                  <a:extLst>
                    <a:ext uri="{9D8B030D-6E8A-4147-A177-3AD203B41FA5}">
                      <a16:colId xmlns:a16="http://schemas.microsoft.com/office/drawing/2014/main" val="2670395437"/>
                    </a:ext>
                  </a:extLst>
                </a:gridCol>
                <a:gridCol w="1338262">
                  <a:extLst>
                    <a:ext uri="{9D8B030D-6E8A-4147-A177-3AD203B41FA5}">
                      <a16:colId xmlns:a16="http://schemas.microsoft.com/office/drawing/2014/main" val="1839372103"/>
                    </a:ext>
                  </a:extLst>
                </a:gridCol>
                <a:gridCol w="1371600">
                  <a:extLst>
                    <a:ext uri="{9D8B030D-6E8A-4147-A177-3AD203B41FA5}">
                      <a16:colId xmlns:a16="http://schemas.microsoft.com/office/drawing/2014/main" val="3887625781"/>
                    </a:ext>
                  </a:extLst>
                </a:gridCol>
                <a:gridCol w="801688">
                  <a:extLst>
                    <a:ext uri="{9D8B030D-6E8A-4147-A177-3AD203B41FA5}">
                      <a16:colId xmlns:a16="http://schemas.microsoft.com/office/drawing/2014/main" val="2565603906"/>
                    </a:ext>
                  </a:extLst>
                </a:gridCol>
                <a:gridCol w="1631950">
                  <a:extLst>
                    <a:ext uri="{9D8B030D-6E8A-4147-A177-3AD203B41FA5}">
                      <a16:colId xmlns:a16="http://schemas.microsoft.com/office/drawing/2014/main" val="3682917944"/>
                    </a:ext>
                  </a:extLst>
                </a:gridCol>
              </a:tblGrid>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工作模式</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200" b="1" i="0" u="none" strike="noStrike" cap="none" normalizeH="0" baseline="0">
                        <a:ln>
                          <a:noFill/>
                        </a:ln>
                        <a:solidFill>
                          <a:srgbClr val="000066"/>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200" b="1" i="0" u="none" strike="noStrike" cap="none" normalizeH="0" baseline="0">
                        <a:ln>
                          <a:noFill/>
                        </a:ln>
                        <a:solidFill>
                          <a:srgbClr val="000066"/>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anose="05000000000000000000" pitchFamily="2" charset="2"/>
                        <a:buNone/>
                        <a:tabLst/>
                      </a:pPr>
                      <a:endParaRPr kumimoji="0" lang="en-GB" altLang="zh-CN" sz="2200" b="1" i="0" u="none" strike="noStrike" cap="none" normalizeH="0" baseline="0">
                        <a:ln>
                          <a:noFill/>
                        </a:ln>
                        <a:solidFill>
                          <a:srgbClr val="000066"/>
                        </a:solidFill>
                        <a:effectLst/>
                        <a:latin typeface="Times New Roman" panose="02020603050405020304" pitchFamily="18" charset="0"/>
                        <a:ea typeface="楷体_GB2312" pitchFamily="49"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16 </a:t>
                      </a: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t>
                      </a: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 A</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V</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PP</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D</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7 </a:t>
                      </a: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t>
                      </a: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 D</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51496422"/>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读</a:t>
                      </a:r>
                    </a:p>
                  </a:txBody>
                  <a:tcPr anchor="ctr"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i</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数据输出</a:t>
                      </a:r>
                    </a:p>
                  </a:txBody>
                  <a:tcPr anchor="ct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3062665315"/>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输出无效</a:t>
                      </a: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高阻</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2581642842"/>
                  </a:ext>
                </a:extLst>
              </a:tr>
              <a:tr h="25241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等待</a:t>
                      </a: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i</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X</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高阻</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2269260769"/>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快速编程</a:t>
                      </a: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i</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V</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PP</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数据输入</a:t>
                      </a: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noFill/>
                  </a:tcPr>
                </a:tc>
                <a:extLst>
                  <a:ext uri="{0D108BD9-81ED-4DB2-BD59-A6C34878D82A}">
                    <a16:rowId xmlns:a16="http://schemas.microsoft.com/office/drawing/2014/main" val="2683839140"/>
                  </a:ext>
                </a:extLst>
              </a:tr>
              <a:tr h="49371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编程校验</a:t>
                      </a:r>
                    </a:p>
                  </a:txBody>
                  <a:tcPr anchor="ctr" horzOverflow="overflow">
                    <a:lnL cap="flat">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A</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i</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200" b="1" i="1"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V</a:t>
                      </a:r>
                      <a:r>
                        <a:rPr kumimoji="0" lang="en-US" altLang="zh-CN" sz="2200" b="1" i="0" u="none" strike="noStrike" cap="none" normalizeH="0" baseline="-3000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rPr>
                        <a:t>PP</a:t>
                      </a:r>
                      <a:endParaRPr kumimoji="0" lang="en-US" altLang="zh-CN" sz="2200" b="1" i="0" u="none" strike="noStrike" cap="none" normalizeH="0" baseline="0">
                        <a:ln>
                          <a:noFill/>
                        </a:ln>
                        <a:solidFill>
                          <a:srgbClr val="000066"/>
                        </a:solidFill>
                        <a:effectLst/>
                        <a:latin typeface="Times New Roman" panose="02020603050405020304" pitchFamily="18" charset="0"/>
                        <a:ea typeface="楷体_GB2312" pitchFamily="49"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2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rPr>
                        <a:t>数据输出</a:t>
                      </a:r>
                    </a:p>
                  </a:txBody>
                  <a:tcPr anchor="ctr" horzOverflow="overflow">
                    <a:lnL w="12700" cap="flat" cmpd="sng" algn="ctr">
                      <a:solidFill>
                        <a:srgbClr val="000000"/>
                      </a:solidFill>
                      <a:prstDash val="solid"/>
                      <a:round/>
                      <a:headEnd type="none" w="med" len="med"/>
                      <a:tailEnd type="none" w="med" len="med"/>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48347195"/>
                  </a:ext>
                </a:extLst>
              </a:tr>
            </a:tbl>
          </a:graphicData>
        </a:graphic>
      </p:graphicFrame>
      <p:sp>
        <p:nvSpPr>
          <p:cNvPr id="378964" name="Rectangle 84"/>
          <p:cNvSpPr>
            <a:spLocks noChangeArrowheads="1"/>
          </p:cNvSpPr>
          <p:nvPr/>
        </p:nvSpPr>
        <p:spPr bwMode="auto">
          <a:xfrm>
            <a:off x="3132138" y="1670050"/>
            <a:ext cx="30241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zh-CN" altLang="en-US" sz="2800">
                <a:solidFill>
                  <a:srgbClr val="000066"/>
                </a:solidFill>
                <a:latin typeface="Times New Roman" panose="02020603050405020304" pitchFamily="18" charset="0"/>
                <a:ea typeface="楷体_GB2312" pitchFamily="49" charset="-122"/>
              </a:rPr>
              <a:t>工作模式 </a:t>
            </a:r>
          </a:p>
        </p:txBody>
      </p:sp>
    </p:spTree>
  </p:cSld>
  <p:clrMapOvr>
    <a:masterClrMapping/>
  </p:clrMapOvr>
  <p:transition>
    <p:wipe dir="r"/>
    <p:sndAc>
      <p:stSnd>
        <p:snd r:embed="rId3" name="PROJCTOR.WAV"/>
      </p:stSnd>
    </p:sndAc>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38" name="Rectangle 34"/>
          <p:cNvSpPr>
            <a:spLocks noChangeArrowheads="1"/>
          </p:cNvSpPr>
          <p:nvPr/>
        </p:nvSpPr>
        <p:spPr bwMode="auto">
          <a:xfrm>
            <a:off x="827088" y="476250"/>
            <a:ext cx="30400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en-US" altLang="zh-CN" sz="2800">
                <a:solidFill>
                  <a:srgbClr val="000066"/>
                </a:solidFill>
                <a:latin typeface="Times New Roman" panose="02020603050405020304" pitchFamily="18" charset="0"/>
                <a:ea typeface="楷体_GB2312" pitchFamily="49" charset="-122"/>
              </a:rPr>
              <a:t>2. </a:t>
            </a:r>
            <a:r>
              <a:rPr lang="zh-CN" altLang="en-US" sz="2800">
                <a:solidFill>
                  <a:srgbClr val="000066"/>
                </a:solidFill>
                <a:latin typeface="Times New Roman" panose="02020603050405020304" pitchFamily="18" charset="0"/>
                <a:ea typeface="楷体_GB2312" pitchFamily="49" charset="-122"/>
              </a:rPr>
              <a:t>读操作与定时图</a:t>
            </a:r>
          </a:p>
        </p:txBody>
      </p:sp>
      <p:grpSp>
        <p:nvGrpSpPr>
          <p:cNvPr id="379939" name="Group 35"/>
          <p:cNvGrpSpPr>
            <a:grpSpLocks/>
          </p:cNvGrpSpPr>
          <p:nvPr/>
        </p:nvGrpSpPr>
        <p:grpSpPr bwMode="auto">
          <a:xfrm>
            <a:off x="323850" y="4265613"/>
            <a:ext cx="5184775" cy="457200"/>
            <a:chOff x="657" y="1392"/>
            <a:chExt cx="3266" cy="288"/>
          </a:xfrm>
        </p:grpSpPr>
        <p:sp>
          <p:nvSpPr>
            <p:cNvPr id="379940" name="Rectangle 36"/>
            <p:cNvSpPr>
              <a:spLocks noChangeArrowheads="1"/>
            </p:cNvSpPr>
            <p:nvPr/>
          </p:nvSpPr>
          <p:spPr bwMode="auto">
            <a:xfrm>
              <a:off x="657" y="1392"/>
              <a:ext cx="326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solidFill>
                    <a:srgbClr val="000066"/>
                  </a:solidFill>
                  <a:ea typeface="楷体_GB2312" pitchFamily="49" charset="-122"/>
                  <a:cs typeface="宋体" panose="02010600030101010101" pitchFamily="2" charset="-122"/>
                </a:rPr>
                <a:t>（</a:t>
              </a:r>
              <a:r>
                <a:rPr kumimoji="0" lang="en-US" altLang="zh-CN">
                  <a:solidFill>
                    <a:srgbClr val="000066"/>
                  </a:solidFill>
                  <a:ea typeface="楷体_GB2312" pitchFamily="49" charset="-122"/>
                  <a:cs typeface="Times New Roman" panose="02020603050405020304" pitchFamily="18" charset="0"/>
                </a:rPr>
                <a:t>2</a:t>
              </a:r>
              <a:r>
                <a:rPr kumimoji="0" lang="zh-CN" altLang="en-US">
                  <a:solidFill>
                    <a:srgbClr val="000066"/>
                  </a:solidFill>
                  <a:ea typeface="楷体_GB2312" pitchFamily="49" charset="-122"/>
                  <a:cs typeface="宋体" panose="02010600030101010101" pitchFamily="2" charset="-122"/>
                </a:rPr>
                <a:t>）加入有效的片选信号</a:t>
              </a:r>
              <a:endParaRPr kumimoji="0" lang="zh-CN" altLang="en-US">
                <a:solidFill>
                  <a:srgbClr val="000066"/>
                </a:solidFill>
                <a:ea typeface="楷体_GB2312" pitchFamily="49" charset="-122"/>
              </a:endParaRPr>
            </a:p>
          </p:txBody>
        </p:sp>
        <p:graphicFrame>
          <p:nvGraphicFramePr>
            <p:cNvPr id="379941" name="Object 37"/>
            <p:cNvGraphicFramePr>
              <a:graphicFrameLocks noChangeAspect="1"/>
            </p:cNvGraphicFramePr>
            <p:nvPr/>
          </p:nvGraphicFramePr>
          <p:xfrm>
            <a:off x="3129" y="1434"/>
            <a:ext cx="295" cy="212"/>
          </p:xfrm>
          <a:graphic>
            <a:graphicData uri="http://schemas.openxmlformats.org/presentationml/2006/ole">
              <mc:AlternateContent xmlns:mc="http://schemas.openxmlformats.org/markup-compatibility/2006">
                <mc:Choice xmlns:v="urn:schemas-microsoft-com:vml" Requires="v">
                  <p:oleObj spid="_x0000_s8194" name="公式" r:id="rId3" imgW="393480" imgH="291960" progId="Equation.3">
                    <p:embed/>
                  </p:oleObj>
                </mc:Choice>
                <mc:Fallback>
                  <p:oleObj name="公式" r:id="rId3" imgW="393480" imgH="291960" progId="Equation.3">
                    <p:embed/>
                    <p:pic>
                      <p:nvPicPr>
                        <p:cNvPr id="379941" name="Object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9" y="1434"/>
                          <a:ext cx="295" cy="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379942" name="Group 38"/>
          <p:cNvGrpSpPr>
            <a:grpSpLocks/>
          </p:cNvGrpSpPr>
          <p:nvPr/>
        </p:nvGrpSpPr>
        <p:grpSpPr bwMode="auto">
          <a:xfrm>
            <a:off x="323850" y="4716463"/>
            <a:ext cx="8424863" cy="822325"/>
            <a:chOff x="612" y="2047"/>
            <a:chExt cx="5307" cy="518"/>
          </a:xfrm>
        </p:grpSpPr>
        <p:graphicFrame>
          <p:nvGraphicFramePr>
            <p:cNvPr id="379943" name="Object 39"/>
            <p:cNvGraphicFramePr>
              <a:graphicFrameLocks noChangeAspect="1"/>
            </p:cNvGraphicFramePr>
            <p:nvPr/>
          </p:nvGraphicFramePr>
          <p:xfrm>
            <a:off x="2686" y="2077"/>
            <a:ext cx="307" cy="218"/>
          </p:xfrm>
          <a:graphic>
            <a:graphicData uri="http://schemas.openxmlformats.org/presentationml/2006/ole">
              <mc:AlternateContent xmlns:mc="http://schemas.openxmlformats.org/markup-compatibility/2006">
                <mc:Choice xmlns:v="urn:schemas-microsoft-com:vml" Requires="v">
                  <p:oleObj spid="_x0000_s8195" name="公式" r:id="rId5" imgW="406080" imgH="291960" progId="Equation.3">
                    <p:embed/>
                  </p:oleObj>
                </mc:Choice>
                <mc:Fallback>
                  <p:oleObj name="公式" r:id="rId5" imgW="406080" imgH="291960" progId="Equation.3">
                    <p:embed/>
                    <p:pic>
                      <p:nvPicPr>
                        <p:cNvPr id="379943" name="Object 3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6" y="2077"/>
                          <a:ext cx="307" cy="2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9944" name="Rectangle 40"/>
            <p:cNvSpPr>
              <a:spLocks noChangeArrowheads="1"/>
            </p:cNvSpPr>
            <p:nvPr/>
          </p:nvSpPr>
          <p:spPr bwMode="auto">
            <a:xfrm>
              <a:off x="612" y="2047"/>
              <a:ext cx="5307"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0" hangingPunct="0"/>
              <a:r>
                <a:rPr kumimoji="0" lang="zh-CN" altLang="en-US">
                  <a:solidFill>
                    <a:srgbClr val="000066"/>
                  </a:solidFill>
                  <a:ea typeface="楷体_GB2312" pitchFamily="49" charset="-122"/>
                  <a:cs typeface="宋体" panose="02010600030101010101" pitchFamily="2" charset="-122"/>
                </a:rPr>
                <a:t>（</a:t>
              </a:r>
              <a:r>
                <a:rPr kumimoji="0" lang="en-US" altLang="zh-CN">
                  <a:solidFill>
                    <a:srgbClr val="000066"/>
                  </a:solidFill>
                  <a:ea typeface="楷体_GB2312" pitchFamily="49" charset="-122"/>
                  <a:cs typeface="Times New Roman" panose="02020603050405020304" pitchFamily="18" charset="0"/>
                </a:rPr>
                <a:t>3</a:t>
              </a:r>
              <a:r>
                <a:rPr kumimoji="0" lang="zh-CN" altLang="en-US">
                  <a:solidFill>
                    <a:srgbClr val="000066"/>
                  </a:solidFill>
                  <a:ea typeface="楷体_GB2312" pitchFamily="49" charset="-122"/>
                  <a:cs typeface="宋体" panose="02010600030101010101" pitchFamily="2" charset="-122"/>
                </a:rPr>
                <a:t>）使输出使能信号       </a:t>
              </a:r>
              <a:r>
                <a:rPr kumimoji="0" lang="zh-CN" altLang="en-US">
                  <a:solidFill>
                    <a:srgbClr val="000066"/>
                  </a:solidFill>
                  <a:latin typeface="Tahoma" panose="020B0604030504040204" pitchFamily="34" charset="0"/>
                  <a:ea typeface="楷体_GB2312" pitchFamily="49" charset="-122"/>
                </a:rPr>
                <a:t>有效，经过一定延时后，有效数据出现在数据线上；</a:t>
              </a:r>
              <a:endParaRPr kumimoji="0" lang="zh-CN" altLang="en-US">
                <a:solidFill>
                  <a:srgbClr val="000066"/>
                </a:solidFill>
                <a:ea typeface="楷体_GB2312" pitchFamily="49" charset="-122"/>
              </a:endParaRPr>
            </a:p>
          </p:txBody>
        </p:sp>
      </p:grpSp>
      <p:grpSp>
        <p:nvGrpSpPr>
          <p:cNvPr id="379945" name="Group 41"/>
          <p:cNvGrpSpPr>
            <a:grpSpLocks/>
          </p:cNvGrpSpPr>
          <p:nvPr/>
        </p:nvGrpSpPr>
        <p:grpSpPr bwMode="auto">
          <a:xfrm>
            <a:off x="323850" y="5437188"/>
            <a:ext cx="8604250" cy="822325"/>
            <a:chOff x="476" y="2727"/>
            <a:chExt cx="5420" cy="518"/>
          </a:xfrm>
        </p:grpSpPr>
        <p:graphicFrame>
          <p:nvGraphicFramePr>
            <p:cNvPr id="379946" name="Object 42"/>
            <p:cNvGraphicFramePr>
              <a:graphicFrameLocks noChangeAspect="1"/>
            </p:cNvGraphicFramePr>
            <p:nvPr/>
          </p:nvGraphicFramePr>
          <p:xfrm>
            <a:off x="2155" y="2765"/>
            <a:ext cx="294" cy="211"/>
          </p:xfrm>
          <a:graphic>
            <a:graphicData uri="http://schemas.openxmlformats.org/presentationml/2006/ole">
              <mc:AlternateContent xmlns:mc="http://schemas.openxmlformats.org/markup-compatibility/2006">
                <mc:Choice xmlns:v="urn:schemas-microsoft-com:vml" Requires="v">
                  <p:oleObj spid="_x0000_s8196" name="公式" r:id="rId7" imgW="393480" imgH="291960" progId="Equation.3">
                    <p:embed/>
                  </p:oleObj>
                </mc:Choice>
                <mc:Fallback>
                  <p:oleObj name="公式" r:id="rId7" imgW="393480" imgH="291960" progId="Equation.3">
                    <p:embed/>
                    <p:pic>
                      <p:nvPicPr>
                        <p:cNvPr id="379946" name="Object 4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5" y="2765"/>
                          <a:ext cx="294" cy="21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79947" name="Object 43"/>
            <p:cNvGraphicFramePr>
              <a:graphicFrameLocks noChangeAspect="1"/>
            </p:cNvGraphicFramePr>
            <p:nvPr/>
          </p:nvGraphicFramePr>
          <p:xfrm>
            <a:off x="3811" y="2767"/>
            <a:ext cx="294" cy="209"/>
          </p:xfrm>
          <a:graphic>
            <a:graphicData uri="http://schemas.openxmlformats.org/presentationml/2006/ole">
              <mc:AlternateContent xmlns:mc="http://schemas.openxmlformats.org/markup-compatibility/2006">
                <mc:Choice xmlns:v="urn:schemas-microsoft-com:vml" Requires="v">
                  <p:oleObj spid="_x0000_s8197" name="公式" r:id="rId9" imgW="406080" imgH="291960" progId="Equation.3">
                    <p:embed/>
                  </p:oleObj>
                </mc:Choice>
                <mc:Fallback>
                  <p:oleObj name="公式" r:id="rId9" imgW="406080" imgH="291960" progId="Equation.3">
                    <p:embed/>
                    <p:pic>
                      <p:nvPicPr>
                        <p:cNvPr id="379947" name="Object 4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11" y="2767"/>
                          <a:ext cx="294" cy="20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79948" name="Rectangle 44"/>
            <p:cNvSpPr>
              <a:spLocks noChangeArrowheads="1"/>
            </p:cNvSpPr>
            <p:nvPr/>
          </p:nvSpPr>
          <p:spPr bwMode="auto">
            <a:xfrm>
              <a:off x="476" y="2727"/>
              <a:ext cx="5420"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pPr eaLnBrk="0" hangingPunct="0"/>
              <a:r>
                <a:rPr kumimoji="0" lang="zh-CN" altLang="en-US">
                  <a:solidFill>
                    <a:srgbClr val="000066"/>
                  </a:solidFill>
                  <a:ea typeface="楷体_GB2312" pitchFamily="49" charset="-122"/>
                  <a:cs typeface="宋体" panose="02010600030101010101" pitchFamily="2" charset="-122"/>
                </a:rPr>
                <a:t>（</a:t>
              </a:r>
              <a:r>
                <a:rPr kumimoji="0" lang="en-US" altLang="zh-CN">
                  <a:solidFill>
                    <a:srgbClr val="000066"/>
                  </a:solidFill>
                  <a:ea typeface="楷体_GB2312" pitchFamily="49" charset="-122"/>
                  <a:cs typeface="Times New Roman" panose="02020603050405020304" pitchFamily="18" charset="0"/>
                </a:rPr>
                <a:t>4</a:t>
              </a:r>
              <a:r>
                <a:rPr kumimoji="0" lang="zh-CN" altLang="en-US">
                  <a:solidFill>
                    <a:srgbClr val="000066"/>
                  </a:solidFill>
                  <a:ea typeface="楷体_GB2312" pitchFamily="49" charset="-122"/>
                  <a:cs typeface="宋体" panose="02010600030101010101" pitchFamily="2" charset="-122"/>
                </a:rPr>
                <a:t>）让片选信号       </a:t>
              </a:r>
              <a:r>
                <a:rPr kumimoji="0" lang="zh-CN" altLang="en-US">
                  <a:solidFill>
                    <a:srgbClr val="000066"/>
                  </a:solidFill>
                  <a:latin typeface="Tahoma" panose="020B0604030504040204" pitchFamily="34" charset="0"/>
                  <a:ea typeface="楷体_GB2312" pitchFamily="49" charset="-122"/>
                </a:rPr>
                <a:t>或输出使能信号     无效，经过一定延时后数据线呈高阻态，本次读出结束。</a:t>
              </a:r>
              <a:endParaRPr kumimoji="0" lang="zh-CN" altLang="en-US">
                <a:solidFill>
                  <a:srgbClr val="000066"/>
                </a:solidFill>
                <a:ea typeface="楷体_GB2312" pitchFamily="49" charset="-122"/>
              </a:endParaRPr>
            </a:p>
          </p:txBody>
        </p:sp>
      </p:grpSp>
      <p:sp>
        <p:nvSpPr>
          <p:cNvPr id="379949" name="Rectangle 45"/>
          <p:cNvSpPr>
            <a:spLocks noChangeArrowheads="1"/>
          </p:cNvSpPr>
          <p:nvPr/>
        </p:nvSpPr>
        <p:spPr bwMode="auto">
          <a:xfrm>
            <a:off x="288925" y="3825875"/>
            <a:ext cx="7343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lgn="l">
              <a:defRPr kumimoji="1" sz="2400">
                <a:solidFill>
                  <a:schemeClr val="tx1"/>
                </a:solidFill>
                <a:latin typeface="Times New Roman" panose="02020603050405020304" pitchFamily="18" charset="0"/>
                <a:ea typeface="宋体" panose="02010600030101010101" pitchFamily="2" charset="-122"/>
              </a:defRPr>
            </a:lvl1pPr>
            <a:lvl2pPr algn="l">
              <a:defRPr kumimoji="1" sz="2400">
                <a:solidFill>
                  <a:schemeClr val="tx1"/>
                </a:solidFill>
                <a:latin typeface="Times New Roman" panose="02020603050405020304" pitchFamily="18" charset="0"/>
                <a:ea typeface="宋体" panose="02010600030101010101" pitchFamily="2" charset="-122"/>
              </a:defRPr>
            </a:lvl2pPr>
            <a:lvl3pPr algn="l">
              <a:defRPr kumimoji="1" sz="2400">
                <a:solidFill>
                  <a:schemeClr val="tx1"/>
                </a:solidFill>
                <a:latin typeface="Times New Roman" panose="02020603050405020304" pitchFamily="18" charset="0"/>
                <a:ea typeface="宋体" panose="02010600030101010101" pitchFamily="2" charset="-122"/>
              </a:defRPr>
            </a:lvl3pPr>
            <a:lvl4pPr algn="l">
              <a:defRPr kumimoji="1" sz="2400">
                <a:solidFill>
                  <a:schemeClr val="tx1"/>
                </a:solidFill>
                <a:latin typeface="Times New Roman" panose="02020603050405020304" pitchFamily="18" charset="0"/>
                <a:ea typeface="宋体" panose="02010600030101010101" pitchFamily="2" charset="-122"/>
              </a:defRPr>
            </a:lvl4pPr>
            <a:lvl5pPr algn="l">
              <a:defRPr kumimoji="1" sz="2400">
                <a:solidFill>
                  <a:schemeClr val="tx1"/>
                </a:solidFill>
                <a:latin typeface="Times New Roman" panose="02020603050405020304" pitchFamily="18" charset="0"/>
                <a:ea typeface="宋体" panose="02010600030101010101" pitchFamily="2" charset="-122"/>
              </a:defRPr>
            </a:lvl5pPr>
            <a:lvl6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6pPr>
            <a:lvl7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7pPr>
            <a:lvl8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8pPr>
            <a:lvl9pPr fontAlgn="base">
              <a:spcBef>
                <a:spcPct val="0"/>
              </a:spcBef>
              <a:spcAft>
                <a:spcPct val="0"/>
              </a:spcAft>
              <a:defRPr kumimoji="1" sz="2400">
                <a:solidFill>
                  <a:schemeClr val="tx1"/>
                </a:solidFill>
                <a:latin typeface="Times New Roman" panose="02020603050405020304" pitchFamily="18" charset="0"/>
                <a:ea typeface="宋体" panose="02010600030101010101" pitchFamily="2" charset="-122"/>
              </a:defRPr>
            </a:lvl9pPr>
          </a:lstStyle>
          <a:p>
            <a:r>
              <a:rPr kumimoji="0" lang="zh-CN" altLang="en-US">
                <a:solidFill>
                  <a:srgbClr val="000066"/>
                </a:solidFill>
                <a:ea typeface="楷体_GB2312" pitchFamily="49" charset="-122"/>
                <a:cs typeface="宋体" panose="02010600030101010101" pitchFamily="2" charset="-122"/>
              </a:rPr>
              <a:t>（</a:t>
            </a:r>
            <a:r>
              <a:rPr kumimoji="0" lang="en-US" altLang="zh-CN">
                <a:solidFill>
                  <a:srgbClr val="000066"/>
                </a:solidFill>
                <a:ea typeface="楷体_GB2312" pitchFamily="49" charset="-122"/>
                <a:cs typeface="Times New Roman" panose="02020603050405020304" pitchFamily="18" charset="0"/>
              </a:rPr>
              <a:t>1</a:t>
            </a:r>
            <a:r>
              <a:rPr kumimoji="0" lang="zh-CN" altLang="en-US">
                <a:solidFill>
                  <a:srgbClr val="000066"/>
                </a:solidFill>
                <a:ea typeface="楷体_GB2312" pitchFamily="49" charset="-122"/>
                <a:cs typeface="宋体" panose="02010600030101010101" pitchFamily="2" charset="-122"/>
              </a:rPr>
              <a:t>）欲读取单元的地址加到存储器的地址输入端；</a:t>
            </a:r>
            <a:endParaRPr kumimoji="0" lang="zh-CN" altLang="en-US">
              <a:solidFill>
                <a:srgbClr val="000066"/>
              </a:solidFill>
              <a:ea typeface="楷体_GB2312" pitchFamily="49" charset="-122"/>
            </a:endParaRPr>
          </a:p>
        </p:txBody>
      </p:sp>
      <p:graphicFrame>
        <p:nvGraphicFramePr>
          <p:cNvPr id="379950" name="Object 46"/>
          <p:cNvGraphicFramePr>
            <a:graphicFrameLocks noChangeAspect="1"/>
          </p:cNvGraphicFramePr>
          <p:nvPr/>
        </p:nvGraphicFramePr>
        <p:xfrm>
          <a:off x="1260475" y="1268413"/>
          <a:ext cx="6732588" cy="2511425"/>
        </p:xfrm>
        <a:graphic>
          <a:graphicData uri="http://schemas.openxmlformats.org/presentationml/2006/ole">
            <mc:AlternateContent xmlns:mc="http://schemas.openxmlformats.org/markup-compatibility/2006">
              <mc:Choice xmlns:v="urn:schemas-microsoft-com:vml" Requires="v">
                <p:oleObj spid="_x0000_s8198" name="图片" r:id="rId11" imgW="3914640" imgH="1628640" progId="Word.Picture.8">
                  <p:embed/>
                </p:oleObj>
              </mc:Choice>
              <mc:Fallback>
                <p:oleObj name="图片" r:id="rId11" imgW="3914640" imgH="1628640" progId="Word.Picture.8">
                  <p:embed/>
                  <p:pic>
                    <p:nvPicPr>
                      <p:cNvPr id="379950" name="Object 4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60475" y="1268413"/>
                        <a:ext cx="6732588" cy="2511425"/>
                      </a:xfrm>
                      <a:prstGeom prst="rect">
                        <a:avLst/>
                      </a:prstGeom>
                      <a:solidFill>
                        <a:schemeClr val="bg1"/>
                      </a:solidFill>
                      <a:ln w="9525">
                        <a:solidFill>
                          <a:schemeClr val="accent2"/>
                        </a:solidFill>
                        <a:miter lim="800000"/>
                        <a:headEnd/>
                        <a:tailEnd/>
                      </a:ln>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9949"/>
                                        </p:tgtEl>
                                        <p:attrNameLst>
                                          <p:attrName>style.visibility</p:attrName>
                                        </p:attrNameLst>
                                      </p:cBhvr>
                                      <p:to>
                                        <p:strVal val="visible"/>
                                      </p:to>
                                    </p:set>
                                    <p:animEffect transition="in" filter="strips(downRight)">
                                      <p:cBhvr>
                                        <p:cTn id="7" dur="500"/>
                                        <p:tgtEl>
                                          <p:spTgt spid="3799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379939"/>
                                        </p:tgtEl>
                                        <p:attrNameLst>
                                          <p:attrName>style.visibility</p:attrName>
                                        </p:attrNameLst>
                                      </p:cBhvr>
                                      <p:to>
                                        <p:strVal val="visible"/>
                                      </p:to>
                                    </p:set>
                                    <p:animEffect transition="in" filter="strips(downRight)">
                                      <p:cBhvr>
                                        <p:cTn id="12" dur="500"/>
                                        <p:tgtEl>
                                          <p:spTgt spid="3799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79942"/>
                                        </p:tgtEl>
                                        <p:attrNameLst>
                                          <p:attrName>style.visibility</p:attrName>
                                        </p:attrNameLst>
                                      </p:cBhvr>
                                      <p:to>
                                        <p:strVal val="visible"/>
                                      </p:to>
                                    </p:set>
                                    <p:animEffect transition="in" filter="strips(downRight)">
                                      <p:cBhvr>
                                        <p:cTn id="17" dur="500"/>
                                        <p:tgtEl>
                                          <p:spTgt spid="37994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379945"/>
                                        </p:tgtEl>
                                        <p:attrNameLst>
                                          <p:attrName>style.visibility</p:attrName>
                                        </p:attrNameLst>
                                      </p:cBhvr>
                                      <p:to>
                                        <p:strVal val="visible"/>
                                      </p:to>
                                    </p:set>
                                    <p:animEffect transition="in" filter="strips(downRight)">
                                      <p:cBhvr>
                                        <p:cTn id="22" dur="500"/>
                                        <p:tgtEl>
                                          <p:spTgt spid="3799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4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364110" y="1419329"/>
            <a:ext cx="3562350" cy="4762500"/>
          </a:xfrm>
          <a:prstGeom prst="rect">
            <a:avLst/>
          </a:prstGeom>
        </p:spPr>
      </p:pic>
      <p:sp>
        <p:nvSpPr>
          <p:cNvPr id="380939" name="Text Box 11"/>
          <p:cNvSpPr txBox="1">
            <a:spLocks noChangeArrowheads="1"/>
          </p:cNvSpPr>
          <p:nvPr/>
        </p:nvSpPr>
        <p:spPr bwMode="auto">
          <a:xfrm>
            <a:off x="550863" y="1412875"/>
            <a:ext cx="5281612"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a:t>
            </a:r>
            <a:r>
              <a:rPr kumimoji="1" lang="en-US" altLang="zh-CN" sz="2400">
                <a:solidFill>
                  <a:srgbClr val="000099"/>
                </a:solidFill>
                <a:latin typeface="Times New Roman" panose="02020603050405020304" pitchFamily="18" charset="0"/>
                <a:ea typeface="楷体_GB2312" pitchFamily="49" charset="-122"/>
              </a:rPr>
              <a:t>1</a:t>
            </a:r>
            <a:r>
              <a:rPr kumimoji="1" lang="zh-CN" altLang="en-US" sz="2400">
                <a:solidFill>
                  <a:srgbClr val="000099"/>
                </a:solidFill>
                <a:latin typeface="Times New Roman" panose="02020603050405020304" pitchFamily="18" charset="0"/>
                <a:ea typeface="楷体_GB2312" pitchFamily="49" charset="-122"/>
              </a:rPr>
              <a:t>） 用于存储固定的专用程序</a:t>
            </a:r>
          </a:p>
        </p:txBody>
      </p:sp>
      <p:sp>
        <p:nvSpPr>
          <p:cNvPr id="380940" name="Text Box 12"/>
          <p:cNvSpPr txBox="1">
            <a:spLocks noChangeArrowheads="1"/>
          </p:cNvSpPr>
          <p:nvPr/>
        </p:nvSpPr>
        <p:spPr bwMode="auto">
          <a:xfrm>
            <a:off x="539750" y="1979613"/>
            <a:ext cx="652303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400">
                <a:solidFill>
                  <a:srgbClr val="000099"/>
                </a:solidFill>
                <a:latin typeface="Times New Roman" panose="02020603050405020304" pitchFamily="18" charset="0"/>
                <a:ea typeface="楷体_GB2312" pitchFamily="49" charset="-122"/>
              </a:rPr>
              <a:t>（</a:t>
            </a:r>
            <a:r>
              <a:rPr kumimoji="1" lang="en-US" altLang="zh-CN" sz="2400">
                <a:solidFill>
                  <a:srgbClr val="000099"/>
                </a:solidFill>
                <a:latin typeface="Times New Roman" panose="02020603050405020304" pitchFamily="18" charset="0"/>
                <a:ea typeface="楷体_GB2312" pitchFamily="49" charset="-122"/>
              </a:rPr>
              <a:t>2</a:t>
            </a:r>
            <a:r>
              <a:rPr kumimoji="1" lang="zh-CN" altLang="en-US" sz="2400">
                <a:solidFill>
                  <a:srgbClr val="000099"/>
                </a:solidFill>
                <a:latin typeface="Times New Roman" panose="02020603050405020304" pitchFamily="18" charset="0"/>
                <a:ea typeface="楷体_GB2312" pitchFamily="49" charset="-122"/>
              </a:rPr>
              <a:t>） 利用</a:t>
            </a:r>
            <a:r>
              <a:rPr kumimoji="1" lang="en-US" altLang="zh-CN" sz="2400">
                <a:solidFill>
                  <a:srgbClr val="000099"/>
                </a:solidFill>
                <a:latin typeface="Times New Roman" panose="02020603050405020304" pitchFamily="18" charset="0"/>
                <a:ea typeface="楷体_GB2312" pitchFamily="49" charset="-122"/>
              </a:rPr>
              <a:t>ROM</a:t>
            </a:r>
            <a:r>
              <a:rPr kumimoji="1" lang="zh-CN" altLang="en-US" sz="2400">
                <a:solidFill>
                  <a:srgbClr val="000099"/>
                </a:solidFill>
                <a:latin typeface="Times New Roman" panose="02020603050405020304" pitchFamily="18" charset="0"/>
                <a:ea typeface="楷体_GB2312" pitchFamily="49" charset="-122"/>
              </a:rPr>
              <a:t>可实现查表或码制变换等功能</a:t>
            </a:r>
          </a:p>
        </p:txBody>
      </p:sp>
      <p:sp>
        <p:nvSpPr>
          <p:cNvPr id="380941" name="Text Box 13"/>
          <p:cNvSpPr txBox="1">
            <a:spLocks noChangeArrowheads="1"/>
          </p:cNvSpPr>
          <p:nvPr/>
        </p:nvSpPr>
        <p:spPr bwMode="auto">
          <a:xfrm>
            <a:off x="814388" y="2540000"/>
            <a:ext cx="7035800" cy="5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查表功能 －－ 查某个角度的三角函数 </a:t>
            </a:r>
          </a:p>
        </p:txBody>
      </p:sp>
      <p:sp>
        <p:nvSpPr>
          <p:cNvPr id="380942" name="Text Box 14"/>
          <p:cNvSpPr txBox="1">
            <a:spLocks noChangeArrowheads="1"/>
          </p:cNvSpPr>
          <p:nvPr/>
        </p:nvSpPr>
        <p:spPr bwMode="auto">
          <a:xfrm>
            <a:off x="893763" y="3195638"/>
            <a:ext cx="7502525" cy="1552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dirty="0">
                <a:latin typeface="Times New Roman" panose="02020603050405020304" pitchFamily="18" charset="0"/>
                <a:ea typeface="楷体_GB2312" pitchFamily="49" charset="-122"/>
              </a:rPr>
              <a:t>    </a:t>
            </a:r>
            <a:r>
              <a:rPr kumimoji="1" lang="zh-CN" altLang="en-US" sz="2400" dirty="0">
                <a:solidFill>
                  <a:srgbClr val="000099"/>
                </a:solidFill>
                <a:latin typeface="Times New Roman" panose="02020603050405020304" pitchFamily="18" charset="0"/>
                <a:ea typeface="楷体_GB2312" pitchFamily="49" charset="-122"/>
              </a:rPr>
              <a:t>把变量值（角度）作为地址码，其对应的函数值作为存放在该地址内的数据，这称为 “造表”。使用时，根据输入的地址</a:t>
            </a:r>
            <a:r>
              <a:rPr kumimoji="1" lang="en-US" altLang="zh-CN" sz="2400" dirty="0">
                <a:solidFill>
                  <a:srgbClr val="000099"/>
                </a:solidFill>
                <a:latin typeface="Times New Roman" panose="02020603050405020304" pitchFamily="18" charset="0"/>
                <a:ea typeface="楷体_GB2312" pitchFamily="49" charset="-122"/>
              </a:rPr>
              <a:t>(</a:t>
            </a:r>
            <a:r>
              <a:rPr kumimoji="1" lang="zh-CN" altLang="en-US" sz="2400" dirty="0">
                <a:solidFill>
                  <a:srgbClr val="000099"/>
                </a:solidFill>
                <a:latin typeface="Times New Roman" panose="02020603050405020304" pitchFamily="18" charset="0"/>
                <a:ea typeface="楷体_GB2312" pitchFamily="49" charset="-122"/>
              </a:rPr>
              <a:t>角度</a:t>
            </a:r>
            <a:r>
              <a:rPr kumimoji="1" lang="en-US" altLang="zh-CN" sz="2400" dirty="0">
                <a:solidFill>
                  <a:srgbClr val="000099"/>
                </a:solidFill>
                <a:latin typeface="Times New Roman" panose="02020603050405020304" pitchFamily="18" charset="0"/>
                <a:ea typeface="楷体_GB2312" pitchFamily="49" charset="-122"/>
              </a:rPr>
              <a:t>)</a:t>
            </a:r>
            <a:r>
              <a:rPr kumimoji="1" lang="zh-CN" altLang="en-US" sz="2400" dirty="0">
                <a:solidFill>
                  <a:srgbClr val="000099"/>
                </a:solidFill>
                <a:latin typeface="Times New Roman" panose="02020603050405020304" pitchFamily="18" charset="0"/>
                <a:ea typeface="楷体_GB2312" pitchFamily="49" charset="-122"/>
              </a:rPr>
              <a:t>，就可在输出端得到所需的函数值，这就称为“查表”。</a:t>
            </a:r>
          </a:p>
        </p:txBody>
      </p:sp>
      <p:sp>
        <p:nvSpPr>
          <p:cNvPr id="380943" name="Text Box 15"/>
          <p:cNvSpPr txBox="1">
            <a:spLocks noChangeArrowheads="1"/>
          </p:cNvSpPr>
          <p:nvPr/>
        </p:nvSpPr>
        <p:spPr bwMode="auto">
          <a:xfrm>
            <a:off x="976313" y="4843463"/>
            <a:ext cx="7416800" cy="884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a:latin typeface="Times New Roman" panose="02020603050405020304" pitchFamily="18" charset="0"/>
                <a:ea typeface="楷体_GB2312" pitchFamily="49" charset="-122"/>
              </a:rPr>
              <a:t>   </a:t>
            </a:r>
            <a:r>
              <a:rPr kumimoji="1" lang="zh-CN" altLang="en-US" sz="2400">
                <a:solidFill>
                  <a:srgbClr val="000099"/>
                </a:solidFill>
                <a:latin typeface="Times New Roman" panose="02020603050405020304" pitchFamily="18" charset="0"/>
                <a:ea typeface="楷体_GB2312" pitchFamily="49" charset="-122"/>
              </a:rPr>
              <a:t>码制变换 －－ 把欲变换的编码作为地址，把最终的目的编码作为相应存储单元中的内容即可。</a:t>
            </a:r>
          </a:p>
        </p:txBody>
      </p:sp>
      <p:sp>
        <p:nvSpPr>
          <p:cNvPr id="380944" name="Rectangle 16"/>
          <p:cNvSpPr>
            <a:spLocks noChangeArrowheads="1"/>
          </p:cNvSpPr>
          <p:nvPr/>
        </p:nvSpPr>
        <p:spPr bwMode="auto">
          <a:xfrm>
            <a:off x="1042988" y="549275"/>
            <a:ext cx="4824412"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3800" b="1">
                <a:solidFill>
                  <a:schemeClr val="tx2"/>
                </a:solidFill>
                <a:latin typeface="Arial Narrow" panose="020B0606020202030204" pitchFamily="34" charset="0"/>
                <a:ea typeface="楷体_GB2312" pitchFamily="49" charset="-122"/>
              </a:defRPr>
            </a:lvl1pPr>
            <a:lvl2pPr algn="l">
              <a:defRPr sz="3800" b="1">
                <a:solidFill>
                  <a:schemeClr val="tx2"/>
                </a:solidFill>
                <a:latin typeface="Arial Narrow" panose="020B0606020202030204" pitchFamily="34" charset="0"/>
                <a:ea typeface="楷体_GB2312" pitchFamily="49" charset="-122"/>
              </a:defRPr>
            </a:lvl2pPr>
            <a:lvl3pPr algn="l">
              <a:defRPr sz="3800" b="1">
                <a:solidFill>
                  <a:schemeClr val="tx2"/>
                </a:solidFill>
                <a:latin typeface="Arial Narrow" panose="020B0606020202030204" pitchFamily="34" charset="0"/>
                <a:ea typeface="楷体_GB2312" pitchFamily="49" charset="-122"/>
              </a:defRPr>
            </a:lvl3pPr>
            <a:lvl4pPr algn="l">
              <a:defRPr sz="3800" b="1">
                <a:solidFill>
                  <a:schemeClr val="tx2"/>
                </a:solidFill>
                <a:latin typeface="Arial Narrow" panose="020B0606020202030204" pitchFamily="34" charset="0"/>
                <a:ea typeface="楷体_GB2312" pitchFamily="49" charset="-122"/>
              </a:defRPr>
            </a:lvl4pPr>
            <a:lvl5pPr algn="l">
              <a:defRPr sz="3800" b="1">
                <a:solidFill>
                  <a:schemeClr val="tx2"/>
                </a:solidFill>
                <a:latin typeface="Arial Narrow" panose="020B0606020202030204" pitchFamily="34" charset="0"/>
                <a:ea typeface="楷体_GB2312" pitchFamily="49" charset="-122"/>
              </a:defRPr>
            </a:lvl5pPr>
            <a:lvl6pPr marL="457200" fontAlgn="base">
              <a:spcBef>
                <a:spcPct val="0"/>
              </a:spcBef>
              <a:spcAft>
                <a:spcPct val="0"/>
              </a:spcAft>
              <a:defRPr sz="3800" b="1">
                <a:solidFill>
                  <a:schemeClr val="tx2"/>
                </a:solidFill>
                <a:latin typeface="Arial Narrow" panose="020B0606020202030204" pitchFamily="34" charset="0"/>
                <a:ea typeface="楷体_GB2312" pitchFamily="49" charset="-122"/>
              </a:defRPr>
            </a:lvl6pPr>
            <a:lvl7pPr marL="914400" fontAlgn="base">
              <a:spcBef>
                <a:spcPct val="0"/>
              </a:spcBef>
              <a:spcAft>
                <a:spcPct val="0"/>
              </a:spcAft>
              <a:defRPr sz="3800" b="1">
                <a:solidFill>
                  <a:schemeClr val="tx2"/>
                </a:solidFill>
                <a:latin typeface="Arial Narrow" panose="020B0606020202030204" pitchFamily="34" charset="0"/>
                <a:ea typeface="楷体_GB2312" pitchFamily="49" charset="-122"/>
              </a:defRPr>
            </a:lvl7pPr>
            <a:lvl8pPr marL="1371600" fontAlgn="base">
              <a:spcBef>
                <a:spcPct val="0"/>
              </a:spcBef>
              <a:spcAft>
                <a:spcPct val="0"/>
              </a:spcAft>
              <a:defRPr sz="3800" b="1">
                <a:solidFill>
                  <a:schemeClr val="tx2"/>
                </a:solidFill>
                <a:latin typeface="Arial Narrow" panose="020B0606020202030204" pitchFamily="34" charset="0"/>
                <a:ea typeface="楷体_GB2312" pitchFamily="49" charset="-122"/>
              </a:defRPr>
            </a:lvl8pPr>
            <a:lvl9pPr marL="1828800" fontAlgn="base">
              <a:spcBef>
                <a:spcPct val="0"/>
              </a:spcBef>
              <a:spcAft>
                <a:spcPct val="0"/>
              </a:spcAft>
              <a:defRPr sz="3800" b="1">
                <a:solidFill>
                  <a:schemeClr val="tx2"/>
                </a:solidFill>
                <a:latin typeface="Arial Narrow" panose="020B0606020202030204" pitchFamily="34" charset="0"/>
                <a:ea typeface="楷体_GB2312" pitchFamily="49" charset="-122"/>
              </a:defRPr>
            </a:lvl9pPr>
          </a:lstStyle>
          <a:p>
            <a:r>
              <a:rPr lang="en-US" altLang="zh-CN" sz="3200">
                <a:solidFill>
                  <a:schemeClr val="accent2"/>
                </a:solidFill>
                <a:latin typeface="Times New Roman" panose="02020603050405020304" pitchFamily="18" charset="0"/>
              </a:rPr>
              <a:t>7.1.5  ROM</a:t>
            </a:r>
            <a:r>
              <a:rPr lang="zh-CN" altLang="en-US" sz="3200">
                <a:solidFill>
                  <a:schemeClr val="accent2"/>
                </a:solidFill>
                <a:latin typeface="Times New Roman" panose="02020603050405020304" pitchFamily="18" charset="0"/>
              </a:rPr>
              <a:t>应用举例</a:t>
            </a: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0939">
                                            <p:txEl>
                                              <p:pRg st="0" end="0"/>
                                            </p:txEl>
                                          </p:spTgt>
                                        </p:tgtEl>
                                        <p:attrNameLst>
                                          <p:attrName>style.visibility</p:attrName>
                                        </p:attrNameLst>
                                      </p:cBhvr>
                                      <p:to>
                                        <p:strVal val="visible"/>
                                      </p:to>
                                    </p:set>
                                    <p:animEffect transition="in" filter="wipe(left)">
                                      <p:cBhvr>
                                        <p:cTn id="7" dur="500"/>
                                        <p:tgtEl>
                                          <p:spTgt spid="3809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80940">
                                            <p:txEl>
                                              <p:pRg st="0" end="0"/>
                                            </p:txEl>
                                          </p:spTgt>
                                        </p:tgtEl>
                                        <p:attrNameLst>
                                          <p:attrName>style.visibility</p:attrName>
                                        </p:attrNameLst>
                                      </p:cBhvr>
                                      <p:to>
                                        <p:strVal val="visible"/>
                                      </p:to>
                                    </p:set>
                                    <p:animEffect transition="in" filter="wipe(left)">
                                      <p:cBhvr>
                                        <p:cTn id="12" dur="500"/>
                                        <p:tgtEl>
                                          <p:spTgt spid="38094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80941">
                                            <p:txEl>
                                              <p:pRg st="0" end="0"/>
                                            </p:txEl>
                                          </p:spTgt>
                                        </p:tgtEl>
                                        <p:attrNameLst>
                                          <p:attrName>style.visibility</p:attrName>
                                        </p:attrNameLst>
                                      </p:cBhvr>
                                      <p:to>
                                        <p:strVal val="visible"/>
                                      </p:to>
                                    </p:set>
                                    <p:animEffect transition="in" filter="wipe(left)">
                                      <p:cBhvr>
                                        <p:cTn id="17" dur="500"/>
                                        <p:tgtEl>
                                          <p:spTgt spid="380941">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0942">
                                            <p:txEl>
                                              <p:pRg st="0" end="0"/>
                                            </p:txEl>
                                          </p:spTgt>
                                        </p:tgtEl>
                                        <p:attrNameLst>
                                          <p:attrName>style.visibility</p:attrName>
                                        </p:attrNameLst>
                                      </p:cBhvr>
                                      <p:to>
                                        <p:strVal val="visible"/>
                                      </p:to>
                                    </p:set>
                                    <p:animEffect transition="in" filter="wipe(left)">
                                      <p:cBhvr>
                                        <p:cTn id="22" dur="500"/>
                                        <p:tgtEl>
                                          <p:spTgt spid="380942">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80943">
                                            <p:txEl>
                                              <p:pRg st="0" end="0"/>
                                            </p:txEl>
                                          </p:spTgt>
                                        </p:tgtEl>
                                        <p:attrNameLst>
                                          <p:attrName>style.visibility</p:attrName>
                                        </p:attrNameLst>
                                      </p:cBhvr>
                                      <p:to>
                                        <p:strVal val="visible"/>
                                      </p:to>
                                    </p:set>
                                    <p:animEffect transition="in" filter="wipe(left)">
                                      <p:cBhvr>
                                        <p:cTn id="27" dur="500"/>
                                        <p:tgtEl>
                                          <p:spTgt spid="3809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0939" grpId="0" build="p" autoUpdateAnimBg="0"/>
      <p:bldP spid="380940" grpId="0" build="p" autoUpdateAnimBg="0"/>
      <p:bldP spid="380941" grpId="0" build="p" autoUpdateAnimBg="0"/>
      <p:bldP spid="380942" grpId="0" build="p" autoUpdateAnimBg="0"/>
      <p:bldP spid="380943"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1964" name="Group 12"/>
          <p:cNvGraphicFramePr>
            <a:graphicFrameLocks noGrp="1"/>
          </p:cNvGraphicFramePr>
          <p:nvPr/>
        </p:nvGraphicFramePr>
        <p:xfrm>
          <a:off x="1908175" y="1050925"/>
          <a:ext cx="6229350" cy="5370513"/>
        </p:xfrm>
        <a:graphic>
          <a:graphicData uri="http://schemas.openxmlformats.org/drawingml/2006/table">
            <a:tbl>
              <a:tblPr/>
              <a:tblGrid>
                <a:gridCol w="684213">
                  <a:extLst>
                    <a:ext uri="{9D8B030D-6E8A-4147-A177-3AD203B41FA5}">
                      <a16:colId xmlns:a16="http://schemas.microsoft.com/office/drawing/2014/main" val="1146556159"/>
                    </a:ext>
                  </a:extLst>
                </a:gridCol>
                <a:gridCol w="1120775">
                  <a:extLst>
                    <a:ext uri="{9D8B030D-6E8A-4147-A177-3AD203B41FA5}">
                      <a16:colId xmlns:a16="http://schemas.microsoft.com/office/drawing/2014/main" val="4254830273"/>
                    </a:ext>
                  </a:extLst>
                </a:gridCol>
                <a:gridCol w="1285875">
                  <a:extLst>
                    <a:ext uri="{9D8B030D-6E8A-4147-A177-3AD203B41FA5}">
                      <a16:colId xmlns:a16="http://schemas.microsoft.com/office/drawing/2014/main" val="1127835870"/>
                    </a:ext>
                  </a:extLst>
                </a:gridCol>
                <a:gridCol w="615950">
                  <a:extLst>
                    <a:ext uri="{9D8B030D-6E8A-4147-A177-3AD203B41FA5}">
                      <a16:colId xmlns:a16="http://schemas.microsoft.com/office/drawing/2014/main" val="772815668"/>
                    </a:ext>
                  </a:extLst>
                </a:gridCol>
                <a:gridCol w="1214437">
                  <a:extLst>
                    <a:ext uri="{9D8B030D-6E8A-4147-A177-3AD203B41FA5}">
                      <a16:colId xmlns:a16="http://schemas.microsoft.com/office/drawing/2014/main" val="3269075723"/>
                    </a:ext>
                  </a:extLst>
                </a:gridCol>
                <a:gridCol w="1308100">
                  <a:extLst>
                    <a:ext uri="{9D8B030D-6E8A-4147-A177-3AD203B41FA5}">
                      <a16:colId xmlns:a16="http://schemas.microsoft.com/office/drawing/2014/main" val="898759296"/>
                    </a:ext>
                  </a:extLst>
                </a:gridCol>
              </a:tblGrid>
              <a:tr h="722313">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66"/>
                          </a:solidFill>
                          <a:effectLst/>
                          <a:latin typeface="Times New Roman" panose="02020603050405020304" pitchFamily="18" charset="0"/>
                          <a:ea typeface="Helvetica-Bold"/>
                          <a:cs typeface="Helvetica-Bold"/>
                        </a:rPr>
                        <a:t>C</a:t>
                      </a:r>
                      <a:endParaRPr kumimoji="0" lang="en-US" altLang="zh-CN" sz="20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二进制码</a:t>
                      </a:r>
                      <a:endParaRPr kumimoji="0" lang="zh-CN" altLang="en-US" sz="18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格雷码</a:t>
                      </a:r>
                      <a:endParaRPr kumimoji="0" lang="zh-CN" altLang="en-US" sz="18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1" u="none" strike="noStrike" cap="none" normalizeH="0" baseline="0">
                          <a:ln>
                            <a:noFill/>
                          </a:ln>
                          <a:solidFill>
                            <a:srgbClr val="000066"/>
                          </a:solidFill>
                          <a:effectLst/>
                          <a:latin typeface="Times New Roman" panose="02020603050405020304" pitchFamily="18" charset="0"/>
                          <a:ea typeface="Helvetica-Bold"/>
                          <a:cs typeface="Helvetica-Bold"/>
                        </a:rPr>
                        <a:t>C</a:t>
                      </a:r>
                      <a:endParaRPr kumimoji="0" lang="en-US" altLang="zh-CN" sz="20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zh-CN" sz="2000" b="1" i="0" u="none" strike="noStrike" cap="none" normalizeH="0" baseline="0">
                        <a:ln>
                          <a:noFill/>
                        </a:ln>
                        <a:solidFill>
                          <a:srgbClr val="000066"/>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格雷码</a:t>
                      </a:r>
                      <a:endParaRPr kumimoji="0" lang="zh-CN" altLang="en-US" sz="18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8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8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8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8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二进制码</a:t>
                      </a:r>
                      <a:endParaRPr kumimoji="0" lang="zh-CN" altLang="en-US" sz="18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28574386"/>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extLst>
                  <a:ext uri="{0D108BD9-81ED-4DB2-BD59-A6C34878D82A}">
                    <a16:rowId xmlns:a16="http://schemas.microsoft.com/office/drawing/2014/main" val="3610345383"/>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3211204065"/>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65402704"/>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2994986532"/>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3637356443"/>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864984185"/>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3655639586"/>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660005941"/>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4232546024"/>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923482127"/>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4104603059"/>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2752837874"/>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374298399"/>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976678858"/>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523038090"/>
                  </a:ext>
                </a:extLst>
              </a:tr>
              <a:tr h="3048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300" b="1"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3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604506995"/>
                  </a:ext>
                </a:extLst>
              </a:tr>
            </a:tbl>
          </a:graphicData>
        </a:graphic>
      </p:graphicFrame>
      <p:sp>
        <p:nvSpPr>
          <p:cNvPr id="382078" name="Rectangle 126"/>
          <p:cNvSpPr>
            <a:spLocks noChangeArrowheads="1"/>
          </p:cNvSpPr>
          <p:nvPr/>
        </p:nvSpPr>
        <p:spPr bwMode="auto">
          <a:xfrm>
            <a:off x="1797050" y="404813"/>
            <a:ext cx="6519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r>
              <a:rPr lang="zh-CN" altLang="en-US" sz="2400">
                <a:solidFill>
                  <a:srgbClr val="000066"/>
                </a:solidFill>
                <a:latin typeface="Times New Roman" panose="02020603050405020304" pitchFamily="18" charset="0"/>
                <a:ea typeface="楷体_GB2312" pitchFamily="49" charset="-122"/>
              </a:rPr>
              <a:t>用</a:t>
            </a:r>
            <a:r>
              <a:rPr lang="en-US" altLang="zh-CN" sz="2400">
                <a:solidFill>
                  <a:srgbClr val="000066"/>
                </a:solidFill>
                <a:latin typeface="Times New Roman" panose="02020603050405020304" pitchFamily="18" charset="0"/>
                <a:ea typeface="楷体_GB2312" pitchFamily="49" charset="-122"/>
              </a:rPr>
              <a:t>ROM</a:t>
            </a:r>
            <a:r>
              <a:rPr lang="zh-CN" altLang="en-US" sz="2400">
                <a:solidFill>
                  <a:srgbClr val="000066"/>
                </a:solidFill>
                <a:latin typeface="Times New Roman" panose="02020603050405020304" pitchFamily="18" charset="0"/>
                <a:ea typeface="楷体_GB2312" pitchFamily="49" charset="-122"/>
              </a:rPr>
              <a:t>实现二进制码与格雷码相互转换的电路 </a:t>
            </a:r>
          </a:p>
        </p:txBody>
      </p:sp>
      <p:sp>
        <p:nvSpPr>
          <p:cNvPr id="382079" name="Rectangle 127"/>
          <p:cNvSpPr>
            <a:spLocks noChangeArrowheads="1"/>
          </p:cNvSpPr>
          <p:nvPr/>
        </p:nvSpPr>
        <p:spPr bwMode="auto">
          <a:xfrm>
            <a:off x="1979613" y="1773238"/>
            <a:ext cx="1728787" cy="4608512"/>
          </a:xfrm>
          <a:prstGeom prst="rect">
            <a:avLst/>
          </a:prstGeom>
          <a:solidFill>
            <a:schemeClr val="accent1">
              <a:alpha val="24001"/>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2080" name="Rectangle 128"/>
          <p:cNvSpPr>
            <a:spLocks noChangeArrowheads="1"/>
          </p:cNvSpPr>
          <p:nvPr/>
        </p:nvSpPr>
        <p:spPr bwMode="auto">
          <a:xfrm>
            <a:off x="3708400" y="1773238"/>
            <a:ext cx="1331913" cy="4608512"/>
          </a:xfrm>
          <a:prstGeom prst="rect">
            <a:avLst/>
          </a:prstGeom>
          <a:solidFill>
            <a:srgbClr val="F5F54D">
              <a:alpha val="24001"/>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2083" name="Rectangle 131"/>
          <p:cNvSpPr>
            <a:spLocks noChangeArrowheads="1"/>
          </p:cNvSpPr>
          <p:nvPr/>
        </p:nvSpPr>
        <p:spPr bwMode="auto">
          <a:xfrm>
            <a:off x="5076825" y="1773238"/>
            <a:ext cx="1728788" cy="4608512"/>
          </a:xfrm>
          <a:prstGeom prst="rect">
            <a:avLst/>
          </a:prstGeom>
          <a:solidFill>
            <a:schemeClr val="accent1">
              <a:alpha val="24001"/>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2084" name="Rectangle 132"/>
          <p:cNvSpPr>
            <a:spLocks noChangeArrowheads="1"/>
          </p:cNvSpPr>
          <p:nvPr/>
        </p:nvSpPr>
        <p:spPr bwMode="auto">
          <a:xfrm>
            <a:off x="6804025" y="1773238"/>
            <a:ext cx="1331913" cy="4608512"/>
          </a:xfrm>
          <a:prstGeom prst="rect">
            <a:avLst/>
          </a:prstGeom>
          <a:solidFill>
            <a:srgbClr val="F5F54D">
              <a:alpha val="24001"/>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transition>
    <p:pull dir="d"/>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382079"/>
                                        </p:tgtEl>
                                        <p:attrNameLst>
                                          <p:attrName>style.visibility</p:attrName>
                                        </p:attrNameLst>
                                      </p:cBhvr>
                                      <p:to>
                                        <p:strVal val="visible"/>
                                      </p:to>
                                    </p:set>
                                    <p:animEffect transition="in" filter="wipe(up)">
                                      <p:cBhvr>
                                        <p:cTn id="7" dur="500"/>
                                        <p:tgtEl>
                                          <p:spTgt spid="3820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82080"/>
                                        </p:tgtEl>
                                        <p:attrNameLst>
                                          <p:attrName>style.visibility</p:attrName>
                                        </p:attrNameLst>
                                      </p:cBhvr>
                                      <p:to>
                                        <p:strVal val="visible"/>
                                      </p:to>
                                    </p:set>
                                    <p:animEffect transition="in" filter="wipe(up)">
                                      <p:cBhvr>
                                        <p:cTn id="12" dur="500"/>
                                        <p:tgtEl>
                                          <p:spTgt spid="38208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382083"/>
                                        </p:tgtEl>
                                        <p:attrNameLst>
                                          <p:attrName>style.visibility</p:attrName>
                                        </p:attrNameLst>
                                      </p:cBhvr>
                                      <p:to>
                                        <p:strVal val="visible"/>
                                      </p:to>
                                    </p:set>
                                    <p:animEffect transition="in" filter="wipe(up)">
                                      <p:cBhvr>
                                        <p:cTn id="17" dur="500"/>
                                        <p:tgtEl>
                                          <p:spTgt spid="38208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82084"/>
                                        </p:tgtEl>
                                        <p:attrNameLst>
                                          <p:attrName>style.visibility</p:attrName>
                                        </p:attrNameLst>
                                      </p:cBhvr>
                                      <p:to>
                                        <p:strVal val="visible"/>
                                      </p:to>
                                    </p:set>
                                    <p:animEffect transition="in" filter="wipe(up)">
                                      <p:cBhvr>
                                        <p:cTn id="22" dur="500"/>
                                        <p:tgtEl>
                                          <p:spTgt spid="3820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3108" name="Group 132"/>
          <p:cNvGraphicFramePr>
            <a:graphicFrameLocks noGrp="1"/>
          </p:cNvGraphicFramePr>
          <p:nvPr/>
        </p:nvGraphicFramePr>
        <p:xfrm>
          <a:off x="1908175" y="1123950"/>
          <a:ext cx="6229350" cy="5608320"/>
        </p:xfrm>
        <a:graphic>
          <a:graphicData uri="http://schemas.openxmlformats.org/drawingml/2006/table">
            <a:tbl>
              <a:tblPr/>
              <a:tblGrid>
                <a:gridCol w="684213">
                  <a:extLst>
                    <a:ext uri="{9D8B030D-6E8A-4147-A177-3AD203B41FA5}">
                      <a16:colId xmlns:a16="http://schemas.microsoft.com/office/drawing/2014/main" val="4010363131"/>
                    </a:ext>
                  </a:extLst>
                </a:gridCol>
                <a:gridCol w="1120775">
                  <a:extLst>
                    <a:ext uri="{9D8B030D-6E8A-4147-A177-3AD203B41FA5}">
                      <a16:colId xmlns:a16="http://schemas.microsoft.com/office/drawing/2014/main" val="2084778903"/>
                    </a:ext>
                  </a:extLst>
                </a:gridCol>
                <a:gridCol w="1285875">
                  <a:extLst>
                    <a:ext uri="{9D8B030D-6E8A-4147-A177-3AD203B41FA5}">
                      <a16:colId xmlns:a16="http://schemas.microsoft.com/office/drawing/2014/main" val="4018992014"/>
                    </a:ext>
                  </a:extLst>
                </a:gridCol>
                <a:gridCol w="615950">
                  <a:extLst>
                    <a:ext uri="{9D8B030D-6E8A-4147-A177-3AD203B41FA5}">
                      <a16:colId xmlns:a16="http://schemas.microsoft.com/office/drawing/2014/main" val="1120404429"/>
                    </a:ext>
                  </a:extLst>
                </a:gridCol>
                <a:gridCol w="1214437">
                  <a:extLst>
                    <a:ext uri="{9D8B030D-6E8A-4147-A177-3AD203B41FA5}">
                      <a16:colId xmlns:a16="http://schemas.microsoft.com/office/drawing/2014/main" val="2543270643"/>
                    </a:ext>
                  </a:extLst>
                </a:gridCol>
                <a:gridCol w="1308100">
                  <a:extLst>
                    <a:ext uri="{9D8B030D-6E8A-4147-A177-3AD203B41FA5}">
                      <a16:colId xmlns:a16="http://schemas.microsoft.com/office/drawing/2014/main" val="3880034168"/>
                    </a:ext>
                  </a:extLst>
                </a:gridCol>
              </a:tblGrid>
              <a:tr h="6350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1" u="none" strike="noStrike" cap="none" normalizeH="0" baseline="0">
                          <a:ln>
                            <a:noFill/>
                          </a:ln>
                          <a:solidFill>
                            <a:srgbClr val="000066"/>
                          </a:solidFill>
                          <a:effectLst/>
                          <a:latin typeface="Times New Roman" panose="02020603050405020304" pitchFamily="18" charset="0"/>
                          <a:ea typeface="Helvetica-Bold"/>
                          <a:cs typeface="Helvetica-Bold"/>
                        </a:rPr>
                        <a:t>C</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二进制码</a:t>
                      </a:r>
                      <a:endParaRPr kumimoji="0" lang="zh-CN" altLang="en-US"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格雷码</a:t>
                      </a:r>
                      <a:endParaRPr kumimoji="0" lang="zh-CN" altLang="en-US"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1" u="none" strike="noStrike" cap="none" normalizeH="0" baseline="0">
                          <a:ln>
                            <a:noFill/>
                          </a:ln>
                          <a:solidFill>
                            <a:srgbClr val="000066"/>
                          </a:solidFill>
                          <a:effectLst/>
                          <a:latin typeface="Times New Roman" panose="02020603050405020304" pitchFamily="18" charset="0"/>
                          <a:ea typeface="Helvetica-Bold"/>
                          <a:cs typeface="Helvetica-Bold"/>
                        </a:rPr>
                        <a:t>C</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4</a:t>
                      </a: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I</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格雷码</a:t>
                      </a:r>
                      <a:endParaRPr kumimoji="0" lang="zh-CN" altLang="en-US"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O</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3</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2</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r>
                        <a:rPr kumimoji="0" lang="en-US" altLang="zh-CN" sz="1400" b="1" i="1"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D</a:t>
                      </a:r>
                      <a:r>
                        <a:rPr kumimoji="0" lang="en-US" altLang="zh-CN" sz="1400" b="1" i="0" u="none" strike="noStrike" cap="none" normalizeH="0" baseline="-3000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1400" b="1" i="0" u="none" strike="noStrike" cap="none" normalizeH="0" baseline="0">
                        <a:ln>
                          <a:noFill/>
                        </a:ln>
                        <a:solidFill>
                          <a:srgbClr val="000066"/>
                        </a:solidFill>
                        <a:effectLst/>
                        <a:latin typeface="Arial Narrow" panose="020B0606020202030204" pitchFamily="34" charset="0"/>
                        <a:ea typeface="宋体"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zh-CN" altLang="en-US"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二进制码</a:t>
                      </a:r>
                      <a:endParaRPr kumimoji="0" lang="zh-CN" altLang="en-US"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59490477"/>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bg1"/>
                    </a:solidFill>
                  </a:tcPr>
                </a:tc>
                <a:extLst>
                  <a:ext uri="{0D108BD9-81ED-4DB2-BD59-A6C34878D82A}">
                    <a16:rowId xmlns:a16="http://schemas.microsoft.com/office/drawing/2014/main" val="1265278823"/>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3185737556"/>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010673182"/>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400552430"/>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512137383"/>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3184766286"/>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3052018130"/>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3925782222"/>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426682990"/>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3104804622"/>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2585279148"/>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1911985394"/>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3409660769"/>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808459116"/>
                  </a:ext>
                </a:extLst>
              </a:tr>
              <a:tr h="228600">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a:noFill/>
                    </a:lnB>
                    <a:lnTlToBr>
                      <a:noFill/>
                    </a:lnTlToBr>
                    <a:lnBlToTr>
                      <a:noFill/>
                    </a:lnBlToTr>
                    <a:solidFill>
                      <a:schemeClr val="bg1"/>
                    </a:solidFill>
                  </a:tcPr>
                </a:tc>
                <a:extLst>
                  <a:ext uri="{0D108BD9-81ED-4DB2-BD59-A6C34878D82A}">
                    <a16:rowId xmlns:a16="http://schemas.microsoft.com/office/drawing/2014/main" val="3755687954"/>
                  </a:ext>
                </a:extLst>
              </a:tr>
              <a:tr h="268288">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cap="flat">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1 0 0 0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1 1 1 1</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1pPr>
                      <a:lvl2pPr indent="14288" algn="l">
                        <a:spcBef>
                          <a:spcPct val="20000"/>
                        </a:spcBef>
                        <a:buClr>
                          <a:schemeClr val="accent2"/>
                        </a:buClr>
                        <a:buFont typeface="Wingdings" panose="05000000000000000000" pitchFamily="2" charset="2"/>
                        <a:defRPr sz="2600" b="1">
                          <a:solidFill>
                            <a:schemeClr val="tx1"/>
                          </a:solidFill>
                          <a:latin typeface="Arial Narrow" panose="020B0606020202030204" pitchFamily="34" charset="0"/>
                          <a:ea typeface="楷体_GB2312" pitchFamily="49" charset="-122"/>
                        </a:defRPr>
                      </a:lvl2pPr>
                      <a:lvl3pPr indent="-4763" algn="l">
                        <a:spcBef>
                          <a:spcPct val="20000"/>
                        </a:spcBef>
                        <a:buClr>
                          <a:schemeClr val="accent2"/>
                        </a:buClr>
                        <a:buFont typeface="Wingdings" panose="05000000000000000000" pitchFamily="2" charset="2"/>
                        <a:defRPr sz="2400" b="1">
                          <a:solidFill>
                            <a:schemeClr val="tx1"/>
                          </a:solidFill>
                          <a:latin typeface="Arial Narrow" panose="020B0606020202030204" pitchFamily="34" charset="0"/>
                          <a:ea typeface="楷体_GB2312" pitchFamily="49" charset="-122"/>
                        </a:defRPr>
                      </a:lvl3pPr>
                      <a:lvl4pPr indent="-65088" algn="l">
                        <a:spcBef>
                          <a:spcPct val="20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4pPr>
                      <a:lvl5pPr indent="-133350" algn="l">
                        <a:spcBef>
                          <a:spcPct val="25000"/>
                        </a:spcBef>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5pPr>
                      <a:lvl6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6pPr>
                      <a:lvl7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7pPr>
                      <a:lvl8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8pPr>
                      <a:lvl9pPr indent="-133350" fontAlgn="base">
                        <a:spcBef>
                          <a:spcPct val="25000"/>
                        </a:spcBef>
                        <a:spcAft>
                          <a:spcPct val="0"/>
                        </a:spcAft>
                        <a:buClr>
                          <a:schemeClr val="accent2"/>
                        </a:buClr>
                        <a:buFont typeface="Wingdings" panose="05000000000000000000" pitchFamily="2" charset="2"/>
                        <a:defRPr sz="2000" b="1">
                          <a:solidFill>
                            <a:schemeClr val="tx1"/>
                          </a:solidFill>
                          <a:latin typeface="Arial Narrow" panose="020B0606020202030204" pitchFamily="34" charset="0"/>
                          <a:ea typeface="楷体_GB2312" pitchFamily="49"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400" b="1" i="0" u="none" strike="noStrike" cap="none" normalizeH="0" baseline="0">
                          <a:ln>
                            <a:noFill/>
                          </a:ln>
                          <a:solidFill>
                            <a:srgbClr val="000066"/>
                          </a:solidFill>
                          <a:effectLst/>
                          <a:latin typeface="Times New Roman" panose="02020603050405020304" pitchFamily="18" charset="0"/>
                          <a:ea typeface="宋体" panose="02010600030101010101" pitchFamily="2" charset="-122"/>
                          <a:cs typeface="Times New Roman" panose="02020603050405020304" pitchFamily="18" charset="0"/>
                        </a:rPr>
                        <a:t>1 0 1 0</a:t>
                      </a:r>
                      <a:endParaRPr kumimoji="0" lang="en-US" altLang="zh-CN" sz="1400" b="1" i="0" u="none" strike="noStrike" cap="none" normalizeH="0" baseline="0">
                        <a:ln>
                          <a:noFill/>
                        </a:ln>
                        <a:solidFill>
                          <a:srgbClr val="000066"/>
                        </a:solidFill>
                        <a:effectLst/>
                        <a:latin typeface="Arial" panose="020B0604020202020204" pitchFamily="34" charset="0"/>
                        <a:ea typeface="宋体" panose="02010600030101010101" pitchFamily="2" charset="-122"/>
                        <a:cs typeface="Times New Roman" panose="02020603050405020304" pitchFamily="18" charset="0"/>
                      </a:endParaRPr>
                    </a:p>
                  </a:txBody>
                  <a:tcPr anchor="ctr" horzOverflow="overflow">
                    <a:lnL w="12700" cap="flat" cmpd="sng" algn="ctr">
                      <a:solidFill>
                        <a:srgbClr val="000000"/>
                      </a:solidFill>
                      <a:prstDash val="solid"/>
                      <a:round/>
                      <a:headEnd type="none" w="med" len="med"/>
                      <a:tailEnd type="none" w="med" len="med"/>
                    </a:lnL>
                    <a:lnR cap="flat">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28537569"/>
                  </a:ext>
                </a:extLst>
              </a:tr>
            </a:tbl>
          </a:graphicData>
        </a:graphic>
      </p:graphicFrame>
      <p:sp>
        <p:nvSpPr>
          <p:cNvPr id="383102" name="Rectangle 126"/>
          <p:cNvSpPr>
            <a:spLocks noChangeArrowheads="1"/>
          </p:cNvSpPr>
          <p:nvPr/>
        </p:nvSpPr>
        <p:spPr bwMode="auto">
          <a:xfrm>
            <a:off x="684213" y="476250"/>
            <a:ext cx="11652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i="1">
                <a:solidFill>
                  <a:srgbClr val="000066"/>
                </a:solidFill>
                <a:latin typeface="Times New Roman" panose="02020603050405020304" pitchFamily="18" charset="0"/>
                <a:ea typeface="Helvetica-Bold"/>
                <a:cs typeface="Helvetica-Bold"/>
              </a:rPr>
              <a:t>C</a:t>
            </a:r>
            <a:r>
              <a:rPr lang="en-US" altLang="zh-CN" sz="2400">
                <a:solidFill>
                  <a:srgbClr val="000066"/>
                </a:solidFill>
                <a:latin typeface="Tahoma" panose="020B0604030504040204" pitchFamily="34" charset="0"/>
                <a:cs typeface="Times New Roman" panose="02020603050405020304" pitchFamily="18" charset="0"/>
              </a:rPr>
              <a:t>=</a:t>
            </a:r>
            <a:r>
              <a:rPr lang="en-US" altLang="zh-CN" sz="2400" i="1">
                <a:solidFill>
                  <a:srgbClr val="000066"/>
                </a:solidFill>
                <a:latin typeface="Times New Roman" panose="02020603050405020304" pitchFamily="18" charset="0"/>
                <a:cs typeface="Times New Roman" panose="02020603050405020304" pitchFamily="18" charset="0"/>
              </a:rPr>
              <a:t>A</a:t>
            </a:r>
            <a:r>
              <a:rPr lang="en-US" altLang="zh-CN" sz="2400" baseline="-30000">
                <a:solidFill>
                  <a:srgbClr val="000066"/>
                </a:solidFill>
                <a:latin typeface="Times New Roman" panose="02020603050405020304" pitchFamily="18" charset="0"/>
                <a:cs typeface="Times New Roman" panose="02020603050405020304" pitchFamily="18" charset="0"/>
              </a:rPr>
              <a:t>4</a:t>
            </a:r>
            <a:endParaRPr lang="en-US" altLang="zh-CN" sz="2400">
              <a:solidFill>
                <a:srgbClr val="000066"/>
              </a:solidFill>
              <a:latin typeface="Times New Roman" panose="02020603050405020304" pitchFamily="18" charset="0"/>
              <a:cs typeface="Times New Roman" panose="02020603050405020304" pitchFamily="18" charset="0"/>
            </a:endParaRPr>
          </a:p>
        </p:txBody>
      </p:sp>
      <p:sp>
        <p:nvSpPr>
          <p:cNvPr id="383103" name="Rectangle 127"/>
          <p:cNvSpPr>
            <a:spLocks noChangeArrowheads="1"/>
          </p:cNvSpPr>
          <p:nvPr/>
        </p:nvSpPr>
        <p:spPr bwMode="auto">
          <a:xfrm>
            <a:off x="2124075" y="476250"/>
            <a:ext cx="2878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i="1">
                <a:solidFill>
                  <a:srgbClr val="000066"/>
                </a:solidFill>
                <a:latin typeface="Times New Roman" panose="02020603050405020304" pitchFamily="18" charset="0"/>
                <a:cs typeface="Times New Roman" panose="02020603050405020304" pitchFamily="18" charset="0"/>
              </a:rPr>
              <a:t>I</a:t>
            </a:r>
            <a:r>
              <a:rPr lang="en-US" altLang="zh-CN" sz="2400" baseline="-30000">
                <a:solidFill>
                  <a:srgbClr val="000066"/>
                </a:solidFill>
                <a:latin typeface="Times New Roman" panose="02020603050405020304" pitchFamily="18" charset="0"/>
                <a:cs typeface="Times New Roman" panose="02020603050405020304" pitchFamily="18" charset="0"/>
              </a:rPr>
              <a:t>3</a:t>
            </a:r>
            <a:r>
              <a:rPr lang="en-US" altLang="zh-CN" sz="2400" i="1">
                <a:solidFill>
                  <a:srgbClr val="000066"/>
                </a:solidFill>
                <a:latin typeface="Times New Roman" panose="02020603050405020304" pitchFamily="18" charset="0"/>
                <a:cs typeface="Times New Roman" panose="02020603050405020304" pitchFamily="18" charset="0"/>
              </a:rPr>
              <a:t> I</a:t>
            </a:r>
            <a:r>
              <a:rPr lang="en-US" altLang="zh-CN" sz="2400" baseline="-30000">
                <a:solidFill>
                  <a:srgbClr val="000066"/>
                </a:solidFill>
                <a:latin typeface="Times New Roman" panose="02020603050405020304" pitchFamily="18" charset="0"/>
                <a:cs typeface="Times New Roman" panose="02020603050405020304" pitchFamily="18" charset="0"/>
              </a:rPr>
              <a:t>2</a:t>
            </a:r>
            <a:r>
              <a:rPr lang="en-US" altLang="zh-CN" sz="2400" i="1">
                <a:solidFill>
                  <a:srgbClr val="000066"/>
                </a:solidFill>
                <a:latin typeface="Times New Roman" panose="02020603050405020304" pitchFamily="18" charset="0"/>
                <a:cs typeface="Times New Roman" panose="02020603050405020304" pitchFamily="18" charset="0"/>
              </a:rPr>
              <a:t> I</a:t>
            </a:r>
            <a:r>
              <a:rPr lang="en-US" altLang="zh-CN" sz="2400" baseline="-30000">
                <a:solidFill>
                  <a:srgbClr val="000066"/>
                </a:solidFill>
                <a:latin typeface="Times New Roman" panose="02020603050405020304" pitchFamily="18" charset="0"/>
                <a:cs typeface="Times New Roman" panose="02020603050405020304" pitchFamily="18" charset="0"/>
              </a:rPr>
              <a:t>1</a:t>
            </a:r>
            <a:r>
              <a:rPr lang="en-US" altLang="zh-CN" sz="2400" i="1">
                <a:solidFill>
                  <a:srgbClr val="000066"/>
                </a:solidFill>
                <a:latin typeface="Times New Roman" panose="02020603050405020304" pitchFamily="18" charset="0"/>
                <a:cs typeface="Times New Roman" panose="02020603050405020304" pitchFamily="18" charset="0"/>
              </a:rPr>
              <a:t> I</a:t>
            </a:r>
            <a:r>
              <a:rPr lang="en-US" altLang="zh-CN" sz="2400" baseline="-30000">
                <a:solidFill>
                  <a:srgbClr val="000066"/>
                </a:solidFill>
                <a:latin typeface="Times New Roman" panose="02020603050405020304" pitchFamily="18" charset="0"/>
                <a:cs typeface="Times New Roman" panose="02020603050405020304" pitchFamily="18" charset="0"/>
              </a:rPr>
              <a:t>0</a:t>
            </a:r>
            <a:r>
              <a:rPr lang="en-US" altLang="zh-CN" sz="2400">
                <a:solidFill>
                  <a:srgbClr val="000066"/>
                </a:solidFill>
                <a:latin typeface="Tahoma" panose="020B0604030504040204" pitchFamily="34" charset="0"/>
                <a:cs typeface="Times New Roman" panose="02020603050405020304" pitchFamily="18" charset="0"/>
              </a:rPr>
              <a:t>=</a:t>
            </a:r>
            <a:r>
              <a:rPr lang="en-US" altLang="zh-CN" sz="2400" i="1">
                <a:solidFill>
                  <a:srgbClr val="000066"/>
                </a:solidFill>
                <a:latin typeface="Times New Roman" panose="02020603050405020304" pitchFamily="18" charset="0"/>
                <a:cs typeface="Times New Roman" panose="02020603050405020304" pitchFamily="18" charset="0"/>
              </a:rPr>
              <a:t>A</a:t>
            </a:r>
            <a:r>
              <a:rPr lang="en-US" altLang="zh-CN" sz="2400" baseline="-30000">
                <a:solidFill>
                  <a:srgbClr val="000066"/>
                </a:solidFill>
                <a:latin typeface="Times New Roman" panose="02020603050405020304" pitchFamily="18" charset="0"/>
                <a:cs typeface="Times New Roman" panose="02020603050405020304" pitchFamily="18" charset="0"/>
              </a:rPr>
              <a:t>3</a:t>
            </a:r>
            <a:r>
              <a:rPr lang="en-US" altLang="zh-CN" sz="2400" i="1">
                <a:solidFill>
                  <a:srgbClr val="000066"/>
                </a:solidFill>
                <a:latin typeface="Times New Roman" panose="02020603050405020304" pitchFamily="18" charset="0"/>
                <a:cs typeface="Times New Roman" panose="02020603050405020304" pitchFamily="18" charset="0"/>
              </a:rPr>
              <a:t>A</a:t>
            </a:r>
            <a:r>
              <a:rPr lang="en-US" altLang="zh-CN" sz="2400" baseline="-30000">
                <a:solidFill>
                  <a:srgbClr val="000066"/>
                </a:solidFill>
                <a:latin typeface="Times New Roman" panose="02020603050405020304" pitchFamily="18" charset="0"/>
                <a:cs typeface="Times New Roman" panose="02020603050405020304" pitchFamily="18" charset="0"/>
              </a:rPr>
              <a:t>2</a:t>
            </a:r>
            <a:r>
              <a:rPr lang="en-US" altLang="zh-CN" sz="2400" i="1">
                <a:solidFill>
                  <a:srgbClr val="000066"/>
                </a:solidFill>
                <a:latin typeface="Times New Roman" panose="02020603050405020304" pitchFamily="18" charset="0"/>
                <a:cs typeface="Times New Roman" panose="02020603050405020304" pitchFamily="18" charset="0"/>
              </a:rPr>
              <a:t>A</a:t>
            </a:r>
            <a:r>
              <a:rPr lang="en-US" altLang="zh-CN" sz="2400" baseline="-30000">
                <a:solidFill>
                  <a:srgbClr val="000066"/>
                </a:solidFill>
                <a:latin typeface="Times New Roman" panose="02020603050405020304" pitchFamily="18" charset="0"/>
                <a:cs typeface="Times New Roman" panose="02020603050405020304" pitchFamily="18" charset="0"/>
              </a:rPr>
              <a:t>1</a:t>
            </a:r>
            <a:r>
              <a:rPr lang="en-US" altLang="zh-CN" sz="2400" i="1">
                <a:solidFill>
                  <a:srgbClr val="000066"/>
                </a:solidFill>
                <a:latin typeface="Times New Roman" panose="02020603050405020304" pitchFamily="18" charset="0"/>
                <a:cs typeface="Times New Roman" panose="02020603050405020304" pitchFamily="18" charset="0"/>
              </a:rPr>
              <a:t>A</a:t>
            </a:r>
            <a:r>
              <a:rPr lang="en-US" altLang="zh-CN" sz="2400" baseline="-30000">
                <a:solidFill>
                  <a:srgbClr val="000066"/>
                </a:solidFill>
                <a:latin typeface="Times New Roman" panose="02020603050405020304" pitchFamily="18" charset="0"/>
                <a:cs typeface="Times New Roman" panose="02020603050405020304" pitchFamily="18" charset="0"/>
              </a:rPr>
              <a:t>0</a:t>
            </a:r>
            <a:endParaRPr lang="en-US" altLang="zh-CN" sz="2400">
              <a:solidFill>
                <a:srgbClr val="000066"/>
              </a:solidFill>
              <a:latin typeface="Times New Roman" panose="02020603050405020304" pitchFamily="18" charset="0"/>
              <a:cs typeface="Times New Roman" panose="02020603050405020304" pitchFamily="18" charset="0"/>
            </a:endParaRPr>
          </a:p>
        </p:txBody>
      </p:sp>
      <p:sp>
        <p:nvSpPr>
          <p:cNvPr id="383104" name="Rectangle 128"/>
          <p:cNvSpPr>
            <a:spLocks noChangeArrowheads="1"/>
          </p:cNvSpPr>
          <p:nvPr/>
        </p:nvSpPr>
        <p:spPr bwMode="auto">
          <a:xfrm>
            <a:off x="5292725" y="549275"/>
            <a:ext cx="3419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zh-CN" sz="2400" i="1">
                <a:solidFill>
                  <a:srgbClr val="000066"/>
                </a:solidFill>
                <a:latin typeface="Times New Roman" panose="02020603050405020304" pitchFamily="18" charset="0"/>
                <a:cs typeface="Times New Roman" panose="02020603050405020304" pitchFamily="18" charset="0"/>
              </a:rPr>
              <a:t>O</a:t>
            </a:r>
            <a:r>
              <a:rPr lang="en-US" altLang="zh-CN" sz="2400" baseline="-30000">
                <a:solidFill>
                  <a:srgbClr val="000066"/>
                </a:solidFill>
                <a:latin typeface="Times New Roman" panose="02020603050405020304" pitchFamily="18" charset="0"/>
                <a:cs typeface="Times New Roman" panose="02020603050405020304" pitchFamily="18" charset="0"/>
              </a:rPr>
              <a:t>3</a:t>
            </a:r>
            <a:r>
              <a:rPr lang="en-US" altLang="zh-CN" sz="2400" i="1">
                <a:solidFill>
                  <a:srgbClr val="000066"/>
                </a:solidFill>
                <a:latin typeface="Times New Roman" panose="02020603050405020304" pitchFamily="18" charset="0"/>
                <a:cs typeface="Times New Roman" panose="02020603050405020304" pitchFamily="18" charset="0"/>
              </a:rPr>
              <a:t>O</a:t>
            </a:r>
            <a:r>
              <a:rPr lang="en-US" altLang="zh-CN" sz="2400" baseline="-30000">
                <a:solidFill>
                  <a:srgbClr val="000066"/>
                </a:solidFill>
                <a:latin typeface="Times New Roman" panose="02020603050405020304" pitchFamily="18" charset="0"/>
                <a:cs typeface="Times New Roman" panose="02020603050405020304" pitchFamily="18" charset="0"/>
              </a:rPr>
              <a:t>2</a:t>
            </a:r>
            <a:r>
              <a:rPr lang="en-US" altLang="zh-CN" sz="2400" i="1">
                <a:solidFill>
                  <a:srgbClr val="000066"/>
                </a:solidFill>
                <a:latin typeface="Times New Roman" panose="02020603050405020304" pitchFamily="18" charset="0"/>
                <a:cs typeface="Times New Roman" panose="02020603050405020304" pitchFamily="18" charset="0"/>
              </a:rPr>
              <a:t>O</a:t>
            </a:r>
            <a:r>
              <a:rPr lang="en-US" altLang="zh-CN" sz="2400" baseline="-30000">
                <a:solidFill>
                  <a:srgbClr val="000066"/>
                </a:solidFill>
                <a:latin typeface="Times New Roman" panose="02020603050405020304" pitchFamily="18" charset="0"/>
                <a:cs typeface="Times New Roman" panose="02020603050405020304" pitchFamily="18" charset="0"/>
              </a:rPr>
              <a:t>1</a:t>
            </a:r>
            <a:r>
              <a:rPr lang="en-US" altLang="zh-CN" sz="2400" i="1">
                <a:solidFill>
                  <a:srgbClr val="000066"/>
                </a:solidFill>
                <a:latin typeface="Times New Roman" panose="02020603050405020304" pitchFamily="18" charset="0"/>
                <a:cs typeface="Times New Roman" panose="02020603050405020304" pitchFamily="18" charset="0"/>
              </a:rPr>
              <a:t>O</a:t>
            </a:r>
            <a:r>
              <a:rPr lang="en-US" altLang="zh-CN" sz="2400" baseline="-30000">
                <a:solidFill>
                  <a:srgbClr val="000066"/>
                </a:solidFill>
                <a:latin typeface="Times New Roman" panose="02020603050405020304" pitchFamily="18" charset="0"/>
                <a:cs typeface="Times New Roman" panose="02020603050405020304" pitchFamily="18" charset="0"/>
              </a:rPr>
              <a:t>0</a:t>
            </a:r>
            <a:r>
              <a:rPr lang="en-US" altLang="zh-CN" sz="2400">
                <a:solidFill>
                  <a:srgbClr val="000066"/>
                </a:solidFill>
                <a:latin typeface="Tahoma" panose="020B0604030504040204" pitchFamily="34" charset="0"/>
                <a:cs typeface="Times New Roman" panose="02020603050405020304" pitchFamily="18" charset="0"/>
              </a:rPr>
              <a:t>=</a:t>
            </a:r>
            <a:r>
              <a:rPr lang="en-US" altLang="zh-CN" sz="2400" i="1">
                <a:solidFill>
                  <a:srgbClr val="000066"/>
                </a:solidFill>
                <a:latin typeface="Times New Roman" panose="02020603050405020304" pitchFamily="18" charset="0"/>
                <a:cs typeface="Times New Roman" panose="02020603050405020304" pitchFamily="18" charset="0"/>
              </a:rPr>
              <a:t>D</a:t>
            </a:r>
            <a:r>
              <a:rPr lang="en-US" altLang="zh-CN" sz="2400" baseline="-30000">
                <a:solidFill>
                  <a:srgbClr val="000066"/>
                </a:solidFill>
                <a:latin typeface="Times New Roman" panose="02020603050405020304" pitchFamily="18" charset="0"/>
                <a:cs typeface="Times New Roman" panose="02020603050405020304" pitchFamily="18" charset="0"/>
              </a:rPr>
              <a:t>3</a:t>
            </a:r>
            <a:r>
              <a:rPr lang="en-US" altLang="zh-CN" sz="2400" i="1">
                <a:solidFill>
                  <a:srgbClr val="000066"/>
                </a:solidFill>
                <a:latin typeface="Times New Roman" panose="02020603050405020304" pitchFamily="18" charset="0"/>
                <a:cs typeface="Times New Roman" panose="02020603050405020304" pitchFamily="18" charset="0"/>
              </a:rPr>
              <a:t>D</a:t>
            </a:r>
            <a:r>
              <a:rPr lang="en-US" altLang="zh-CN" sz="2400" baseline="-30000">
                <a:solidFill>
                  <a:srgbClr val="000066"/>
                </a:solidFill>
                <a:latin typeface="Times New Roman" panose="02020603050405020304" pitchFamily="18" charset="0"/>
                <a:cs typeface="Times New Roman" panose="02020603050405020304" pitchFamily="18" charset="0"/>
              </a:rPr>
              <a:t>2</a:t>
            </a:r>
            <a:r>
              <a:rPr lang="en-US" altLang="zh-CN" sz="2400" i="1">
                <a:solidFill>
                  <a:srgbClr val="000066"/>
                </a:solidFill>
                <a:latin typeface="Times New Roman" panose="02020603050405020304" pitchFamily="18" charset="0"/>
                <a:cs typeface="Times New Roman" panose="02020603050405020304" pitchFamily="18" charset="0"/>
              </a:rPr>
              <a:t>D</a:t>
            </a:r>
            <a:r>
              <a:rPr lang="en-US" altLang="zh-CN" sz="2400" baseline="-30000">
                <a:solidFill>
                  <a:srgbClr val="000066"/>
                </a:solidFill>
                <a:latin typeface="Times New Roman" panose="02020603050405020304" pitchFamily="18" charset="0"/>
                <a:cs typeface="Times New Roman" panose="02020603050405020304" pitchFamily="18" charset="0"/>
              </a:rPr>
              <a:t>1</a:t>
            </a:r>
            <a:r>
              <a:rPr lang="en-US" altLang="zh-CN" sz="2400" i="1">
                <a:solidFill>
                  <a:srgbClr val="000066"/>
                </a:solidFill>
                <a:latin typeface="Times New Roman" panose="02020603050405020304" pitchFamily="18" charset="0"/>
                <a:cs typeface="Times New Roman" panose="02020603050405020304" pitchFamily="18" charset="0"/>
              </a:rPr>
              <a:t>D</a:t>
            </a:r>
            <a:r>
              <a:rPr lang="en-US" altLang="zh-CN" sz="2400" baseline="-30000">
                <a:solidFill>
                  <a:srgbClr val="000066"/>
                </a:solidFill>
                <a:latin typeface="Times New Roman" panose="02020603050405020304" pitchFamily="18" charset="0"/>
                <a:cs typeface="Times New Roman" panose="02020603050405020304" pitchFamily="18" charset="0"/>
              </a:rPr>
              <a:t>0</a:t>
            </a:r>
            <a:endParaRPr lang="en-US" altLang="zh-CN" sz="2400">
              <a:solidFill>
                <a:srgbClr val="000066"/>
              </a:solidFill>
              <a:latin typeface="Times New Roman" panose="02020603050405020304" pitchFamily="18" charset="0"/>
              <a:cs typeface="Times New Roman" panose="02020603050405020304" pitchFamily="18" charset="0"/>
            </a:endParaRPr>
          </a:p>
        </p:txBody>
      </p:sp>
    </p:spTree>
  </p:cSld>
  <p:clrMapOvr>
    <a:masterClrMapping/>
  </p:clrMapOvr>
  <p:transition>
    <p:wipe dir="r"/>
    <p:sndAc>
      <p:stSnd>
        <p:snd r:embed="rId2"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3102"/>
                                        </p:tgtEl>
                                        <p:attrNameLst>
                                          <p:attrName>style.visibility</p:attrName>
                                        </p:attrNameLst>
                                      </p:cBhvr>
                                      <p:to>
                                        <p:strVal val="visible"/>
                                      </p:to>
                                    </p:set>
                                    <p:animEffect transition="in" filter="strips(downRight)">
                                      <p:cBhvr>
                                        <p:cTn id="7" dur="500"/>
                                        <p:tgtEl>
                                          <p:spTgt spid="3831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3103"/>
                                        </p:tgtEl>
                                        <p:attrNameLst>
                                          <p:attrName>style.visibility</p:attrName>
                                        </p:attrNameLst>
                                      </p:cBhvr>
                                      <p:to>
                                        <p:strVal val="visible"/>
                                      </p:to>
                                    </p:set>
                                    <p:animEffect transition="in" filter="strips(downRight)">
                                      <p:cBhvr>
                                        <p:cTn id="12" dur="500"/>
                                        <p:tgtEl>
                                          <p:spTgt spid="38310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83104"/>
                                        </p:tgtEl>
                                        <p:attrNameLst>
                                          <p:attrName>style.visibility</p:attrName>
                                        </p:attrNameLst>
                                      </p:cBhvr>
                                      <p:to>
                                        <p:strVal val="visible"/>
                                      </p:to>
                                    </p:set>
                                    <p:animEffect transition="in" filter="strips(downRight)">
                                      <p:cBhvr>
                                        <p:cTn id="17" dur="500"/>
                                        <p:tgtEl>
                                          <p:spTgt spid="38310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383108"/>
                                        </p:tgtEl>
                                        <p:attrNameLst>
                                          <p:attrName>style.visibility</p:attrName>
                                        </p:attrNameLst>
                                      </p:cBhvr>
                                      <p:to>
                                        <p:strVal val="visible"/>
                                      </p:to>
                                    </p:set>
                                    <p:animEffect transition="in" filter="wipe(up)">
                                      <p:cBhvr>
                                        <p:cTn id="22" dur="500"/>
                                        <p:tgtEl>
                                          <p:spTgt spid="383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3102" grpId="0" autoUpdateAnimBg="0"/>
      <p:bldP spid="383103" grpId="0" autoUpdateAnimBg="0"/>
      <p:bldP spid="383104"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4025" name="Object 25"/>
          <p:cNvGraphicFramePr>
            <a:graphicFrameLocks noChangeAspect="1"/>
          </p:cNvGraphicFramePr>
          <p:nvPr/>
        </p:nvGraphicFramePr>
        <p:xfrm>
          <a:off x="2051050" y="2241550"/>
          <a:ext cx="4824413" cy="3771900"/>
        </p:xfrm>
        <a:graphic>
          <a:graphicData uri="http://schemas.openxmlformats.org/presentationml/2006/ole">
            <mc:AlternateContent xmlns:mc="http://schemas.openxmlformats.org/markup-compatibility/2006">
              <mc:Choice xmlns:v="urn:schemas-microsoft-com:vml" Requires="v">
                <p:oleObj spid="_x0000_s9218" name="图片" r:id="rId4" imgW="2314440" imgH="1600200" progId="Word.Picture.8">
                  <p:embed/>
                </p:oleObj>
              </mc:Choice>
              <mc:Fallback>
                <p:oleObj name="图片" r:id="rId4" imgW="2314440" imgH="1600200" progId="Word.Picture.8">
                  <p:embed/>
                  <p:pic>
                    <p:nvPicPr>
                      <p:cNvPr id="384025" name="Object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050" y="2241550"/>
                        <a:ext cx="4824413" cy="3771900"/>
                      </a:xfrm>
                      <a:prstGeom prst="rect">
                        <a:avLst/>
                      </a:prstGeom>
                      <a:solidFill>
                        <a:schemeClr val="bg1"/>
                      </a:solidFill>
                      <a:ln w="9525">
                        <a:solidFill>
                          <a:srgbClr val="CC0099"/>
                        </a:solidFill>
                        <a:miter lim="800000"/>
                        <a:headEnd/>
                        <a:tailEnd/>
                      </a:ln>
                    </p:spPr>
                  </p:pic>
                </p:oleObj>
              </mc:Fallback>
            </mc:AlternateContent>
          </a:graphicData>
        </a:graphic>
      </p:graphicFrame>
      <p:sp>
        <p:nvSpPr>
          <p:cNvPr id="384026" name="Rectangle 26"/>
          <p:cNvSpPr>
            <a:spLocks noChangeArrowheads="1"/>
          </p:cNvSpPr>
          <p:nvPr/>
        </p:nvSpPr>
        <p:spPr bwMode="auto">
          <a:xfrm>
            <a:off x="1258888" y="1127125"/>
            <a:ext cx="6519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zh-CN" altLang="en-US" sz="2400">
                <a:solidFill>
                  <a:srgbClr val="000066"/>
                </a:solidFill>
                <a:latin typeface="Times New Roman" panose="02020603050405020304" pitchFamily="18" charset="0"/>
                <a:ea typeface="楷体_GB2312" pitchFamily="49" charset="-122"/>
              </a:rPr>
              <a:t>用</a:t>
            </a:r>
            <a:r>
              <a:rPr lang="en-US" altLang="zh-CN" sz="2400">
                <a:solidFill>
                  <a:srgbClr val="000066"/>
                </a:solidFill>
                <a:latin typeface="Times New Roman" panose="02020603050405020304" pitchFamily="18" charset="0"/>
                <a:ea typeface="楷体_GB2312" pitchFamily="49" charset="-122"/>
              </a:rPr>
              <a:t>ROM</a:t>
            </a:r>
            <a:r>
              <a:rPr lang="zh-CN" altLang="en-US" sz="2400">
                <a:solidFill>
                  <a:srgbClr val="000066"/>
                </a:solidFill>
                <a:latin typeface="Times New Roman" panose="02020603050405020304" pitchFamily="18" charset="0"/>
                <a:ea typeface="楷体_GB2312" pitchFamily="49" charset="-122"/>
              </a:rPr>
              <a:t>实现二进制码与格雷码相互转换的电路</a:t>
            </a:r>
            <a:r>
              <a:rPr lang="zh-CN" altLang="en-US" sz="2400" b="0">
                <a:latin typeface="Times New Roman" panose="02020603050405020304" pitchFamily="18" charset="0"/>
                <a:ea typeface="楷体_GB2312" pitchFamily="49" charset="-122"/>
              </a:rPr>
              <a:t> </a:t>
            </a:r>
          </a:p>
        </p:txBody>
      </p:sp>
    </p:spTree>
  </p:cSld>
  <p:clrMapOvr>
    <a:masterClrMapping/>
  </p:clrMapOvr>
  <p:transition>
    <p:wipe dir="r"/>
    <p:sndAc>
      <p:stSnd>
        <p:snd r:embed="rId3" name="PROJCTOR.WAV"/>
      </p:stSnd>
    </p:sndAc>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AutoShape 2"/>
          <p:cNvSpPr>
            <a:spLocks noChangeArrowheads="1"/>
          </p:cNvSpPr>
          <p:nvPr/>
        </p:nvSpPr>
        <p:spPr bwMode="auto">
          <a:xfrm>
            <a:off x="1647825" y="3005138"/>
            <a:ext cx="5292725" cy="3567112"/>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9843" name="Text Box 3"/>
          <p:cNvSpPr txBox="1">
            <a:spLocks noChangeArrowheads="1"/>
          </p:cNvSpPr>
          <p:nvPr/>
        </p:nvSpPr>
        <p:spPr bwMode="auto">
          <a:xfrm>
            <a:off x="646113" y="649288"/>
            <a:ext cx="69532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a:t>
            </a:r>
            <a:r>
              <a:rPr kumimoji="1" lang="en-US" altLang="zh-CN" sz="2400">
                <a:solidFill>
                  <a:srgbClr val="000066"/>
                </a:solidFill>
                <a:latin typeface="Times New Roman" panose="02020603050405020304" pitchFamily="18" charset="0"/>
                <a:ea typeface="楷体_GB2312" pitchFamily="49" charset="-122"/>
              </a:rPr>
              <a:t>3</a:t>
            </a:r>
            <a:r>
              <a:rPr kumimoji="1" lang="zh-CN" altLang="en-US" sz="2400">
                <a:solidFill>
                  <a:srgbClr val="000066"/>
                </a:solidFill>
                <a:latin typeface="Times New Roman" panose="02020603050405020304" pitchFamily="18" charset="0"/>
                <a:ea typeface="楷体_GB2312" pitchFamily="49" charset="-122"/>
              </a:rPr>
              <a:t>） </a:t>
            </a:r>
            <a:r>
              <a:rPr kumimoji="1" lang="en-US" altLang="zh-CN" sz="2400">
                <a:solidFill>
                  <a:srgbClr val="000066"/>
                </a:solidFill>
                <a:latin typeface="Times New Roman" panose="02020603050405020304" pitchFamily="18" charset="0"/>
                <a:ea typeface="楷体_GB2312" pitchFamily="49" charset="-122"/>
              </a:rPr>
              <a:t>ROM </a:t>
            </a:r>
            <a:r>
              <a:rPr kumimoji="1" lang="zh-CN" altLang="zh-CN" sz="2400">
                <a:solidFill>
                  <a:srgbClr val="000066"/>
                </a:solidFill>
                <a:latin typeface="Times New Roman" panose="02020603050405020304" pitchFamily="18" charset="0"/>
                <a:ea typeface="楷体_GB2312" pitchFamily="49" charset="-122"/>
              </a:rPr>
              <a:t>在波形发生器中的应用</a:t>
            </a:r>
            <a:endParaRPr kumimoji="1" lang="zh-CN" altLang="en-US" sz="2400">
              <a:solidFill>
                <a:srgbClr val="000066"/>
              </a:solidFill>
              <a:latin typeface="Times New Roman" panose="02020603050405020304" pitchFamily="18" charset="0"/>
              <a:ea typeface="楷体_GB2312" pitchFamily="49" charset="-122"/>
            </a:endParaRPr>
          </a:p>
        </p:txBody>
      </p:sp>
      <p:grpSp>
        <p:nvGrpSpPr>
          <p:cNvPr id="419844" name="Group 4"/>
          <p:cNvGrpSpPr>
            <a:grpSpLocks/>
          </p:cNvGrpSpPr>
          <p:nvPr/>
        </p:nvGrpSpPr>
        <p:grpSpPr bwMode="auto">
          <a:xfrm>
            <a:off x="1766888" y="2860675"/>
            <a:ext cx="4981575" cy="3592513"/>
            <a:chOff x="1203" y="1890"/>
            <a:chExt cx="3138" cy="2263"/>
          </a:xfrm>
        </p:grpSpPr>
        <p:sp>
          <p:nvSpPr>
            <p:cNvPr id="419845" name="Line 5"/>
            <p:cNvSpPr>
              <a:spLocks noChangeShapeType="1"/>
            </p:cNvSpPr>
            <p:nvPr/>
          </p:nvSpPr>
          <p:spPr bwMode="auto">
            <a:xfrm>
              <a:off x="1215" y="1926"/>
              <a:ext cx="312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846" name="Text Box 6"/>
            <p:cNvSpPr txBox="1">
              <a:spLocks noChangeArrowheads="1"/>
            </p:cNvSpPr>
            <p:nvPr/>
          </p:nvSpPr>
          <p:spPr bwMode="auto">
            <a:xfrm>
              <a:off x="1707" y="1902"/>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66"/>
                  </a:solidFill>
                  <a:latin typeface="Times New Roman" panose="02020603050405020304" pitchFamily="18" charset="0"/>
                  <a:ea typeface="楷体_GB2312" pitchFamily="49" charset="-122"/>
                </a:rPr>
                <a:t>A</a:t>
              </a:r>
              <a:r>
                <a:rPr kumimoji="1" lang="en-US" altLang="zh-CN" sz="2800" i="1" baseline="-25000">
                  <a:solidFill>
                    <a:srgbClr val="000066"/>
                  </a:solidFill>
                  <a:latin typeface="Times New Roman" panose="02020603050405020304" pitchFamily="18" charset="0"/>
                  <a:ea typeface="楷体_GB2312" pitchFamily="49" charset="-122"/>
                </a:rPr>
                <a:t>1</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419847" name="Text Box 7"/>
            <p:cNvSpPr txBox="1">
              <a:spLocks noChangeArrowheads="1"/>
            </p:cNvSpPr>
            <p:nvPr/>
          </p:nvSpPr>
          <p:spPr bwMode="auto">
            <a:xfrm>
              <a:off x="1402" y="1894"/>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66"/>
                  </a:solidFill>
                  <a:latin typeface="Times New Roman" panose="02020603050405020304" pitchFamily="18" charset="0"/>
                  <a:ea typeface="楷体_GB2312" pitchFamily="49" charset="-122"/>
                </a:rPr>
                <a:t>A</a:t>
              </a:r>
              <a:r>
                <a:rPr kumimoji="1" lang="en-US" altLang="zh-CN" sz="2800" i="1" baseline="-25000">
                  <a:solidFill>
                    <a:srgbClr val="000066"/>
                  </a:solidFill>
                  <a:latin typeface="Times New Roman" panose="02020603050405020304" pitchFamily="18" charset="0"/>
                  <a:ea typeface="楷体_GB2312" pitchFamily="49" charset="-122"/>
                </a:rPr>
                <a:t>2</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419848" name="Text Box 8"/>
            <p:cNvSpPr txBox="1">
              <a:spLocks noChangeArrowheads="1"/>
            </p:cNvSpPr>
            <p:nvPr/>
          </p:nvSpPr>
          <p:spPr bwMode="auto">
            <a:xfrm>
              <a:off x="2001" y="1890"/>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66"/>
                  </a:solidFill>
                  <a:latin typeface="Times New Roman" panose="02020603050405020304" pitchFamily="18" charset="0"/>
                  <a:ea typeface="楷体_GB2312" pitchFamily="49" charset="-122"/>
                </a:rPr>
                <a:t>A</a:t>
              </a:r>
              <a:r>
                <a:rPr kumimoji="1" lang="en-US" altLang="zh-CN" sz="2800" i="1" baseline="-25000">
                  <a:solidFill>
                    <a:srgbClr val="000066"/>
                  </a:solidFill>
                  <a:latin typeface="Times New Roman" panose="02020603050405020304" pitchFamily="18" charset="0"/>
                  <a:ea typeface="楷体_GB2312" pitchFamily="49" charset="-122"/>
                </a:rPr>
                <a:t>0</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419849" name="Text Box 9"/>
            <p:cNvSpPr txBox="1">
              <a:spLocks noChangeArrowheads="1"/>
            </p:cNvSpPr>
            <p:nvPr/>
          </p:nvSpPr>
          <p:spPr bwMode="auto">
            <a:xfrm>
              <a:off x="2461" y="1895"/>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66"/>
                  </a:solidFill>
                  <a:latin typeface="Times New Roman" panose="02020603050405020304" pitchFamily="18" charset="0"/>
                  <a:ea typeface="楷体_GB2312" pitchFamily="49" charset="-122"/>
                </a:rPr>
                <a:t>D</a:t>
              </a:r>
              <a:r>
                <a:rPr kumimoji="1" lang="en-US" altLang="zh-CN" sz="2800" i="1" baseline="-25000">
                  <a:solidFill>
                    <a:srgbClr val="000066"/>
                  </a:solidFill>
                  <a:latin typeface="Times New Roman" panose="02020603050405020304" pitchFamily="18" charset="0"/>
                  <a:ea typeface="楷体_GB2312" pitchFamily="49" charset="-122"/>
                </a:rPr>
                <a:t>3</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419850" name="Text Box 10"/>
            <p:cNvSpPr txBox="1">
              <a:spLocks noChangeArrowheads="1"/>
            </p:cNvSpPr>
            <p:nvPr/>
          </p:nvSpPr>
          <p:spPr bwMode="auto">
            <a:xfrm>
              <a:off x="2737" y="1901"/>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66"/>
                  </a:solidFill>
                  <a:latin typeface="Times New Roman" panose="02020603050405020304" pitchFamily="18" charset="0"/>
                  <a:ea typeface="楷体_GB2312" pitchFamily="49" charset="-122"/>
                </a:rPr>
                <a:t>D</a:t>
              </a:r>
              <a:r>
                <a:rPr kumimoji="1" lang="en-US" altLang="zh-CN" sz="2800" i="1" baseline="-25000">
                  <a:solidFill>
                    <a:srgbClr val="000066"/>
                  </a:solidFill>
                  <a:latin typeface="Times New Roman" panose="02020603050405020304" pitchFamily="18" charset="0"/>
                  <a:ea typeface="楷体_GB2312" pitchFamily="49" charset="-122"/>
                </a:rPr>
                <a:t>2</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419851" name="Text Box 11"/>
            <p:cNvSpPr txBox="1">
              <a:spLocks noChangeArrowheads="1"/>
            </p:cNvSpPr>
            <p:nvPr/>
          </p:nvSpPr>
          <p:spPr bwMode="auto">
            <a:xfrm>
              <a:off x="2999" y="1896"/>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66"/>
                  </a:solidFill>
                  <a:latin typeface="Times New Roman" panose="02020603050405020304" pitchFamily="18" charset="0"/>
                  <a:ea typeface="楷体_GB2312" pitchFamily="49" charset="-122"/>
                </a:rPr>
                <a:t>D</a:t>
              </a:r>
              <a:r>
                <a:rPr kumimoji="1" lang="en-US" altLang="zh-CN" sz="2800" i="1" baseline="-25000">
                  <a:solidFill>
                    <a:srgbClr val="000066"/>
                  </a:solidFill>
                  <a:latin typeface="Times New Roman" panose="02020603050405020304" pitchFamily="18" charset="0"/>
                  <a:ea typeface="楷体_GB2312" pitchFamily="49" charset="-122"/>
                </a:rPr>
                <a:t>1</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419852" name="Text Box 12"/>
            <p:cNvSpPr txBox="1">
              <a:spLocks noChangeArrowheads="1"/>
            </p:cNvSpPr>
            <p:nvPr/>
          </p:nvSpPr>
          <p:spPr bwMode="auto">
            <a:xfrm>
              <a:off x="3259" y="1893"/>
              <a:ext cx="436"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66"/>
                  </a:solidFill>
                  <a:latin typeface="Times New Roman" panose="02020603050405020304" pitchFamily="18" charset="0"/>
                  <a:ea typeface="楷体_GB2312" pitchFamily="49" charset="-122"/>
                </a:rPr>
                <a:t>D</a:t>
              </a:r>
              <a:r>
                <a:rPr kumimoji="1" lang="en-US" altLang="zh-CN" sz="2800" i="1" baseline="-25000">
                  <a:solidFill>
                    <a:srgbClr val="000066"/>
                  </a:solidFill>
                  <a:latin typeface="Times New Roman" panose="02020603050405020304" pitchFamily="18" charset="0"/>
                  <a:ea typeface="楷体_GB2312" pitchFamily="49" charset="-122"/>
                </a:rPr>
                <a:t>0</a:t>
              </a:r>
              <a:endParaRPr kumimoji="1" lang="en-US" altLang="zh-CN" sz="2800" i="1">
                <a:solidFill>
                  <a:srgbClr val="000066"/>
                </a:solidFill>
                <a:latin typeface="Times New Roman" panose="02020603050405020304" pitchFamily="18" charset="0"/>
                <a:ea typeface="楷体_GB2312" pitchFamily="49" charset="-122"/>
              </a:endParaRPr>
            </a:p>
          </p:txBody>
        </p:sp>
        <p:sp>
          <p:nvSpPr>
            <p:cNvPr id="419853" name="Text Box 13"/>
            <p:cNvSpPr txBox="1">
              <a:spLocks noChangeArrowheads="1"/>
            </p:cNvSpPr>
            <p:nvPr/>
          </p:nvSpPr>
          <p:spPr bwMode="auto">
            <a:xfrm>
              <a:off x="3723" y="1908"/>
              <a:ext cx="618" cy="3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a:solidFill>
                    <a:srgbClr val="000066"/>
                  </a:solidFill>
                  <a:latin typeface="Times New Roman" panose="02020603050405020304" pitchFamily="18" charset="0"/>
                  <a:ea typeface="楷体_GB2312" pitchFamily="49" charset="-122"/>
                </a:rPr>
                <a:t>D/A</a:t>
              </a:r>
            </a:p>
          </p:txBody>
        </p:sp>
        <p:sp>
          <p:nvSpPr>
            <p:cNvPr id="419854" name="Line 14"/>
            <p:cNvSpPr>
              <a:spLocks noChangeShapeType="1"/>
            </p:cNvSpPr>
            <p:nvPr/>
          </p:nvSpPr>
          <p:spPr bwMode="auto">
            <a:xfrm>
              <a:off x="2381" y="1927"/>
              <a:ext cx="1" cy="22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855" name="Line 15"/>
            <p:cNvSpPr>
              <a:spLocks noChangeShapeType="1"/>
            </p:cNvSpPr>
            <p:nvPr/>
          </p:nvSpPr>
          <p:spPr bwMode="auto">
            <a:xfrm>
              <a:off x="3659" y="1910"/>
              <a:ext cx="1" cy="22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856" name="Line 16"/>
            <p:cNvSpPr>
              <a:spLocks noChangeShapeType="1"/>
            </p:cNvSpPr>
            <p:nvPr/>
          </p:nvSpPr>
          <p:spPr bwMode="auto">
            <a:xfrm>
              <a:off x="1203" y="4128"/>
              <a:ext cx="312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857" name="Line 17"/>
            <p:cNvSpPr>
              <a:spLocks noChangeShapeType="1"/>
            </p:cNvSpPr>
            <p:nvPr/>
          </p:nvSpPr>
          <p:spPr bwMode="auto">
            <a:xfrm>
              <a:off x="1203" y="2220"/>
              <a:ext cx="312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858" name="Text Box 18"/>
            <p:cNvSpPr txBox="1">
              <a:spLocks noChangeArrowheads="1"/>
            </p:cNvSpPr>
            <p:nvPr/>
          </p:nvSpPr>
          <p:spPr bwMode="auto">
            <a:xfrm>
              <a:off x="1460" y="219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59" name="Text Box 19"/>
            <p:cNvSpPr txBox="1">
              <a:spLocks noChangeArrowheads="1"/>
            </p:cNvSpPr>
            <p:nvPr/>
          </p:nvSpPr>
          <p:spPr bwMode="auto">
            <a:xfrm>
              <a:off x="1459" y="314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860" name="Text Box 20"/>
            <p:cNvSpPr txBox="1">
              <a:spLocks noChangeArrowheads="1"/>
            </p:cNvSpPr>
            <p:nvPr/>
          </p:nvSpPr>
          <p:spPr bwMode="auto">
            <a:xfrm>
              <a:off x="1448" y="243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61" name="Text Box 21"/>
            <p:cNvSpPr txBox="1">
              <a:spLocks noChangeArrowheads="1"/>
            </p:cNvSpPr>
            <p:nvPr/>
          </p:nvSpPr>
          <p:spPr bwMode="auto">
            <a:xfrm>
              <a:off x="1466" y="267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62" name="Text Box 22"/>
            <p:cNvSpPr txBox="1">
              <a:spLocks noChangeArrowheads="1"/>
            </p:cNvSpPr>
            <p:nvPr/>
          </p:nvSpPr>
          <p:spPr bwMode="auto">
            <a:xfrm>
              <a:off x="1460" y="291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63" name="Text Box 23"/>
            <p:cNvSpPr txBox="1">
              <a:spLocks noChangeArrowheads="1"/>
            </p:cNvSpPr>
            <p:nvPr/>
          </p:nvSpPr>
          <p:spPr bwMode="auto">
            <a:xfrm>
              <a:off x="1742" y="220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64" name="Text Box 24"/>
            <p:cNvSpPr txBox="1">
              <a:spLocks noChangeArrowheads="1"/>
            </p:cNvSpPr>
            <p:nvPr/>
          </p:nvSpPr>
          <p:spPr bwMode="auto">
            <a:xfrm>
              <a:off x="1754" y="244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65" name="Text Box 25"/>
            <p:cNvSpPr txBox="1">
              <a:spLocks noChangeArrowheads="1"/>
            </p:cNvSpPr>
            <p:nvPr/>
          </p:nvSpPr>
          <p:spPr bwMode="auto">
            <a:xfrm>
              <a:off x="1748" y="315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66" name="Text Box 26"/>
            <p:cNvSpPr txBox="1">
              <a:spLocks noChangeArrowheads="1"/>
            </p:cNvSpPr>
            <p:nvPr/>
          </p:nvSpPr>
          <p:spPr bwMode="auto">
            <a:xfrm>
              <a:off x="1754" y="339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67" name="Text Box 27"/>
            <p:cNvSpPr txBox="1">
              <a:spLocks noChangeArrowheads="1"/>
            </p:cNvSpPr>
            <p:nvPr/>
          </p:nvSpPr>
          <p:spPr bwMode="auto">
            <a:xfrm>
              <a:off x="2041" y="2198"/>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68" name="Text Box 28"/>
            <p:cNvSpPr txBox="1">
              <a:spLocks noChangeArrowheads="1"/>
            </p:cNvSpPr>
            <p:nvPr/>
          </p:nvSpPr>
          <p:spPr bwMode="auto">
            <a:xfrm>
              <a:off x="2023" y="2672"/>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69" name="Text Box 29"/>
            <p:cNvSpPr txBox="1">
              <a:spLocks noChangeArrowheads="1"/>
            </p:cNvSpPr>
            <p:nvPr/>
          </p:nvSpPr>
          <p:spPr bwMode="auto">
            <a:xfrm>
              <a:off x="2029" y="314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70" name="Text Box 30"/>
            <p:cNvSpPr txBox="1">
              <a:spLocks noChangeArrowheads="1"/>
            </p:cNvSpPr>
            <p:nvPr/>
          </p:nvSpPr>
          <p:spPr bwMode="auto">
            <a:xfrm>
              <a:off x="2035" y="362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71" name="Text Box 31"/>
            <p:cNvSpPr txBox="1">
              <a:spLocks noChangeArrowheads="1"/>
            </p:cNvSpPr>
            <p:nvPr/>
          </p:nvSpPr>
          <p:spPr bwMode="auto">
            <a:xfrm>
              <a:off x="1459" y="338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872" name="Text Box 32"/>
            <p:cNvSpPr txBox="1">
              <a:spLocks noChangeArrowheads="1"/>
            </p:cNvSpPr>
            <p:nvPr/>
          </p:nvSpPr>
          <p:spPr bwMode="auto">
            <a:xfrm>
              <a:off x="1453" y="362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873" name="Text Box 33"/>
            <p:cNvSpPr txBox="1">
              <a:spLocks noChangeArrowheads="1"/>
            </p:cNvSpPr>
            <p:nvPr/>
          </p:nvSpPr>
          <p:spPr bwMode="auto">
            <a:xfrm>
              <a:off x="1459" y="3848"/>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874" name="Text Box 34"/>
            <p:cNvSpPr txBox="1">
              <a:spLocks noChangeArrowheads="1"/>
            </p:cNvSpPr>
            <p:nvPr/>
          </p:nvSpPr>
          <p:spPr bwMode="auto">
            <a:xfrm>
              <a:off x="1738" y="2671"/>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875" name="Text Box 35"/>
            <p:cNvSpPr txBox="1">
              <a:spLocks noChangeArrowheads="1"/>
            </p:cNvSpPr>
            <p:nvPr/>
          </p:nvSpPr>
          <p:spPr bwMode="auto">
            <a:xfrm>
              <a:off x="1744" y="2911"/>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876" name="Text Box 36"/>
            <p:cNvSpPr txBox="1">
              <a:spLocks noChangeArrowheads="1"/>
            </p:cNvSpPr>
            <p:nvPr/>
          </p:nvSpPr>
          <p:spPr bwMode="auto">
            <a:xfrm>
              <a:off x="1750" y="361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877" name="Text Box 37"/>
            <p:cNvSpPr txBox="1">
              <a:spLocks noChangeArrowheads="1"/>
            </p:cNvSpPr>
            <p:nvPr/>
          </p:nvSpPr>
          <p:spPr bwMode="auto">
            <a:xfrm>
              <a:off x="1738" y="385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878" name="Text Box 38"/>
            <p:cNvSpPr txBox="1">
              <a:spLocks noChangeArrowheads="1"/>
            </p:cNvSpPr>
            <p:nvPr/>
          </p:nvSpPr>
          <p:spPr bwMode="auto">
            <a:xfrm>
              <a:off x="2035" y="244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879" name="Text Box 39"/>
            <p:cNvSpPr txBox="1">
              <a:spLocks noChangeArrowheads="1"/>
            </p:cNvSpPr>
            <p:nvPr/>
          </p:nvSpPr>
          <p:spPr bwMode="auto">
            <a:xfrm>
              <a:off x="2023" y="292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880" name="Text Box 40"/>
            <p:cNvSpPr txBox="1">
              <a:spLocks noChangeArrowheads="1"/>
            </p:cNvSpPr>
            <p:nvPr/>
          </p:nvSpPr>
          <p:spPr bwMode="auto">
            <a:xfrm>
              <a:off x="2029" y="337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881" name="Text Box 41"/>
            <p:cNvSpPr txBox="1">
              <a:spLocks noChangeArrowheads="1"/>
            </p:cNvSpPr>
            <p:nvPr/>
          </p:nvSpPr>
          <p:spPr bwMode="auto">
            <a:xfrm>
              <a:off x="2035" y="385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882" name="Text Box 42"/>
            <p:cNvSpPr txBox="1">
              <a:spLocks noChangeArrowheads="1"/>
            </p:cNvSpPr>
            <p:nvPr/>
          </p:nvSpPr>
          <p:spPr bwMode="auto">
            <a:xfrm>
              <a:off x="2514" y="220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83" name="Text Box 43"/>
            <p:cNvSpPr txBox="1">
              <a:spLocks noChangeArrowheads="1"/>
            </p:cNvSpPr>
            <p:nvPr/>
          </p:nvSpPr>
          <p:spPr bwMode="auto">
            <a:xfrm>
              <a:off x="2520" y="244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84" name="Text Box 44"/>
            <p:cNvSpPr txBox="1">
              <a:spLocks noChangeArrowheads="1"/>
            </p:cNvSpPr>
            <p:nvPr/>
          </p:nvSpPr>
          <p:spPr bwMode="auto">
            <a:xfrm>
              <a:off x="2526" y="268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85" name="Text Box 45"/>
            <p:cNvSpPr txBox="1">
              <a:spLocks noChangeArrowheads="1"/>
            </p:cNvSpPr>
            <p:nvPr/>
          </p:nvSpPr>
          <p:spPr bwMode="auto">
            <a:xfrm>
              <a:off x="2514" y="362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86" name="Text Box 46"/>
            <p:cNvSpPr txBox="1">
              <a:spLocks noChangeArrowheads="1"/>
            </p:cNvSpPr>
            <p:nvPr/>
          </p:nvSpPr>
          <p:spPr bwMode="auto">
            <a:xfrm>
              <a:off x="2508" y="386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87" name="Text Box 47"/>
            <p:cNvSpPr txBox="1">
              <a:spLocks noChangeArrowheads="1"/>
            </p:cNvSpPr>
            <p:nvPr/>
          </p:nvSpPr>
          <p:spPr bwMode="auto">
            <a:xfrm>
              <a:off x="2792" y="2197"/>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88" name="Text Box 48"/>
            <p:cNvSpPr txBox="1">
              <a:spLocks noChangeArrowheads="1"/>
            </p:cNvSpPr>
            <p:nvPr/>
          </p:nvSpPr>
          <p:spPr bwMode="auto">
            <a:xfrm>
              <a:off x="2798" y="2437"/>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89" name="Text Box 49"/>
            <p:cNvSpPr txBox="1">
              <a:spLocks noChangeArrowheads="1"/>
            </p:cNvSpPr>
            <p:nvPr/>
          </p:nvSpPr>
          <p:spPr bwMode="auto">
            <a:xfrm>
              <a:off x="2798" y="2911"/>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90" name="Text Box 50"/>
            <p:cNvSpPr txBox="1">
              <a:spLocks noChangeArrowheads="1"/>
            </p:cNvSpPr>
            <p:nvPr/>
          </p:nvSpPr>
          <p:spPr bwMode="auto">
            <a:xfrm>
              <a:off x="2804" y="338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91" name="Text Box 51"/>
            <p:cNvSpPr txBox="1">
              <a:spLocks noChangeArrowheads="1"/>
            </p:cNvSpPr>
            <p:nvPr/>
          </p:nvSpPr>
          <p:spPr bwMode="auto">
            <a:xfrm>
              <a:off x="2798" y="385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92" name="Text Box 52"/>
            <p:cNvSpPr txBox="1">
              <a:spLocks noChangeArrowheads="1"/>
            </p:cNvSpPr>
            <p:nvPr/>
          </p:nvSpPr>
          <p:spPr bwMode="auto">
            <a:xfrm>
              <a:off x="3051" y="220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93" name="Text Box 53"/>
            <p:cNvSpPr txBox="1">
              <a:spLocks noChangeArrowheads="1"/>
            </p:cNvSpPr>
            <p:nvPr/>
          </p:nvSpPr>
          <p:spPr bwMode="auto">
            <a:xfrm>
              <a:off x="3057" y="268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94" name="Text Box 54"/>
            <p:cNvSpPr txBox="1">
              <a:spLocks noChangeArrowheads="1"/>
            </p:cNvSpPr>
            <p:nvPr/>
          </p:nvSpPr>
          <p:spPr bwMode="auto">
            <a:xfrm>
              <a:off x="3063" y="290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95" name="Text Box 55"/>
            <p:cNvSpPr txBox="1">
              <a:spLocks noChangeArrowheads="1"/>
            </p:cNvSpPr>
            <p:nvPr/>
          </p:nvSpPr>
          <p:spPr bwMode="auto">
            <a:xfrm>
              <a:off x="3063" y="314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96" name="Text Box 56"/>
            <p:cNvSpPr txBox="1">
              <a:spLocks noChangeArrowheads="1"/>
            </p:cNvSpPr>
            <p:nvPr/>
          </p:nvSpPr>
          <p:spPr bwMode="auto">
            <a:xfrm>
              <a:off x="3057" y="3385"/>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97" name="Text Box 57"/>
            <p:cNvSpPr txBox="1">
              <a:spLocks noChangeArrowheads="1"/>
            </p:cNvSpPr>
            <p:nvPr/>
          </p:nvSpPr>
          <p:spPr bwMode="auto">
            <a:xfrm>
              <a:off x="3313" y="2208"/>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98" name="Text Box 58"/>
            <p:cNvSpPr txBox="1">
              <a:spLocks noChangeArrowheads="1"/>
            </p:cNvSpPr>
            <p:nvPr/>
          </p:nvSpPr>
          <p:spPr bwMode="auto">
            <a:xfrm>
              <a:off x="3316" y="2448"/>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899" name="Text Box 59"/>
            <p:cNvSpPr txBox="1">
              <a:spLocks noChangeArrowheads="1"/>
            </p:cNvSpPr>
            <p:nvPr/>
          </p:nvSpPr>
          <p:spPr bwMode="auto">
            <a:xfrm>
              <a:off x="3322" y="267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900" name="Text Box 60"/>
            <p:cNvSpPr txBox="1">
              <a:spLocks noChangeArrowheads="1"/>
            </p:cNvSpPr>
            <p:nvPr/>
          </p:nvSpPr>
          <p:spPr bwMode="auto">
            <a:xfrm>
              <a:off x="3328" y="291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901" name="Text Box 61"/>
            <p:cNvSpPr txBox="1">
              <a:spLocks noChangeArrowheads="1"/>
            </p:cNvSpPr>
            <p:nvPr/>
          </p:nvSpPr>
          <p:spPr bwMode="auto">
            <a:xfrm>
              <a:off x="3331" y="315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902" name="Text Box 62"/>
            <p:cNvSpPr txBox="1">
              <a:spLocks noChangeArrowheads="1"/>
            </p:cNvSpPr>
            <p:nvPr/>
          </p:nvSpPr>
          <p:spPr bwMode="auto">
            <a:xfrm>
              <a:off x="3322" y="3624"/>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903" name="Text Box 63"/>
            <p:cNvSpPr txBox="1">
              <a:spLocks noChangeArrowheads="1"/>
            </p:cNvSpPr>
            <p:nvPr/>
          </p:nvSpPr>
          <p:spPr bwMode="auto">
            <a:xfrm>
              <a:off x="3825" y="2211"/>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0</a:t>
              </a:r>
            </a:p>
          </p:txBody>
        </p:sp>
        <p:sp>
          <p:nvSpPr>
            <p:cNvPr id="419904" name="Text Box 64"/>
            <p:cNvSpPr txBox="1">
              <a:spLocks noChangeArrowheads="1"/>
            </p:cNvSpPr>
            <p:nvPr/>
          </p:nvSpPr>
          <p:spPr bwMode="auto">
            <a:xfrm>
              <a:off x="2513" y="2907"/>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905" name="Text Box 65"/>
            <p:cNvSpPr txBox="1">
              <a:spLocks noChangeArrowheads="1"/>
            </p:cNvSpPr>
            <p:nvPr/>
          </p:nvSpPr>
          <p:spPr bwMode="auto">
            <a:xfrm>
              <a:off x="2507" y="3147"/>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906" name="Text Box 66"/>
            <p:cNvSpPr txBox="1">
              <a:spLocks noChangeArrowheads="1"/>
            </p:cNvSpPr>
            <p:nvPr/>
          </p:nvSpPr>
          <p:spPr bwMode="auto">
            <a:xfrm>
              <a:off x="2513" y="3387"/>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907" name="Text Box 67"/>
            <p:cNvSpPr txBox="1">
              <a:spLocks noChangeArrowheads="1"/>
            </p:cNvSpPr>
            <p:nvPr/>
          </p:nvSpPr>
          <p:spPr bwMode="auto">
            <a:xfrm>
              <a:off x="2791" y="268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908" name="Text Box 68"/>
            <p:cNvSpPr txBox="1">
              <a:spLocks noChangeArrowheads="1"/>
            </p:cNvSpPr>
            <p:nvPr/>
          </p:nvSpPr>
          <p:spPr bwMode="auto">
            <a:xfrm>
              <a:off x="2797" y="3139"/>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909" name="Text Box 69"/>
            <p:cNvSpPr txBox="1">
              <a:spLocks noChangeArrowheads="1"/>
            </p:cNvSpPr>
            <p:nvPr/>
          </p:nvSpPr>
          <p:spPr bwMode="auto">
            <a:xfrm>
              <a:off x="2803" y="3613"/>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910" name="Text Box 70"/>
            <p:cNvSpPr txBox="1">
              <a:spLocks noChangeArrowheads="1"/>
            </p:cNvSpPr>
            <p:nvPr/>
          </p:nvSpPr>
          <p:spPr bwMode="auto">
            <a:xfrm>
              <a:off x="3044" y="2436"/>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911" name="Text Box 71"/>
            <p:cNvSpPr txBox="1">
              <a:spLocks noChangeArrowheads="1"/>
            </p:cNvSpPr>
            <p:nvPr/>
          </p:nvSpPr>
          <p:spPr bwMode="auto">
            <a:xfrm>
              <a:off x="3050" y="3612"/>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912" name="Text Box 72"/>
            <p:cNvSpPr txBox="1">
              <a:spLocks noChangeArrowheads="1"/>
            </p:cNvSpPr>
            <p:nvPr/>
          </p:nvSpPr>
          <p:spPr bwMode="auto">
            <a:xfrm>
              <a:off x="3056" y="3852"/>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913" name="Text Box 73"/>
            <p:cNvSpPr txBox="1">
              <a:spLocks noChangeArrowheads="1"/>
            </p:cNvSpPr>
            <p:nvPr/>
          </p:nvSpPr>
          <p:spPr bwMode="auto">
            <a:xfrm>
              <a:off x="3326" y="3390"/>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914" name="Text Box 74"/>
            <p:cNvSpPr txBox="1">
              <a:spLocks noChangeArrowheads="1"/>
            </p:cNvSpPr>
            <p:nvPr/>
          </p:nvSpPr>
          <p:spPr bwMode="auto">
            <a:xfrm>
              <a:off x="3332" y="3864"/>
              <a:ext cx="291"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a:t>
              </a:r>
            </a:p>
          </p:txBody>
        </p:sp>
        <p:sp>
          <p:nvSpPr>
            <p:cNvPr id="419915" name="Text Box 75"/>
            <p:cNvSpPr txBox="1">
              <a:spLocks noChangeArrowheads="1"/>
            </p:cNvSpPr>
            <p:nvPr/>
          </p:nvSpPr>
          <p:spPr bwMode="auto">
            <a:xfrm>
              <a:off x="3836" y="2436"/>
              <a:ext cx="200"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2</a:t>
              </a:r>
            </a:p>
          </p:txBody>
        </p:sp>
        <p:sp>
          <p:nvSpPr>
            <p:cNvPr id="419916" name="Text Box 76"/>
            <p:cNvSpPr txBox="1">
              <a:spLocks noChangeArrowheads="1"/>
            </p:cNvSpPr>
            <p:nvPr/>
          </p:nvSpPr>
          <p:spPr bwMode="auto">
            <a:xfrm>
              <a:off x="3835" y="2677"/>
              <a:ext cx="2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4</a:t>
              </a:r>
            </a:p>
          </p:txBody>
        </p:sp>
        <p:sp>
          <p:nvSpPr>
            <p:cNvPr id="419917" name="Text Box 77"/>
            <p:cNvSpPr txBox="1">
              <a:spLocks noChangeArrowheads="1"/>
            </p:cNvSpPr>
            <p:nvPr/>
          </p:nvSpPr>
          <p:spPr bwMode="auto">
            <a:xfrm>
              <a:off x="3846" y="2918"/>
              <a:ext cx="2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8</a:t>
              </a:r>
            </a:p>
          </p:txBody>
        </p:sp>
        <p:sp>
          <p:nvSpPr>
            <p:cNvPr id="419918" name="Text Box 78"/>
            <p:cNvSpPr txBox="1">
              <a:spLocks noChangeArrowheads="1"/>
            </p:cNvSpPr>
            <p:nvPr/>
          </p:nvSpPr>
          <p:spPr bwMode="auto">
            <a:xfrm>
              <a:off x="3797" y="3140"/>
              <a:ext cx="436"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12</a:t>
              </a:r>
            </a:p>
          </p:txBody>
        </p:sp>
        <p:sp>
          <p:nvSpPr>
            <p:cNvPr id="419919" name="Text Box 79"/>
            <p:cNvSpPr txBox="1">
              <a:spLocks noChangeArrowheads="1"/>
            </p:cNvSpPr>
            <p:nvPr/>
          </p:nvSpPr>
          <p:spPr bwMode="auto">
            <a:xfrm>
              <a:off x="3849" y="3377"/>
              <a:ext cx="2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9</a:t>
              </a:r>
            </a:p>
          </p:txBody>
        </p:sp>
        <p:sp>
          <p:nvSpPr>
            <p:cNvPr id="419920" name="Text Box 80"/>
            <p:cNvSpPr txBox="1">
              <a:spLocks noChangeArrowheads="1"/>
            </p:cNvSpPr>
            <p:nvPr/>
          </p:nvSpPr>
          <p:spPr bwMode="auto">
            <a:xfrm>
              <a:off x="3858" y="3619"/>
              <a:ext cx="2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6</a:t>
              </a:r>
            </a:p>
          </p:txBody>
        </p:sp>
        <p:sp>
          <p:nvSpPr>
            <p:cNvPr id="419921" name="Text Box 81"/>
            <p:cNvSpPr txBox="1">
              <a:spLocks noChangeArrowheads="1"/>
            </p:cNvSpPr>
            <p:nvPr/>
          </p:nvSpPr>
          <p:spPr bwMode="auto">
            <a:xfrm>
              <a:off x="3861" y="3859"/>
              <a:ext cx="254" cy="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3</a:t>
              </a:r>
            </a:p>
          </p:txBody>
        </p:sp>
      </p:grpSp>
      <p:grpSp>
        <p:nvGrpSpPr>
          <p:cNvPr id="419922" name="Group 82"/>
          <p:cNvGrpSpPr>
            <a:grpSpLocks/>
          </p:cNvGrpSpPr>
          <p:nvPr/>
        </p:nvGrpSpPr>
        <p:grpSpPr bwMode="auto">
          <a:xfrm>
            <a:off x="1476375" y="1196975"/>
            <a:ext cx="6696075" cy="1727200"/>
            <a:chOff x="540" y="172"/>
            <a:chExt cx="4659" cy="1267"/>
          </a:xfrm>
        </p:grpSpPr>
        <p:sp>
          <p:nvSpPr>
            <p:cNvPr id="419923" name="AutoShape 83"/>
            <p:cNvSpPr>
              <a:spLocks noChangeArrowheads="1"/>
            </p:cNvSpPr>
            <p:nvPr/>
          </p:nvSpPr>
          <p:spPr bwMode="auto">
            <a:xfrm>
              <a:off x="540" y="172"/>
              <a:ext cx="4595" cy="1267"/>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9924" name="Rectangle 84"/>
            <p:cNvSpPr>
              <a:spLocks noChangeArrowheads="1"/>
            </p:cNvSpPr>
            <p:nvPr/>
          </p:nvSpPr>
          <p:spPr bwMode="auto">
            <a:xfrm>
              <a:off x="1473" y="258"/>
              <a:ext cx="636" cy="105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419925" name="Rectangle 85"/>
            <p:cNvSpPr>
              <a:spLocks noChangeArrowheads="1"/>
            </p:cNvSpPr>
            <p:nvPr/>
          </p:nvSpPr>
          <p:spPr bwMode="auto">
            <a:xfrm>
              <a:off x="2496" y="263"/>
              <a:ext cx="636" cy="105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419926" name="Rectangle 86"/>
            <p:cNvSpPr>
              <a:spLocks noChangeArrowheads="1"/>
            </p:cNvSpPr>
            <p:nvPr/>
          </p:nvSpPr>
          <p:spPr bwMode="auto">
            <a:xfrm>
              <a:off x="3501" y="250"/>
              <a:ext cx="636" cy="1054"/>
            </a:xfrm>
            <a:prstGeom prst="rect">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419927" name="AutoShape 87"/>
            <p:cNvSpPr>
              <a:spLocks noChangeArrowheads="1"/>
            </p:cNvSpPr>
            <p:nvPr/>
          </p:nvSpPr>
          <p:spPr bwMode="auto">
            <a:xfrm>
              <a:off x="2118" y="749"/>
              <a:ext cx="383" cy="91"/>
            </a:xfrm>
            <a:prstGeom prst="rightArrow">
              <a:avLst>
                <a:gd name="adj1" fmla="val 50000"/>
                <a:gd name="adj2" fmla="val 105220"/>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419928" name="AutoShape 88"/>
            <p:cNvSpPr>
              <a:spLocks noChangeArrowheads="1"/>
            </p:cNvSpPr>
            <p:nvPr/>
          </p:nvSpPr>
          <p:spPr bwMode="auto">
            <a:xfrm>
              <a:off x="3122" y="736"/>
              <a:ext cx="383" cy="109"/>
            </a:xfrm>
            <a:prstGeom prst="rightArrow">
              <a:avLst>
                <a:gd name="adj1" fmla="val 50000"/>
                <a:gd name="adj2" fmla="val 87844"/>
              </a:avLst>
            </a:prstGeom>
            <a:noFill/>
            <a:ln w="38100">
              <a:solidFill>
                <a:schemeClr val="tx1"/>
              </a:solidFill>
              <a:miter lim="800000"/>
              <a:headEnd/>
              <a:tailEnd/>
            </a:ln>
            <a:extLst>
              <a:ext uri="{909E8E84-426E-40DD-AFC4-6F175D3DCCD1}">
                <a14:hiddenFill xmlns:a14="http://schemas.microsoft.com/office/drawing/2010/main">
                  <a:solidFill>
                    <a:schemeClr val="accent1"/>
                  </a:solidFill>
                </a14:hiddenFill>
              </a:ext>
            </a:extLst>
          </p:spPr>
          <p:txBody>
            <a:bodyPr wrap="none" anchor="ctr"/>
            <a:lstStyle/>
            <a:p>
              <a:endParaRPr lang="zh-CN" altLang="en-US"/>
            </a:p>
          </p:txBody>
        </p:sp>
        <p:sp>
          <p:nvSpPr>
            <p:cNvPr id="419929" name="Text Box 89"/>
            <p:cNvSpPr txBox="1">
              <a:spLocks noChangeArrowheads="1"/>
            </p:cNvSpPr>
            <p:nvPr/>
          </p:nvSpPr>
          <p:spPr bwMode="auto">
            <a:xfrm>
              <a:off x="2526" y="658"/>
              <a:ext cx="727" cy="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ROM</a:t>
              </a:r>
            </a:p>
          </p:txBody>
        </p:sp>
        <p:sp>
          <p:nvSpPr>
            <p:cNvPr id="419930" name="Text Box 90"/>
            <p:cNvSpPr txBox="1">
              <a:spLocks noChangeArrowheads="1"/>
            </p:cNvSpPr>
            <p:nvPr/>
          </p:nvSpPr>
          <p:spPr bwMode="auto">
            <a:xfrm>
              <a:off x="3599" y="638"/>
              <a:ext cx="527" cy="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D/A</a:t>
              </a:r>
            </a:p>
          </p:txBody>
        </p:sp>
        <p:sp>
          <p:nvSpPr>
            <p:cNvPr id="419931" name="Text Box 91"/>
            <p:cNvSpPr txBox="1">
              <a:spLocks noChangeArrowheads="1"/>
            </p:cNvSpPr>
            <p:nvPr/>
          </p:nvSpPr>
          <p:spPr bwMode="auto">
            <a:xfrm>
              <a:off x="1636" y="368"/>
              <a:ext cx="291" cy="10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800">
                  <a:solidFill>
                    <a:srgbClr val="000066"/>
                  </a:solidFill>
                  <a:latin typeface="Times New Roman" panose="02020603050405020304" pitchFamily="18" charset="0"/>
                  <a:ea typeface="楷体_GB2312" pitchFamily="49" charset="-122"/>
                </a:rPr>
                <a:t>计数器</a:t>
              </a:r>
            </a:p>
          </p:txBody>
        </p:sp>
        <p:sp>
          <p:nvSpPr>
            <p:cNvPr id="419932" name="Line 92"/>
            <p:cNvSpPr>
              <a:spLocks noChangeShapeType="1"/>
            </p:cNvSpPr>
            <p:nvPr/>
          </p:nvSpPr>
          <p:spPr bwMode="auto">
            <a:xfrm>
              <a:off x="727" y="803"/>
              <a:ext cx="74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933" name="Text Box 93"/>
            <p:cNvSpPr txBox="1">
              <a:spLocks noChangeArrowheads="1"/>
            </p:cNvSpPr>
            <p:nvPr/>
          </p:nvSpPr>
          <p:spPr bwMode="auto">
            <a:xfrm>
              <a:off x="773" y="547"/>
              <a:ext cx="437" cy="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i="1">
                  <a:solidFill>
                    <a:srgbClr val="000066"/>
                  </a:solidFill>
                  <a:latin typeface="Times New Roman" panose="02020603050405020304" pitchFamily="18" charset="0"/>
                  <a:ea typeface="楷体_GB2312" pitchFamily="49" charset="-122"/>
                </a:rPr>
                <a:t>CP</a:t>
              </a:r>
            </a:p>
          </p:txBody>
        </p:sp>
        <p:sp>
          <p:nvSpPr>
            <p:cNvPr id="419934" name="Text Box 94"/>
            <p:cNvSpPr txBox="1">
              <a:spLocks noChangeArrowheads="1"/>
            </p:cNvSpPr>
            <p:nvPr/>
          </p:nvSpPr>
          <p:spPr bwMode="auto">
            <a:xfrm>
              <a:off x="563" y="785"/>
              <a:ext cx="983" cy="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计数脉冲</a:t>
              </a:r>
            </a:p>
          </p:txBody>
        </p:sp>
        <p:sp>
          <p:nvSpPr>
            <p:cNvPr id="419935" name="Text Box 95"/>
            <p:cNvSpPr txBox="1">
              <a:spLocks noChangeArrowheads="1"/>
            </p:cNvSpPr>
            <p:nvPr/>
          </p:nvSpPr>
          <p:spPr bwMode="auto">
            <a:xfrm>
              <a:off x="4144" y="785"/>
              <a:ext cx="982" cy="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zh-CN" altLang="en-US" sz="2400">
                  <a:solidFill>
                    <a:srgbClr val="000066"/>
                  </a:solidFill>
                  <a:latin typeface="Times New Roman" panose="02020603050405020304" pitchFamily="18" charset="0"/>
                  <a:ea typeface="楷体_GB2312" pitchFamily="49" charset="-122"/>
                </a:rPr>
                <a:t>送示波器</a:t>
              </a:r>
            </a:p>
          </p:txBody>
        </p:sp>
        <p:sp>
          <p:nvSpPr>
            <p:cNvPr id="419936" name="Line 96"/>
            <p:cNvSpPr>
              <a:spLocks noChangeShapeType="1"/>
            </p:cNvSpPr>
            <p:nvPr/>
          </p:nvSpPr>
          <p:spPr bwMode="auto">
            <a:xfrm>
              <a:off x="4145" y="803"/>
              <a:ext cx="83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937" name="Line 97"/>
            <p:cNvSpPr>
              <a:spLocks noChangeShapeType="1"/>
            </p:cNvSpPr>
            <p:nvPr/>
          </p:nvSpPr>
          <p:spPr bwMode="auto">
            <a:xfrm flipH="1">
              <a:off x="2163" y="694"/>
              <a:ext cx="200" cy="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938" name="Line 98"/>
            <p:cNvSpPr>
              <a:spLocks noChangeShapeType="1"/>
            </p:cNvSpPr>
            <p:nvPr/>
          </p:nvSpPr>
          <p:spPr bwMode="auto">
            <a:xfrm flipH="1">
              <a:off x="3186" y="699"/>
              <a:ext cx="200" cy="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19939" name="Text Box 99"/>
            <p:cNvSpPr txBox="1">
              <a:spLocks noChangeArrowheads="1"/>
            </p:cNvSpPr>
            <p:nvPr/>
          </p:nvSpPr>
          <p:spPr bwMode="auto">
            <a:xfrm>
              <a:off x="2190" y="457"/>
              <a:ext cx="281" cy="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3</a:t>
              </a:r>
            </a:p>
          </p:txBody>
        </p:sp>
        <p:sp>
          <p:nvSpPr>
            <p:cNvPr id="419940" name="Text Box 100"/>
            <p:cNvSpPr txBox="1">
              <a:spLocks noChangeArrowheads="1"/>
            </p:cNvSpPr>
            <p:nvPr/>
          </p:nvSpPr>
          <p:spPr bwMode="auto">
            <a:xfrm>
              <a:off x="3227" y="449"/>
              <a:ext cx="264" cy="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66"/>
                  </a:solidFill>
                  <a:latin typeface="Times New Roman" panose="02020603050405020304" pitchFamily="18" charset="0"/>
                  <a:ea typeface="楷体_GB2312" pitchFamily="49" charset="-122"/>
                </a:rPr>
                <a:t>4</a:t>
              </a:r>
            </a:p>
          </p:txBody>
        </p:sp>
        <p:sp>
          <p:nvSpPr>
            <p:cNvPr id="419941" name="Text Box 101"/>
            <p:cNvSpPr txBox="1">
              <a:spLocks noChangeArrowheads="1"/>
            </p:cNvSpPr>
            <p:nvPr/>
          </p:nvSpPr>
          <p:spPr bwMode="auto">
            <a:xfrm>
              <a:off x="4363" y="344"/>
              <a:ext cx="836" cy="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4000" i="1">
                  <a:solidFill>
                    <a:srgbClr val="000066"/>
                  </a:solidFill>
                  <a:latin typeface="Times New Roman" panose="02020603050405020304" pitchFamily="18" charset="0"/>
                  <a:ea typeface="楷体_GB2312" pitchFamily="49" charset="-122"/>
                  <a:sym typeface="Symbol" panose="05050102010706020507" pitchFamily="18" charset="2"/>
                </a:rPr>
                <a:t></a:t>
              </a:r>
              <a:r>
                <a:rPr kumimoji="1" lang="en-US" altLang="zh-CN" sz="4000" baseline="-25000">
                  <a:solidFill>
                    <a:srgbClr val="000066"/>
                  </a:solidFill>
                  <a:latin typeface="Times New Roman" panose="02020603050405020304" pitchFamily="18" charset="0"/>
                  <a:ea typeface="楷体_GB2312" pitchFamily="49" charset="-122"/>
                </a:rPr>
                <a:t>o</a:t>
              </a:r>
              <a:endParaRPr kumimoji="1" lang="en-US" altLang="zh-CN" sz="4000">
                <a:solidFill>
                  <a:srgbClr val="000066"/>
                </a:solidFill>
                <a:latin typeface="Times New Roman" panose="02020603050405020304" pitchFamily="18" charset="0"/>
                <a:ea typeface="楷体_GB2312"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19843"/>
                                        </p:tgtEl>
                                        <p:attrNameLst>
                                          <p:attrName>style.visibility</p:attrName>
                                        </p:attrNameLst>
                                      </p:cBhvr>
                                      <p:to>
                                        <p:strVal val="visible"/>
                                      </p:to>
                                    </p:set>
                                    <p:animEffect transition="in" filter="wipe(up)">
                                      <p:cBhvr>
                                        <p:cTn id="7" dur="500"/>
                                        <p:tgtEl>
                                          <p:spTgt spid="41984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19922"/>
                                        </p:tgtEl>
                                        <p:attrNameLst>
                                          <p:attrName>style.visibility</p:attrName>
                                        </p:attrNameLst>
                                      </p:cBhvr>
                                      <p:to>
                                        <p:strVal val="visible"/>
                                      </p:to>
                                    </p:set>
                                    <p:animEffect transition="in" filter="wipe(up)">
                                      <p:cBhvr>
                                        <p:cTn id="12" dur="500"/>
                                        <p:tgtEl>
                                          <p:spTgt spid="4199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19844"/>
                                        </p:tgtEl>
                                        <p:attrNameLst>
                                          <p:attrName>style.visibility</p:attrName>
                                        </p:attrNameLst>
                                      </p:cBhvr>
                                      <p:to>
                                        <p:strVal val="visible"/>
                                      </p:to>
                                    </p:set>
                                    <p:animEffect transition="in" filter="wipe(up)">
                                      <p:cBhvr>
                                        <p:cTn id="17" dur="500"/>
                                        <p:tgtEl>
                                          <p:spTgt spid="41984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419842"/>
                                        </p:tgtEl>
                                        <p:attrNameLst>
                                          <p:attrName>style.visibility</p:attrName>
                                        </p:attrNameLst>
                                      </p:cBhvr>
                                      <p:to>
                                        <p:strVal val="visible"/>
                                      </p:to>
                                    </p:set>
                                    <p:animEffect transition="in" filter="wipe(up)">
                                      <p:cBhvr>
                                        <p:cTn id="22" dur="500"/>
                                        <p:tgtEl>
                                          <p:spTgt spid="419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4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0866" name="Group 2"/>
          <p:cNvGrpSpPr>
            <a:grpSpLocks/>
          </p:cNvGrpSpPr>
          <p:nvPr/>
        </p:nvGrpSpPr>
        <p:grpSpPr bwMode="auto">
          <a:xfrm>
            <a:off x="274638" y="1443038"/>
            <a:ext cx="4946650" cy="3608387"/>
            <a:chOff x="173" y="909"/>
            <a:chExt cx="3116" cy="2273"/>
          </a:xfrm>
        </p:grpSpPr>
        <p:sp>
          <p:nvSpPr>
            <p:cNvPr id="420867" name="AutoShape 3"/>
            <p:cNvSpPr>
              <a:spLocks noChangeArrowheads="1"/>
            </p:cNvSpPr>
            <p:nvPr/>
          </p:nvSpPr>
          <p:spPr bwMode="auto">
            <a:xfrm>
              <a:off x="173" y="909"/>
              <a:ext cx="3116" cy="2273"/>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20868" name="Group 4"/>
            <p:cNvGrpSpPr>
              <a:grpSpLocks/>
            </p:cNvGrpSpPr>
            <p:nvPr/>
          </p:nvGrpSpPr>
          <p:grpSpPr bwMode="auto">
            <a:xfrm>
              <a:off x="281" y="996"/>
              <a:ext cx="2890" cy="2117"/>
              <a:chOff x="1203" y="1890"/>
              <a:chExt cx="3138" cy="2286"/>
            </a:xfrm>
          </p:grpSpPr>
          <p:sp>
            <p:nvSpPr>
              <p:cNvPr id="420869" name="Line 5"/>
              <p:cNvSpPr>
                <a:spLocks noChangeShapeType="1"/>
              </p:cNvSpPr>
              <p:nvPr/>
            </p:nvSpPr>
            <p:spPr bwMode="auto">
              <a:xfrm>
                <a:off x="1215" y="1926"/>
                <a:ext cx="312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870" name="Text Box 6"/>
              <p:cNvSpPr txBox="1">
                <a:spLocks noChangeArrowheads="1"/>
              </p:cNvSpPr>
              <p:nvPr/>
            </p:nvSpPr>
            <p:spPr bwMode="auto">
              <a:xfrm>
                <a:off x="1707" y="1902"/>
                <a:ext cx="435"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99"/>
                    </a:solidFill>
                    <a:latin typeface="Times New Roman" panose="02020603050405020304" pitchFamily="18" charset="0"/>
                    <a:ea typeface="楷体_GB2312" pitchFamily="49" charset="-122"/>
                  </a:rPr>
                  <a:t>A</a:t>
                </a:r>
                <a:r>
                  <a:rPr kumimoji="1" lang="en-US" altLang="zh-CN" sz="2800" i="1" baseline="-25000">
                    <a:solidFill>
                      <a:srgbClr val="000099"/>
                    </a:solidFill>
                    <a:latin typeface="Times New Roman" panose="02020603050405020304" pitchFamily="18" charset="0"/>
                    <a:ea typeface="楷体_GB2312" pitchFamily="49" charset="-122"/>
                  </a:rPr>
                  <a:t>1</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420871" name="Text Box 7"/>
              <p:cNvSpPr txBox="1">
                <a:spLocks noChangeArrowheads="1"/>
              </p:cNvSpPr>
              <p:nvPr/>
            </p:nvSpPr>
            <p:spPr bwMode="auto">
              <a:xfrm>
                <a:off x="1402" y="1894"/>
                <a:ext cx="435"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99"/>
                    </a:solidFill>
                    <a:latin typeface="Times New Roman" panose="02020603050405020304" pitchFamily="18" charset="0"/>
                    <a:ea typeface="楷体_GB2312" pitchFamily="49" charset="-122"/>
                  </a:rPr>
                  <a:t>A</a:t>
                </a:r>
                <a:r>
                  <a:rPr kumimoji="1" lang="en-US" altLang="zh-CN" sz="2800" i="1" baseline="-25000">
                    <a:solidFill>
                      <a:srgbClr val="000099"/>
                    </a:solidFill>
                    <a:latin typeface="Times New Roman" panose="02020603050405020304" pitchFamily="18" charset="0"/>
                    <a:ea typeface="楷体_GB2312" pitchFamily="49" charset="-122"/>
                  </a:rPr>
                  <a:t>2</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420872" name="Text Box 8"/>
              <p:cNvSpPr txBox="1">
                <a:spLocks noChangeArrowheads="1"/>
              </p:cNvSpPr>
              <p:nvPr/>
            </p:nvSpPr>
            <p:spPr bwMode="auto">
              <a:xfrm>
                <a:off x="2000" y="1890"/>
                <a:ext cx="437"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99"/>
                    </a:solidFill>
                    <a:latin typeface="Times New Roman" panose="02020603050405020304" pitchFamily="18" charset="0"/>
                    <a:ea typeface="楷体_GB2312" pitchFamily="49" charset="-122"/>
                  </a:rPr>
                  <a:t>A</a:t>
                </a:r>
                <a:r>
                  <a:rPr kumimoji="1" lang="en-US" altLang="zh-CN" sz="2800" i="1" baseline="-25000">
                    <a:solidFill>
                      <a:srgbClr val="000099"/>
                    </a:solidFill>
                    <a:latin typeface="Times New Roman" panose="02020603050405020304" pitchFamily="18" charset="0"/>
                    <a:ea typeface="楷体_GB2312" pitchFamily="49" charset="-122"/>
                  </a:rPr>
                  <a:t>0</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420873" name="Text Box 9"/>
              <p:cNvSpPr txBox="1">
                <a:spLocks noChangeArrowheads="1"/>
              </p:cNvSpPr>
              <p:nvPr/>
            </p:nvSpPr>
            <p:spPr bwMode="auto">
              <a:xfrm>
                <a:off x="2460" y="1895"/>
                <a:ext cx="437"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99"/>
                    </a:solidFill>
                    <a:latin typeface="Times New Roman" panose="02020603050405020304" pitchFamily="18" charset="0"/>
                    <a:ea typeface="楷体_GB2312" pitchFamily="49" charset="-122"/>
                  </a:rPr>
                  <a:t>D</a:t>
                </a:r>
                <a:r>
                  <a:rPr kumimoji="1" lang="en-US" altLang="zh-CN" sz="2800" i="1" baseline="-25000">
                    <a:solidFill>
                      <a:srgbClr val="000099"/>
                    </a:solidFill>
                    <a:latin typeface="Times New Roman" panose="02020603050405020304" pitchFamily="18" charset="0"/>
                    <a:ea typeface="楷体_GB2312" pitchFamily="49" charset="-122"/>
                  </a:rPr>
                  <a:t>3</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420874" name="Text Box 10"/>
              <p:cNvSpPr txBox="1">
                <a:spLocks noChangeArrowheads="1"/>
              </p:cNvSpPr>
              <p:nvPr/>
            </p:nvSpPr>
            <p:spPr bwMode="auto">
              <a:xfrm>
                <a:off x="2737" y="1901"/>
                <a:ext cx="436"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99"/>
                    </a:solidFill>
                    <a:latin typeface="Times New Roman" panose="02020603050405020304" pitchFamily="18" charset="0"/>
                    <a:ea typeface="楷体_GB2312" pitchFamily="49" charset="-122"/>
                  </a:rPr>
                  <a:t>D</a:t>
                </a:r>
                <a:r>
                  <a:rPr kumimoji="1" lang="en-US" altLang="zh-CN" sz="2800" i="1" baseline="-25000">
                    <a:solidFill>
                      <a:srgbClr val="000099"/>
                    </a:solidFill>
                    <a:latin typeface="Times New Roman" panose="02020603050405020304" pitchFamily="18" charset="0"/>
                    <a:ea typeface="楷体_GB2312" pitchFamily="49" charset="-122"/>
                  </a:rPr>
                  <a:t>2</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420875" name="Text Box 11"/>
              <p:cNvSpPr txBox="1">
                <a:spLocks noChangeArrowheads="1"/>
              </p:cNvSpPr>
              <p:nvPr/>
            </p:nvSpPr>
            <p:spPr bwMode="auto">
              <a:xfrm>
                <a:off x="2998" y="1896"/>
                <a:ext cx="437"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99"/>
                    </a:solidFill>
                    <a:latin typeface="Times New Roman" panose="02020603050405020304" pitchFamily="18" charset="0"/>
                    <a:ea typeface="楷体_GB2312" pitchFamily="49" charset="-122"/>
                  </a:rPr>
                  <a:t>D</a:t>
                </a:r>
                <a:r>
                  <a:rPr kumimoji="1" lang="en-US" altLang="zh-CN" sz="2800" i="1" baseline="-25000">
                    <a:solidFill>
                      <a:srgbClr val="000099"/>
                    </a:solidFill>
                    <a:latin typeface="Times New Roman" panose="02020603050405020304" pitchFamily="18" charset="0"/>
                    <a:ea typeface="楷体_GB2312" pitchFamily="49" charset="-122"/>
                  </a:rPr>
                  <a:t>1</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420876" name="Text Box 12"/>
              <p:cNvSpPr txBox="1">
                <a:spLocks noChangeArrowheads="1"/>
              </p:cNvSpPr>
              <p:nvPr/>
            </p:nvSpPr>
            <p:spPr bwMode="auto">
              <a:xfrm>
                <a:off x="3260" y="1893"/>
                <a:ext cx="435"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i="1">
                    <a:solidFill>
                      <a:srgbClr val="000099"/>
                    </a:solidFill>
                    <a:latin typeface="Times New Roman" panose="02020603050405020304" pitchFamily="18" charset="0"/>
                    <a:ea typeface="楷体_GB2312" pitchFamily="49" charset="-122"/>
                  </a:rPr>
                  <a:t>D</a:t>
                </a:r>
                <a:r>
                  <a:rPr kumimoji="1" lang="en-US" altLang="zh-CN" sz="2800" i="1" baseline="-25000">
                    <a:solidFill>
                      <a:srgbClr val="000099"/>
                    </a:solidFill>
                    <a:latin typeface="Times New Roman" panose="02020603050405020304" pitchFamily="18" charset="0"/>
                    <a:ea typeface="楷体_GB2312" pitchFamily="49" charset="-122"/>
                  </a:rPr>
                  <a:t>0</a:t>
                </a:r>
                <a:endParaRPr kumimoji="1" lang="en-US" altLang="zh-CN" sz="2800" i="1">
                  <a:solidFill>
                    <a:srgbClr val="000099"/>
                  </a:solidFill>
                  <a:latin typeface="Times New Roman" panose="02020603050405020304" pitchFamily="18" charset="0"/>
                  <a:ea typeface="楷体_GB2312" pitchFamily="49" charset="-122"/>
                </a:endParaRPr>
              </a:p>
            </p:txBody>
          </p:sp>
          <p:sp>
            <p:nvSpPr>
              <p:cNvPr id="420877" name="Text Box 13"/>
              <p:cNvSpPr txBox="1">
                <a:spLocks noChangeArrowheads="1"/>
              </p:cNvSpPr>
              <p:nvPr/>
            </p:nvSpPr>
            <p:spPr bwMode="auto">
              <a:xfrm>
                <a:off x="3723" y="1908"/>
                <a:ext cx="618" cy="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800">
                    <a:solidFill>
                      <a:srgbClr val="000099"/>
                    </a:solidFill>
                    <a:latin typeface="Times New Roman" panose="02020603050405020304" pitchFamily="18" charset="0"/>
                    <a:ea typeface="楷体_GB2312" pitchFamily="49" charset="-122"/>
                  </a:rPr>
                  <a:t>D/A</a:t>
                </a:r>
              </a:p>
            </p:txBody>
          </p:sp>
          <p:sp>
            <p:nvSpPr>
              <p:cNvPr id="420878" name="Line 14"/>
              <p:cNvSpPr>
                <a:spLocks noChangeShapeType="1"/>
              </p:cNvSpPr>
              <p:nvPr/>
            </p:nvSpPr>
            <p:spPr bwMode="auto">
              <a:xfrm>
                <a:off x="2381" y="1927"/>
                <a:ext cx="1" cy="22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879" name="Line 15"/>
              <p:cNvSpPr>
                <a:spLocks noChangeShapeType="1"/>
              </p:cNvSpPr>
              <p:nvPr/>
            </p:nvSpPr>
            <p:spPr bwMode="auto">
              <a:xfrm>
                <a:off x="3659" y="1910"/>
                <a:ext cx="1" cy="22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880" name="Line 16"/>
              <p:cNvSpPr>
                <a:spLocks noChangeShapeType="1"/>
              </p:cNvSpPr>
              <p:nvPr/>
            </p:nvSpPr>
            <p:spPr bwMode="auto">
              <a:xfrm>
                <a:off x="1203" y="4128"/>
                <a:ext cx="312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881" name="Line 17"/>
              <p:cNvSpPr>
                <a:spLocks noChangeShapeType="1"/>
              </p:cNvSpPr>
              <p:nvPr/>
            </p:nvSpPr>
            <p:spPr bwMode="auto">
              <a:xfrm>
                <a:off x="1203" y="2220"/>
                <a:ext cx="312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882" name="Text Box 18"/>
              <p:cNvSpPr txBox="1">
                <a:spLocks noChangeArrowheads="1"/>
              </p:cNvSpPr>
              <p:nvPr/>
            </p:nvSpPr>
            <p:spPr bwMode="auto">
              <a:xfrm>
                <a:off x="1461" y="2199"/>
                <a:ext cx="289"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883" name="Text Box 19"/>
              <p:cNvSpPr txBox="1">
                <a:spLocks noChangeArrowheads="1"/>
              </p:cNvSpPr>
              <p:nvPr/>
            </p:nvSpPr>
            <p:spPr bwMode="auto">
              <a:xfrm>
                <a:off x="1459" y="3146"/>
                <a:ext cx="290" cy="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884" name="Text Box 20"/>
              <p:cNvSpPr txBox="1">
                <a:spLocks noChangeArrowheads="1"/>
              </p:cNvSpPr>
              <p:nvPr/>
            </p:nvSpPr>
            <p:spPr bwMode="auto">
              <a:xfrm>
                <a:off x="1448" y="2438"/>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885" name="Text Box 21"/>
              <p:cNvSpPr txBox="1">
                <a:spLocks noChangeArrowheads="1"/>
              </p:cNvSpPr>
              <p:nvPr/>
            </p:nvSpPr>
            <p:spPr bwMode="auto">
              <a:xfrm>
                <a:off x="1465" y="2679"/>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886" name="Text Box 22"/>
              <p:cNvSpPr txBox="1">
                <a:spLocks noChangeArrowheads="1"/>
              </p:cNvSpPr>
              <p:nvPr/>
            </p:nvSpPr>
            <p:spPr bwMode="auto">
              <a:xfrm>
                <a:off x="1461" y="2919"/>
                <a:ext cx="289"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887" name="Text Box 23"/>
              <p:cNvSpPr txBox="1">
                <a:spLocks noChangeArrowheads="1"/>
              </p:cNvSpPr>
              <p:nvPr/>
            </p:nvSpPr>
            <p:spPr bwMode="auto">
              <a:xfrm>
                <a:off x="1742" y="2205"/>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888" name="Text Box 24"/>
              <p:cNvSpPr txBox="1">
                <a:spLocks noChangeArrowheads="1"/>
              </p:cNvSpPr>
              <p:nvPr/>
            </p:nvSpPr>
            <p:spPr bwMode="auto">
              <a:xfrm>
                <a:off x="1754" y="2445"/>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889" name="Text Box 25"/>
              <p:cNvSpPr txBox="1">
                <a:spLocks noChangeArrowheads="1"/>
              </p:cNvSpPr>
              <p:nvPr/>
            </p:nvSpPr>
            <p:spPr bwMode="auto">
              <a:xfrm>
                <a:off x="1747" y="3153"/>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890" name="Text Box 26"/>
              <p:cNvSpPr txBox="1">
                <a:spLocks noChangeArrowheads="1"/>
              </p:cNvSpPr>
              <p:nvPr/>
            </p:nvSpPr>
            <p:spPr bwMode="auto">
              <a:xfrm>
                <a:off x="1754" y="3393"/>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891" name="Text Box 27"/>
              <p:cNvSpPr txBox="1">
                <a:spLocks noChangeArrowheads="1"/>
              </p:cNvSpPr>
              <p:nvPr/>
            </p:nvSpPr>
            <p:spPr bwMode="auto">
              <a:xfrm>
                <a:off x="2041" y="2198"/>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892" name="Text Box 28"/>
              <p:cNvSpPr txBox="1">
                <a:spLocks noChangeArrowheads="1"/>
              </p:cNvSpPr>
              <p:nvPr/>
            </p:nvSpPr>
            <p:spPr bwMode="auto">
              <a:xfrm>
                <a:off x="2023" y="2672"/>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893" name="Text Box 29"/>
              <p:cNvSpPr txBox="1">
                <a:spLocks noChangeArrowheads="1"/>
              </p:cNvSpPr>
              <p:nvPr/>
            </p:nvSpPr>
            <p:spPr bwMode="auto">
              <a:xfrm>
                <a:off x="2029" y="3146"/>
                <a:ext cx="290" cy="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894" name="Text Box 30"/>
              <p:cNvSpPr txBox="1">
                <a:spLocks noChangeArrowheads="1"/>
              </p:cNvSpPr>
              <p:nvPr/>
            </p:nvSpPr>
            <p:spPr bwMode="auto">
              <a:xfrm>
                <a:off x="2034" y="3619"/>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895" name="Text Box 31"/>
              <p:cNvSpPr txBox="1">
                <a:spLocks noChangeArrowheads="1"/>
              </p:cNvSpPr>
              <p:nvPr/>
            </p:nvSpPr>
            <p:spPr bwMode="auto">
              <a:xfrm>
                <a:off x="1459" y="3385"/>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896" name="Text Box 32"/>
              <p:cNvSpPr txBox="1">
                <a:spLocks noChangeArrowheads="1"/>
              </p:cNvSpPr>
              <p:nvPr/>
            </p:nvSpPr>
            <p:spPr bwMode="auto">
              <a:xfrm>
                <a:off x="1453" y="3626"/>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897" name="Text Box 33"/>
              <p:cNvSpPr txBox="1">
                <a:spLocks noChangeArrowheads="1"/>
              </p:cNvSpPr>
              <p:nvPr/>
            </p:nvSpPr>
            <p:spPr bwMode="auto">
              <a:xfrm>
                <a:off x="1459" y="3847"/>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898" name="Text Box 34"/>
              <p:cNvSpPr txBox="1">
                <a:spLocks noChangeArrowheads="1"/>
              </p:cNvSpPr>
              <p:nvPr/>
            </p:nvSpPr>
            <p:spPr bwMode="auto">
              <a:xfrm>
                <a:off x="1738" y="2671"/>
                <a:ext cx="291" cy="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899" name="Text Box 35"/>
              <p:cNvSpPr txBox="1">
                <a:spLocks noChangeArrowheads="1"/>
              </p:cNvSpPr>
              <p:nvPr/>
            </p:nvSpPr>
            <p:spPr bwMode="auto">
              <a:xfrm>
                <a:off x="1744" y="2911"/>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00" name="Text Box 36"/>
              <p:cNvSpPr txBox="1">
                <a:spLocks noChangeArrowheads="1"/>
              </p:cNvSpPr>
              <p:nvPr/>
            </p:nvSpPr>
            <p:spPr bwMode="auto">
              <a:xfrm>
                <a:off x="1749" y="3618"/>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01" name="Text Box 37"/>
              <p:cNvSpPr txBox="1">
                <a:spLocks noChangeArrowheads="1"/>
              </p:cNvSpPr>
              <p:nvPr/>
            </p:nvSpPr>
            <p:spPr bwMode="auto">
              <a:xfrm>
                <a:off x="1738" y="3858"/>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02" name="Text Box 38"/>
              <p:cNvSpPr txBox="1">
                <a:spLocks noChangeArrowheads="1"/>
              </p:cNvSpPr>
              <p:nvPr/>
            </p:nvSpPr>
            <p:spPr bwMode="auto">
              <a:xfrm>
                <a:off x="2034" y="2446"/>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03" name="Text Box 39"/>
              <p:cNvSpPr txBox="1">
                <a:spLocks noChangeArrowheads="1"/>
              </p:cNvSpPr>
              <p:nvPr/>
            </p:nvSpPr>
            <p:spPr bwMode="auto">
              <a:xfrm>
                <a:off x="2023" y="2920"/>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04" name="Text Box 40"/>
              <p:cNvSpPr txBox="1">
                <a:spLocks noChangeArrowheads="1"/>
              </p:cNvSpPr>
              <p:nvPr/>
            </p:nvSpPr>
            <p:spPr bwMode="auto">
              <a:xfrm>
                <a:off x="2029" y="3375"/>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05" name="Text Box 41"/>
              <p:cNvSpPr txBox="1">
                <a:spLocks noChangeArrowheads="1"/>
              </p:cNvSpPr>
              <p:nvPr/>
            </p:nvSpPr>
            <p:spPr bwMode="auto">
              <a:xfrm>
                <a:off x="2034" y="3849"/>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06" name="Text Box 42"/>
              <p:cNvSpPr txBox="1">
                <a:spLocks noChangeArrowheads="1"/>
              </p:cNvSpPr>
              <p:nvPr/>
            </p:nvSpPr>
            <p:spPr bwMode="auto">
              <a:xfrm>
                <a:off x="2513" y="2203"/>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07" name="Text Box 43"/>
              <p:cNvSpPr txBox="1">
                <a:spLocks noChangeArrowheads="1"/>
              </p:cNvSpPr>
              <p:nvPr/>
            </p:nvSpPr>
            <p:spPr bwMode="auto">
              <a:xfrm>
                <a:off x="2520" y="2443"/>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08" name="Text Box 44"/>
              <p:cNvSpPr txBox="1">
                <a:spLocks noChangeArrowheads="1"/>
              </p:cNvSpPr>
              <p:nvPr/>
            </p:nvSpPr>
            <p:spPr bwMode="auto">
              <a:xfrm>
                <a:off x="2526" y="2682"/>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09" name="Text Box 45"/>
              <p:cNvSpPr txBox="1">
                <a:spLocks noChangeArrowheads="1"/>
              </p:cNvSpPr>
              <p:nvPr/>
            </p:nvSpPr>
            <p:spPr bwMode="auto">
              <a:xfrm>
                <a:off x="2513" y="3626"/>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10" name="Text Box 46"/>
              <p:cNvSpPr txBox="1">
                <a:spLocks noChangeArrowheads="1"/>
              </p:cNvSpPr>
              <p:nvPr/>
            </p:nvSpPr>
            <p:spPr bwMode="auto">
              <a:xfrm>
                <a:off x="2508" y="3865"/>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11" name="Text Box 47"/>
              <p:cNvSpPr txBox="1">
                <a:spLocks noChangeArrowheads="1"/>
              </p:cNvSpPr>
              <p:nvPr/>
            </p:nvSpPr>
            <p:spPr bwMode="auto">
              <a:xfrm>
                <a:off x="2792" y="2197"/>
                <a:ext cx="291" cy="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12" name="Text Box 48"/>
              <p:cNvSpPr txBox="1">
                <a:spLocks noChangeArrowheads="1"/>
              </p:cNvSpPr>
              <p:nvPr/>
            </p:nvSpPr>
            <p:spPr bwMode="auto">
              <a:xfrm>
                <a:off x="2798" y="2436"/>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13" name="Text Box 49"/>
              <p:cNvSpPr txBox="1">
                <a:spLocks noChangeArrowheads="1"/>
              </p:cNvSpPr>
              <p:nvPr/>
            </p:nvSpPr>
            <p:spPr bwMode="auto">
              <a:xfrm>
                <a:off x="2798" y="2911"/>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14" name="Text Box 50"/>
              <p:cNvSpPr txBox="1">
                <a:spLocks noChangeArrowheads="1"/>
              </p:cNvSpPr>
              <p:nvPr/>
            </p:nvSpPr>
            <p:spPr bwMode="auto">
              <a:xfrm>
                <a:off x="2804" y="3384"/>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15" name="Text Box 51"/>
              <p:cNvSpPr txBox="1">
                <a:spLocks noChangeArrowheads="1"/>
              </p:cNvSpPr>
              <p:nvPr/>
            </p:nvSpPr>
            <p:spPr bwMode="auto">
              <a:xfrm>
                <a:off x="2798" y="3858"/>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16" name="Text Box 52"/>
              <p:cNvSpPr txBox="1">
                <a:spLocks noChangeArrowheads="1"/>
              </p:cNvSpPr>
              <p:nvPr/>
            </p:nvSpPr>
            <p:spPr bwMode="auto">
              <a:xfrm>
                <a:off x="3050" y="2208"/>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17" name="Text Box 53"/>
              <p:cNvSpPr txBox="1">
                <a:spLocks noChangeArrowheads="1"/>
              </p:cNvSpPr>
              <p:nvPr/>
            </p:nvSpPr>
            <p:spPr bwMode="auto">
              <a:xfrm>
                <a:off x="3057" y="2682"/>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18" name="Text Box 54"/>
              <p:cNvSpPr txBox="1">
                <a:spLocks noChangeArrowheads="1"/>
              </p:cNvSpPr>
              <p:nvPr/>
            </p:nvSpPr>
            <p:spPr bwMode="auto">
              <a:xfrm>
                <a:off x="3063" y="2905"/>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19" name="Text Box 55"/>
              <p:cNvSpPr txBox="1">
                <a:spLocks noChangeArrowheads="1"/>
              </p:cNvSpPr>
              <p:nvPr/>
            </p:nvSpPr>
            <p:spPr bwMode="auto">
              <a:xfrm>
                <a:off x="3063" y="3144"/>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20" name="Text Box 56"/>
              <p:cNvSpPr txBox="1">
                <a:spLocks noChangeArrowheads="1"/>
              </p:cNvSpPr>
              <p:nvPr/>
            </p:nvSpPr>
            <p:spPr bwMode="auto">
              <a:xfrm>
                <a:off x="3057" y="3384"/>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21" name="Text Box 57"/>
              <p:cNvSpPr txBox="1">
                <a:spLocks noChangeArrowheads="1"/>
              </p:cNvSpPr>
              <p:nvPr/>
            </p:nvSpPr>
            <p:spPr bwMode="auto">
              <a:xfrm>
                <a:off x="3313" y="2207"/>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22" name="Text Box 58"/>
              <p:cNvSpPr txBox="1">
                <a:spLocks noChangeArrowheads="1"/>
              </p:cNvSpPr>
              <p:nvPr/>
            </p:nvSpPr>
            <p:spPr bwMode="auto">
              <a:xfrm>
                <a:off x="3315" y="2448"/>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23" name="Text Box 59"/>
              <p:cNvSpPr txBox="1">
                <a:spLocks noChangeArrowheads="1"/>
              </p:cNvSpPr>
              <p:nvPr/>
            </p:nvSpPr>
            <p:spPr bwMode="auto">
              <a:xfrm>
                <a:off x="3323" y="2669"/>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24" name="Text Box 60"/>
              <p:cNvSpPr txBox="1">
                <a:spLocks noChangeArrowheads="1"/>
              </p:cNvSpPr>
              <p:nvPr/>
            </p:nvSpPr>
            <p:spPr bwMode="auto">
              <a:xfrm>
                <a:off x="3328" y="2910"/>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25" name="Text Box 61"/>
              <p:cNvSpPr txBox="1">
                <a:spLocks noChangeArrowheads="1"/>
              </p:cNvSpPr>
              <p:nvPr/>
            </p:nvSpPr>
            <p:spPr bwMode="auto">
              <a:xfrm>
                <a:off x="3331" y="3149"/>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26" name="Text Box 62"/>
              <p:cNvSpPr txBox="1">
                <a:spLocks noChangeArrowheads="1"/>
              </p:cNvSpPr>
              <p:nvPr/>
            </p:nvSpPr>
            <p:spPr bwMode="auto">
              <a:xfrm>
                <a:off x="3323" y="3624"/>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27" name="Text Box 63"/>
              <p:cNvSpPr txBox="1">
                <a:spLocks noChangeArrowheads="1"/>
              </p:cNvSpPr>
              <p:nvPr/>
            </p:nvSpPr>
            <p:spPr bwMode="auto">
              <a:xfrm>
                <a:off x="3825" y="2211"/>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28" name="Text Box 64"/>
              <p:cNvSpPr txBox="1">
                <a:spLocks noChangeArrowheads="1"/>
              </p:cNvSpPr>
              <p:nvPr/>
            </p:nvSpPr>
            <p:spPr bwMode="auto">
              <a:xfrm>
                <a:off x="2513" y="2907"/>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29" name="Text Box 65"/>
              <p:cNvSpPr txBox="1">
                <a:spLocks noChangeArrowheads="1"/>
              </p:cNvSpPr>
              <p:nvPr/>
            </p:nvSpPr>
            <p:spPr bwMode="auto">
              <a:xfrm>
                <a:off x="2507" y="3147"/>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30" name="Text Box 66"/>
              <p:cNvSpPr txBox="1">
                <a:spLocks noChangeArrowheads="1"/>
              </p:cNvSpPr>
              <p:nvPr/>
            </p:nvSpPr>
            <p:spPr bwMode="auto">
              <a:xfrm>
                <a:off x="2513" y="3385"/>
                <a:ext cx="29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31" name="Text Box 67"/>
              <p:cNvSpPr txBox="1">
                <a:spLocks noChangeArrowheads="1"/>
              </p:cNvSpPr>
              <p:nvPr/>
            </p:nvSpPr>
            <p:spPr bwMode="auto">
              <a:xfrm>
                <a:off x="2791" y="2682"/>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32" name="Text Box 68"/>
              <p:cNvSpPr txBox="1">
                <a:spLocks noChangeArrowheads="1"/>
              </p:cNvSpPr>
              <p:nvPr/>
            </p:nvSpPr>
            <p:spPr bwMode="auto">
              <a:xfrm>
                <a:off x="2797" y="3139"/>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33" name="Text Box 69"/>
              <p:cNvSpPr txBox="1">
                <a:spLocks noChangeArrowheads="1"/>
              </p:cNvSpPr>
              <p:nvPr/>
            </p:nvSpPr>
            <p:spPr bwMode="auto">
              <a:xfrm>
                <a:off x="2802" y="3613"/>
                <a:ext cx="293"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34" name="Text Box 70"/>
              <p:cNvSpPr txBox="1">
                <a:spLocks noChangeArrowheads="1"/>
              </p:cNvSpPr>
              <p:nvPr/>
            </p:nvSpPr>
            <p:spPr bwMode="auto">
              <a:xfrm>
                <a:off x="3045" y="2436"/>
                <a:ext cx="289"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35" name="Text Box 71"/>
              <p:cNvSpPr txBox="1">
                <a:spLocks noChangeArrowheads="1"/>
              </p:cNvSpPr>
              <p:nvPr/>
            </p:nvSpPr>
            <p:spPr bwMode="auto">
              <a:xfrm>
                <a:off x="3049" y="3612"/>
                <a:ext cx="292"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36" name="Text Box 72"/>
              <p:cNvSpPr txBox="1">
                <a:spLocks noChangeArrowheads="1"/>
              </p:cNvSpPr>
              <p:nvPr/>
            </p:nvSpPr>
            <p:spPr bwMode="auto">
              <a:xfrm>
                <a:off x="3057" y="3852"/>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37" name="Text Box 73"/>
              <p:cNvSpPr txBox="1">
                <a:spLocks noChangeArrowheads="1"/>
              </p:cNvSpPr>
              <p:nvPr/>
            </p:nvSpPr>
            <p:spPr bwMode="auto">
              <a:xfrm>
                <a:off x="3326" y="3390"/>
                <a:ext cx="291" cy="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38" name="Text Box 74"/>
              <p:cNvSpPr txBox="1">
                <a:spLocks noChangeArrowheads="1"/>
              </p:cNvSpPr>
              <p:nvPr/>
            </p:nvSpPr>
            <p:spPr bwMode="auto">
              <a:xfrm>
                <a:off x="3332" y="3865"/>
                <a:ext cx="290"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a:t>
                </a:r>
              </a:p>
            </p:txBody>
          </p:sp>
          <p:sp>
            <p:nvSpPr>
              <p:cNvPr id="420939" name="Text Box 75"/>
              <p:cNvSpPr txBox="1">
                <a:spLocks noChangeArrowheads="1"/>
              </p:cNvSpPr>
              <p:nvPr/>
            </p:nvSpPr>
            <p:spPr bwMode="auto">
              <a:xfrm>
                <a:off x="3835" y="2435"/>
                <a:ext cx="201"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2</a:t>
                </a:r>
              </a:p>
            </p:txBody>
          </p:sp>
          <p:sp>
            <p:nvSpPr>
              <p:cNvPr id="420940" name="Text Box 76"/>
              <p:cNvSpPr txBox="1">
                <a:spLocks noChangeArrowheads="1"/>
              </p:cNvSpPr>
              <p:nvPr/>
            </p:nvSpPr>
            <p:spPr bwMode="auto">
              <a:xfrm>
                <a:off x="3834" y="2677"/>
                <a:ext cx="255"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4</a:t>
                </a:r>
              </a:p>
            </p:txBody>
          </p:sp>
          <p:sp>
            <p:nvSpPr>
              <p:cNvPr id="420941" name="Text Box 77"/>
              <p:cNvSpPr txBox="1">
                <a:spLocks noChangeArrowheads="1"/>
              </p:cNvSpPr>
              <p:nvPr/>
            </p:nvSpPr>
            <p:spPr bwMode="auto">
              <a:xfrm>
                <a:off x="3846" y="2918"/>
                <a:ext cx="254"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8</a:t>
                </a:r>
              </a:p>
            </p:txBody>
          </p:sp>
          <p:sp>
            <p:nvSpPr>
              <p:cNvPr id="420942" name="Text Box 78"/>
              <p:cNvSpPr txBox="1">
                <a:spLocks noChangeArrowheads="1"/>
              </p:cNvSpPr>
              <p:nvPr/>
            </p:nvSpPr>
            <p:spPr bwMode="auto">
              <a:xfrm>
                <a:off x="3797" y="3140"/>
                <a:ext cx="436"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12</a:t>
                </a:r>
              </a:p>
            </p:txBody>
          </p:sp>
          <p:sp>
            <p:nvSpPr>
              <p:cNvPr id="420943" name="Text Box 79"/>
              <p:cNvSpPr txBox="1">
                <a:spLocks noChangeArrowheads="1"/>
              </p:cNvSpPr>
              <p:nvPr/>
            </p:nvSpPr>
            <p:spPr bwMode="auto">
              <a:xfrm>
                <a:off x="3849" y="3378"/>
                <a:ext cx="253"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9</a:t>
                </a:r>
              </a:p>
            </p:txBody>
          </p:sp>
          <p:sp>
            <p:nvSpPr>
              <p:cNvPr id="420944" name="Text Box 80"/>
              <p:cNvSpPr txBox="1">
                <a:spLocks noChangeArrowheads="1"/>
              </p:cNvSpPr>
              <p:nvPr/>
            </p:nvSpPr>
            <p:spPr bwMode="auto">
              <a:xfrm>
                <a:off x="3858" y="3619"/>
                <a:ext cx="254"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6</a:t>
                </a:r>
              </a:p>
            </p:txBody>
          </p:sp>
          <p:sp>
            <p:nvSpPr>
              <p:cNvPr id="420945" name="Text Box 81"/>
              <p:cNvSpPr txBox="1">
                <a:spLocks noChangeArrowheads="1"/>
              </p:cNvSpPr>
              <p:nvPr/>
            </p:nvSpPr>
            <p:spPr bwMode="auto">
              <a:xfrm>
                <a:off x="3861" y="3859"/>
                <a:ext cx="254" cy="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3</a:t>
                </a:r>
              </a:p>
            </p:txBody>
          </p:sp>
        </p:grpSp>
      </p:grpSp>
      <p:grpSp>
        <p:nvGrpSpPr>
          <p:cNvPr id="420946" name="Group 82"/>
          <p:cNvGrpSpPr>
            <a:grpSpLocks/>
          </p:cNvGrpSpPr>
          <p:nvPr/>
        </p:nvGrpSpPr>
        <p:grpSpPr bwMode="auto">
          <a:xfrm>
            <a:off x="5359400" y="1450975"/>
            <a:ext cx="3219450" cy="3635375"/>
            <a:chOff x="3376" y="914"/>
            <a:chExt cx="2028" cy="2290"/>
          </a:xfrm>
        </p:grpSpPr>
        <p:sp>
          <p:nvSpPr>
            <p:cNvPr id="420947" name="Line 83"/>
            <p:cNvSpPr>
              <a:spLocks noChangeShapeType="1"/>
            </p:cNvSpPr>
            <p:nvPr/>
          </p:nvSpPr>
          <p:spPr bwMode="auto">
            <a:xfrm>
              <a:off x="3431" y="2923"/>
              <a:ext cx="1742" cy="0"/>
            </a:xfrm>
            <a:prstGeom prst="line">
              <a:avLst/>
            </a:prstGeom>
            <a:noFill/>
            <a:ln w="38100">
              <a:solidFill>
                <a:srgbClr val="00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48" name="Line 84"/>
            <p:cNvSpPr>
              <a:spLocks noChangeShapeType="1"/>
            </p:cNvSpPr>
            <p:nvPr/>
          </p:nvSpPr>
          <p:spPr bwMode="auto">
            <a:xfrm flipV="1">
              <a:off x="3583" y="1124"/>
              <a:ext cx="0" cy="2047"/>
            </a:xfrm>
            <a:prstGeom prst="line">
              <a:avLst/>
            </a:prstGeom>
            <a:noFill/>
            <a:ln w="38100">
              <a:solidFill>
                <a:srgbClr val="000099"/>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49" name="Line 85"/>
            <p:cNvSpPr>
              <a:spLocks noChangeShapeType="1"/>
            </p:cNvSpPr>
            <p:nvPr/>
          </p:nvSpPr>
          <p:spPr bwMode="auto">
            <a:xfrm>
              <a:off x="3590" y="2920"/>
              <a:ext cx="137"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50" name="Line 86"/>
            <p:cNvSpPr>
              <a:spLocks noChangeShapeType="1"/>
            </p:cNvSpPr>
            <p:nvPr/>
          </p:nvSpPr>
          <p:spPr bwMode="auto">
            <a:xfrm>
              <a:off x="3724" y="2660"/>
              <a:ext cx="136"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51" name="Line 87"/>
            <p:cNvSpPr>
              <a:spLocks noChangeShapeType="1"/>
            </p:cNvSpPr>
            <p:nvPr/>
          </p:nvSpPr>
          <p:spPr bwMode="auto">
            <a:xfrm>
              <a:off x="3849" y="2380"/>
              <a:ext cx="136"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52" name="Line 88"/>
            <p:cNvSpPr>
              <a:spLocks noChangeShapeType="1"/>
            </p:cNvSpPr>
            <p:nvPr/>
          </p:nvSpPr>
          <p:spPr bwMode="auto">
            <a:xfrm>
              <a:off x="3990" y="1821"/>
              <a:ext cx="136"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53" name="Line 89"/>
            <p:cNvSpPr>
              <a:spLocks noChangeShapeType="1"/>
            </p:cNvSpPr>
            <p:nvPr/>
          </p:nvSpPr>
          <p:spPr bwMode="auto">
            <a:xfrm>
              <a:off x="4132" y="1261"/>
              <a:ext cx="135"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54" name="Line 90"/>
            <p:cNvSpPr>
              <a:spLocks noChangeShapeType="1"/>
            </p:cNvSpPr>
            <p:nvPr/>
          </p:nvSpPr>
          <p:spPr bwMode="auto">
            <a:xfrm>
              <a:off x="4274" y="1694"/>
              <a:ext cx="135"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55" name="Line 91"/>
            <p:cNvSpPr>
              <a:spLocks noChangeShapeType="1"/>
            </p:cNvSpPr>
            <p:nvPr/>
          </p:nvSpPr>
          <p:spPr bwMode="auto">
            <a:xfrm>
              <a:off x="4389" y="2104"/>
              <a:ext cx="136"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56" name="Line 92"/>
            <p:cNvSpPr>
              <a:spLocks noChangeShapeType="1"/>
            </p:cNvSpPr>
            <p:nvPr/>
          </p:nvSpPr>
          <p:spPr bwMode="auto">
            <a:xfrm>
              <a:off x="4521" y="2511"/>
              <a:ext cx="137"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57" name="Line 93"/>
            <p:cNvSpPr>
              <a:spLocks noChangeShapeType="1"/>
            </p:cNvSpPr>
            <p:nvPr/>
          </p:nvSpPr>
          <p:spPr bwMode="auto">
            <a:xfrm>
              <a:off x="3727" y="2654"/>
              <a:ext cx="0" cy="266"/>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58" name="Line 94"/>
            <p:cNvSpPr>
              <a:spLocks noChangeShapeType="1"/>
            </p:cNvSpPr>
            <p:nvPr/>
          </p:nvSpPr>
          <p:spPr bwMode="auto">
            <a:xfrm>
              <a:off x="3859" y="2388"/>
              <a:ext cx="0" cy="267"/>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59" name="Line 95"/>
            <p:cNvSpPr>
              <a:spLocks noChangeShapeType="1"/>
            </p:cNvSpPr>
            <p:nvPr/>
          </p:nvSpPr>
          <p:spPr bwMode="auto">
            <a:xfrm>
              <a:off x="3992" y="1817"/>
              <a:ext cx="0" cy="577"/>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60" name="Line 96"/>
            <p:cNvSpPr>
              <a:spLocks noChangeShapeType="1"/>
            </p:cNvSpPr>
            <p:nvPr/>
          </p:nvSpPr>
          <p:spPr bwMode="auto">
            <a:xfrm>
              <a:off x="4124" y="1253"/>
              <a:ext cx="0" cy="578"/>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61" name="Line 97"/>
            <p:cNvSpPr>
              <a:spLocks noChangeShapeType="1"/>
            </p:cNvSpPr>
            <p:nvPr/>
          </p:nvSpPr>
          <p:spPr bwMode="auto">
            <a:xfrm>
              <a:off x="4256" y="1257"/>
              <a:ext cx="0" cy="439"/>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62" name="Line 98"/>
            <p:cNvSpPr>
              <a:spLocks noChangeShapeType="1"/>
            </p:cNvSpPr>
            <p:nvPr/>
          </p:nvSpPr>
          <p:spPr bwMode="auto">
            <a:xfrm>
              <a:off x="4406" y="1693"/>
              <a:ext cx="0" cy="421"/>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63" name="Line 99"/>
            <p:cNvSpPr>
              <a:spLocks noChangeShapeType="1"/>
            </p:cNvSpPr>
            <p:nvPr/>
          </p:nvSpPr>
          <p:spPr bwMode="auto">
            <a:xfrm>
              <a:off x="4521" y="2100"/>
              <a:ext cx="0" cy="421"/>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64" name="Line 100"/>
            <p:cNvSpPr>
              <a:spLocks noChangeShapeType="1"/>
            </p:cNvSpPr>
            <p:nvPr/>
          </p:nvSpPr>
          <p:spPr bwMode="auto">
            <a:xfrm>
              <a:off x="4661" y="2917"/>
              <a:ext cx="137"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65" name="Line 101"/>
            <p:cNvSpPr>
              <a:spLocks noChangeShapeType="1"/>
            </p:cNvSpPr>
            <p:nvPr/>
          </p:nvSpPr>
          <p:spPr bwMode="auto">
            <a:xfrm>
              <a:off x="4786" y="2658"/>
              <a:ext cx="136"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66" name="Line 102"/>
            <p:cNvSpPr>
              <a:spLocks noChangeShapeType="1"/>
            </p:cNvSpPr>
            <p:nvPr/>
          </p:nvSpPr>
          <p:spPr bwMode="auto">
            <a:xfrm>
              <a:off x="4904" y="2382"/>
              <a:ext cx="137" cy="0"/>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67" name="Line 103"/>
            <p:cNvSpPr>
              <a:spLocks noChangeShapeType="1"/>
            </p:cNvSpPr>
            <p:nvPr/>
          </p:nvSpPr>
          <p:spPr bwMode="auto">
            <a:xfrm>
              <a:off x="4781" y="2667"/>
              <a:ext cx="0" cy="266"/>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68" name="Line 104"/>
            <p:cNvSpPr>
              <a:spLocks noChangeShapeType="1"/>
            </p:cNvSpPr>
            <p:nvPr/>
          </p:nvSpPr>
          <p:spPr bwMode="auto">
            <a:xfrm>
              <a:off x="4914" y="2391"/>
              <a:ext cx="0" cy="267"/>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69" name="Line 105"/>
            <p:cNvSpPr>
              <a:spLocks noChangeShapeType="1"/>
            </p:cNvSpPr>
            <p:nvPr/>
          </p:nvSpPr>
          <p:spPr bwMode="auto">
            <a:xfrm>
              <a:off x="5037" y="1805"/>
              <a:ext cx="0" cy="577"/>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70" name="Line 106"/>
            <p:cNvSpPr>
              <a:spLocks noChangeShapeType="1"/>
            </p:cNvSpPr>
            <p:nvPr/>
          </p:nvSpPr>
          <p:spPr bwMode="auto">
            <a:xfrm>
              <a:off x="4660" y="2501"/>
              <a:ext cx="0" cy="414"/>
            </a:xfrm>
            <a:prstGeom prst="line">
              <a:avLst/>
            </a:prstGeom>
            <a:noFill/>
            <a:ln w="38100">
              <a:solidFill>
                <a:srgbClr val="000099"/>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420971" name="Rectangle 107"/>
            <p:cNvSpPr>
              <a:spLocks noChangeArrowheads="1"/>
            </p:cNvSpPr>
            <p:nvPr/>
          </p:nvSpPr>
          <p:spPr bwMode="auto">
            <a:xfrm>
              <a:off x="5217" y="2839"/>
              <a:ext cx="18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3200" i="1">
                  <a:solidFill>
                    <a:srgbClr val="000099"/>
                  </a:solidFill>
                  <a:latin typeface="Times New Roman" panose="02020603050405020304" pitchFamily="18" charset="0"/>
                  <a:ea typeface="楷体_GB2312" pitchFamily="49" charset="-122"/>
                </a:rPr>
                <a:t>t</a:t>
              </a:r>
            </a:p>
          </p:txBody>
        </p:sp>
        <p:sp>
          <p:nvSpPr>
            <p:cNvPr id="420972" name="Rectangle 108"/>
            <p:cNvSpPr>
              <a:spLocks noChangeArrowheads="1"/>
            </p:cNvSpPr>
            <p:nvPr/>
          </p:nvSpPr>
          <p:spPr bwMode="auto">
            <a:xfrm>
              <a:off x="3376" y="2916"/>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2400">
                  <a:solidFill>
                    <a:srgbClr val="000099"/>
                  </a:solidFill>
                  <a:latin typeface="Times New Roman" panose="02020603050405020304" pitchFamily="18" charset="0"/>
                  <a:ea typeface="楷体_GB2312" pitchFamily="49" charset="-122"/>
                </a:rPr>
                <a:t>0</a:t>
              </a:r>
            </a:p>
          </p:txBody>
        </p:sp>
        <p:sp>
          <p:nvSpPr>
            <p:cNvPr id="420973" name="Rectangle 109"/>
            <p:cNvSpPr>
              <a:spLocks noChangeArrowheads="1"/>
            </p:cNvSpPr>
            <p:nvPr/>
          </p:nvSpPr>
          <p:spPr bwMode="auto">
            <a:xfrm>
              <a:off x="3589" y="914"/>
              <a:ext cx="471"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50000"/>
                </a:spcBef>
              </a:pPr>
              <a:r>
                <a:rPr kumimoji="1" lang="en-US" altLang="zh-CN" sz="4000" i="1">
                  <a:solidFill>
                    <a:srgbClr val="000099"/>
                  </a:solidFill>
                  <a:latin typeface="Times New Roman" panose="02020603050405020304" pitchFamily="18" charset="0"/>
                  <a:ea typeface="楷体_GB2312" pitchFamily="49" charset="-122"/>
                  <a:sym typeface="Symbol" panose="05050102010706020507" pitchFamily="18" charset="2"/>
                </a:rPr>
                <a:t></a:t>
              </a:r>
              <a:r>
                <a:rPr kumimoji="1" lang="en-US" altLang="zh-CN" sz="4000" i="1">
                  <a:solidFill>
                    <a:srgbClr val="000099"/>
                  </a:solidFill>
                  <a:latin typeface="Times New Roman" panose="02020603050405020304" pitchFamily="18" charset="0"/>
                  <a:ea typeface="楷体_GB2312" pitchFamily="49" charset="-122"/>
                </a:rPr>
                <a:t> </a:t>
              </a:r>
              <a:r>
                <a:rPr kumimoji="1" lang="en-US" altLang="zh-CN" sz="4000" i="1" baseline="-25000">
                  <a:solidFill>
                    <a:srgbClr val="000099"/>
                  </a:solidFill>
                  <a:latin typeface="Times New Roman" panose="02020603050405020304" pitchFamily="18" charset="0"/>
                  <a:ea typeface="楷体_GB2312" pitchFamily="49" charset="-122"/>
                </a:rPr>
                <a:t>o</a:t>
              </a:r>
            </a:p>
          </p:txBody>
        </p:sp>
      </p:grpSp>
      <p:sp>
        <p:nvSpPr>
          <p:cNvPr id="420974" name="Line 110"/>
          <p:cNvSpPr>
            <a:spLocks noChangeShapeType="1"/>
          </p:cNvSpPr>
          <p:nvPr/>
        </p:nvSpPr>
        <p:spPr bwMode="auto">
          <a:xfrm flipH="1">
            <a:off x="5616575" y="4221163"/>
            <a:ext cx="468313"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0975" name="Line 111"/>
          <p:cNvSpPr>
            <a:spLocks noChangeShapeType="1"/>
          </p:cNvSpPr>
          <p:nvPr/>
        </p:nvSpPr>
        <p:spPr bwMode="auto">
          <a:xfrm flipH="1">
            <a:off x="5688013" y="3789363"/>
            <a:ext cx="468312"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0976" name="Line 112"/>
          <p:cNvSpPr>
            <a:spLocks noChangeShapeType="1"/>
          </p:cNvSpPr>
          <p:nvPr/>
        </p:nvSpPr>
        <p:spPr bwMode="auto">
          <a:xfrm flipH="1">
            <a:off x="5651500" y="2924175"/>
            <a:ext cx="684213"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0977" name="Line 113"/>
          <p:cNvSpPr>
            <a:spLocks noChangeShapeType="1"/>
          </p:cNvSpPr>
          <p:nvPr/>
        </p:nvSpPr>
        <p:spPr bwMode="auto">
          <a:xfrm flipH="1">
            <a:off x="5688013" y="1989138"/>
            <a:ext cx="82867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0978" name="Line 114"/>
          <p:cNvSpPr>
            <a:spLocks noChangeShapeType="1"/>
          </p:cNvSpPr>
          <p:nvPr/>
        </p:nvSpPr>
        <p:spPr bwMode="auto">
          <a:xfrm flipH="1">
            <a:off x="5759450" y="2636838"/>
            <a:ext cx="82867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0979" name="Line 115"/>
          <p:cNvSpPr>
            <a:spLocks noChangeShapeType="1"/>
          </p:cNvSpPr>
          <p:nvPr/>
        </p:nvSpPr>
        <p:spPr bwMode="auto">
          <a:xfrm flipH="1">
            <a:off x="5724525" y="3357563"/>
            <a:ext cx="1260475"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0980" name="Line 116"/>
          <p:cNvSpPr>
            <a:spLocks noChangeShapeType="1"/>
          </p:cNvSpPr>
          <p:nvPr/>
        </p:nvSpPr>
        <p:spPr bwMode="auto">
          <a:xfrm flipH="1">
            <a:off x="5688013" y="4005263"/>
            <a:ext cx="1404937"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647700" y="1276350"/>
            <a:ext cx="7380288" cy="671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3800">
                <a:solidFill>
                  <a:schemeClr val="accent2"/>
                </a:solidFill>
                <a:latin typeface="Times New Roman" panose="02020603050405020304" pitchFamily="18" charset="0"/>
              </a:rPr>
              <a:t>7.2 </a:t>
            </a:r>
            <a:r>
              <a:rPr lang="zh-CN" altLang="en-US" sz="3800">
                <a:solidFill>
                  <a:schemeClr val="accent2"/>
                </a:solidFill>
                <a:latin typeface="Times New Roman" panose="02020603050405020304" pitchFamily="18" charset="0"/>
              </a:rPr>
              <a:t>随机存取存储器（</a:t>
            </a:r>
            <a:r>
              <a:rPr lang="en-US" altLang="zh-CN" sz="3800">
                <a:solidFill>
                  <a:schemeClr val="accent2"/>
                </a:solidFill>
                <a:latin typeface="Times New Roman" panose="02020603050405020304" pitchFamily="18" charset="0"/>
              </a:rPr>
              <a:t>RAM</a:t>
            </a:r>
            <a:r>
              <a:rPr lang="zh-CN" altLang="en-US" sz="3800">
                <a:solidFill>
                  <a:schemeClr val="accent2"/>
                </a:solidFill>
                <a:latin typeface="Times New Roman" panose="02020603050405020304" pitchFamily="18" charset="0"/>
              </a:rPr>
              <a:t>）</a:t>
            </a:r>
          </a:p>
        </p:txBody>
      </p:sp>
      <p:sp>
        <p:nvSpPr>
          <p:cNvPr id="4099" name="Rectangle 5"/>
          <p:cNvSpPr>
            <a:spLocks noChangeArrowheads="1"/>
          </p:cNvSpPr>
          <p:nvPr/>
        </p:nvSpPr>
        <p:spPr bwMode="auto">
          <a:xfrm>
            <a:off x="611188" y="2308225"/>
            <a:ext cx="7489825"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3400">
                <a:solidFill>
                  <a:srgbClr val="000066"/>
                </a:solidFill>
                <a:latin typeface="Times New Roman" panose="02020603050405020304" pitchFamily="18" charset="0"/>
                <a:hlinkClick r:id="rId2" action="ppaction://hlinksldjump"/>
              </a:rPr>
              <a:t>7.2.1 </a:t>
            </a:r>
            <a:r>
              <a:rPr lang="zh-CN" altLang="en-US" sz="3400">
                <a:solidFill>
                  <a:srgbClr val="000066"/>
                </a:solidFill>
                <a:latin typeface="Times New Roman" panose="02020603050405020304" pitchFamily="18" charset="0"/>
                <a:hlinkClick r:id="rId2" action="ppaction://hlinksldjump"/>
              </a:rPr>
              <a:t>静态随机存取存储器</a:t>
            </a:r>
            <a:r>
              <a:rPr lang="en-US" altLang="zh-CN" sz="3400">
                <a:solidFill>
                  <a:srgbClr val="000066"/>
                </a:solidFill>
                <a:latin typeface="Times New Roman" panose="02020603050405020304" pitchFamily="18" charset="0"/>
                <a:hlinkClick r:id="rId2" action="ppaction://hlinksldjump"/>
              </a:rPr>
              <a:t>(SRAM)</a:t>
            </a:r>
            <a:endParaRPr lang="en-US" altLang="zh-CN" sz="3400">
              <a:solidFill>
                <a:srgbClr val="000066"/>
              </a:solidFill>
              <a:latin typeface="Times New Roman" panose="02020603050405020304" pitchFamily="18" charset="0"/>
            </a:endParaRPr>
          </a:p>
        </p:txBody>
      </p:sp>
      <p:sp>
        <p:nvSpPr>
          <p:cNvPr id="4100" name="Rectangle 6"/>
          <p:cNvSpPr>
            <a:spLocks noChangeArrowheads="1"/>
          </p:cNvSpPr>
          <p:nvPr/>
        </p:nvSpPr>
        <p:spPr bwMode="auto">
          <a:xfrm>
            <a:off x="590550" y="3154363"/>
            <a:ext cx="79057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3200">
                <a:solidFill>
                  <a:srgbClr val="000066"/>
                </a:solidFill>
                <a:latin typeface="Times New Roman" panose="02020603050405020304" pitchFamily="18" charset="0"/>
                <a:ea typeface="楷体_GB2312" pitchFamily="49" charset="-122"/>
                <a:hlinkClick r:id="rId3" action="ppaction://hlinksldjump"/>
              </a:rPr>
              <a:t>7.2.2  </a:t>
            </a:r>
            <a:r>
              <a:rPr lang="zh-CN" altLang="en-US" sz="3200">
                <a:solidFill>
                  <a:srgbClr val="000066"/>
                </a:solidFill>
                <a:latin typeface="Times New Roman" panose="02020603050405020304" pitchFamily="18" charset="0"/>
                <a:ea typeface="楷体_GB2312" pitchFamily="49" charset="-122"/>
                <a:hlinkClick r:id="rId3" action="ppaction://hlinksldjump"/>
              </a:rPr>
              <a:t>同步静态随机存取存储器（</a:t>
            </a:r>
            <a:r>
              <a:rPr lang="en-US" altLang="zh-CN" sz="3200">
                <a:solidFill>
                  <a:srgbClr val="000066"/>
                </a:solidFill>
                <a:latin typeface="Times New Roman" panose="02020603050405020304" pitchFamily="18" charset="0"/>
                <a:ea typeface="楷体_GB2312" pitchFamily="49" charset="-122"/>
                <a:hlinkClick r:id="rId3" action="ppaction://hlinksldjump"/>
              </a:rPr>
              <a:t>SSRAM</a:t>
            </a:r>
            <a:r>
              <a:rPr lang="zh-CN" altLang="en-US" sz="3200">
                <a:solidFill>
                  <a:srgbClr val="000066"/>
                </a:solidFill>
                <a:latin typeface="Times New Roman" panose="02020603050405020304" pitchFamily="18" charset="0"/>
                <a:ea typeface="楷体_GB2312" pitchFamily="49" charset="-122"/>
                <a:hlinkClick r:id="rId3" action="ppaction://hlinksldjump"/>
              </a:rPr>
              <a:t>）</a:t>
            </a:r>
            <a:endParaRPr lang="zh-CN" altLang="en-US" sz="3200">
              <a:solidFill>
                <a:srgbClr val="000066"/>
              </a:solidFill>
              <a:latin typeface="Times New Roman" panose="02020603050405020304" pitchFamily="18" charset="0"/>
              <a:ea typeface="楷体_GB2312" pitchFamily="49" charset="-122"/>
            </a:endParaRPr>
          </a:p>
        </p:txBody>
      </p:sp>
      <p:sp>
        <p:nvSpPr>
          <p:cNvPr id="4101" name="Rectangle 7"/>
          <p:cNvSpPr>
            <a:spLocks noChangeArrowheads="1"/>
          </p:cNvSpPr>
          <p:nvPr/>
        </p:nvSpPr>
        <p:spPr bwMode="auto">
          <a:xfrm>
            <a:off x="660400" y="5516563"/>
            <a:ext cx="675640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3200">
                <a:solidFill>
                  <a:srgbClr val="000066"/>
                </a:solidFill>
                <a:latin typeface="Times New Roman" panose="02020603050405020304" pitchFamily="18" charset="0"/>
                <a:sym typeface="Symbol" panose="05050102010706020507" pitchFamily="18" charset="2"/>
                <a:hlinkClick r:id="rId4" action="ppaction://hlinksldjump"/>
              </a:rPr>
              <a:t>7.2.5  </a:t>
            </a:r>
            <a:r>
              <a:rPr lang="en-US" altLang="zh-CN" sz="3200">
                <a:solidFill>
                  <a:srgbClr val="000066"/>
                </a:solidFill>
                <a:latin typeface="Times New Roman" panose="02020603050405020304" pitchFamily="18" charset="0"/>
                <a:hlinkClick r:id="rId4" action="ppaction://hlinksldjump"/>
              </a:rPr>
              <a:t>RAM</a:t>
            </a:r>
            <a:r>
              <a:rPr lang="zh-CN" altLang="en-US" sz="3200">
                <a:solidFill>
                  <a:srgbClr val="000066"/>
                </a:solidFill>
                <a:latin typeface="Times New Roman" panose="02020603050405020304" pitchFamily="18" charset="0"/>
                <a:hlinkClick r:id="rId4" action="ppaction://hlinksldjump"/>
              </a:rPr>
              <a:t>应用举例</a:t>
            </a:r>
            <a:endParaRPr lang="zh-CN" altLang="en-US" sz="3200">
              <a:solidFill>
                <a:srgbClr val="000066"/>
              </a:solidFill>
              <a:latin typeface="Times New Roman" panose="02020603050405020304" pitchFamily="18" charset="0"/>
            </a:endParaRPr>
          </a:p>
        </p:txBody>
      </p:sp>
      <p:sp>
        <p:nvSpPr>
          <p:cNvPr id="4102" name="Rectangle 8"/>
          <p:cNvSpPr>
            <a:spLocks noChangeArrowheads="1"/>
          </p:cNvSpPr>
          <p:nvPr/>
        </p:nvSpPr>
        <p:spPr bwMode="auto">
          <a:xfrm>
            <a:off x="684213" y="3897313"/>
            <a:ext cx="6208712"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3200">
                <a:solidFill>
                  <a:srgbClr val="000066"/>
                </a:solidFill>
                <a:latin typeface="Times New Roman" panose="02020603050405020304" pitchFamily="18" charset="0"/>
                <a:ea typeface="楷体_GB2312" pitchFamily="49" charset="-122"/>
                <a:hlinkClick r:id="rId5" action="ppaction://hlinksldjump"/>
              </a:rPr>
              <a:t>7.2.3  </a:t>
            </a:r>
            <a:r>
              <a:rPr lang="zh-CN" altLang="en-US" sz="3200">
                <a:solidFill>
                  <a:srgbClr val="000066"/>
                </a:solidFill>
                <a:latin typeface="Times New Roman" panose="02020603050405020304" pitchFamily="18" charset="0"/>
                <a:ea typeface="楷体_GB2312" pitchFamily="49" charset="-122"/>
                <a:hlinkClick r:id="rId5" action="ppaction://hlinksldjump"/>
              </a:rPr>
              <a:t>动态随机存取存储器</a:t>
            </a:r>
            <a:r>
              <a:rPr lang="en-US" altLang="zh-CN" sz="3200">
                <a:solidFill>
                  <a:srgbClr val="000066"/>
                </a:solidFill>
                <a:latin typeface="Times New Roman" panose="02020603050405020304" pitchFamily="18" charset="0"/>
                <a:ea typeface="楷体_GB2312" pitchFamily="49" charset="-122"/>
                <a:hlinkClick r:id="rId5" action="ppaction://hlinksldjump"/>
              </a:rPr>
              <a:t>(DRAM)</a:t>
            </a:r>
            <a:endParaRPr lang="en-US" altLang="zh-CN" sz="3200">
              <a:solidFill>
                <a:srgbClr val="000066"/>
              </a:solidFill>
              <a:latin typeface="Times New Roman" panose="02020603050405020304" pitchFamily="18" charset="0"/>
              <a:ea typeface="楷体_GB2312" pitchFamily="49" charset="-122"/>
            </a:endParaRPr>
          </a:p>
        </p:txBody>
      </p:sp>
      <p:sp>
        <p:nvSpPr>
          <p:cNvPr id="4103" name="Rectangle 11"/>
          <p:cNvSpPr>
            <a:spLocks noChangeArrowheads="1"/>
          </p:cNvSpPr>
          <p:nvPr/>
        </p:nvSpPr>
        <p:spPr bwMode="auto">
          <a:xfrm>
            <a:off x="719138" y="4689475"/>
            <a:ext cx="4267200"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3200">
                <a:solidFill>
                  <a:srgbClr val="000066"/>
                </a:solidFill>
                <a:latin typeface="Times New Roman" panose="02020603050405020304" pitchFamily="18" charset="0"/>
                <a:ea typeface="楷体_GB2312" pitchFamily="49" charset="-122"/>
                <a:hlinkClick r:id="rId6" action="ppaction://hlinksldjump"/>
              </a:rPr>
              <a:t>7.2.4  </a:t>
            </a:r>
            <a:r>
              <a:rPr lang="zh-CN" altLang="en-US" sz="3200">
                <a:solidFill>
                  <a:srgbClr val="000066"/>
                </a:solidFill>
                <a:latin typeface="Times New Roman" panose="02020603050405020304" pitchFamily="18" charset="0"/>
                <a:ea typeface="楷体_GB2312" pitchFamily="49" charset="-122"/>
                <a:hlinkClick r:id="rId6" action="ppaction://hlinksldjump"/>
              </a:rPr>
              <a:t>存储器容量的扩展</a:t>
            </a:r>
            <a:endParaRPr lang="zh-CN" altLang="en-US" sz="3200">
              <a:solidFill>
                <a:srgbClr val="000066"/>
              </a:solidFill>
              <a:latin typeface="Times New Roman" panose="02020603050405020304" pitchFamily="18" charset="0"/>
              <a:ea typeface="楷体_GB2312" pitchFamily="49" charset="-122"/>
            </a:endParaRPr>
          </a:p>
        </p:txBody>
      </p:sp>
    </p:spTree>
    <p:extLst>
      <p:ext uri="{BB962C8B-B14F-4D97-AF65-F5344CB8AC3E}">
        <p14:creationId xmlns:p14="http://schemas.microsoft.com/office/powerpoint/2010/main" val="403871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0"/>
          <p:cNvSpPr>
            <a:spLocks noChangeArrowheads="1"/>
          </p:cNvSpPr>
          <p:nvPr/>
        </p:nvSpPr>
        <p:spPr bwMode="auto">
          <a:xfrm>
            <a:off x="647700" y="549275"/>
            <a:ext cx="7380288"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500">
                <a:solidFill>
                  <a:schemeClr val="accent2"/>
                </a:solidFill>
                <a:latin typeface="Times New Roman" panose="02020603050405020304" pitchFamily="18" charset="0"/>
              </a:rPr>
              <a:t>7.2 </a:t>
            </a:r>
            <a:r>
              <a:rPr lang="zh-CN" altLang="en-US" sz="2500">
                <a:solidFill>
                  <a:schemeClr val="accent2"/>
                </a:solidFill>
                <a:latin typeface="Times New Roman" panose="02020603050405020304" pitchFamily="18" charset="0"/>
              </a:rPr>
              <a:t>随机存取存储器（</a:t>
            </a:r>
            <a:r>
              <a:rPr lang="en-US" altLang="zh-CN" sz="2500">
                <a:solidFill>
                  <a:schemeClr val="accent2"/>
                </a:solidFill>
                <a:latin typeface="Times New Roman" panose="02020603050405020304" pitchFamily="18" charset="0"/>
              </a:rPr>
              <a:t>RAM</a:t>
            </a:r>
            <a:r>
              <a:rPr lang="zh-CN" altLang="en-US" sz="2500">
                <a:solidFill>
                  <a:schemeClr val="accent2"/>
                </a:solidFill>
                <a:latin typeface="Times New Roman" panose="02020603050405020304" pitchFamily="18" charset="0"/>
              </a:rPr>
              <a:t>）</a:t>
            </a:r>
          </a:p>
        </p:txBody>
      </p:sp>
      <p:graphicFrame>
        <p:nvGraphicFramePr>
          <p:cNvPr id="385045" name="Object 21"/>
          <p:cNvGraphicFramePr>
            <a:graphicFrameLocks noChangeAspect="1"/>
          </p:cNvGraphicFramePr>
          <p:nvPr/>
        </p:nvGraphicFramePr>
        <p:xfrm>
          <a:off x="4248150" y="1700213"/>
          <a:ext cx="4048125" cy="4441825"/>
        </p:xfrm>
        <a:graphic>
          <a:graphicData uri="http://schemas.openxmlformats.org/presentationml/2006/ole">
            <mc:AlternateContent xmlns:mc="http://schemas.openxmlformats.org/markup-compatibility/2006">
              <mc:Choice xmlns:v="urn:schemas-microsoft-com:vml" Requires="v">
                <p:oleObj spid="_x0000_s10242" name="图片" r:id="rId5" imgW="3105912" imgH="3429000" progId="Word.Picture.8">
                  <p:embed/>
                </p:oleObj>
              </mc:Choice>
              <mc:Fallback>
                <p:oleObj name="图片" r:id="rId5" imgW="3105912" imgH="3429000" progId="Word.Picture.8">
                  <p:embed/>
                  <p:pic>
                    <p:nvPicPr>
                      <p:cNvPr id="385045"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48150" y="1700213"/>
                        <a:ext cx="4048125" cy="444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5046" name="Rectangle 22"/>
          <p:cNvSpPr>
            <a:spLocks noChangeArrowheads="1"/>
          </p:cNvSpPr>
          <p:nvPr/>
        </p:nvSpPr>
        <p:spPr bwMode="auto">
          <a:xfrm>
            <a:off x="468313" y="1316038"/>
            <a:ext cx="60848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chemeClr val="accent2"/>
                </a:solidFill>
                <a:latin typeface="Times New Roman" panose="02020603050405020304" pitchFamily="18" charset="0"/>
              </a:rPr>
              <a:t>7.2.1 </a:t>
            </a:r>
            <a:r>
              <a:rPr lang="zh-CN" altLang="en-US" sz="2400">
                <a:solidFill>
                  <a:schemeClr val="accent2"/>
                </a:solidFill>
                <a:latin typeface="Times New Roman" panose="02020603050405020304" pitchFamily="18" charset="0"/>
              </a:rPr>
              <a:t>静态随机存取存储器</a:t>
            </a:r>
            <a:r>
              <a:rPr lang="en-US" altLang="zh-CN" sz="2400">
                <a:solidFill>
                  <a:schemeClr val="accent2"/>
                </a:solidFill>
                <a:latin typeface="Times New Roman" panose="02020603050405020304" pitchFamily="18" charset="0"/>
              </a:rPr>
              <a:t>(SRAM)</a:t>
            </a:r>
          </a:p>
        </p:txBody>
      </p:sp>
      <p:sp>
        <p:nvSpPr>
          <p:cNvPr id="385047" name="Rectangle 23"/>
          <p:cNvSpPr>
            <a:spLocks noChangeArrowheads="1"/>
          </p:cNvSpPr>
          <p:nvPr/>
        </p:nvSpPr>
        <p:spPr bwMode="auto">
          <a:xfrm>
            <a:off x="395288" y="1952625"/>
            <a:ext cx="4176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400">
                <a:solidFill>
                  <a:srgbClr val="000066"/>
                </a:solidFill>
                <a:latin typeface="Times New Roman" panose="02020603050405020304" pitchFamily="18" charset="0"/>
              </a:rPr>
              <a:t>1. SRAM </a:t>
            </a:r>
            <a:r>
              <a:rPr lang="zh-CN" altLang="en-US" sz="2400">
                <a:solidFill>
                  <a:srgbClr val="000066"/>
                </a:solidFill>
                <a:latin typeface="Times New Roman" panose="02020603050405020304" pitchFamily="18" charset="0"/>
              </a:rPr>
              <a:t>的基本结构及输出</a:t>
            </a:r>
          </a:p>
        </p:txBody>
      </p:sp>
      <p:sp>
        <p:nvSpPr>
          <p:cNvPr id="385048" name="Rectangle 24"/>
          <p:cNvSpPr>
            <a:spLocks noChangeArrowheads="1"/>
          </p:cNvSpPr>
          <p:nvPr/>
        </p:nvSpPr>
        <p:spPr bwMode="auto">
          <a:xfrm>
            <a:off x="6011863" y="2636838"/>
            <a:ext cx="2197100" cy="1404937"/>
          </a:xfrm>
          <a:prstGeom prst="rect">
            <a:avLst/>
          </a:prstGeom>
          <a:noFill/>
          <a:ln w="19050">
            <a:solidFill>
              <a:srgbClr val="CC0099"/>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385049" name="Rectangle 25"/>
          <p:cNvSpPr>
            <a:spLocks noChangeArrowheads="1"/>
          </p:cNvSpPr>
          <p:nvPr/>
        </p:nvSpPr>
        <p:spPr bwMode="auto">
          <a:xfrm>
            <a:off x="4284663" y="4184650"/>
            <a:ext cx="4464050" cy="1620838"/>
          </a:xfrm>
          <a:prstGeom prst="rect">
            <a:avLst/>
          </a:prstGeom>
          <a:noFill/>
          <a:ln w="19050">
            <a:solidFill>
              <a:schemeClr val="accent2"/>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385050" name="Group 26"/>
          <p:cNvGrpSpPr>
            <a:grpSpLocks/>
          </p:cNvGrpSpPr>
          <p:nvPr/>
        </p:nvGrpSpPr>
        <p:grpSpPr bwMode="auto">
          <a:xfrm>
            <a:off x="4968875" y="1917700"/>
            <a:ext cx="3132138" cy="2087563"/>
            <a:chOff x="2971" y="1412"/>
            <a:chExt cx="1973" cy="1315"/>
          </a:xfrm>
        </p:grpSpPr>
        <p:sp>
          <p:nvSpPr>
            <p:cNvPr id="5177" name="Line 27"/>
            <p:cNvSpPr>
              <a:spLocks noChangeShapeType="1"/>
            </p:cNvSpPr>
            <p:nvPr/>
          </p:nvSpPr>
          <p:spPr bwMode="auto">
            <a:xfrm>
              <a:off x="2971" y="1430"/>
              <a:ext cx="1973" cy="0"/>
            </a:xfrm>
            <a:prstGeom prst="line">
              <a:avLst/>
            </a:prstGeom>
            <a:noFill/>
            <a:ln w="285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78" name="Line 28"/>
            <p:cNvSpPr>
              <a:spLocks noChangeShapeType="1"/>
            </p:cNvSpPr>
            <p:nvPr/>
          </p:nvSpPr>
          <p:spPr bwMode="auto">
            <a:xfrm>
              <a:off x="3600" y="1838"/>
              <a:ext cx="1276" cy="0"/>
            </a:xfrm>
            <a:prstGeom prst="line">
              <a:avLst/>
            </a:prstGeom>
            <a:noFill/>
            <a:ln w="285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79" name="Line 29"/>
            <p:cNvSpPr>
              <a:spLocks noChangeShapeType="1"/>
            </p:cNvSpPr>
            <p:nvPr/>
          </p:nvSpPr>
          <p:spPr bwMode="auto">
            <a:xfrm>
              <a:off x="2971" y="1412"/>
              <a:ext cx="0" cy="1296"/>
            </a:xfrm>
            <a:prstGeom prst="line">
              <a:avLst/>
            </a:prstGeom>
            <a:noFill/>
            <a:ln w="285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80" name="Line 30"/>
            <p:cNvSpPr>
              <a:spLocks noChangeShapeType="1"/>
            </p:cNvSpPr>
            <p:nvPr/>
          </p:nvSpPr>
          <p:spPr bwMode="auto">
            <a:xfrm>
              <a:off x="2971" y="2727"/>
              <a:ext cx="606" cy="0"/>
            </a:xfrm>
            <a:prstGeom prst="line">
              <a:avLst/>
            </a:prstGeom>
            <a:noFill/>
            <a:ln w="285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81" name="Line 31"/>
            <p:cNvSpPr>
              <a:spLocks noChangeShapeType="1"/>
            </p:cNvSpPr>
            <p:nvPr/>
          </p:nvSpPr>
          <p:spPr bwMode="auto">
            <a:xfrm>
              <a:off x="3588" y="1856"/>
              <a:ext cx="0" cy="852"/>
            </a:xfrm>
            <a:prstGeom prst="line">
              <a:avLst/>
            </a:prstGeom>
            <a:noFill/>
            <a:ln w="285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82" name="Line 32"/>
            <p:cNvSpPr>
              <a:spLocks noChangeShapeType="1"/>
            </p:cNvSpPr>
            <p:nvPr/>
          </p:nvSpPr>
          <p:spPr bwMode="auto">
            <a:xfrm>
              <a:off x="4921" y="1412"/>
              <a:ext cx="0" cy="426"/>
            </a:xfrm>
            <a:prstGeom prst="line">
              <a:avLst/>
            </a:prstGeom>
            <a:noFill/>
            <a:ln w="28575">
              <a:solidFill>
                <a:schemeClr val="folHlink"/>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385058" name="Group 34"/>
          <p:cNvGrpSpPr>
            <a:grpSpLocks/>
          </p:cNvGrpSpPr>
          <p:nvPr/>
        </p:nvGrpSpPr>
        <p:grpSpPr bwMode="auto">
          <a:xfrm>
            <a:off x="992188" y="2663825"/>
            <a:ext cx="2643187" cy="481013"/>
            <a:chOff x="204" y="1842"/>
            <a:chExt cx="1665" cy="303"/>
          </a:xfrm>
        </p:grpSpPr>
        <p:grpSp>
          <p:nvGrpSpPr>
            <p:cNvPr id="5167" name="Group 35"/>
            <p:cNvGrpSpPr>
              <a:grpSpLocks/>
            </p:cNvGrpSpPr>
            <p:nvPr/>
          </p:nvGrpSpPr>
          <p:grpSpPr bwMode="auto">
            <a:xfrm>
              <a:off x="204" y="1842"/>
              <a:ext cx="1134" cy="303"/>
              <a:chOff x="567" y="1827"/>
              <a:chExt cx="1134" cy="303"/>
            </a:xfrm>
          </p:grpSpPr>
          <p:grpSp>
            <p:nvGrpSpPr>
              <p:cNvPr id="5169" name="Group 36"/>
              <p:cNvGrpSpPr>
                <a:grpSpLocks/>
              </p:cNvGrpSpPr>
              <p:nvPr/>
            </p:nvGrpSpPr>
            <p:grpSpPr bwMode="auto">
              <a:xfrm>
                <a:off x="567" y="1827"/>
                <a:ext cx="420" cy="288"/>
                <a:chOff x="825" y="2201"/>
                <a:chExt cx="420" cy="288"/>
              </a:xfrm>
            </p:grpSpPr>
            <p:sp>
              <p:nvSpPr>
                <p:cNvPr id="5175" name="Rectangle 37"/>
                <p:cNvSpPr>
                  <a:spLocks noChangeArrowheads="1"/>
                </p:cNvSpPr>
                <p:nvPr/>
              </p:nvSpPr>
              <p:spPr bwMode="auto">
                <a:xfrm>
                  <a:off x="825" y="2201"/>
                  <a:ext cx="4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chemeClr val="tx2"/>
                      </a:solidFill>
                      <a:latin typeface="Times New Roman" panose="02020603050405020304" pitchFamily="18" charset="0"/>
                      <a:ea typeface="楷体_GB2312" pitchFamily="49" charset="-122"/>
                    </a:rPr>
                    <a:t>CE</a:t>
                  </a:r>
                  <a:r>
                    <a:rPr lang="en-US" altLang="zh-CN" sz="2400" i="1">
                      <a:solidFill>
                        <a:srgbClr val="FF3300"/>
                      </a:solidFill>
                      <a:latin typeface="Times New Roman" panose="02020603050405020304" pitchFamily="18" charset="0"/>
                      <a:ea typeface="楷体_GB2312" pitchFamily="49" charset="-122"/>
                    </a:rPr>
                    <a:t> </a:t>
                  </a:r>
                </a:p>
              </p:txBody>
            </p:sp>
            <p:sp>
              <p:nvSpPr>
                <p:cNvPr id="5176" name="Line 38"/>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5170" name="Group 39"/>
              <p:cNvGrpSpPr>
                <a:grpSpLocks/>
              </p:cNvGrpSpPr>
              <p:nvPr/>
            </p:nvGrpSpPr>
            <p:grpSpPr bwMode="auto">
              <a:xfrm>
                <a:off x="1270" y="1827"/>
                <a:ext cx="431" cy="288"/>
                <a:chOff x="825" y="2201"/>
                <a:chExt cx="431" cy="288"/>
              </a:xfrm>
            </p:grpSpPr>
            <p:sp>
              <p:nvSpPr>
                <p:cNvPr id="5173" name="Rectangle 40"/>
                <p:cNvSpPr>
                  <a:spLocks noChangeArrowheads="1"/>
                </p:cNvSpPr>
                <p:nvPr/>
              </p:nvSpPr>
              <p:spPr bwMode="auto">
                <a:xfrm>
                  <a:off x="825" y="2201"/>
                  <a:ext cx="43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chemeClr val="tx2"/>
                      </a:solidFill>
                      <a:latin typeface="Times New Roman" panose="02020603050405020304" pitchFamily="18" charset="0"/>
                      <a:ea typeface="楷体_GB2312" pitchFamily="49" charset="-122"/>
                    </a:rPr>
                    <a:t>OE</a:t>
                  </a:r>
                  <a:r>
                    <a:rPr lang="en-US" altLang="zh-CN" sz="2400">
                      <a:solidFill>
                        <a:srgbClr val="FF3300"/>
                      </a:solidFill>
                      <a:latin typeface="Times New Roman" panose="02020603050405020304" pitchFamily="18" charset="0"/>
                      <a:ea typeface="楷体_GB2312" pitchFamily="49" charset="-122"/>
                    </a:rPr>
                    <a:t> </a:t>
                  </a:r>
                </a:p>
              </p:txBody>
            </p:sp>
            <p:sp>
              <p:nvSpPr>
                <p:cNvPr id="5174" name="Line 41"/>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5171" name="Rectangle 42"/>
              <p:cNvSpPr>
                <a:spLocks noChangeArrowheads="1"/>
              </p:cNvSpPr>
              <p:nvPr/>
            </p:nvSpPr>
            <p:spPr bwMode="auto">
              <a:xfrm>
                <a:off x="907" y="1842"/>
                <a:ext cx="4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chemeClr val="folHlink"/>
                    </a:solidFill>
                    <a:latin typeface="Times New Roman" panose="02020603050405020304" pitchFamily="18" charset="0"/>
                    <a:ea typeface="楷体_GB2312" pitchFamily="49" charset="-122"/>
                  </a:rPr>
                  <a:t>WE</a:t>
                </a:r>
                <a:r>
                  <a:rPr lang="en-US" altLang="zh-CN" sz="2400">
                    <a:solidFill>
                      <a:schemeClr val="folHlink"/>
                    </a:solidFill>
                    <a:latin typeface="Times New Roman" panose="02020603050405020304" pitchFamily="18" charset="0"/>
                    <a:ea typeface="楷体_GB2312" pitchFamily="49" charset="-122"/>
                  </a:rPr>
                  <a:t> </a:t>
                </a:r>
              </a:p>
            </p:txBody>
          </p:sp>
          <p:sp>
            <p:nvSpPr>
              <p:cNvPr id="5172" name="Line 43"/>
              <p:cNvSpPr>
                <a:spLocks noChangeShapeType="1"/>
              </p:cNvSpPr>
              <p:nvPr/>
            </p:nvSpPr>
            <p:spPr bwMode="auto">
              <a:xfrm>
                <a:off x="984" y="1865"/>
                <a:ext cx="263"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5168" name="Rectangle 44"/>
            <p:cNvSpPr>
              <a:spLocks noChangeArrowheads="1"/>
            </p:cNvSpPr>
            <p:nvPr/>
          </p:nvSpPr>
          <p:spPr bwMode="auto">
            <a:xfrm>
              <a:off x="1270" y="1847"/>
              <a:ext cx="59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=1XX</a:t>
              </a:r>
            </a:p>
          </p:txBody>
        </p:sp>
      </p:grpSp>
      <p:sp>
        <p:nvSpPr>
          <p:cNvPr id="385069" name="Rectangle 45"/>
          <p:cNvSpPr>
            <a:spLocks noChangeArrowheads="1"/>
          </p:cNvSpPr>
          <p:nvPr/>
        </p:nvSpPr>
        <p:spPr bwMode="auto">
          <a:xfrm>
            <a:off x="1927225" y="3059113"/>
            <a:ext cx="936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chemeClr val="folHlink"/>
                </a:solidFill>
                <a:latin typeface="Times New Roman" panose="02020603050405020304" pitchFamily="18" charset="0"/>
                <a:ea typeface="楷体_GB2312" pitchFamily="49" charset="-122"/>
              </a:rPr>
              <a:t>高阻</a:t>
            </a:r>
          </a:p>
        </p:txBody>
      </p:sp>
      <p:grpSp>
        <p:nvGrpSpPr>
          <p:cNvPr id="385070" name="Group 46"/>
          <p:cNvGrpSpPr>
            <a:grpSpLocks/>
          </p:cNvGrpSpPr>
          <p:nvPr/>
        </p:nvGrpSpPr>
        <p:grpSpPr bwMode="auto">
          <a:xfrm>
            <a:off x="935038" y="4787900"/>
            <a:ext cx="2574925" cy="481013"/>
            <a:chOff x="181" y="2500"/>
            <a:chExt cx="1622" cy="303"/>
          </a:xfrm>
        </p:grpSpPr>
        <p:grpSp>
          <p:nvGrpSpPr>
            <p:cNvPr id="5157" name="Group 47"/>
            <p:cNvGrpSpPr>
              <a:grpSpLocks/>
            </p:cNvGrpSpPr>
            <p:nvPr/>
          </p:nvGrpSpPr>
          <p:grpSpPr bwMode="auto">
            <a:xfrm>
              <a:off x="181" y="2500"/>
              <a:ext cx="1134" cy="303"/>
              <a:chOff x="567" y="1827"/>
              <a:chExt cx="1134" cy="303"/>
            </a:xfrm>
          </p:grpSpPr>
          <p:grpSp>
            <p:nvGrpSpPr>
              <p:cNvPr id="5159" name="Group 48"/>
              <p:cNvGrpSpPr>
                <a:grpSpLocks/>
              </p:cNvGrpSpPr>
              <p:nvPr/>
            </p:nvGrpSpPr>
            <p:grpSpPr bwMode="auto">
              <a:xfrm>
                <a:off x="567" y="1827"/>
                <a:ext cx="420" cy="288"/>
                <a:chOff x="825" y="2201"/>
                <a:chExt cx="420" cy="288"/>
              </a:xfrm>
            </p:grpSpPr>
            <p:sp>
              <p:nvSpPr>
                <p:cNvPr id="5165" name="Rectangle 49"/>
                <p:cNvSpPr>
                  <a:spLocks noChangeArrowheads="1"/>
                </p:cNvSpPr>
                <p:nvPr/>
              </p:nvSpPr>
              <p:spPr bwMode="auto">
                <a:xfrm>
                  <a:off x="825" y="2201"/>
                  <a:ext cx="4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chemeClr val="tx2"/>
                      </a:solidFill>
                      <a:latin typeface="Times New Roman" panose="02020603050405020304" pitchFamily="18" charset="0"/>
                      <a:ea typeface="楷体_GB2312" pitchFamily="49" charset="-122"/>
                    </a:rPr>
                    <a:t>CE</a:t>
                  </a:r>
                  <a:r>
                    <a:rPr lang="en-US" altLang="zh-CN" sz="2400">
                      <a:solidFill>
                        <a:srgbClr val="FF3300"/>
                      </a:solidFill>
                      <a:latin typeface="Times New Roman" panose="02020603050405020304" pitchFamily="18" charset="0"/>
                      <a:ea typeface="楷体_GB2312" pitchFamily="49" charset="-122"/>
                    </a:rPr>
                    <a:t> </a:t>
                  </a:r>
                </a:p>
              </p:txBody>
            </p:sp>
            <p:sp>
              <p:nvSpPr>
                <p:cNvPr id="5166" name="Line 50"/>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5160" name="Group 51"/>
              <p:cNvGrpSpPr>
                <a:grpSpLocks/>
              </p:cNvGrpSpPr>
              <p:nvPr/>
            </p:nvGrpSpPr>
            <p:grpSpPr bwMode="auto">
              <a:xfrm>
                <a:off x="1270" y="1827"/>
                <a:ext cx="431" cy="288"/>
                <a:chOff x="825" y="2201"/>
                <a:chExt cx="431" cy="288"/>
              </a:xfrm>
            </p:grpSpPr>
            <p:sp>
              <p:nvSpPr>
                <p:cNvPr id="5163" name="Rectangle 52"/>
                <p:cNvSpPr>
                  <a:spLocks noChangeArrowheads="1"/>
                </p:cNvSpPr>
                <p:nvPr/>
              </p:nvSpPr>
              <p:spPr bwMode="auto">
                <a:xfrm>
                  <a:off x="825" y="2201"/>
                  <a:ext cx="43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chemeClr val="tx2"/>
                      </a:solidFill>
                      <a:latin typeface="Times New Roman" panose="02020603050405020304" pitchFamily="18" charset="0"/>
                      <a:ea typeface="楷体_GB2312" pitchFamily="49" charset="-122"/>
                    </a:rPr>
                    <a:t>OE</a:t>
                  </a:r>
                  <a:r>
                    <a:rPr lang="en-US" altLang="zh-CN" sz="2400">
                      <a:solidFill>
                        <a:srgbClr val="FF3300"/>
                      </a:solidFill>
                      <a:latin typeface="Times New Roman" panose="02020603050405020304" pitchFamily="18" charset="0"/>
                      <a:ea typeface="楷体_GB2312" pitchFamily="49" charset="-122"/>
                    </a:rPr>
                    <a:t> </a:t>
                  </a:r>
                </a:p>
              </p:txBody>
            </p:sp>
            <p:sp>
              <p:nvSpPr>
                <p:cNvPr id="5164" name="Line 53"/>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5161" name="Rectangle 54"/>
              <p:cNvSpPr>
                <a:spLocks noChangeArrowheads="1"/>
              </p:cNvSpPr>
              <p:nvPr/>
            </p:nvSpPr>
            <p:spPr bwMode="auto">
              <a:xfrm>
                <a:off x="907" y="1842"/>
                <a:ext cx="4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chemeClr val="tx2"/>
                    </a:solidFill>
                    <a:latin typeface="Times New Roman" panose="02020603050405020304" pitchFamily="18" charset="0"/>
                    <a:ea typeface="楷体_GB2312" pitchFamily="49" charset="-122"/>
                  </a:rPr>
                  <a:t>WE</a:t>
                </a:r>
                <a:r>
                  <a:rPr lang="en-US" altLang="zh-CN" sz="2400">
                    <a:solidFill>
                      <a:srgbClr val="FF3300"/>
                    </a:solidFill>
                    <a:latin typeface="Times New Roman" panose="02020603050405020304" pitchFamily="18" charset="0"/>
                    <a:ea typeface="楷体_GB2312" pitchFamily="49" charset="-122"/>
                  </a:rPr>
                  <a:t> </a:t>
                </a:r>
              </a:p>
            </p:txBody>
          </p:sp>
          <p:sp>
            <p:nvSpPr>
              <p:cNvPr id="5162" name="Line 55"/>
              <p:cNvSpPr>
                <a:spLocks noChangeShapeType="1"/>
              </p:cNvSpPr>
              <p:nvPr/>
            </p:nvSpPr>
            <p:spPr bwMode="auto">
              <a:xfrm>
                <a:off x="984" y="1865"/>
                <a:ext cx="263"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5158" name="Rectangle 56"/>
            <p:cNvSpPr>
              <a:spLocks noChangeArrowheads="1"/>
            </p:cNvSpPr>
            <p:nvPr/>
          </p:nvSpPr>
          <p:spPr bwMode="auto">
            <a:xfrm>
              <a:off x="1247" y="2505"/>
              <a:ext cx="55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chemeClr val="tx2"/>
                  </a:solidFill>
                  <a:latin typeface="Times New Roman" panose="02020603050405020304" pitchFamily="18" charset="0"/>
                </a:rPr>
                <a:t>=</a:t>
              </a:r>
              <a:r>
                <a:rPr lang="en-US" altLang="zh-CN" sz="2400">
                  <a:solidFill>
                    <a:srgbClr val="000066"/>
                  </a:solidFill>
                  <a:latin typeface="Times New Roman" panose="02020603050405020304" pitchFamily="18" charset="0"/>
                </a:rPr>
                <a:t>00X</a:t>
              </a:r>
            </a:p>
          </p:txBody>
        </p:sp>
      </p:grpSp>
      <p:sp>
        <p:nvSpPr>
          <p:cNvPr id="385081" name="Rectangle 57"/>
          <p:cNvSpPr>
            <a:spLocks noChangeArrowheads="1"/>
          </p:cNvSpPr>
          <p:nvPr/>
        </p:nvSpPr>
        <p:spPr bwMode="auto">
          <a:xfrm>
            <a:off x="1958975" y="5256213"/>
            <a:ext cx="79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输入</a:t>
            </a:r>
          </a:p>
        </p:txBody>
      </p:sp>
      <p:grpSp>
        <p:nvGrpSpPr>
          <p:cNvPr id="385082" name="Group 58"/>
          <p:cNvGrpSpPr>
            <a:grpSpLocks/>
          </p:cNvGrpSpPr>
          <p:nvPr/>
        </p:nvGrpSpPr>
        <p:grpSpPr bwMode="auto">
          <a:xfrm>
            <a:off x="919163" y="3598863"/>
            <a:ext cx="2506662" cy="481012"/>
            <a:chOff x="181" y="3113"/>
            <a:chExt cx="1579" cy="303"/>
          </a:xfrm>
        </p:grpSpPr>
        <p:grpSp>
          <p:nvGrpSpPr>
            <p:cNvPr id="5147" name="Group 59"/>
            <p:cNvGrpSpPr>
              <a:grpSpLocks/>
            </p:cNvGrpSpPr>
            <p:nvPr/>
          </p:nvGrpSpPr>
          <p:grpSpPr bwMode="auto">
            <a:xfrm>
              <a:off x="181" y="3113"/>
              <a:ext cx="1134" cy="303"/>
              <a:chOff x="567" y="1827"/>
              <a:chExt cx="1134" cy="303"/>
            </a:xfrm>
          </p:grpSpPr>
          <p:grpSp>
            <p:nvGrpSpPr>
              <p:cNvPr id="5149" name="Group 60"/>
              <p:cNvGrpSpPr>
                <a:grpSpLocks/>
              </p:cNvGrpSpPr>
              <p:nvPr/>
            </p:nvGrpSpPr>
            <p:grpSpPr bwMode="auto">
              <a:xfrm>
                <a:off x="567" y="1827"/>
                <a:ext cx="420" cy="288"/>
                <a:chOff x="825" y="2201"/>
                <a:chExt cx="420" cy="288"/>
              </a:xfrm>
            </p:grpSpPr>
            <p:sp>
              <p:nvSpPr>
                <p:cNvPr id="5155" name="Rectangle 61"/>
                <p:cNvSpPr>
                  <a:spLocks noChangeArrowheads="1"/>
                </p:cNvSpPr>
                <p:nvPr/>
              </p:nvSpPr>
              <p:spPr bwMode="auto">
                <a:xfrm>
                  <a:off x="825" y="2201"/>
                  <a:ext cx="4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chemeClr val="tx2"/>
                      </a:solidFill>
                      <a:latin typeface="Times New Roman" panose="02020603050405020304" pitchFamily="18" charset="0"/>
                      <a:ea typeface="楷体_GB2312" pitchFamily="49" charset="-122"/>
                    </a:rPr>
                    <a:t>CE</a:t>
                  </a:r>
                  <a:r>
                    <a:rPr lang="en-US" altLang="zh-CN" sz="2400">
                      <a:solidFill>
                        <a:srgbClr val="FF3300"/>
                      </a:solidFill>
                      <a:latin typeface="Times New Roman" panose="02020603050405020304" pitchFamily="18" charset="0"/>
                      <a:ea typeface="楷体_GB2312" pitchFamily="49" charset="-122"/>
                    </a:rPr>
                    <a:t> </a:t>
                  </a:r>
                </a:p>
              </p:txBody>
            </p:sp>
            <p:sp>
              <p:nvSpPr>
                <p:cNvPr id="5156" name="Line 62"/>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5150" name="Group 63"/>
              <p:cNvGrpSpPr>
                <a:grpSpLocks/>
              </p:cNvGrpSpPr>
              <p:nvPr/>
            </p:nvGrpSpPr>
            <p:grpSpPr bwMode="auto">
              <a:xfrm>
                <a:off x="1270" y="1827"/>
                <a:ext cx="431" cy="288"/>
                <a:chOff x="825" y="2201"/>
                <a:chExt cx="431" cy="288"/>
              </a:xfrm>
            </p:grpSpPr>
            <p:sp>
              <p:nvSpPr>
                <p:cNvPr id="5153" name="Rectangle 64"/>
                <p:cNvSpPr>
                  <a:spLocks noChangeArrowheads="1"/>
                </p:cNvSpPr>
                <p:nvPr/>
              </p:nvSpPr>
              <p:spPr bwMode="auto">
                <a:xfrm>
                  <a:off x="825" y="2201"/>
                  <a:ext cx="43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chemeClr val="tx2"/>
                      </a:solidFill>
                      <a:latin typeface="Times New Roman" panose="02020603050405020304" pitchFamily="18" charset="0"/>
                      <a:ea typeface="楷体_GB2312" pitchFamily="49" charset="-122"/>
                    </a:rPr>
                    <a:t>OE</a:t>
                  </a:r>
                  <a:r>
                    <a:rPr lang="en-US" altLang="zh-CN" sz="2400">
                      <a:solidFill>
                        <a:srgbClr val="FF3300"/>
                      </a:solidFill>
                      <a:latin typeface="Times New Roman" panose="02020603050405020304" pitchFamily="18" charset="0"/>
                      <a:ea typeface="楷体_GB2312" pitchFamily="49" charset="-122"/>
                    </a:rPr>
                    <a:t> </a:t>
                  </a:r>
                </a:p>
              </p:txBody>
            </p:sp>
            <p:sp>
              <p:nvSpPr>
                <p:cNvPr id="5154" name="Line 65"/>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5151" name="Rectangle 66"/>
              <p:cNvSpPr>
                <a:spLocks noChangeArrowheads="1"/>
              </p:cNvSpPr>
              <p:nvPr/>
            </p:nvSpPr>
            <p:spPr bwMode="auto">
              <a:xfrm>
                <a:off x="907" y="1842"/>
                <a:ext cx="4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chemeClr val="tx2"/>
                    </a:solidFill>
                    <a:latin typeface="Times New Roman" panose="02020603050405020304" pitchFamily="18" charset="0"/>
                    <a:ea typeface="楷体_GB2312" pitchFamily="49" charset="-122"/>
                  </a:rPr>
                  <a:t>WE</a:t>
                </a:r>
                <a:r>
                  <a:rPr lang="en-US" altLang="zh-CN" sz="2400">
                    <a:solidFill>
                      <a:srgbClr val="FF3300"/>
                    </a:solidFill>
                    <a:latin typeface="Times New Roman" panose="02020603050405020304" pitchFamily="18" charset="0"/>
                    <a:ea typeface="楷体_GB2312" pitchFamily="49" charset="-122"/>
                  </a:rPr>
                  <a:t> </a:t>
                </a:r>
              </a:p>
            </p:txBody>
          </p:sp>
          <p:sp>
            <p:nvSpPr>
              <p:cNvPr id="5152" name="Line 67"/>
              <p:cNvSpPr>
                <a:spLocks noChangeShapeType="1"/>
              </p:cNvSpPr>
              <p:nvPr/>
            </p:nvSpPr>
            <p:spPr bwMode="auto">
              <a:xfrm>
                <a:off x="984" y="1865"/>
                <a:ext cx="263"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5148" name="Rectangle 68"/>
            <p:cNvSpPr>
              <a:spLocks noChangeArrowheads="1"/>
            </p:cNvSpPr>
            <p:nvPr/>
          </p:nvSpPr>
          <p:spPr bwMode="auto">
            <a:xfrm>
              <a:off x="1247" y="3118"/>
              <a:ext cx="51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=010</a:t>
              </a:r>
            </a:p>
          </p:txBody>
        </p:sp>
      </p:grpSp>
      <p:sp>
        <p:nvSpPr>
          <p:cNvPr id="385093" name="Rectangle 69"/>
          <p:cNvSpPr>
            <a:spLocks noChangeArrowheads="1"/>
          </p:cNvSpPr>
          <p:nvPr/>
        </p:nvSpPr>
        <p:spPr bwMode="auto">
          <a:xfrm>
            <a:off x="1963738" y="4140200"/>
            <a:ext cx="79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chemeClr val="folHlink"/>
                </a:solidFill>
                <a:latin typeface="Times New Roman" panose="02020603050405020304" pitchFamily="18" charset="0"/>
                <a:ea typeface="楷体_GB2312" pitchFamily="49" charset="-122"/>
              </a:rPr>
              <a:t>输出</a:t>
            </a:r>
          </a:p>
        </p:txBody>
      </p:sp>
      <p:grpSp>
        <p:nvGrpSpPr>
          <p:cNvPr id="385094" name="Group 70"/>
          <p:cNvGrpSpPr>
            <a:grpSpLocks/>
          </p:cNvGrpSpPr>
          <p:nvPr/>
        </p:nvGrpSpPr>
        <p:grpSpPr bwMode="auto">
          <a:xfrm>
            <a:off x="992188" y="5724525"/>
            <a:ext cx="2506662" cy="481013"/>
            <a:chOff x="204" y="3694"/>
            <a:chExt cx="1579" cy="303"/>
          </a:xfrm>
        </p:grpSpPr>
        <p:grpSp>
          <p:nvGrpSpPr>
            <p:cNvPr id="5137" name="Group 71"/>
            <p:cNvGrpSpPr>
              <a:grpSpLocks/>
            </p:cNvGrpSpPr>
            <p:nvPr/>
          </p:nvGrpSpPr>
          <p:grpSpPr bwMode="auto">
            <a:xfrm>
              <a:off x="204" y="3694"/>
              <a:ext cx="1134" cy="303"/>
              <a:chOff x="567" y="1827"/>
              <a:chExt cx="1134" cy="303"/>
            </a:xfrm>
          </p:grpSpPr>
          <p:grpSp>
            <p:nvGrpSpPr>
              <p:cNvPr id="5139" name="Group 72"/>
              <p:cNvGrpSpPr>
                <a:grpSpLocks/>
              </p:cNvGrpSpPr>
              <p:nvPr/>
            </p:nvGrpSpPr>
            <p:grpSpPr bwMode="auto">
              <a:xfrm>
                <a:off x="567" y="1827"/>
                <a:ext cx="420" cy="288"/>
                <a:chOff x="825" y="2201"/>
                <a:chExt cx="420" cy="288"/>
              </a:xfrm>
            </p:grpSpPr>
            <p:sp>
              <p:nvSpPr>
                <p:cNvPr id="5145" name="Rectangle 73"/>
                <p:cNvSpPr>
                  <a:spLocks noChangeArrowheads="1"/>
                </p:cNvSpPr>
                <p:nvPr/>
              </p:nvSpPr>
              <p:spPr bwMode="auto">
                <a:xfrm>
                  <a:off x="825" y="2201"/>
                  <a:ext cx="4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chemeClr val="tx2"/>
                      </a:solidFill>
                      <a:latin typeface="Times New Roman" panose="02020603050405020304" pitchFamily="18" charset="0"/>
                      <a:ea typeface="楷体_GB2312" pitchFamily="49" charset="-122"/>
                    </a:rPr>
                    <a:t>CE</a:t>
                  </a:r>
                  <a:r>
                    <a:rPr lang="en-US" altLang="zh-CN" sz="2400">
                      <a:solidFill>
                        <a:srgbClr val="FF3300"/>
                      </a:solidFill>
                      <a:latin typeface="Times New Roman" panose="02020603050405020304" pitchFamily="18" charset="0"/>
                      <a:ea typeface="楷体_GB2312" pitchFamily="49" charset="-122"/>
                    </a:rPr>
                    <a:t> </a:t>
                  </a:r>
                </a:p>
              </p:txBody>
            </p:sp>
            <p:sp>
              <p:nvSpPr>
                <p:cNvPr id="5146" name="Line 74"/>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5140" name="Group 75"/>
              <p:cNvGrpSpPr>
                <a:grpSpLocks/>
              </p:cNvGrpSpPr>
              <p:nvPr/>
            </p:nvGrpSpPr>
            <p:grpSpPr bwMode="auto">
              <a:xfrm>
                <a:off x="1270" y="1827"/>
                <a:ext cx="431" cy="288"/>
                <a:chOff x="825" y="2201"/>
                <a:chExt cx="431" cy="288"/>
              </a:xfrm>
            </p:grpSpPr>
            <p:sp>
              <p:nvSpPr>
                <p:cNvPr id="5143" name="Rectangle 76"/>
                <p:cNvSpPr>
                  <a:spLocks noChangeArrowheads="1"/>
                </p:cNvSpPr>
                <p:nvPr/>
              </p:nvSpPr>
              <p:spPr bwMode="auto">
                <a:xfrm>
                  <a:off x="825" y="2201"/>
                  <a:ext cx="43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chemeClr val="tx2"/>
                      </a:solidFill>
                      <a:latin typeface="Times New Roman" panose="02020603050405020304" pitchFamily="18" charset="0"/>
                      <a:ea typeface="楷体_GB2312" pitchFamily="49" charset="-122"/>
                    </a:rPr>
                    <a:t>OE</a:t>
                  </a:r>
                  <a:r>
                    <a:rPr lang="en-US" altLang="zh-CN" sz="2400">
                      <a:solidFill>
                        <a:srgbClr val="FF3300"/>
                      </a:solidFill>
                      <a:latin typeface="Times New Roman" panose="02020603050405020304" pitchFamily="18" charset="0"/>
                      <a:ea typeface="楷体_GB2312" pitchFamily="49" charset="-122"/>
                    </a:rPr>
                    <a:t> </a:t>
                  </a:r>
                </a:p>
              </p:txBody>
            </p:sp>
            <p:sp>
              <p:nvSpPr>
                <p:cNvPr id="5144" name="Line 77"/>
                <p:cNvSpPr>
                  <a:spLocks noChangeShapeType="1"/>
                </p:cNvSpPr>
                <p:nvPr/>
              </p:nvSpPr>
              <p:spPr bwMode="auto">
                <a:xfrm>
                  <a:off x="907" y="2228"/>
                  <a:ext cx="204"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5141" name="Rectangle 78"/>
              <p:cNvSpPr>
                <a:spLocks noChangeArrowheads="1"/>
              </p:cNvSpPr>
              <p:nvPr/>
            </p:nvSpPr>
            <p:spPr bwMode="auto">
              <a:xfrm>
                <a:off x="907" y="1842"/>
                <a:ext cx="4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chemeClr val="tx2"/>
                    </a:solidFill>
                    <a:latin typeface="Times New Roman" panose="02020603050405020304" pitchFamily="18" charset="0"/>
                    <a:ea typeface="楷体_GB2312" pitchFamily="49" charset="-122"/>
                  </a:rPr>
                  <a:t>WE</a:t>
                </a:r>
                <a:r>
                  <a:rPr lang="en-US" altLang="zh-CN" sz="2400" i="1">
                    <a:solidFill>
                      <a:srgbClr val="FF3300"/>
                    </a:solidFill>
                    <a:latin typeface="Times New Roman" panose="02020603050405020304" pitchFamily="18" charset="0"/>
                    <a:ea typeface="楷体_GB2312" pitchFamily="49" charset="-122"/>
                  </a:rPr>
                  <a:t> </a:t>
                </a:r>
              </a:p>
            </p:txBody>
          </p:sp>
          <p:sp>
            <p:nvSpPr>
              <p:cNvPr id="5142" name="Line 79"/>
              <p:cNvSpPr>
                <a:spLocks noChangeShapeType="1"/>
              </p:cNvSpPr>
              <p:nvPr/>
            </p:nvSpPr>
            <p:spPr bwMode="auto">
              <a:xfrm>
                <a:off x="984" y="1865"/>
                <a:ext cx="263" cy="0"/>
              </a:xfrm>
              <a:prstGeom prst="line">
                <a:avLst/>
              </a:prstGeom>
              <a:noFill/>
              <a:ln w="28575">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5138" name="Rectangle 80"/>
            <p:cNvSpPr>
              <a:spLocks noChangeArrowheads="1"/>
            </p:cNvSpPr>
            <p:nvPr/>
          </p:nvSpPr>
          <p:spPr bwMode="auto">
            <a:xfrm>
              <a:off x="1270" y="3699"/>
              <a:ext cx="51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rPr>
                <a:t>=011</a:t>
              </a:r>
            </a:p>
          </p:txBody>
        </p:sp>
      </p:grpSp>
      <p:sp>
        <p:nvSpPr>
          <p:cNvPr id="385105" name="Rectangle 81"/>
          <p:cNvSpPr>
            <a:spLocks noChangeArrowheads="1"/>
          </p:cNvSpPr>
          <p:nvPr/>
        </p:nvSpPr>
        <p:spPr bwMode="auto">
          <a:xfrm>
            <a:off x="1676400" y="6248400"/>
            <a:ext cx="79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高阻</a:t>
            </a:r>
          </a:p>
        </p:txBody>
      </p:sp>
    </p:spTree>
    <p:extLst>
      <p:ext uri="{BB962C8B-B14F-4D97-AF65-F5344CB8AC3E}">
        <p14:creationId xmlns:p14="http://schemas.microsoft.com/office/powerpoint/2010/main" val="3393810240"/>
      </p:ext>
    </p:extLst>
  </p:cSld>
  <p:clrMapOvr>
    <a:masterClrMapping/>
  </p:clrMapOvr>
  <p:transition>
    <p:wipe dir="r"/>
    <p:sndAc>
      <p:stSnd>
        <p:snd r:embed="rId4"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5046"/>
                                        </p:tgtEl>
                                        <p:attrNameLst>
                                          <p:attrName>style.visibility</p:attrName>
                                        </p:attrNameLst>
                                      </p:cBhvr>
                                      <p:to>
                                        <p:strVal val="visible"/>
                                      </p:to>
                                    </p:set>
                                    <p:animEffect transition="in" filter="strips(downRight)">
                                      <p:cBhvr>
                                        <p:cTn id="7" dur="500"/>
                                        <p:tgtEl>
                                          <p:spTgt spid="3850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85047"/>
                                        </p:tgtEl>
                                        <p:attrNameLst>
                                          <p:attrName>style.visibility</p:attrName>
                                        </p:attrNameLst>
                                      </p:cBhvr>
                                      <p:to>
                                        <p:strVal val="visible"/>
                                      </p:to>
                                    </p:set>
                                    <p:animEffect transition="in" filter="strips(downRight)">
                                      <p:cBhvr>
                                        <p:cTn id="12" dur="500"/>
                                        <p:tgtEl>
                                          <p:spTgt spid="38504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85045"/>
                                        </p:tgtEl>
                                        <p:attrNameLst>
                                          <p:attrName>style.visibility</p:attrName>
                                        </p:attrNameLst>
                                      </p:cBhvr>
                                      <p:to>
                                        <p:strVal val="visible"/>
                                      </p:to>
                                    </p:set>
                                    <p:animEffect transition="in" filter="wipe(left)">
                                      <p:cBhvr>
                                        <p:cTn id="17" dur="500"/>
                                        <p:tgtEl>
                                          <p:spTgt spid="38504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85050"/>
                                        </p:tgtEl>
                                        <p:attrNameLst>
                                          <p:attrName>style.visibility</p:attrName>
                                        </p:attrNameLst>
                                      </p:cBhvr>
                                      <p:to>
                                        <p:strVal val="visible"/>
                                      </p:to>
                                    </p:set>
                                    <p:animEffect transition="in" filter="box(in)">
                                      <p:cBhvr>
                                        <p:cTn id="22" dur="500"/>
                                        <p:tgtEl>
                                          <p:spTgt spid="38505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85048"/>
                                        </p:tgtEl>
                                        <p:attrNameLst>
                                          <p:attrName>style.visibility</p:attrName>
                                        </p:attrNameLst>
                                      </p:cBhvr>
                                      <p:to>
                                        <p:strVal val="visible"/>
                                      </p:to>
                                    </p:set>
                                    <p:animEffect transition="in" filter="box(in)">
                                      <p:cBhvr>
                                        <p:cTn id="27" dur="500"/>
                                        <p:tgtEl>
                                          <p:spTgt spid="3850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85049"/>
                                        </p:tgtEl>
                                        <p:attrNameLst>
                                          <p:attrName>style.visibility</p:attrName>
                                        </p:attrNameLst>
                                      </p:cBhvr>
                                      <p:to>
                                        <p:strVal val="visible"/>
                                      </p:to>
                                    </p:set>
                                    <p:animEffect transition="in" filter="box(in)">
                                      <p:cBhvr>
                                        <p:cTn id="32" dur="500"/>
                                        <p:tgtEl>
                                          <p:spTgt spid="3850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85058"/>
                                        </p:tgtEl>
                                        <p:attrNameLst>
                                          <p:attrName>style.visibility</p:attrName>
                                        </p:attrNameLst>
                                      </p:cBhvr>
                                      <p:to>
                                        <p:strVal val="visible"/>
                                      </p:to>
                                    </p:set>
                                    <p:animEffect transition="in" filter="strips(downRight)">
                                      <p:cBhvr>
                                        <p:cTn id="37" dur="500"/>
                                        <p:tgtEl>
                                          <p:spTgt spid="38505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5069"/>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nodeType="clickEffect">
                                  <p:stCondLst>
                                    <p:cond delay="0"/>
                                  </p:stCondLst>
                                  <p:childTnLst>
                                    <p:set>
                                      <p:cBhvr>
                                        <p:cTn id="45" dur="1" fill="hold">
                                          <p:stCondLst>
                                            <p:cond delay="0"/>
                                          </p:stCondLst>
                                        </p:cTn>
                                        <p:tgtEl>
                                          <p:spTgt spid="385082"/>
                                        </p:tgtEl>
                                        <p:attrNameLst>
                                          <p:attrName>style.visibility</p:attrName>
                                        </p:attrNameLst>
                                      </p:cBhvr>
                                      <p:to>
                                        <p:strVal val="visible"/>
                                      </p:to>
                                    </p:set>
                                    <p:animEffect transition="in" filter="strips(downRight)">
                                      <p:cBhvr>
                                        <p:cTn id="46" dur="500"/>
                                        <p:tgtEl>
                                          <p:spTgt spid="385082"/>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4" presetClass="entr" presetSubtype="32" fill="hold" grpId="0" nodeType="clickEffect">
                                  <p:stCondLst>
                                    <p:cond delay="0"/>
                                  </p:stCondLst>
                                  <p:childTnLst>
                                    <p:set>
                                      <p:cBhvr>
                                        <p:cTn id="50" dur="1" fill="hold">
                                          <p:stCondLst>
                                            <p:cond delay="0"/>
                                          </p:stCondLst>
                                        </p:cTn>
                                        <p:tgtEl>
                                          <p:spTgt spid="385093"/>
                                        </p:tgtEl>
                                        <p:attrNameLst>
                                          <p:attrName>style.visibility</p:attrName>
                                        </p:attrNameLst>
                                      </p:cBhvr>
                                      <p:to>
                                        <p:strVal val="visible"/>
                                      </p:to>
                                    </p:set>
                                    <p:animEffect transition="in" filter="box(out)">
                                      <p:cBhvr>
                                        <p:cTn id="51" dur="500"/>
                                        <p:tgtEl>
                                          <p:spTgt spid="385093"/>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8" presetClass="entr" presetSubtype="6" fill="hold" nodeType="clickEffect">
                                  <p:stCondLst>
                                    <p:cond delay="0"/>
                                  </p:stCondLst>
                                  <p:childTnLst>
                                    <p:set>
                                      <p:cBhvr>
                                        <p:cTn id="55" dur="1" fill="hold">
                                          <p:stCondLst>
                                            <p:cond delay="0"/>
                                          </p:stCondLst>
                                        </p:cTn>
                                        <p:tgtEl>
                                          <p:spTgt spid="385070"/>
                                        </p:tgtEl>
                                        <p:attrNameLst>
                                          <p:attrName>style.visibility</p:attrName>
                                        </p:attrNameLst>
                                      </p:cBhvr>
                                      <p:to>
                                        <p:strVal val="visible"/>
                                      </p:to>
                                    </p:set>
                                    <p:animEffect transition="in" filter="strips(downRight)">
                                      <p:cBhvr>
                                        <p:cTn id="56" dur="500"/>
                                        <p:tgtEl>
                                          <p:spTgt spid="385070"/>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85081"/>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8" presetClass="entr" presetSubtype="6" fill="hold" nodeType="clickEffect">
                                  <p:stCondLst>
                                    <p:cond delay="0"/>
                                  </p:stCondLst>
                                  <p:childTnLst>
                                    <p:set>
                                      <p:cBhvr>
                                        <p:cTn id="64" dur="1" fill="hold">
                                          <p:stCondLst>
                                            <p:cond delay="0"/>
                                          </p:stCondLst>
                                        </p:cTn>
                                        <p:tgtEl>
                                          <p:spTgt spid="385094"/>
                                        </p:tgtEl>
                                        <p:attrNameLst>
                                          <p:attrName>style.visibility</p:attrName>
                                        </p:attrNameLst>
                                      </p:cBhvr>
                                      <p:to>
                                        <p:strVal val="visible"/>
                                      </p:to>
                                    </p:set>
                                    <p:animEffect transition="in" filter="strips(downRight)">
                                      <p:cBhvr>
                                        <p:cTn id="65" dur="500"/>
                                        <p:tgtEl>
                                          <p:spTgt spid="385094"/>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8" presetClass="entr" presetSubtype="6" fill="hold" grpId="0" nodeType="clickEffect">
                                  <p:stCondLst>
                                    <p:cond delay="0"/>
                                  </p:stCondLst>
                                  <p:childTnLst>
                                    <p:set>
                                      <p:cBhvr>
                                        <p:cTn id="69" dur="1" fill="hold">
                                          <p:stCondLst>
                                            <p:cond delay="0"/>
                                          </p:stCondLst>
                                        </p:cTn>
                                        <p:tgtEl>
                                          <p:spTgt spid="385105"/>
                                        </p:tgtEl>
                                        <p:attrNameLst>
                                          <p:attrName>style.visibility</p:attrName>
                                        </p:attrNameLst>
                                      </p:cBhvr>
                                      <p:to>
                                        <p:strVal val="visible"/>
                                      </p:to>
                                    </p:set>
                                    <p:animEffect transition="in" filter="strips(downRight)">
                                      <p:cBhvr>
                                        <p:cTn id="70" dur="500"/>
                                        <p:tgtEl>
                                          <p:spTgt spid="385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46" grpId="0" autoUpdateAnimBg="0"/>
      <p:bldP spid="385047" grpId="0" autoUpdateAnimBg="0"/>
      <p:bldP spid="385069" grpId="0"/>
      <p:bldP spid="385081" grpId="0"/>
      <p:bldP spid="385093" grpId="0"/>
      <p:bldP spid="38510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1"/>
          <p:cNvSpPr>
            <a:spLocks noChangeArrowheads="1"/>
          </p:cNvSpPr>
          <p:nvPr/>
        </p:nvSpPr>
        <p:spPr bwMode="auto">
          <a:xfrm>
            <a:off x="2700338" y="1557338"/>
            <a:ext cx="25066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SRAM </a:t>
            </a:r>
            <a:r>
              <a:rPr lang="zh-CN" altLang="en-US" sz="2400">
                <a:solidFill>
                  <a:srgbClr val="000066"/>
                </a:solidFill>
                <a:latin typeface="Times New Roman" panose="02020603050405020304" pitchFamily="18" charset="0"/>
                <a:ea typeface="楷体_GB2312" pitchFamily="49" charset="-122"/>
              </a:rPr>
              <a:t>的工作模式</a:t>
            </a:r>
          </a:p>
        </p:txBody>
      </p:sp>
      <p:grpSp>
        <p:nvGrpSpPr>
          <p:cNvPr id="7171" name="Group 32"/>
          <p:cNvGrpSpPr>
            <a:grpSpLocks/>
          </p:cNvGrpSpPr>
          <p:nvPr/>
        </p:nvGrpSpPr>
        <p:grpSpPr bwMode="auto">
          <a:xfrm>
            <a:off x="395288" y="1773238"/>
            <a:ext cx="7885112" cy="2698750"/>
            <a:chOff x="340" y="1622"/>
            <a:chExt cx="4967" cy="1700"/>
          </a:xfrm>
        </p:grpSpPr>
        <p:sp>
          <p:nvSpPr>
            <p:cNvPr id="7172" name="Rectangle 33"/>
            <p:cNvSpPr>
              <a:spLocks noChangeArrowheads="1"/>
            </p:cNvSpPr>
            <p:nvPr/>
          </p:nvSpPr>
          <p:spPr bwMode="auto">
            <a:xfrm>
              <a:off x="3675" y="1622"/>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173" name="Rectangle 34"/>
            <p:cNvSpPr>
              <a:spLocks noChangeArrowheads="1"/>
            </p:cNvSpPr>
            <p:nvPr/>
          </p:nvSpPr>
          <p:spPr bwMode="auto">
            <a:xfrm>
              <a:off x="781" y="2048"/>
              <a:ext cx="772"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工作模式</a:t>
              </a:r>
            </a:p>
          </p:txBody>
        </p:sp>
        <p:sp>
          <p:nvSpPr>
            <p:cNvPr id="7174" name="Rectangle 35"/>
            <p:cNvSpPr>
              <a:spLocks noChangeArrowheads="1"/>
            </p:cNvSpPr>
            <p:nvPr/>
          </p:nvSpPr>
          <p:spPr bwMode="auto">
            <a:xfrm>
              <a:off x="1606" y="2042"/>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grpSp>
          <p:nvGrpSpPr>
            <p:cNvPr id="7175" name="Group 36"/>
            <p:cNvGrpSpPr>
              <a:grpSpLocks/>
            </p:cNvGrpSpPr>
            <p:nvPr/>
          </p:nvGrpSpPr>
          <p:grpSpPr bwMode="auto">
            <a:xfrm>
              <a:off x="2189" y="2045"/>
              <a:ext cx="292" cy="230"/>
              <a:chOff x="873" y="2136"/>
              <a:chExt cx="138" cy="148"/>
            </a:xfrm>
          </p:grpSpPr>
          <p:sp>
            <p:nvSpPr>
              <p:cNvPr id="7330" name="Line 37"/>
              <p:cNvSpPr>
                <a:spLocks noChangeShapeType="1"/>
              </p:cNvSpPr>
              <p:nvPr/>
            </p:nvSpPr>
            <p:spPr bwMode="auto">
              <a:xfrm>
                <a:off x="882" y="2136"/>
                <a:ext cx="129"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31" name="Rectangle 38"/>
              <p:cNvSpPr>
                <a:spLocks noChangeArrowheads="1"/>
              </p:cNvSpPr>
              <p:nvPr/>
            </p:nvSpPr>
            <p:spPr bwMode="auto">
              <a:xfrm>
                <a:off x="873" y="2136"/>
                <a:ext cx="121"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rgbClr val="000066"/>
                    </a:solidFill>
                    <a:latin typeface="Times New Roman" panose="02020603050405020304" pitchFamily="18" charset="0"/>
                    <a:ea typeface="楷体_GB2312" pitchFamily="49" charset="-122"/>
                  </a:rPr>
                  <a:t>CE</a:t>
                </a:r>
                <a:endParaRPr lang="en-US" altLang="zh-CN" sz="2400">
                  <a:solidFill>
                    <a:srgbClr val="000066"/>
                  </a:solidFill>
                  <a:latin typeface="Times New Roman" panose="02020603050405020304" pitchFamily="18" charset="0"/>
                  <a:ea typeface="楷体_GB2312" pitchFamily="49" charset="-122"/>
                </a:endParaRPr>
              </a:p>
            </p:txBody>
          </p:sp>
        </p:grpSp>
        <p:sp>
          <p:nvSpPr>
            <p:cNvPr id="7176" name="Rectangle 39"/>
            <p:cNvSpPr>
              <a:spLocks noChangeArrowheads="1"/>
            </p:cNvSpPr>
            <p:nvPr/>
          </p:nvSpPr>
          <p:spPr bwMode="auto">
            <a:xfrm>
              <a:off x="2527" y="2059"/>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grpSp>
          <p:nvGrpSpPr>
            <p:cNvPr id="7177" name="Group 40"/>
            <p:cNvGrpSpPr>
              <a:grpSpLocks/>
            </p:cNvGrpSpPr>
            <p:nvPr/>
          </p:nvGrpSpPr>
          <p:grpSpPr bwMode="auto">
            <a:xfrm>
              <a:off x="2790" y="2043"/>
              <a:ext cx="330" cy="239"/>
              <a:chOff x="1159" y="2134"/>
              <a:chExt cx="157" cy="156"/>
            </a:xfrm>
          </p:grpSpPr>
          <p:sp>
            <p:nvSpPr>
              <p:cNvPr id="7328" name="Line 41"/>
              <p:cNvSpPr>
                <a:spLocks noChangeShapeType="1"/>
              </p:cNvSpPr>
              <p:nvPr/>
            </p:nvSpPr>
            <p:spPr bwMode="auto">
              <a:xfrm>
                <a:off x="1171" y="2134"/>
                <a:ext cx="145"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29" name="Rectangle 42"/>
              <p:cNvSpPr>
                <a:spLocks noChangeArrowheads="1"/>
              </p:cNvSpPr>
              <p:nvPr/>
            </p:nvSpPr>
            <p:spPr bwMode="auto">
              <a:xfrm>
                <a:off x="1159" y="2140"/>
                <a:ext cx="142" cy="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rgbClr val="000066"/>
                    </a:solidFill>
                    <a:latin typeface="Times New Roman" panose="02020603050405020304" pitchFamily="18" charset="0"/>
                    <a:ea typeface="楷体_GB2312" pitchFamily="49" charset="-122"/>
                  </a:rPr>
                  <a:t>WE</a:t>
                </a:r>
                <a:endParaRPr lang="en-US" altLang="zh-CN" sz="2400">
                  <a:solidFill>
                    <a:srgbClr val="000066"/>
                  </a:solidFill>
                  <a:latin typeface="Times New Roman" panose="02020603050405020304" pitchFamily="18" charset="0"/>
                  <a:ea typeface="楷体_GB2312" pitchFamily="49" charset="-122"/>
                </a:endParaRPr>
              </a:p>
            </p:txBody>
          </p:sp>
        </p:grpSp>
        <p:sp>
          <p:nvSpPr>
            <p:cNvPr id="7178" name="Rectangle 43"/>
            <p:cNvSpPr>
              <a:spLocks noChangeArrowheads="1"/>
            </p:cNvSpPr>
            <p:nvPr/>
          </p:nvSpPr>
          <p:spPr bwMode="auto">
            <a:xfrm>
              <a:off x="3165" y="2057"/>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grpSp>
          <p:nvGrpSpPr>
            <p:cNvPr id="7179" name="Group 44"/>
            <p:cNvGrpSpPr>
              <a:grpSpLocks/>
            </p:cNvGrpSpPr>
            <p:nvPr/>
          </p:nvGrpSpPr>
          <p:grpSpPr bwMode="auto">
            <a:xfrm>
              <a:off x="3438" y="2048"/>
              <a:ext cx="305" cy="230"/>
              <a:chOff x="1468" y="2137"/>
              <a:chExt cx="145" cy="149"/>
            </a:xfrm>
          </p:grpSpPr>
          <p:sp>
            <p:nvSpPr>
              <p:cNvPr id="7326" name="Line 45"/>
              <p:cNvSpPr>
                <a:spLocks noChangeShapeType="1"/>
              </p:cNvSpPr>
              <p:nvPr/>
            </p:nvSpPr>
            <p:spPr bwMode="auto">
              <a:xfrm>
                <a:off x="1475" y="2137"/>
                <a:ext cx="138"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27" name="Rectangle 46"/>
              <p:cNvSpPr>
                <a:spLocks noChangeArrowheads="1"/>
              </p:cNvSpPr>
              <p:nvPr/>
            </p:nvSpPr>
            <p:spPr bwMode="auto">
              <a:xfrm>
                <a:off x="1468" y="2137"/>
                <a:ext cx="127" cy="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rgbClr val="000066"/>
                    </a:solidFill>
                    <a:latin typeface="Times New Roman" panose="02020603050405020304" pitchFamily="18" charset="0"/>
                    <a:ea typeface="楷体_GB2312" pitchFamily="49" charset="-122"/>
                  </a:rPr>
                  <a:t>OE</a:t>
                </a:r>
                <a:endParaRPr lang="en-US" altLang="zh-CN" sz="2400">
                  <a:solidFill>
                    <a:srgbClr val="000066"/>
                  </a:solidFill>
                  <a:latin typeface="Times New Roman" panose="02020603050405020304" pitchFamily="18" charset="0"/>
                  <a:ea typeface="楷体_GB2312" pitchFamily="49" charset="-122"/>
                </a:endParaRPr>
              </a:p>
            </p:txBody>
          </p:sp>
        </p:grpSp>
        <p:sp>
          <p:nvSpPr>
            <p:cNvPr id="7180" name="Rectangle 47"/>
            <p:cNvSpPr>
              <a:spLocks noChangeArrowheads="1"/>
            </p:cNvSpPr>
            <p:nvPr/>
          </p:nvSpPr>
          <p:spPr bwMode="auto">
            <a:xfrm>
              <a:off x="3800" y="2057"/>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181" name="Rectangle 48"/>
            <p:cNvSpPr>
              <a:spLocks noChangeArrowheads="1"/>
            </p:cNvSpPr>
            <p:nvPr/>
          </p:nvSpPr>
          <p:spPr bwMode="auto">
            <a:xfrm>
              <a:off x="4049" y="2042"/>
              <a:ext cx="12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rgbClr val="000066"/>
                  </a:solidFill>
                  <a:latin typeface="Times New Roman" panose="02020603050405020304" pitchFamily="18" charset="0"/>
                  <a:ea typeface="楷体_GB2312" pitchFamily="49" charset="-122"/>
                </a:rPr>
                <a:t>I </a:t>
              </a:r>
              <a:endParaRPr lang="en-US" altLang="zh-CN" sz="2400">
                <a:solidFill>
                  <a:srgbClr val="000066"/>
                </a:solidFill>
                <a:latin typeface="Times New Roman" panose="02020603050405020304" pitchFamily="18" charset="0"/>
                <a:ea typeface="楷体_GB2312" pitchFamily="49" charset="-122"/>
              </a:endParaRPr>
            </a:p>
          </p:txBody>
        </p:sp>
        <p:sp>
          <p:nvSpPr>
            <p:cNvPr id="7182" name="Rectangle 49"/>
            <p:cNvSpPr>
              <a:spLocks noChangeArrowheads="1"/>
            </p:cNvSpPr>
            <p:nvPr/>
          </p:nvSpPr>
          <p:spPr bwMode="auto">
            <a:xfrm>
              <a:off x="4170" y="2042"/>
              <a:ext cx="5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a:t>
              </a:r>
            </a:p>
          </p:txBody>
        </p:sp>
        <p:sp>
          <p:nvSpPr>
            <p:cNvPr id="7183" name="Rectangle 50"/>
            <p:cNvSpPr>
              <a:spLocks noChangeArrowheads="1"/>
            </p:cNvSpPr>
            <p:nvPr/>
          </p:nvSpPr>
          <p:spPr bwMode="auto">
            <a:xfrm>
              <a:off x="4227" y="2042"/>
              <a:ext cx="13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rgbClr val="000066"/>
                  </a:solidFill>
                  <a:latin typeface="Times New Roman" panose="02020603050405020304" pitchFamily="18" charset="0"/>
                  <a:ea typeface="楷体_GB2312" pitchFamily="49" charset="-122"/>
                </a:rPr>
                <a:t>O</a:t>
              </a:r>
              <a:endParaRPr lang="en-US" altLang="zh-CN" sz="2400">
                <a:solidFill>
                  <a:srgbClr val="000066"/>
                </a:solidFill>
                <a:latin typeface="Times New Roman" panose="02020603050405020304" pitchFamily="18" charset="0"/>
                <a:ea typeface="楷体_GB2312" pitchFamily="49" charset="-122"/>
              </a:endParaRPr>
            </a:p>
          </p:txBody>
        </p:sp>
        <p:sp>
          <p:nvSpPr>
            <p:cNvPr id="7184" name="Rectangle 51"/>
            <p:cNvSpPr>
              <a:spLocks noChangeArrowheads="1"/>
            </p:cNvSpPr>
            <p:nvPr/>
          </p:nvSpPr>
          <p:spPr bwMode="auto">
            <a:xfrm>
              <a:off x="4376" y="2111"/>
              <a:ext cx="14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0 </a:t>
              </a:r>
            </a:p>
          </p:txBody>
        </p:sp>
        <p:sp>
          <p:nvSpPr>
            <p:cNvPr id="7185" name="Rectangle 52"/>
            <p:cNvSpPr>
              <a:spLocks noChangeArrowheads="1"/>
            </p:cNvSpPr>
            <p:nvPr/>
          </p:nvSpPr>
          <p:spPr bwMode="auto">
            <a:xfrm>
              <a:off x="4481" y="2042"/>
              <a:ext cx="1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186" name="Rectangle 53"/>
            <p:cNvSpPr>
              <a:spLocks noChangeArrowheads="1"/>
            </p:cNvSpPr>
            <p:nvPr/>
          </p:nvSpPr>
          <p:spPr bwMode="auto">
            <a:xfrm>
              <a:off x="4647" y="2042"/>
              <a:ext cx="12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rgbClr val="000066"/>
                  </a:solidFill>
                  <a:latin typeface="Times New Roman" panose="02020603050405020304" pitchFamily="18" charset="0"/>
                  <a:ea typeface="楷体_GB2312" pitchFamily="49" charset="-122"/>
                </a:rPr>
                <a:t>I </a:t>
              </a:r>
              <a:endParaRPr lang="en-US" altLang="zh-CN" sz="2400">
                <a:solidFill>
                  <a:srgbClr val="000066"/>
                </a:solidFill>
                <a:latin typeface="Times New Roman" panose="02020603050405020304" pitchFamily="18" charset="0"/>
                <a:ea typeface="楷体_GB2312" pitchFamily="49" charset="-122"/>
              </a:endParaRPr>
            </a:p>
          </p:txBody>
        </p:sp>
        <p:sp>
          <p:nvSpPr>
            <p:cNvPr id="7187" name="Rectangle 54"/>
            <p:cNvSpPr>
              <a:spLocks noChangeArrowheads="1"/>
            </p:cNvSpPr>
            <p:nvPr/>
          </p:nvSpPr>
          <p:spPr bwMode="auto">
            <a:xfrm>
              <a:off x="4766" y="2042"/>
              <a:ext cx="5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a:t>
              </a:r>
            </a:p>
          </p:txBody>
        </p:sp>
        <p:sp>
          <p:nvSpPr>
            <p:cNvPr id="7188" name="Rectangle 55"/>
            <p:cNvSpPr>
              <a:spLocks noChangeArrowheads="1"/>
            </p:cNvSpPr>
            <p:nvPr/>
          </p:nvSpPr>
          <p:spPr bwMode="auto">
            <a:xfrm>
              <a:off x="4825" y="2042"/>
              <a:ext cx="13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rgbClr val="000066"/>
                  </a:solidFill>
                  <a:latin typeface="Times New Roman" panose="02020603050405020304" pitchFamily="18" charset="0"/>
                  <a:ea typeface="楷体_GB2312" pitchFamily="49" charset="-122"/>
                </a:rPr>
                <a:t>O</a:t>
              </a:r>
              <a:endParaRPr lang="en-US" altLang="zh-CN" sz="2400">
                <a:solidFill>
                  <a:srgbClr val="000066"/>
                </a:solidFill>
                <a:latin typeface="Times New Roman" panose="02020603050405020304" pitchFamily="18" charset="0"/>
                <a:ea typeface="楷体_GB2312" pitchFamily="49" charset="-122"/>
              </a:endParaRPr>
            </a:p>
          </p:txBody>
        </p:sp>
        <p:sp>
          <p:nvSpPr>
            <p:cNvPr id="7189" name="Rectangle 56"/>
            <p:cNvSpPr>
              <a:spLocks noChangeArrowheads="1"/>
            </p:cNvSpPr>
            <p:nvPr/>
          </p:nvSpPr>
          <p:spPr bwMode="auto">
            <a:xfrm>
              <a:off x="4972" y="2111"/>
              <a:ext cx="160"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m</a:t>
              </a:r>
            </a:p>
          </p:txBody>
        </p:sp>
        <p:sp>
          <p:nvSpPr>
            <p:cNvPr id="7190" name="Rectangle 57"/>
            <p:cNvSpPr>
              <a:spLocks noChangeArrowheads="1"/>
            </p:cNvSpPr>
            <p:nvPr/>
          </p:nvSpPr>
          <p:spPr bwMode="auto">
            <a:xfrm>
              <a:off x="5075" y="2111"/>
              <a:ext cx="64"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a:t>
              </a:r>
            </a:p>
          </p:txBody>
        </p:sp>
        <p:sp>
          <p:nvSpPr>
            <p:cNvPr id="7191" name="Rectangle 58"/>
            <p:cNvSpPr>
              <a:spLocks noChangeArrowheads="1"/>
            </p:cNvSpPr>
            <p:nvPr/>
          </p:nvSpPr>
          <p:spPr bwMode="auto">
            <a:xfrm>
              <a:off x="5122" y="2111"/>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1</a:t>
              </a:r>
            </a:p>
          </p:txBody>
        </p:sp>
        <p:sp>
          <p:nvSpPr>
            <p:cNvPr id="7192" name="Rectangle 59"/>
            <p:cNvSpPr>
              <a:spLocks noChangeArrowheads="1"/>
            </p:cNvSpPr>
            <p:nvPr/>
          </p:nvSpPr>
          <p:spPr bwMode="auto">
            <a:xfrm>
              <a:off x="5191" y="2042"/>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193" name="Rectangle 60"/>
            <p:cNvSpPr>
              <a:spLocks noChangeArrowheads="1"/>
            </p:cNvSpPr>
            <p:nvPr/>
          </p:nvSpPr>
          <p:spPr bwMode="auto">
            <a:xfrm>
              <a:off x="340" y="1978"/>
              <a:ext cx="1688"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194" name="Line 61"/>
            <p:cNvSpPr>
              <a:spLocks noChangeShapeType="1"/>
            </p:cNvSpPr>
            <p:nvPr/>
          </p:nvSpPr>
          <p:spPr bwMode="auto">
            <a:xfrm>
              <a:off x="340" y="1978"/>
              <a:ext cx="1688"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95" name="Line 62"/>
            <p:cNvSpPr>
              <a:spLocks noChangeShapeType="1"/>
            </p:cNvSpPr>
            <p:nvPr/>
          </p:nvSpPr>
          <p:spPr bwMode="auto">
            <a:xfrm>
              <a:off x="2050" y="1995"/>
              <a:ext cx="588"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96" name="Line 63"/>
            <p:cNvSpPr>
              <a:spLocks noChangeShapeType="1"/>
            </p:cNvSpPr>
            <p:nvPr/>
          </p:nvSpPr>
          <p:spPr bwMode="auto">
            <a:xfrm>
              <a:off x="2662" y="1995"/>
              <a:ext cx="615"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97" name="Rectangle 64"/>
            <p:cNvSpPr>
              <a:spLocks noChangeArrowheads="1"/>
            </p:cNvSpPr>
            <p:nvPr/>
          </p:nvSpPr>
          <p:spPr bwMode="auto">
            <a:xfrm>
              <a:off x="3299" y="2009"/>
              <a:ext cx="616"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198" name="Line 65"/>
            <p:cNvSpPr>
              <a:spLocks noChangeShapeType="1"/>
            </p:cNvSpPr>
            <p:nvPr/>
          </p:nvSpPr>
          <p:spPr bwMode="auto">
            <a:xfrm>
              <a:off x="3299" y="2000"/>
              <a:ext cx="616"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199" name="Rectangle 66"/>
            <p:cNvSpPr>
              <a:spLocks noChangeArrowheads="1"/>
            </p:cNvSpPr>
            <p:nvPr/>
          </p:nvSpPr>
          <p:spPr bwMode="auto">
            <a:xfrm>
              <a:off x="3937" y="2001"/>
              <a:ext cx="1370" cy="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00" name="Line 67"/>
            <p:cNvSpPr>
              <a:spLocks noChangeShapeType="1"/>
            </p:cNvSpPr>
            <p:nvPr/>
          </p:nvSpPr>
          <p:spPr bwMode="auto">
            <a:xfrm>
              <a:off x="3937" y="2001"/>
              <a:ext cx="1370"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01" name="Rectangle 68"/>
            <p:cNvSpPr>
              <a:spLocks noChangeArrowheads="1"/>
            </p:cNvSpPr>
            <p:nvPr/>
          </p:nvSpPr>
          <p:spPr bwMode="auto">
            <a:xfrm>
              <a:off x="2028" y="1993"/>
              <a:ext cx="22" cy="25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02" name="Line 69"/>
            <p:cNvSpPr>
              <a:spLocks noChangeShapeType="1"/>
            </p:cNvSpPr>
            <p:nvPr/>
          </p:nvSpPr>
          <p:spPr bwMode="auto">
            <a:xfrm>
              <a:off x="2028" y="1993"/>
              <a:ext cx="2" cy="25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03" name="Rectangle 70"/>
            <p:cNvSpPr>
              <a:spLocks noChangeArrowheads="1"/>
            </p:cNvSpPr>
            <p:nvPr/>
          </p:nvSpPr>
          <p:spPr bwMode="auto">
            <a:xfrm>
              <a:off x="2638" y="1993"/>
              <a:ext cx="24" cy="25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04" name="Line 71"/>
            <p:cNvSpPr>
              <a:spLocks noChangeShapeType="1"/>
            </p:cNvSpPr>
            <p:nvPr/>
          </p:nvSpPr>
          <p:spPr bwMode="auto">
            <a:xfrm>
              <a:off x="2638" y="1993"/>
              <a:ext cx="3" cy="25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05" name="Rectangle 72"/>
            <p:cNvSpPr>
              <a:spLocks noChangeArrowheads="1"/>
            </p:cNvSpPr>
            <p:nvPr/>
          </p:nvSpPr>
          <p:spPr bwMode="auto">
            <a:xfrm>
              <a:off x="3277" y="1993"/>
              <a:ext cx="22" cy="25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06" name="Line 73"/>
            <p:cNvSpPr>
              <a:spLocks noChangeShapeType="1"/>
            </p:cNvSpPr>
            <p:nvPr/>
          </p:nvSpPr>
          <p:spPr bwMode="auto">
            <a:xfrm>
              <a:off x="3277" y="1993"/>
              <a:ext cx="2" cy="25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07" name="Rectangle 74"/>
            <p:cNvSpPr>
              <a:spLocks noChangeArrowheads="1"/>
            </p:cNvSpPr>
            <p:nvPr/>
          </p:nvSpPr>
          <p:spPr bwMode="auto">
            <a:xfrm>
              <a:off x="3915" y="1993"/>
              <a:ext cx="22" cy="25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08" name="Line 75"/>
            <p:cNvSpPr>
              <a:spLocks noChangeShapeType="1"/>
            </p:cNvSpPr>
            <p:nvPr/>
          </p:nvSpPr>
          <p:spPr bwMode="auto">
            <a:xfrm>
              <a:off x="3915" y="1993"/>
              <a:ext cx="1" cy="25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09" name="Rectangle 76"/>
            <p:cNvSpPr>
              <a:spLocks noChangeArrowheads="1"/>
            </p:cNvSpPr>
            <p:nvPr/>
          </p:nvSpPr>
          <p:spPr bwMode="auto">
            <a:xfrm>
              <a:off x="473" y="2320"/>
              <a:ext cx="38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保持</a:t>
              </a:r>
            </a:p>
          </p:txBody>
        </p:sp>
        <p:sp>
          <p:nvSpPr>
            <p:cNvPr id="7210" name="Rectangle 77"/>
            <p:cNvSpPr>
              <a:spLocks noChangeArrowheads="1"/>
            </p:cNvSpPr>
            <p:nvPr/>
          </p:nvSpPr>
          <p:spPr bwMode="auto">
            <a:xfrm>
              <a:off x="974" y="2312"/>
              <a:ext cx="1090"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微功耗</a:t>
              </a:r>
              <a:r>
                <a:rPr lang="en-US" altLang="zh-CN" sz="2400">
                  <a:solidFill>
                    <a:srgbClr val="000066"/>
                  </a:solidFill>
                  <a:latin typeface="Times New Roman" panose="02020603050405020304" pitchFamily="18" charset="0"/>
                  <a:ea typeface="楷体_GB2312" pitchFamily="49" charset="-122"/>
                </a:rPr>
                <a:t>)</a:t>
              </a:r>
            </a:p>
          </p:txBody>
        </p:sp>
        <p:sp>
          <p:nvSpPr>
            <p:cNvPr id="7211" name="Rectangle 78"/>
            <p:cNvSpPr>
              <a:spLocks noChangeArrowheads="1"/>
            </p:cNvSpPr>
            <p:nvPr/>
          </p:nvSpPr>
          <p:spPr bwMode="auto">
            <a:xfrm>
              <a:off x="1916" y="231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12" name="Rectangle 79"/>
            <p:cNvSpPr>
              <a:spLocks noChangeArrowheads="1"/>
            </p:cNvSpPr>
            <p:nvPr/>
          </p:nvSpPr>
          <p:spPr bwMode="auto">
            <a:xfrm>
              <a:off x="2292" y="2314"/>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1</a:t>
              </a:r>
            </a:p>
          </p:txBody>
        </p:sp>
        <p:sp>
          <p:nvSpPr>
            <p:cNvPr id="7213" name="Rectangle 80"/>
            <p:cNvSpPr>
              <a:spLocks noChangeArrowheads="1"/>
            </p:cNvSpPr>
            <p:nvPr/>
          </p:nvSpPr>
          <p:spPr bwMode="auto">
            <a:xfrm>
              <a:off x="2398" y="231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14" name="Rectangle 81"/>
            <p:cNvSpPr>
              <a:spLocks noChangeArrowheads="1"/>
            </p:cNvSpPr>
            <p:nvPr/>
          </p:nvSpPr>
          <p:spPr bwMode="auto">
            <a:xfrm>
              <a:off x="2892" y="2314"/>
              <a:ext cx="13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X</a:t>
              </a:r>
            </a:p>
          </p:txBody>
        </p:sp>
        <p:sp>
          <p:nvSpPr>
            <p:cNvPr id="7215" name="Rectangle 82"/>
            <p:cNvSpPr>
              <a:spLocks noChangeArrowheads="1"/>
            </p:cNvSpPr>
            <p:nvPr/>
          </p:nvSpPr>
          <p:spPr bwMode="auto">
            <a:xfrm>
              <a:off x="3044" y="231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16" name="Rectangle 83"/>
            <p:cNvSpPr>
              <a:spLocks noChangeArrowheads="1"/>
            </p:cNvSpPr>
            <p:nvPr/>
          </p:nvSpPr>
          <p:spPr bwMode="auto">
            <a:xfrm>
              <a:off x="3531" y="2314"/>
              <a:ext cx="13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X</a:t>
              </a:r>
            </a:p>
          </p:txBody>
        </p:sp>
        <p:sp>
          <p:nvSpPr>
            <p:cNvPr id="7217" name="Rectangle 84"/>
            <p:cNvSpPr>
              <a:spLocks noChangeArrowheads="1"/>
            </p:cNvSpPr>
            <p:nvPr/>
          </p:nvSpPr>
          <p:spPr bwMode="auto">
            <a:xfrm>
              <a:off x="3681" y="231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18" name="Rectangle 85"/>
            <p:cNvSpPr>
              <a:spLocks noChangeArrowheads="1"/>
            </p:cNvSpPr>
            <p:nvPr/>
          </p:nvSpPr>
          <p:spPr bwMode="auto">
            <a:xfrm>
              <a:off x="4412" y="2320"/>
              <a:ext cx="38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高阻</a:t>
              </a:r>
            </a:p>
          </p:txBody>
        </p:sp>
        <p:sp>
          <p:nvSpPr>
            <p:cNvPr id="7219" name="Rectangle 86"/>
            <p:cNvSpPr>
              <a:spLocks noChangeArrowheads="1"/>
            </p:cNvSpPr>
            <p:nvPr/>
          </p:nvSpPr>
          <p:spPr bwMode="auto">
            <a:xfrm>
              <a:off x="4825" y="231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20" name="Rectangle 87"/>
            <p:cNvSpPr>
              <a:spLocks noChangeArrowheads="1"/>
            </p:cNvSpPr>
            <p:nvPr/>
          </p:nvSpPr>
          <p:spPr bwMode="auto">
            <a:xfrm>
              <a:off x="340" y="2296"/>
              <a:ext cx="1688"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21" name="Line 88"/>
            <p:cNvSpPr>
              <a:spLocks noChangeShapeType="1"/>
            </p:cNvSpPr>
            <p:nvPr/>
          </p:nvSpPr>
          <p:spPr bwMode="auto">
            <a:xfrm>
              <a:off x="340" y="2296"/>
              <a:ext cx="1688"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22" name="Rectangle 89"/>
            <p:cNvSpPr>
              <a:spLocks noChangeArrowheads="1"/>
            </p:cNvSpPr>
            <p:nvPr/>
          </p:nvSpPr>
          <p:spPr bwMode="auto">
            <a:xfrm>
              <a:off x="2028" y="2296"/>
              <a:ext cx="22"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23" name="Line 90"/>
            <p:cNvSpPr>
              <a:spLocks noChangeShapeType="1"/>
            </p:cNvSpPr>
            <p:nvPr/>
          </p:nvSpPr>
          <p:spPr bwMode="auto">
            <a:xfrm>
              <a:off x="2028" y="2296"/>
              <a:ext cx="22"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24" name="Line 91"/>
            <p:cNvSpPr>
              <a:spLocks noChangeShapeType="1"/>
            </p:cNvSpPr>
            <p:nvPr/>
          </p:nvSpPr>
          <p:spPr bwMode="auto">
            <a:xfrm>
              <a:off x="2028" y="2296"/>
              <a:ext cx="2" cy="1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25" name="Rectangle 92"/>
            <p:cNvSpPr>
              <a:spLocks noChangeArrowheads="1"/>
            </p:cNvSpPr>
            <p:nvPr/>
          </p:nvSpPr>
          <p:spPr bwMode="auto">
            <a:xfrm>
              <a:off x="2050" y="2296"/>
              <a:ext cx="588"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26" name="Line 93"/>
            <p:cNvSpPr>
              <a:spLocks noChangeShapeType="1"/>
            </p:cNvSpPr>
            <p:nvPr/>
          </p:nvSpPr>
          <p:spPr bwMode="auto">
            <a:xfrm>
              <a:off x="2050" y="2296"/>
              <a:ext cx="588"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27" name="Rectangle 94"/>
            <p:cNvSpPr>
              <a:spLocks noChangeArrowheads="1"/>
            </p:cNvSpPr>
            <p:nvPr/>
          </p:nvSpPr>
          <p:spPr bwMode="auto">
            <a:xfrm>
              <a:off x="2638" y="2296"/>
              <a:ext cx="24"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28" name="Line 95"/>
            <p:cNvSpPr>
              <a:spLocks noChangeShapeType="1"/>
            </p:cNvSpPr>
            <p:nvPr/>
          </p:nvSpPr>
          <p:spPr bwMode="auto">
            <a:xfrm>
              <a:off x="2638" y="2296"/>
              <a:ext cx="24"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29" name="Line 96"/>
            <p:cNvSpPr>
              <a:spLocks noChangeShapeType="1"/>
            </p:cNvSpPr>
            <p:nvPr/>
          </p:nvSpPr>
          <p:spPr bwMode="auto">
            <a:xfrm>
              <a:off x="2638" y="2296"/>
              <a:ext cx="3" cy="1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30" name="Rectangle 97"/>
            <p:cNvSpPr>
              <a:spLocks noChangeArrowheads="1"/>
            </p:cNvSpPr>
            <p:nvPr/>
          </p:nvSpPr>
          <p:spPr bwMode="auto">
            <a:xfrm>
              <a:off x="2662" y="2296"/>
              <a:ext cx="615"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31" name="Line 98"/>
            <p:cNvSpPr>
              <a:spLocks noChangeShapeType="1"/>
            </p:cNvSpPr>
            <p:nvPr/>
          </p:nvSpPr>
          <p:spPr bwMode="auto">
            <a:xfrm>
              <a:off x="2662" y="2296"/>
              <a:ext cx="615"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32" name="Rectangle 99"/>
            <p:cNvSpPr>
              <a:spLocks noChangeArrowheads="1"/>
            </p:cNvSpPr>
            <p:nvPr/>
          </p:nvSpPr>
          <p:spPr bwMode="auto">
            <a:xfrm>
              <a:off x="3277" y="2296"/>
              <a:ext cx="22"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33" name="Line 100"/>
            <p:cNvSpPr>
              <a:spLocks noChangeShapeType="1"/>
            </p:cNvSpPr>
            <p:nvPr/>
          </p:nvSpPr>
          <p:spPr bwMode="auto">
            <a:xfrm>
              <a:off x="3277" y="2296"/>
              <a:ext cx="22"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34" name="Line 101"/>
            <p:cNvSpPr>
              <a:spLocks noChangeShapeType="1"/>
            </p:cNvSpPr>
            <p:nvPr/>
          </p:nvSpPr>
          <p:spPr bwMode="auto">
            <a:xfrm>
              <a:off x="3277" y="2296"/>
              <a:ext cx="2" cy="1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35" name="Rectangle 102"/>
            <p:cNvSpPr>
              <a:spLocks noChangeArrowheads="1"/>
            </p:cNvSpPr>
            <p:nvPr/>
          </p:nvSpPr>
          <p:spPr bwMode="auto">
            <a:xfrm>
              <a:off x="3299" y="2296"/>
              <a:ext cx="616"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36" name="Line 103"/>
            <p:cNvSpPr>
              <a:spLocks noChangeShapeType="1"/>
            </p:cNvSpPr>
            <p:nvPr/>
          </p:nvSpPr>
          <p:spPr bwMode="auto">
            <a:xfrm>
              <a:off x="3299" y="2296"/>
              <a:ext cx="616"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37" name="Rectangle 104"/>
            <p:cNvSpPr>
              <a:spLocks noChangeArrowheads="1"/>
            </p:cNvSpPr>
            <p:nvPr/>
          </p:nvSpPr>
          <p:spPr bwMode="auto">
            <a:xfrm>
              <a:off x="3915" y="2296"/>
              <a:ext cx="22"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38" name="Line 105"/>
            <p:cNvSpPr>
              <a:spLocks noChangeShapeType="1"/>
            </p:cNvSpPr>
            <p:nvPr/>
          </p:nvSpPr>
          <p:spPr bwMode="auto">
            <a:xfrm>
              <a:off x="3915" y="2296"/>
              <a:ext cx="22"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39" name="Line 106"/>
            <p:cNvSpPr>
              <a:spLocks noChangeShapeType="1"/>
            </p:cNvSpPr>
            <p:nvPr/>
          </p:nvSpPr>
          <p:spPr bwMode="auto">
            <a:xfrm>
              <a:off x="3915" y="2296"/>
              <a:ext cx="1" cy="16"/>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40" name="Rectangle 107"/>
            <p:cNvSpPr>
              <a:spLocks noChangeArrowheads="1"/>
            </p:cNvSpPr>
            <p:nvPr/>
          </p:nvSpPr>
          <p:spPr bwMode="auto">
            <a:xfrm>
              <a:off x="3937" y="2296"/>
              <a:ext cx="1370" cy="1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41" name="Line 108"/>
            <p:cNvSpPr>
              <a:spLocks noChangeShapeType="1"/>
            </p:cNvSpPr>
            <p:nvPr/>
          </p:nvSpPr>
          <p:spPr bwMode="auto">
            <a:xfrm>
              <a:off x="3937" y="2296"/>
              <a:ext cx="1370" cy="2"/>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42" name="Rectangle 109"/>
            <p:cNvSpPr>
              <a:spLocks noChangeArrowheads="1"/>
            </p:cNvSpPr>
            <p:nvPr/>
          </p:nvSpPr>
          <p:spPr bwMode="auto">
            <a:xfrm>
              <a:off x="2028" y="2266"/>
              <a:ext cx="22" cy="2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43" name="Line 110"/>
            <p:cNvSpPr>
              <a:spLocks noChangeShapeType="1"/>
            </p:cNvSpPr>
            <p:nvPr/>
          </p:nvSpPr>
          <p:spPr bwMode="auto">
            <a:xfrm>
              <a:off x="2028" y="2266"/>
              <a:ext cx="2" cy="2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44" name="Rectangle 111"/>
            <p:cNvSpPr>
              <a:spLocks noChangeArrowheads="1"/>
            </p:cNvSpPr>
            <p:nvPr/>
          </p:nvSpPr>
          <p:spPr bwMode="auto">
            <a:xfrm>
              <a:off x="2638" y="2266"/>
              <a:ext cx="24" cy="2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45" name="Line 112"/>
            <p:cNvSpPr>
              <a:spLocks noChangeShapeType="1"/>
            </p:cNvSpPr>
            <p:nvPr/>
          </p:nvSpPr>
          <p:spPr bwMode="auto">
            <a:xfrm>
              <a:off x="2638" y="2266"/>
              <a:ext cx="3" cy="2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46" name="Rectangle 113"/>
            <p:cNvSpPr>
              <a:spLocks noChangeArrowheads="1"/>
            </p:cNvSpPr>
            <p:nvPr/>
          </p:nvSpPr>
          <p:spPr bwMode="auto">
            <a:xfrm>
              <a:off x="3277" y="2266"/>
              <a:ext cx="22" cy="2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47" name="Line 114"/>
            <p:cNvSpPr>
              <a:spLocks noChangeShapeType="1"/>
            </p:cNvSpPr>
            <p:nvPr/>
          </p:nvSpPr>
          <p:spPr bwMode="auto">
            <a:xfrm>
              <a:off x="3277" y="2266"/>
              <a:ext cx="2" cy="2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48" name="Rectangle 115"/>
            <p:cNvSpPr>
              <a:spLocks noChangeArrowheads="1"/>
            </p:cNvSpPr>
            <p:nvPr/>
          </p:nvSpPr>
          <p:spPr bwMode="auto">
            <a:xfrm>
              <a:off x="3915" y="2266"/>
              <a:ext cx="22" cy="2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49" name="Line 116"/>
            <p:cNvSpPr>
              <a:spLocks noChangeShapeType="1"/>
            </p:cNvSpPr>
            <p:nvPr/>
          </p:nvSpPr>
          <p:spPr bwMode="auto">
            <a:xfrm>
              <a:off x="3915" y="2266"/>
              <a:ext cx="1" cy="260"/>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50" name="Rectangle 117"/>
            <p:cNvSpPr>
              <a:spLocks noChangeArrowheads="1"/>
            </p:cNvSpPr>
            <p:nvPr/>
          </p:nvSpPr>
          <p:spPr bwMode="auto">
            <a:xfrm>
              <a:off x="1092" y="2579"/>
              <a:ext cx="19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读</a:t>
              </a:r>
            </a:p>
          </p:txBody>
        </p:sp>
        <p:sp>
          <p:nvSpPr>
            <p:cNvPr id="7251" name="Rectangle 118"/>
            <p:cNvSpPr>
              <a:spLocks noChangeArrowheads="1"/>
            </p:cNvSpPr>
            <p:nvPr/>
          </p:nvSpPr>
          <p:spPr bwMode="auto">
            <a:xfrm>
              <a:off x="1297" y="2573"/>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52" name="Rectangle 119"/>
            <p:cNvSpPr>
              <a:spLocks noChangeArrowheads="1"/>
            </p:cNvSpPr>
            <p:nvPr/>
          </p:nvSpPr>
          <p:spPr bwMode="auto">
            <a:xfrm>
              <a:off x="2292" y="2573"/>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0</a:t>
              </a:r>
            </a:p>
          </p:txBody>
        </p:sp>
        <p:sp>
          <p:nvSpPr>
            <p:cNvPr id="7253" name="Rectangle 120"/>
            <p:cNvSpPr>
              <a:spLocks noChangeArrowheads="1"/>
            </p:cNvSpPr>
            <p:nvPr/>
          </p:nvSpPr>
          <p:spPr bwMode="auto">
            <a:xfrm>
              <a:off x="2398" y="2573"/>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54" name="Rectangle 121"/>
            <p:cNvSpPr>
              <a:spLocks noChangeArrowheads="1"/>
            </p:cNvSpPr>
            <p:nvPr/>
          </p:nvSpPr>
          <p:spPr bwMode="auto">
            <a:xfrm>
              <a:off x="2918" y="2573"/>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1</a:t>
              </a:r>
            </a:p>
          </p:txBody>
        </p:sp>
        <p:sp>
          <p:nvSpPr>
            <p:cNvPr id="7255" name="Rectangle 122"/>
            <p:cNvSpPr>
              <a:spLocks noChangeArrowheads="1"/>
            </p:cNvSpPr>
            <p:nvPr/>
          </p:nvSpPr>
          <p:spPr bwMode="auto">
            <a:xfrm>
              <a:off x="3020" y="2573"/>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56" name="Rectangle 123"/>
            <p:cNvSpPr>
              <a:spLocks noChangeArrowheads="1"/>
            </p:cNvSpPr>
            <p:nvPr/>
          </p:nvSpPr>
          <p:spPr bwMode="auto">
            <a:xfrm>
              <a:off x="3555" y="2573"/>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0</a:t>
              </a:r>
            </a:p>
          </p:txBody>
        </p:sp>
        <p:sp>
          <p:nvSpPr>
            <p:cNvPr id="7257" name="Rectangle 124"/>
            <p:cNvSpPr>
              <a:spLocks noChangeArrowheads="1"/>
            </p:cNvSpPr>
            <p:nvPr/>
          </p:nvSpPr>
          <p:spPr bwMode="auto">
            <a:xfrm>
              <a:off x="3659" y="2573"/>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58" name="Rectangle 125"/>
            <p:cNvSpPr>
              <a:spLocks noChangeArrowheads="1"/>
            </p:cNvSpPr>
            <p:nvPr/>
          </p:nvSpPr>
          <p:spPr bwMode="auto">
            <a:xfrm>
              <a:off x="4206" y="2579"/>
              <a:ext cx="772"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数据输出</a:t>
              </a:r>
            </a:p>
          </p:txBody>
        </p:sp>
        <p:sp>
          <p:nvSpPr>
            <p:cNvPr id="7259" name="Rectangle 126"/>
            <p:cNvSpPr>
              <a:spLocks noChangeArrowheads="1"/>
            </p:cNvSpPr>
            <p:nvPr/>
          </p:nvSpPr>
          <p:spPr bwMode="auto">
            <a:xfrm>
              <a:off x="5031" y="2573"/>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60" name="Rectangle 127"/>
            <p:cNvSpPr>
              <a:spLocks noChangeArrowheads="1"/>
            </p:cNvSpPr>
            <p:nvPr/>
          </p:nvSpPr>
          <p:spPr bwMode="auto">
            <a:xfrm>
              <a:off x="2028" y="2526"/>
              <a:ext cx="2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61" name="Line 128"/>
            <p:cNvSpPr>
              <a:spLocks noChangeShapeType="1"/>
            </p:cNvSpPr>
            <p:nvPr/>
          </p:nvSpPr>
          <p:spPr bwMode="auto">
            <a:xfrm>
              <a:off x="2028" y="2526"/>
              <a:ext cx="2"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62" name="Rectangle 129"/>
            <p:cNvSpPr>
              <a:spLocks noChangeArrowheads="1"/>
            </p:cNvSpPr>
            <p:nvPr/>
          </p:nvSpPr>
          <p:spPr bwMode="auto">
            <a:xfrm>
              <a:off x="2638" y="2526"/>
              <a:ext cx="24"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63" name="Line 130"/>
            <p:cNvSpPr>
              <a:spLocks noChangeShapeType="1"/>
            </p:cNvSpPr>
            <p:nvPr/>
          </p:nvSpPr>
          <p:spPr bwMode="auto">
            <a:xfrm>
              <a:off x="2638" y="2526"/>
              <a:ext cx="3"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64" name="Rectangle 131"/>
            <p:cNvSpPr>
              <a:spLocks noChangeArrowheads="1"/>
            </p:cNvSpPr>
            <p:nvPr/>
          </p:nvSpPr>
          <p:spPr bwMode="auto">
            <a:xfrm>
              <a:off x="3277" y="2526"/>
              <a:ext cx="2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65" name="Line 132"/>
            <p:cNvSpPr>
              <a:spLocks noChangeShapeType="1"/>
            </p:cNvSpPr>
            <p:nvPr/>
          </p:nvSpPr>
          <p:spPr bwMode="auto">
            <a:xfrm>
              <a:off x="3277" y="2526"/>
              <a:ext cx="2"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66" name="Rectangle 133"/>
            <p:cNvSpPr>
              <a:spLocks noChangeArrowheads="1"/>
            </p:cNvSpPr>
            <p:nvPr/>
          </p:nvSpPr>
          <p:spPr bwMode="auto">
            <a:xfrm>
              <a:off x="3915" y="2526"/>
              <a:ext cx="2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67" name="Line 134"/>
            <p:cNvSpPr>
              <a:spLocks noChangeShapeType="1"/>
            </p:cNvSpPr>
            <p:nvPr/>
          </p:nvSpPr>
          <p:spPr bwMode="auto">
            <a:xfrm>
              <a:off x="3915" y="2526"/>
              <a:ext cx="1"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68" name="Rectangle 135"/>
            <p:cNvSpPr>
              <a:spLocks noChangeArrowheads="1"/>
            </p:cNvSpPr>
            <p:nvPr/>
          </p:nvSpPr>
          <p:spPr bwMode="auto">
            <a:xfrm>
              <a:off x="1092" y="2836"/>
              <a:ext cx="193"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写</a:t>
              </a:r>
            </a:p>
          </p:txBody>
        </p:sp>
        <p:sp>
          <p:nvSpPr>
            <p:cNvPr id="7269" name="Rectangle 136"/>
            <p:cNvSpPr>
              <a:spLocks noChangeArrowheads="1"/>
            </p:cNvSpPr>
            <p:nvPr/>
          </p:nvSpPr>
          <p:spPr bwMode="auto">
            <a:xfrm>
              <a:off x="1297" y="2830"/>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70" name="Rectangle 137"/>
            <p:cNvSpPr>
              <a:spLocks noChangeArrowheads="1"/>
            </p:cNvSpPr>
            <p:nvPr/>
          </p:nvSpPr>
          <p:spPr bwMode="auto">
            <a:xfrm>
              <a:off x="2292" y="2830"/>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0</a:t>
              </a:r>
            </a:p>
          </p:txBody>
        </p:sp>
        <p:sp>
          <p:nvSpPr>
            <p:cNvPr id="7271" name="Rectangle 138"/>
            <p:cNvSpPr>
              <a:spLocks noChangeArrowheads="1"/>
            </p:cNvSpPr>
            <p:nvPr/>
          </p:nvSpPr>
          <p:spPr bwMode="auto">
            <a:xfrm>
              <a:off x="2398" y="2830"/>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72" name="Rectangle 139"/>
            <p:cNvSpPr>
              <a:spLocks noChangeArrowheads="1"/>
            </p:cNvSpPr>
            <p:nvPr/>
          </p:nvSpPr>
          <p:spPr bwMode="auto">
            <a:xfrm>
              <a:off x="2918" y="2830"/>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0</a:t>
              </a:r>
            </a:p>
          </p:txBody>
        </p:sp>
        <p:sp>
          <p:nvSpPr>
            <p:cNvPr id="7273" name="Rectangle 140"/>
            <p:cNvSpPr>
              <a:spLocks noChangeArrowheads="1"/>
            </p:cNvSpPr>
            <p:nvPr/>
          </p:nvSpPr>
          <p:spPr bwMode="auto">
            <a:xfrm>
              <a:off x="3020" y="2830"/>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74" name="Rectangle 141"/>
            <p:cNvSpPr>
              <a:spLocks noChangeArrowheads="1"/>
            </p:cNvSpPr>
            <p:nvPr/>
          </p:nvSpPr>
          <p:spPr bwMode="auto">
            <a:xfrm>
              <a:off x="3531" y="2830"/>
              <a:ext cx="13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X</a:t>
              </a:r>
            </a:p>
          </p:txBody>
        </p:sp>
        <p:sp>
          <p:nvSpPr>
            <p:cNvPr id="7275" name="Rectangle 142"/>
            <p:cNvSpPr>
              <a:spLocks noChangeArrowheads="1"/>
            </p:cNvSpPr>
            <p:nvPr/>
          </p:nvSpPr>
          <p:spPr bwMode="auto">
            <a:xfrm>
              <a:off x="3681" y="2830"/>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76" name="Rectangle 143"/>
            <p:cNvSpPr>
              <a:spLocks noChangeArrowheads="1"/>
            </p:cNvSpPr>
            <p:nvPr/>
          </p:nvSpPr>
          <p:spPr bwMode="auto">
            <a:xfrm>
              <a:off x="4206" y="2836"/>
              <a:ext cx="772"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数据输入</a:t>
              </a:r>
            </a:p>
          </p:txBody>
        </p:sp>
        <p:sp>
          <p:nvSpPr>
            <p:cNvPr id="7277" name="Rectangle 144"/>
            <p:cNvSpPr>
              <a:spLocks noChangeArrowheads="1"/>
            </p:cNvSpPr>
            <p:nvPr/>
          </p:nvSpPr>
          <p:spPr bwMode="auto">
            <a:xfrm>
              <a:off x="5031" y="2830"/>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78" name="Rectangle 145"/>
            <p:cNvSpPr>
              <a:spLocks noChangeArrowheads="1"/>
            </p:cNvSpPr>
            <p:nvPr/>
          </p:nvSpPr>
          <p:spPr bwMode="auto">
            <a:xfrm>
              <a:off x="2028" y="2783"/>
              <a:ext cx="2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79" name="Line 146"/>
            <p:cNvSpPr>
              <a:spLocks noChangeShapeType="1"/>
            </p:cNvSpPr>
            <p:nvPr/>
          </p:nvSpPr>
          <p:spPr bwMode="auto">
            <a:xfrm>
              <a:off x="2028" y="2783"/>
              <a:ext cx="2"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80" name="Rectangle 147"/>
            <p:cNvSpPr>
              <a:spLocks noChangeArrowheads="1"/>
            </p:cNvSpPr>
            <p:nvPr/>
          </p:nvSpPr>
          <p:spPr bwMode="auto">
            <a:xfrm>
              <a:off x="2638" y="2783"/>
              <a:ext cx="24"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81" name="Line 148"/>
            <p:cNvSpPr>
              <a:spLocks noChangeShapeType="1"/>
            </p:cNvSpPr>
            <p:nvPr/>
          </p:nvSpPr>
          <p:spPr bwMode="auto">
            <a:xfrm>
              <a:off x="2638" y="2783"/>
              <a:ext cx="3"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82" name="Rectangle 149"/>
            <p:cNvSpPr>
              <a:spLocks noChangeArrowheads="1"/>
            </p:cNvSpPr>
            <p:nvPr/>
          </p:nvSpPr>
          <p:spPr bwMode="auto">
            <a:xfrm>
              <a:off x="3277" y="2783"/>
              <a:ext cx="2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83" name="Line 150"/>
            <p:cNvSpPr>
              <a:spLocks noChangeShapeType="1"/>
            </p:cNvSpPr>
            <p:nvPr/>
          </p:nvSpPr>
          <p:spPr bwMode="auto">
            <a:xfrm>
              <a:off x="3277" y="2783"/>
              <a:ext cx="2"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84" name="Rectangle 151"/>
            <p:cNvSpPr>
              <a:spLocks noChangeArrowheads="1"/>
            </p:cNvSpPr>
            <p:nvPr/>
          </p:nvSpPr>
          <p:spPr bwMode="auto">
            <a:xfrm>
              <a:off x="3915" y="2783"/>
              <a:ext cx="22" cy="25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85" name="Line 152"/>
            <p:cNvSpPr>
              <a:spLocks noChangeShapeType="1"/>
            </p:cNvSpPr>
            <p:nvPr/>
          </p:nvSpPr>
          <p:spPr bwMode="auto">
            <a:xfrm>
              <a:off x="3915" y="2783"/>
              <a:ext cx="1" cy="257"/>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86" name="Rectangle 153"/>
            <p:cNvSpPr>
              <a:spLocks noChangeArrowheads="1"/>
            </p:cNvSpPr>
            <p:nvPr/>
          </p:nvSpPr>
          <p:spPr bwMode="auto">
            <a:xfrm>
              <a:off x="781" y="3092"/>
              <a:ext cx="772"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输出无效</a:t>
              </a:r>
            </a:p>
          </p:txBody>
        </p:sp>
        <p:sp>
          <p:nvSpPr>
            <p:cNvPr id="7287" name="Rectangle 154"/>
            <p:cNvSpPr>
              <a:spLocks noChangeArrowheads="1"/>
            </p:cNvSpPr>
            <p:nvPr/>
          </p:nvSpPr>
          <p:spPr bwMode="auto">
            <a:xfrm>
              <a:off x="1606" y="3086"/>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88" name="Rectangle 155"/>
            <p:cNvSpPr>
              <a:spLocks noChangeArrowheads="1"/>
            </p:cNvSpPr>
            <p:nvPr/>
          </p:nvSpPr>
          <p:spPr bwMode="auto">
            <a:xfrm>
              <a:off x="2292" y="308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0</a:t>
              </a:r>
            </a:p>
          </p:txBody>
        </p:sp>
        <p:sp>
          <p:nvSpPr>
            <p:cNvPr id="7289" name="Rectangle 156"/>
            <p:cNvSpPr>
              <a:spLocks noChangeArrowheads="1"/>
            </p:cNvSpPr>
            <p:nvPr/>
          </p:nvSpPr>
          <p:spPr bwMode="auto">
            <a:xfrm>
              <a:off x="2398" y="3086"/>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90" name="Rectangle 157"/>
            <p:cNvSpPr>
              <a:spLocks noChangeArrowheads="1"/>
            </p:cNvSpPr>
            <p:nvPr/>
          </p:nvSpPr>
          <p:spPr bwMode="auto">
            <a:xfrm>
              <a:off x="2918" y="308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1</a:t>
              </a:r>
            </a:p>
          </p:txBody>
        </p:sp>
        <p:sp>
          <p:nvSpPr>
            <p:cNvPr id="7291" name="Rectangle 158"/>
            <p:cNvSpPr>
              <a:spLocks noChangeArrowheads="1"/>
            </p:cNvSpPr>
            <p:nvPr/>
          </p:nvSpPr>
          <p:spPr bwMode="auto">
            <a:xfrm>
              <a:off x="3020" y="3086"/>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92" name="Rectangle 159"/>
            <p:cNvSpPr>
              <a:spLocks noChangeArrowheads="1"/>
            </p:cNvSpPr>
            <p:nvPr/>
          </p:nvSpPr>
          <p:spPr bwMode="auto">
            <a:xfrm>
              <a:off x="3555" y="3086"/>
              <a:ext cx="9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1</a:t>
              </a:r>
            </a:p>
          </p:txBody>
        </p:sp>
        <p:sp>
          <p:nvSpPr>
            <p:cNvPr id="7293" name="Rectangle 160"/>
            <p:cNvSpPr>
              <a:spLocks noChangeArrowheads="1"/>
            </p:cNvSpPr>
            <p:nvPr/>
          </p:nvSpPr>
          <p:spPr bwMode="auto">
            <a:xfrm>
              <a:off x="3659" y="3086"/>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94" name="Rectangle 161"/>
            <p:cNvSpPr>
              <a:spLocks noChangeArrowheads="1"/>
            </p:cNvSpPr>
            <p:nvPr/>
          </p:nvSpPr>
          <p:spPr bwMode="auto">
            <a:xfrm>
              <a:off x="4412" y="3092"/>
              <a:ext cx="386"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高阻</a:t>
              </a:r>
            </a:p>
          </p:txBody>
        </p:sp>
        <p:sp>
          <p:nvSpPr>
            <p:cNvPr id="7295" name="Rectangle 162"/>
            <p:cNvSpPr>
              <a:spLocks noChangeArrowheads="1"/>
            </p:cNvSpPr>
            <p:nvPr/>
          </p:nvSpPr>
          <p:spPr bwMode="auto">
            <a:xfrm>
              <a:off x="4825" y="3086"/>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 </a:t>
              </a:r>
            </a:p>
          </p:txBody>
        </p:sp>
        <p:sp>
          <p:nvSpPr>
            <p:cNvPr id="7296" name="Rectangle 163"/>
            <p:cNvSpPr>
              <a:spLocks noChangeArrowheads="1"/>
            </p:cNvSpPr>
            <p:nvPr/>
          </p:nvSpPr>
          <p:spPr bwMode="auto">
            <a:xfrm>
              <a:off x="340" y="3295"/>
              <a:ext cx="168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97" name="Line 164"/>
            <p:cNvSpPr>
              <a:spLocks noChangeShapeType="1"/>
            </p:cNvSpPr>
            <p:nvPr/>
          </p:nvSpPr>
          <p:spPr bwMode="auto">
            <a:xfrm>
              <a:off x="340" y="3295"/>
              <a:ext cx="1688"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298" name="Rectangle 165"/>
            <p:cNvSpPr>
              <a:spLocks noChangeArrowheads="1"/>
            </p:cNvSpPr>
            <p:nvPr/>
          </p:nvSpPr>
          <p:spPr bwMode="auto">
            <a:xfrm>
              <a:off x="2028" y="3040"/>
              <a:ext cx="22" cy="2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299" name="Line 166"/>
            <p:cNvSpPr>
              <a:spLocks noChangeShapeType="1"/>
            </p:cNvSpPr>
            <p:nvPr/>
          </p:nvSpPr>
          <p:spPr bwMode="auto">
            <a:xfrm>
              <a:off x="2028" y="3040"/>
              <a:ext cx="2" cy="2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00" name="Rectangle 167"/>
            <p:cNvSpPr>
              <a:spLocks noChangeArrowheads="1"/>
            </p:cNvSpPr>
            <p:nvPr/>
          </p:nvSpPr>
          <p:spPr bwMode="auto">
            <a:xfrm>
              <a:off x="2028" y="3295"/>
              <a:ext cx="2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301" name="Line 168"/>
            <p:cNvSpPr>
              <a:spLocks noChangeShapeType="1"/>
            </p:cNvSpPr>
            <p:nvPr/>
          </p:nvSpPr>
          <p:spPr bwMode="auto">
            <a:xfrm>
              <a:off x="2028" y="3295"/>
              <a:ext cx="22"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02" name="Line 169"/>
            <p:cNvSpPr>
              <a:spLocks noChangeShapeType="1"/>
            </p:cNvSpPr>
            <p:nvPr/>
          </p:nvSpPr>
          <p:spPr bwMode="auto">
            <a:xfrm>
              <a:off x="2028" y="3295"/>
              <a:ext cx="2"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03" name="Rectangle 170"/>
            <p:cNvSpPr>
              <a:spLocks noChangeArrowheads="1"/>
            </p:cNvSpPr>
            <p:nvPr/>
          </p:nvSpPr>
          <p:spPr bwMode="auto">
            <a:xfrm>
              <a:off x="2050" y="3295"/>
              <a:ext cx="588"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304" name="Line 171"/>
            <p:cNvSpPr>
              <a:spLocks noChangeShapeType="1"/>
            </p:cNvSpPr>
            <p:nvPr/>
          </p:nvSpPr>
          <p:spPr bwMode="auto">
            <a:xfrm>
              <a:off x="2050" y="3295"/>
              <a:ext cx="588"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05" name="Rectangle 172"/>
            <p:cNvSpPr>
              <a:spLocks noChangeArrowheads="1"/>
            </p:cNvSpPr>
            <p:nvPr/>
          </p:nvSpPr>
          <p:spPr bwMode="auto">
            <a:xfrm>
              <a:off x="2638" y="3040"/>
              <a:ext cx="24" cy="2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306" name="Line 173"/>
            <p:cNvSpPr>
              <a:spLocks noChangeShapeType="1"/>
            </p:cNvSpPr>
            <p:nvPr/>
          </p:nvSpPr>
          <p:spPr bwMode="auto">
            <a:xfrm>
              <a:off x="2638" y="3040"/>
              <a:ext cx="3" cy="2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07" name="Rectangle 174"/>
            <p:cNvSpPr>
              <a:spLocks noChangeArrowheads="1"/>
            </p:cNvSpPr>
            <p:nvPr/>
          </p:nvSpPr>
          <p:spPr bwMode="auto">
            <a:xfrm>
              <a:off x="2638" y="3295"/>
              <a:ext cx="24"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308" name="Line 175"/>
            <p:cNvSpPr>
              <a:spLocks noChangeShapeType="1"/>
            </p:cNvSpPr>
            <p:nvPr/>
          </p:nvSpPr>
          <p:spPr bwMode="auto">
            <a:xfrm>
              <a:off x="2638" y="3295"/>
              <a:ext cx="24"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09" name="Line 176"/>
            <p:cNvSpPr>
              <a:spLocks noChangeShapeType="1"/>
            </p:cNvSpPr>
            <p:nvPr/>
          </p:nvSpPr>
          <p:spPr bwMode="auto">
            <a:xfrm>
              <a:off x="2638" y="3295"/>
              <a:ext cx="3"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10" name="Rectangle 177"/>
            <p:cNvSpPr>
              <a:spLocks noChangeArrowheads="1"/>
            </p:cNvSpPr>
            <p:nvPr/>
          </p:nvSpPr>
          <p:spPr bwMode="auto">
            <a:xfrm>
              <a:off x="2662" y="3295"/>
              <a:ext cx="615"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311" name="Line 178"/>
            <p:cNvSpPr>
              <a:spLocks noChangeShapeType="1"/>
            </p:cNvSpPr>
            <p:nvPr/>
          </p:nvSpPr>
          <p:spPr bwMode="auto">
            <a:xfrm>
              <a:off x="2662" y="3295"/>
              <a:ext cx="615"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12" name="Rectangle 179"/>
            <p:cNvSpPr>
              <a:spLocks noChangeArrowheads="1"/>
            </p:cNvSpPr>
            <p:nvPr/>
          </p:nvSpPr>
          <p:spPr bwMode="auto">
            <a:xfrm>
              <a:off x="3277" y="3040"/>
              <a:ext cx="22" cy="2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313" name="Line 180"/>
            <p:cNvSpPr>
              <a:spLocks noChangeShapeType="1"/>
            </p:cNvSpPr>
            <p:nvPr/>
          </p:nvSpPr>
          <p:spPr bwMode="auto">
            <a:xfrm>
              <a:off x="3277" y="3040"/>
              <a:ext cx="2" cy="2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14" name="Rectangle 181"/>
            <p:cNvSpPr>
              <a:spLocks noChangeArrowheads="1"/>
            </p:cNvSpPr>
            <p:nvPr/>
          </p:nvSpPr>
          <p:spPr bwMode="auto">
            <a:xfrm>
              <a:off x="3277" y="3295"/>
              <a:ext cx="2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315" name="Line 182"/>
            <p:cNvSpPr>
              <a:spLocks noChangeShapeType="1"/>
            </p:cNvSpPr>
            <p:nvPr/>
          </p:nvSpPr>
          <p:spPr bwMode="auto">
            <a:xfrm>
              <a:off x="3277" y="3295"/>
              <a:ext cx="22"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16" name="Line 183"/>
            <p:cNvSpPr>
              <a:spLocks noChangeShapeType="1"/>
            </p:cNvSpPr>
            <p:nvPr/>
          </p:nvSpPr>
          <p:spPr bwMode="auto">
            <a:xfrm>
              <a:off x="3277" y="3295"/>
              <a:ext cx="2"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17" name="Rectangle 184"/>
            <p:cNvSpPr>
              <a:spLocks noChangeArrowheads="1"/>
            </p:cNvSpPr>
            <p:nvPr/>
          </p:nvSpPr>
          <p:spPr bwMode="auto">
            <a:xfrm>
              <a:off x="3299" y="3295"/>
              <a:ext cx="616"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318" name="Line 185"/>
            <p:cNvSpPr>
              <a:spLocks noChangeShapeType="1"/>
            </p:cNvSpPr>
            <p:nvPr/>
          </p:nvSpPr>
          <p:spPr bwMode="auto">
            <a:xfrm>
              <a:off x="3299" y="3295"/>
              <a:ext cx="616"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19" name="Rectangle 186"/>
            <p:cNvSpPr>
              <a:spLocks noChangeArrowheads="1"/>
            </p:cNvSpPr>
            <p:nvPr/>
          </p:nvSpPr>
          <p:spPr bwMode="auto">
            <a:xfrm>
              <a:off x="3915" y="3040"/>
              <a:ext cx="22" cy="25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320" name="Line 187"/>
            <p:cNvSpPr>
              <a:spLocks noChangeShapeType="1"/>
            </p:cNvSpPr>
            <p:nvPr/>
          </p:nvSpPr>
          <p:spPr bwMode="auto">
            <a:xfrm>
              <a:off x="3915" y="3040"/>
              <a:ext cx="1" cy="255"/>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21" name="Rectangle 188"/>
            <p:cNvSpPr>
              <a:spLocks noChangeArrowheads="1"/>
            </p:cNvSpPr>
            <p:nvPr/>
          </p:nvSpPr>
          <p:spPr bwMode="auto">
            <a:xfrm>
              <a:off x="3915" y="3295"/>
              <a:ext cx="22"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322" name="Line 189"/>
            <p:cNvSpPr>
              <a:spLocks noChangeShapeType="1"/>
            </p:cNvSpPr>
            <p:nvPr/>
          </p:nvSpPr>
          <p:spPr bwMode="auto">
            <a:xfrm>
              <a:off x="3915" y="3295"/>
              <a:ext cx="22"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23" name="Line 190"/>
            <p:cNvSpPr>
              <a:spLocks noChangeShapeType="1"/>
            </p:cNvSpPr>
            <p:nvPr/>
          </p:nvSpPr>
          <p:spPr bwMode="auto">
            <a:xfrm>
              <a:off x="3915" y="3295"/>
              <a:ext cx="1" cy="18"/>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24" name="Rectangle 191"/>
            <p:cNvSpPr>
              <a:spLocks noChangeArrowheads="1"/>
            </p:cNvSpPr>
            <p:nvPr/>
          </p:nvSpPr>
          <p:spPr bwMode="auto">
            <a:xfrm>
              <a:off x="3937" y="3295"/>
              <a:ext cx="1370"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7325" name="Line 192"/>
            <p:cNvSpPr>
              <a:spLocks noChangeShapeType="1"/>
            </p:cNvSpPr>
            <p:nvPr/>
          </p:nvSpPr>
          <p:spPr bwMode="auto">
            <a:xfrm>
              <a:off x="3937" y="3295"/>
              <a:ext cx="1370" cy="3"/>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Tree>
    <p:extLst>
      <p:ext uri="{BB962C8B-B14F-4D97-AF65-F5344CB8AC3E}">
        <p14:creationId xmlns:p14="http://schemas.microsoft.com/office/powerpoint/2010/main" val="802411671"/>
      </p:ext>
    </p:extLst>
  </p:cSld>
  <p:clrMapOvr>
    <a:masterClrMapping/>
  </p:clrMapOvr>
  <p:transition>
    <p:wipe dir="r"/>
    <p:sndAc>
      <p:stSnd>
        <p:snd r:embed="rId2" name="PROJCTOR.WAV"/>
      </p:stSnd>
    </p:sndAc>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21"/>
          <p:cNvGrpSpPr>
            <a:grpSpLocks/>
          </p:cNvGrpSpPr>
          <p:nvPr/>
        </p:nvGrpSpPr>
        <p:grpSpPr bwMode="auto">
          <a:xfrm>
            <a:off x="1584325" y="1773238"/>
            <a:ext cx="6092825" cy="3968750"/>
            <a:chOff x="605" y="1074"/>
            <a:chExt cx="3979" cy="2684"/>
          </a:xfrm>
        </p:grpSpPr>
        <p:sp>
          <p:nvSpPr>
            <p:cNvPr id="8206" name="AutoShape 22"/>
            <p:cNvSpPr>
              <a:spLocks noChangeArrowheads="1"/>
            </p:cNvSpPr>
            <p:nvPr/>
          </p:nvSpPr>
          <p:spPr bwMode="auto">
            <a:xfrm>
              <a:off x="605" y="1074"/>
              <a:ext cx="3979" cy="2684"/>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aphicFrame>
          <p:nvGraphicFramePr>
            <p:cNvPr id="8207" name="Object 23"/>
            <p:cNvGraphicFramePr>
              <a:graphicFrameLocks noChangeAspect="1"/>
            </p:cNvGraphicFramePr>
            <p:nvPr/>
          </p:nvGraphicFramePr>
          <p:xfrm>
            <a:off x="650" y="1074"/>
            <a:ext cx="3809" cy="2646"/>
          </p:xfrm>
          <a:graphic>
            <a:graphicData uri="http://schemas.openxmlformats.org/presentationml/2006/ole">
              <mc:AlternateContent xmlns:mc="http://schemas.openxmlformats.org/markup-compatibility/2006">
                <mc:Choice xmlns:v="urn:schemas-microsoft-com:vml" Requires="v">
                  <p:oleObj spid="_x0000_s11266" name="图片" r:id="rId5" imgW="3790188" imgH="2670048" progId="Word.Picture.8">
                    <p:embed/>
                  </p:oleObj>
                </mc:Choice>
                <mc:Fallback>
                  <p:oleObj name="图片" r:id="rId5" imgW="3790188" imgH="2670048" progId="Word.Picture.8">
                    <p:embed/>
                    <p:pic>
                      <p:nvPicPr>
                        <p:cNvPr id="8207"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0" y="1074"/>
                          <a:ext cx="3809" cy="2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8195" name="Rectangle 24"/>
          <p:cNvSpPr>
            <a:spLocks noChangeArrowheads="1"/>
          </p:cNvSpPr>
          <p:nvPr/>
        </p:nvSpPr>
        <p:spPr bwMode="auto">
          <a:xfrm>
            <a:off x="565150" y="549275"/>
            <a:ext cx="2682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2400">
                <a:solidFill>
                  <a:srgbClr val="000066"/>
                </a:solidFill>
                <a:latin typeface="Times New Roman" panose="02020603050405020304" pitchFamily="18" charset="0"/>
                <a:ea typeface="楷体_GB2312" pitchFamily="49" charset="-122"/>
              </a:rPr>
              <a:t>2.  SRAM</a:t>
            </a:r>
            <a:r>
              <a:rPr lang="zh-CN" altLang="en-US" sz="2400">
                <a:solidFill>
                  <a:srgbClr val="000066"/>
                </a:solidFill>
                <a:latin typeface="Times New Roman" panose="02020603050405020304" pitchFamily="18" charset="0"/>
                <a:ea typeface="楷体_GB2312" pitchFamily="49" charset="-122"/>
              </a:rPr>
              <a:t>存储单元</a:t>
            </a:r>
          </a:p>
        </p:txBody>
      </p:sp>
      <p:sp>
        <p:nvSpPr>
          <p:cNvPr id="388121" name="Rectangle 25"/>
          <p:cNvSpPr>
            <a:spLocks noChangeArrowheads="1"/>
          </p:cNvSpPr>
          <p:nvPr/>
        </p:nvSpPr>
        <p:spPr bwMode="auto">
          <a:xfrm>
            <a:off x="611188" y="1341438"/>
            <a:ext cx="36306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buFontTx/>
              <a:buChar char="•"/>
            </a:pP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静态</a:t>
            </a:r>
            <a:r>
              <a:rPr lang="en-US" altLang="zh-CN" sz="2400">
                <a:solidFill>
                  <a:srgbClr val="000066"/>
                </a:solidFill>
                <a:latin typeface="Times New Roman" panose="02020603050405020304" pitchFamily="18" charset="0"/>
                <a:ea typeface="楷体_GB2312" pitchFamily="49" charset="-122"/>
              </a:rPr>
              <a:t>SRAM(Static RAM)</a:t>
            </a:r>
          </a:p>
        </p:txBody>
      </p:sp>
      <p:sp>
        <p:nvSpPr>
          <p:cNvPr id="388122" name="AutoShape 26"/>
          <p:cNvSpPr>
            <a:spLocks noChangeArrowheads="1"/>
          </p:cNvSpPr>
          <p:nvPr/>
        </p:nvSpPr>
        <p:spPr bwMode="auto">
          <a:xfrm>
            <a:off x="3509963" y="4090988"/>
            <a:ext cx="2767012" cy="841375"/>
          </a:xfrm>
          <a:prstGeom prst="wedgeEllipseCallout">
            <a:avLst>
              <a:gd name="adj1" fmla="val -1662"/>
              <a:gd name="adj2" fmla="val -134833"/>
            </a:avLst>
          </a:prstGeom>
          <a:solidFill>
            <a:srgbClr val="FFCCFF"/>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spcBef>
                <a:spcPct val="50000"/>
              </a:spcBef>
            </a:pPr>
            <a:r>
              <a:rPr kumimoji="1" lang="zh-CN" altLang="en-US" sz="2000">
                <a:solidFill>
                  <a:srgbClr val="000066"/>
                </a:solidFill>
                <a:latin typeface="Times New Roman" panose="02020603050405020304" pitchFamily="18" charset="0"/>
                <a:ea typeface="楷体_GB2312" pitchFamily="49" charset="-122"/>
              </a:rPr>
              <a:t>双稳态存储单元电路</a:t>
            </a:r>
          </a:p>
        </p:txBody>
      </p:sp>
      <p:grpSp>
        <p:nvGrpSpPr>
          <p:cNvPr id="388123" name="Group 27"/>
          <p:cNvGrpSpPr>
            <a:grpSpLocks/>
          </p:cNvGrpSpPr>
          <p:nvPr/>
        </p:nvGrpSpPr>
        <p:grpSpPr bwMode="auto">
          <a:xfrm>
            <a:off x="2339975" y="5265738"/>
            <a:ext cx="5688013" cy="1617662"/>
            <a:chOff x="604" y="3161"/>
            <a:chExt cx="3778" cy="1319"/>
          </a:xfrm>
        </p:grpSpPr>
        <p:sp>
          <p:nvSpPr>
            <p:cNvPr id="8204" name="AutoShape 28"/>
            <p:cNvSpPr>
              <a:spLocks noChangeArrowheads="1"/>
            </p:cNvSpPr>
            <p:nvPr/>
          </p:nvSpPr>
          <p:spPr bwMode="auto">
            <a:xfrm>
              <a:off x="604" y="3592"/>
              <a:ext cx="3770" cy="458"/>
            </a:xfrm>
            <a:prstGeom prst="wedgeEllipseCallout">
              <a:avLst>
                <a:gd name="adj1" fmla="val -36472"/>
                <a:gd name="adj2" fmla="val -214889"/>
              </a:avLst>
            </a:prstGeom>
            <a:solidFill>
              <a:srgbClr val="FFCCFF"/>
            </a:solidFill>
            <a:ln w="635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spcBef>
                  <a:spcPct val="50000"/>
                </a:spcBef>
              </a:pPr>
              <a:endParaRPr kumimoji="1" lang="en-GB" altLang="zh-CN" sz="2400">
                <a:solidFill>
                  <a:srgbClr val="000066"/>
                </a:solidFill>
                <a:latin typeface="Times New Roman" panose="02020603050405020304" pitchFamily="18" charset="0"/>
                <a:ea typeface="楷体_GB2312" pitchFamily="49" charset="-122"/>
              </a:endParaRPr>
            </a:p>
          </p:txBody>
        </p:sp>
        <p:sp>
          <p:nvSpPr>
            <p:cNvPr id="8205" name="AutoShape 29"/>
            <p:cNvSpPr>
              <a:spLocks noChangeArrowheads="1"/>
            </p:cNvSpPr>
            <p:nvPr/>
          </p:nvSpPr>
          <p:spPr bwMode="auto">
            <a:xfrm>
              <a:off x="612" y="3161"/>
              <a:ext cx="3770" cy="1319"/>
            </a:xfrm>
            <a:prstGeom prst="wedgeEllipseCallout">
              <a:avLst>
                <a:gd name="adj1" fmla="val 23741"/>
                <a:gd name="adj2" fmla="val -84278"/>
              </a:avLst>
            </a:prstGeom>
            <a:solidFill>
              <a:srgbClr val="FFCCFF"/>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spcBef>
                  <a:spcPct val="50000"/>
                </a:spcBef>
              </a:pPr>
              <a:r>
                <a:rPr kumimoji="1" lang="zh-CN" altLang="en-US" sz="2000">
                  <a:solidFill>
                    <a:srgbClr val="000066"/>
                  </a:solidFill>
                  <a:latin typeface="Times New Roman" panose="02020603050405020304" pitchFamily="18" charset="0"/>
                  <a:ea typeface="楷体_GB2312" pitchFamily="49" charset="-122"/>
                </a:rPr>
                <a:t>列存储单元公用的门</a:t>
              </a:r>
            </a:p>
            <a:p>
              <a:pPr algn="ctr" eaLnBrk="1" hangingPunct="1">
                <a:lnSpc>
                  <a:spcPct val="80000"/>
                </a:lnSpc>
                <a:spcBef>
                  <a:spcPct val="50000"/>
                </a:spcBef>
              </a:pPr>
              <a:r>
                <a:rPr kumimoji="1" lang="zh-CN" altLang="en-US" sz="2000">
                  <a:solidFill>
                    <a:srgbClr val="000066"/>
                  </a:solidFill>
                  <a:latin typeface="Times New Roman" panose="02020603050405020304" pitchFamily="18" charset="0"/>
                  <a:ea typeface="楷体_GB2312" pitchFamily="49" charset="-122"/>
                </a:rPr>
                <a:t>控制管，与读写控制电路相接</a:t>
              </a:r>
            </a:p>
            <a:p>
              <a:pPr algn="ctr" eaLnBrk="1" hangingPunct="1">
                <a:lnSpc>
                  <a:spcPct val="80000"/>
                </a:lnSpc>
                <a:spcBef>
                  <a:spcPct val="50000"/>
                </a:spcBef>
              </a:pPr>
              <a:r>
                <a:rPr lang="en-US" altLang="zh-CN" sz="2000">
                  <a:solidFill>
                    <a:srgbClr val="000066"/>
                  </a:solidFill>
                  <a:latin typeface="Times New Roman" panose="02020603050405020304" pitchFamily="18" charset="0"/>
                  <a:ea typeface="楷体_GB2312" pitchFamily="49" charset="-122"/>
                </a:rPr>
                <a:t>Y</a:t>
              </a:r>
              <a:r>
                <a:rPr lang="en-US" altLang="zh-CN" sz="2000" baseline="-25000">
                  <a:solidFill>
                    <a:srgbClr val="000066"/>
                  </a:solidFill>
                  <a:latin typeface="Times New Roman" panose="02020603050405020304" pitchFamily="18" charset="0"/>
                  <a:ea typeface="楷体_GB2312" pitchFamily="49" charset="-122"/>
                </a:rPr>
                <a:t>i </a:t>
              </a:r>
              <a:r>
                <a:rPr lang="zh-CN" altLang="en-US" sz="2000">
                  <a:solidFill>
                    <a:srgbClr val="000066"/>
                  </a:solidFill>
                  <a:latin typeface="Times New Roman" panose="02020603050405020304" pitchFamily="18" charset="0"/>
                  <a:ea typeface="楷体_GB2312" pitchFamily="49" charset="-122"/>
                </a:rPr>
                <a:t>＝</a:t>
              </a:r>
              <a:r>
                <a:rPr lang="en-US" altLang="zh-CN" sz="2000">
                  <a:solidFill>
                    <a:srgbClr val="000066"/>
                  </a:solidFill>
                  <a:latin typeface="Times New Roman" panose="02020603050405020304" pitchFamily="18" charset="0"/>
                  <a:ea typeface="楷体_GB2312" pitchFamily="49" charset="-122"/>
                </a:rPr>
                <a:t>1</a:t>
              </a:r>
              <a:r>
                <a:rPr lang="zh-CN" altLang="en-US" sz="2000">
                  <a:solidFill>
                    <a:srgbClr val="000066"/>
                  </a:solidFill>
                  <a:latin typeface="Times New Roman" panose="02020603050405020304" pitchFamily="18" charset="0"/>
                  <a:ea typeface="楷体_GB2312" pitchFamily="49" charset="-122"/>
                </a:rPr>
                <a:t>时导通</a:t>
              </a:r>
            </a:p>
          </p:txBody>
        </p:sp>
      </p:grpSp>
      <p:grpSp>
        <p:nvGrpSpPr>
          <p:cNvPr id="388142" name="Group 46"/>
          <p:cNvGrpSpPr>
            <a:grpSpLocks/>
          </p:cNvGrpSpPr>
          <p:nvPr/>
        </p:nvGrpSpPr>
        <p:grpSpPr bwMode="auto">
          <a:xfrm>
            <a:off x="4117975" y="1377950"/>
            <a:ext cx="3225800" cy="1187450"/>
            <a:chOff x="1805" y="687"/>
            <a:chExt cx="2032" cy="748"/>
          </a:xfrm>
        </p:grpSpPr>
        <p:sp>
          <p:nvSpPr>
            <p:cNvPr id="8202" name="AutoShape 47"/>
            <p:cNvSpPr>
              <a:spLocks noChangeArrowheads="1"/>
            </p:cNvSpPr>
            <p:nvPr/>
          </p:nvSpPr>
          <p:spPr bwMode="auto">
            <a:xfrm>
              <a:off x="1834" y="833"/>
              <a:ext cx="2003" cy="356"/>
            </a:xfrm>
            <a:prstGeom prst="wedgeEllipseCallout">
              <a:avLst>
                <a:gd name="adj1" fmla="val -74412"/>
                <a:gd name="adj2" fmla="val 254213"/>
              </a:avLst>
            </a:prstGeom>
            <a:solidFill>
              <a:srgbClr val="FFCCFF">
                <a:alpha val="49019"/>
              </a:srgbClr>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spcBef>
                  <a:spcPct val="50000"/>
                </a:spcBef>
              </a:pPr>
              <a:endParaRPr kumimoji="1" lang="en-GB" altLang="zh-CN" sz="2400">
                <a:solidFill>
                  <a:srgbClr val="000066"/>
                </a:solidFill>
                <a:latin typeface="Times New Roman" panose="02020603050405020304" pitchFamily="18" charset="0"/>
                <a:ea typeface="楷体_GB2312" pitchFamily="49" charset="-122"/>
              </a:endParaRPr>
            </a:p>
          </p:txBody>
        </p:sp>
        <p:sp>
          <p:nvSpPr>
            <p:cNvPr id="8203" name="AutoShape 48"/>
            <p:cNvSpPr>
              <a:spLocks noChangeArrowheads="1"/>
            </p:cNvSpPr>
            <p:nvPr/>
          </p:nvSpPr>
          <p:spPr bwMode="auto">
            <a:xfrm>
              <a:off x="1805" y="687"/>
              <a:ext cx="2003" cy="748"/>
            </a:xfrm>
            <a:prstGeom prst="wedgeEllipseCallout">
              <a:avLst>
                <a:gd name="adj1" fmla="val 17648"/>
                <a:gd name="adj2" fmla="val 109625"/>
              </a:avLst>
            </a:prstGeom>
            <a:solidFill>
              <a:srgbClr val="FFCCFF">
                <a:alpha val="49019"/>
              </a:srgbClr>
            </a:solidFill>
            <a:ln w="6350">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spcBef>
                  <a:spcPct val="50000"/>
                </a:spcBef>
              </a:pPr>
              <a:r>
                <a:rPr kumimoji="1" lang="zh-CN" altLang="en-US" sz="2000">
                  <a:solidFill>
                    <a:srgbClr val="000066"/>
                  </a:solidFill>
                  <a:latin typeface="Times New Roman" panose="02020603050405020304" pitchFamily="18" charset="0"/>
                  <a:ea typeface="楷体_GB2312" pitchFamily="49" charset="-122"/>
                </a:rPr>
                <a:t>本单元门控制管</a:t>
              </a:r>
              <a:r>
                <a:rPr kumimoji="1" lang="en-US" altLang="zh-CN" sz="2000">
                  <a:solidFill>
                    <a:srgbClr val="000066"/>
                  </a:solidFill>
                  <a:latin typeface="Times New Roman" panose="02020603050405020304" pitchFamily="18" charset="0"/>
                  <a:ea typeface="楷体_GB2312" pitchFamily="49" charset="-122"/>
                </a:rPr>
                <a:t>:</a:t>
              </a:r>
              <a:r>
                <a:rPr kumimoji="1" lang="zh-CN" altLang="en-US" sz="2000">
                  <a:solidFill>
                    <a:srgbClr val="000066"/>
                  </a:solidFill>
                  <a:latin typeface="Times New Roman" panose="02020603050405020304" pitchFamily="18" charset="0"/>
                  <a:ea typeface="楷体_GB2312" pitchFamily="49" charset="-122"/>
                </a:rPr>
                <a:t>控制触发器与位线的接通。</a:t>
              </a:r>
              <a:r>
                <a:rPr lang="en-US" altLang="zh-CN" sz="2000">
                  <a:solidFill>
                    <a:srgbClr val="000066"/>
                  </a:solidFill>
                  <a:latin typeface="Times New Roman" panose="02020603050405020304" pitchFamily="18" charset="0"/>
                  <a:ea typeface="楷体_GB2312" pitchFamily="49" charset="-122"/>
                </a:rPr>
                <a:t>X</a:t>
              </a:r>
              <a:r>
                <a:rPr lang="en-US" altLang="zh-CN" sz="2000" baseline="-25000">
                  <a:solidFill>
                    <a:srgbClr val="000066"/>
                  </a:solidFill>
                  <a:latin typeface="Times New Roman" panose="02020603050405020304" pitchFamily="18" charset="0"/>
                  <a:ea typeface="楷体_GB2312" pitchFamily="49" charset="-122"/>
                </a:rPr>
                <a:t>i </a:t>
              </a:r>
              <a:r>
                <a:rPr lang="en-US" altLang="zh-CN" sz="2000">
                  <a:solidFill>
                    <a:srgbClr val="000066"/>
                  </a:solidFill>
                  <a:latin typeface="Times New Roman" panose="02020603050405020304" pitchFamily="18" charset="0"/>
                  <a:ea typeface="楷体_GB2312" pitchFamily="49" charset="-122"/>
                </a:rPr>
                <a:t>=1</a:t>
              </a:r>
              <a:r>
                <a:rPr lang="zh-CN" altLang="en-US" sz="2000">
                  <a:solidFill>
                    <a:srgbClr val="000066"/>
                  </a:solidFill>
                  <a:latin typeface="Times New Roman" panose="02020603050405020304" pitchFamily="18" charset="0"/>
                  <a:ea typeface="楷体_GB2312" pitchFamily="49" charset="-122"/>
                </a:rPr>
                <a:t>时导通</a:t>
              </a:r>
            </a:p>
          </p:txBody>
        </p:sp>
      </p:grpSp>
      <p:sp>
        <p:nvSpPr>
          <p:cNvPr id="388145" name="AutoShape 49"/>
          <p:cNvSpPr>
            <a:spLocks noChangeArrowheads="1"/>
          </p:cNvSpPr>
          <p:nvPr/>
        </p:nvSpPr>
        <p:spPr bwMode="auto">
          <a:xfrm>
            <a:off x="395288" y="5300663"/>
            <a:ext cx="2312987" cy="771525"/>
          </a:xfrm>
          <a:prstGeom prst="wedgeEllipseCallout">
            <a:avLst>
              <a:gd name="adj1" fmla="val 139773"/>
              <a:gd name="adj2" fmla="val -82097"/>
            </a:avLst>
          </a:prstGeom>
          <a:solidFill>
            <a:schemeClr val="bg2">
              <a:alpha val="50195"/>
            </a:schemeClr>
          </a:solidFill>
          <a:ln w="635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spcBef>
                <a:spcPct val="50000"/>
              </a:spcBef>
            </a:pPr>
            <a:r>
              <a:rPr kumimoji="1" lang="zh-CN" altLang="en-US">
                <a:solidFill>
                  <a:srgbClr val="000066"/>
                </a:solidFill>
                <a:latin typeface="Times New Roman" panose="02020603050405020304" pitchFamily="18" charset="0"/>
                <a:ea typeface="楷体_GB2312" pitchFamily="49" charset="-122"/>
              </a:rPr>
              <a:t>来自列地址译码器的输出</a:t>
            </a:r>
          </a:p>
        </p:txBody>
      </p:sp>
      <p:sp>
        <p:nvSpPr>
          <p:cNvPr id="388146" name="AutoShape 50"/>
          <p:cNvSpPr>
            <a:spLocks noChangeArrowheads="1"/>
          </p:cNvSpPr>
          <p:nvPr/>
        </p:nvSpPr>
        <p:spPr bwMode="auto">
          <a:xfrm>
            <a:off x="0" y="2420938"/>
            <a:ext cx="2312988" cy="771525"/>
          </a:xfrm>
          <a:prstGeom prst="wedgeEllipseCallout">
            <a:avLst>
              <a:gd name="adj1" fmla="val 74708"/>
              <a:gd name="adj2" fmla="val -76338"/>
            </a:avLst>
          </a:prstGeom>
          <a:solidFill>
            <a:schemeClr val="bg2">
              <a:alpha val="50195"/>
            </a:schemeClr>
          </a:solidFill>
          <a:ln w="6350">
            <a:solidFill>
              <a:srgbClr val="3333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72000" rIns="0" bIns="72000"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lnSpc>
                <a:spcPct val="80000"/>
              </a:lnSpc>
              <a:spcBef>
                <a:spcPct val="50000"/>
              </a:spcBef>
            </a:pPr>
            <a:r>
              <a:rPr kumimoji="1" lang="zh-CN" altLang="en-US">
                <a:solidFill>
                  <a:srgbClr val="000066"/>
                </a:solidFill>
                <a:latin typeface="Times New Roman" panose="02020603050405020304" pitchFamily="18" charset="0"/>
                <a:ea typeface="楷体_GB2312" pitchFamily="49" charset="-122"/>
              </a:rPr>
              <a:t>来自行地址译码器的输出</a:t>
            </a:r>
          </a:p>
        </p:txBody>
      </p:sp>
    </p:spTree>
    <p:extLst>
      <p:ext uri="{BB962C8B-B14F-4D97-AF65-F5344CB8AC3E}">
        <p14:creationId xmlns:p14="http://schemas.microsoft.com/office/powerpoint/2010/main" val="1786976222"/>
      </p:ext>
    </p:extLst>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88121"/>
                                        </p:tgtEl>
                                        <p:attrNameLst>
                                          <p:attrName>style.visibility</p:attrName>
                                        </p:attrNameLst>
                                      </p:cBhvr>
                                      <p:to>
                                        <p:strVal val="visible"/>
                                      </p:to>
                                    </p:set>
                                    <p:animEffect transition="in" filter="strips(downRight)">
                                      <p:cBhvr>
                                        <p:cTn id="7" dur="500"/>
                                        <p:tgtEl>
                                          <p:spTgt spid="3881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388122"/>
                                        </p:tgtEl>
                                        <p:attrNameLst>
                                          <p:attrName>style.visibility</p:attrName>
                                        </p:attrNameLst>
                                      </p:cBhvr>
                                      <p:to>
                                        <p:strVal val="visible"/>
                                      </p:to>
                                    </p:set>
                                    <p:animEffect transition="in" filter="strips(upRight)">
                                      <p:cBhvr>
                                        <p:cTn id="12" dur="500"/>
                                        <p:tgtEl>
                                          <p:spTgt spid="388122"/>
                                        </p:tgtEl>
                                      </p:cBhvr>
                                    </p:animEffect>
                                  </p:childTnLst>
                                  <p:subTnLst>
                                    <p:set>
                                      <p:cBhvr override="childStyle">
                                        <p:cTn dur="1" fill="hold" display="0" masterRel="nextClick" afterEffect="1"/>
                                        <p:tgtEl>
                                          <p:spTgt spid="388122"/>
                                        </p:tgtEl>
                                        <p:attrNameLst>
                                          <p:attrName>style.visibility</p:attrName>
                                        </p:attrNameLst>
                                      </p:cBhvr>
                                      <p:to>
                                        <p:strVal val="hidden"/>
                                      </p:to>
                                    </p:set>
                                    <p:audio>
                                      <p:cMediaNode>
                                        <p:cTn display="0" masterRel="sameClick">
                                          <p:stCondLst>
                                            <p:cond evt="begin" delay="0">
                                              <p:tn val="10"/>
                                            </p:cond>
                                          </p:stCondLst>
                                          <p:endCondLst>
                                            <p:cond evt="onStopAudio" delay="0">
                                              <p:tgtEl>
                                                <p:sldTgt/>
                                              </p:tgtEl>
                                            </p:cond>
                                          </p:endCondLst>
                                        </p:cTn>
                                        <p:tgtEl>
                                          <p:sndTgt r:embed="rId4" name="CHIM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88146"/>
                                        </p:tgtEl>
                                        <p:attrNameLst>
                                          <p:attrName>style.visibility</p:attrName>
                                        </p:attrNameLst>
                                      </p:cBhvr>
                                      <p:to>
                                        <p:strVal val="visible"/>
                                      </p:to>
                                    </p:set>
                                    <p:animEffect transition="in" filter="box(in)">
                                      <p:cBhvr>
                                        <p:cTn id="17" dur="500"/>
                                        <p:tgtEl>
                                          <p:spTgt spid="388146"/>
                                        </p:tgtEl>
                                      </p:cBhvr>
                                    </p:animEffect>
                                  </p:childTnLst>
                                  <p:subTnLst>
                                    <p:set>
                                      <p:cBhvr override="childStyle">
                                        <p:cTn dur="1" fill="hold" display="0" masterRel="nextClick" afterEffect="1"/>
                                        <p:tgtEl>
                                          <p:spTgt spid="388146"/>
                                        </p:tgtEl>
                                        <p:attrNameLst>
                                          <p:attrName>style.visibility</p:attrName>
                                        </p:attrNameLst>
                                      </p:cBhvr>
                                      <p:to>
                                        <p:strVal val="hidden"/>
                                      </p:to>
                                    </p:set>
                                    <p:audio>
                                      <p:cMediaNode>
                                        <p:cTn display="0" masterRel="sameClick">
                                          <p:stCondLst>
                                            <p:cond evt="begin" delay="0">
                                              <p:tn val="15"/>
                                            </p:cond>
                                          </p:stCondLst>
                                          <p:endCondLst>
                                            <p:cond evt="onStopAudio" delay="0">
                                              <p:tgtEl>
                                                <p:sldTgt/>
                                              </p:tgtEl>
                                            </p:cond>
                                          </p:endCondLst>
                                        </p:cTn>
                                        <p:tgtEl>
                                          <p:sndTgt r:embed="rId4" name="CHIMES.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88145"/>
                                        </p:tgtEl>
                                        <p:attrNameLst>
                                          <p:attrName>style.visibility</p:attrName>
                                        </p:attrNameLst>
                                      </p:cBhvr>
                                      <p:to>
                                        <p:strVal val="visible"/>
                                      </p:to>
                                    </p:set>
                                    <p:animEffect transition="in" filter="box(in)">
                                      <p:cBhvr>
                                        <p:cTn id="22" dur="500"/>
                                        <p:tgtEl>
                                          <p:spTgt spid="388145"/>
                                        </p:tgtEl>
                                      </p:cBhvr>
                                    </p:animEffect>
                                  </p:childTnLst>
                                  <p:subTnLst>
                                    <p:set>
                                      <p:cBhvr override="childStyle">
                                        <p:cTn dur="1" fill="hold" display="0" masterRel="nextClick" afterEffect="1"/>
                                        <p:tgtEl>
                                          <p:spTgt spid="388145"/>
                                        </p:tgtEl>
                                        <p:attrNameLst>
                                          <p:attrName>style.visibility</p:attrName>
                                        </p:attrNameLst>
                                      </p:cBhvr>
                                      <p:to>
                                        <p:strVal val="hidden"/>
                                      </p:to>
                                    </p:set>
                                    <p:audio>
                                      <p:cMediaNode>
                                        <p:cTn display="0" masterRel="sameClick">
                                          <p:stCondLst>
                                            <p:cond evt="begin" delay="0">
                                              <p:tn val="20"/>
                                            </p:cond>
                                          </p:stCondLst>
                                          <p:endCondLst>
                                            <p:cond evt="onStopAudio" delay="0">
                                              <p:tgtEl>
                                                <p:sldTgt/>
                                              </p:tgtEl>
                                            </p:cond>
                                          </p:endCondLst>
                                        </p:cTn>
                                        <p:tgtEl>
                                          <p:sndTgt r:embed="rId4" name="CHIMES.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388142"/>
                                        </p:tgtEl>
                                        <p:attrNameLst>
                                          <p:attrName>style.visibility</p:attrName>
                                        </p:attrNameLst>
                                      </p:cBhvr>
                                      <p:to>
                                        <p:strVal val="visible"/>
                                      </p:to>
                                    </p:set>
                                    <p:animEffect transition="in" filter="wipe(up)">
                                      <p:cBhvr>
                                        <p:cTn id="27" dur="500"/>
                                        <p:tgtEl>
                                          <p:spTgt spid="38814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xit" presetSubtype="16" fill="hold" nodeType="clickEffect">
                                  <p:stCondLst>
                                    <p:cond delay="0"/>
                                  </p:stCondLst>
                                  <p:childTnLst>
                                    <p:animEffect transition="out" filter="box(in)">
                                      <p:cBhvr>
                                        <p:cTn id="31" dur="500"/>
                                        <p:tgtEl>
                                          <p:spTgt spid="388142"/>
                                        </p:tgtEl>
                                      </p:cBhvr>
                                    </p:animEffect>
                                    <p:set>
                                      <p:cBhvr>
                                        <p:cTn id="32" dur="1" fill="hold">
                                          <p:stCondLst>
                                            <p:cond delay="499"/>
                                          </p:stCondLst>
                                        </p:cTn>
                                        <p:tgtEl>
                                          <p:spTgt spid="388142"/>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388123"/>
                                        </p:tgtEl>
                                        <p:attrNameLst>
                                          <p:attrName>style.visibility</p:attrName>
                                        </p:attrNameLst>
                                      </p:cBhvr>
                                      <p:to>
                                        <p:strVal val="visible"/>
                                      </p:to>
                                    </p:set>
                                    <p:animEffect transition="in" filter="wipe(up)">
                                      <p:cBhvr>
                                        <p:cTn id="37" dur="500"/>
                                        <p:tgtEl>
                                          <p:spTgt spid="388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121" grpId="0" autoUpdateAnimBg="0"/>
      <p:bldP spid="388122" grpId="0" animBg="1" autoUpdateAnimBg="0"/>
      <p:bldP spid="388145" grpId="0" animBg="1" autoUpdateAnimBg="0"/>
      <p:bldP spid="388146"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83"/>
          <p:cNvGrpSpPr>
            <a:grpSpLocks/>
          </p:cNvGrpSpPr>
          <p:nvPr/>
        </p:nvGrpSpPr>
        <p:grpSpPr bwMode="auto">
          <a:xfrm>
            <a:off x="0" y="1989138"/>
            <a:ext cx="6092825" cy="3968750"/>
            <a:chOff x="605" y="1074"/>
            <a:chExt cx="3979" cy="2684"/>
          </a:xfrm>
        </p:grpSpPr>
        <p:sp>
          <p:nvSpPr>
            <p:cNvPr id="9227" name="AutoShape 84"/>
            <p:cNvSpPr>
              <a:spLocks noChangeArrowheads="1"/>
            </p:cNvSpPr>
            <p:nvPr/>
          </p:nvSpPr>
          <p:spPr bwMode="auto">
            <a:xfrm>
              <a:off x="605" y="1074"/>
              <a:ext cx="3979" cy="2684"/>
            </a:xfrm>
            <a:prstGeom prst="roundRect">
              <a:avLst>
                <a:gd name="adj" fmla="val 16667"/>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aphicFrame>
          <p:nvGraphicFramePr>
            <p:cNvPr id="9228" name="Object 85"/>
            <p:cNvGraphicFramePr>
              <a:graphicFrameLocks noChangeAspect="1"/>
            </p:cNvGraphicFramePr>
            <p:nvPr/>
          </p:nvGraphicFramePr>
          <p:xfrm>
            <a:off x="650" y="1074"/>
            <a:ext cx="3809" cy="2646"/>
          </p:xfrm>
          <a:graphic>
            <a:graphicData uri="http://schemas.openxmlformats.org/presentationml/2006/ole">
              <mc:AlternateContent xmlns:mc="http://schemas.openxmlformats.org/markup-compatibility/2006">
                <mc:Choice xmlns:v="urn:schemas-microsoft-com:vml" Requires="v">
                  <p:oleObj spid="_x0000_s12290" name="图片" r:id="rId4" imgW="3790188" imgH="2670048" progId="Word.Picture.8">
                    <p:embed/>
                  </p:oleObj>
                </mc:Choice>
                <mc:Fallback>
                  <p:oleObj name="图片" r:id="rId4" imgW="3790188" imgH="2670048" progId="Word.Picture.8">
                    <p:embed/>
                    <p:pic>
                      <p:nvPicPr>
                        <p:cNvPr id="9228" name="Object 8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 y="1074"/>
                          <a:ext cx="3809" cy="2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9219" name="Rectangle 27"/>
          <p:cNvSpPr>
            <a:spLocks noChangeArrowheads="1"/>
          </p:cNvSpPr>
          <p:nvPr/>
        </p:nvSpPr>
        <p:spPr bwMode="auto">
          <a:xfrm>
            <a:off x="685800" y="484188"/>
            <a:ext cx="2606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sz="2400">
                <a:solidFill>
                  <a:srgbClr val="000066"/>
                </a:solidFill>
                <a:latin typeface="Times New Roman" panose="02020603050405020304" pitchFamily="18" charset="0"/>
                <a:ea typeface="楷体_GB2312" pitchFamily="49" charset="-122"/>
              </a:rPr>
              <a:t>2. SRAM</a:t>
            </a:r>
            <a:r>
              <a:rPr lang="zh-CN" altLang="en-US" sz="2400">
                <a:solidFill>
                  <a:srgbClr val="000066"/>
                </a:solidFill>
                <a:latin typeface="Times New Roman" panose="02020603050405020304" pitchFamily="18" charset="0"/>
                <a:ea typeface="楷体_GB2312" pitchFamily="49" charset="-122"/>
              </a:rPr>
              <a:t>存储单元</a:t>
            </a:r>
          </a:p>
        </p:txBody>
      </p:sp>
      <p:sp>
        <p:nvSpPr>
          <p:cNvPr id="9220" name="Rectangle 28"/>
          <p:cNvSpPr>
            <a:spLocks noChangeArrowheads="1"/>
          </p:cNvSpPr>
          <p:nvPr/>
        </p:nvSpPr>
        <p:spPr bwMode="auto">
          <a:xfrm>
            <a:off x="684213" y="1268413"/>
            <a:ext cx="36306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buFontTx/>
              <a:buChar char="•"/>
            </a:pP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静态</a:t>
            </a:r>
            <a:r>
              <a:rPr lang="en-US" altLang="zh-CN" sz="2400">
                <a:solidFill>
                  <a:srgbClr val="000066"/>
                </a:solidFill>
                <a:latin typeface="Times New Roman" panose="02020603050405020304" pitchFamily="18" charset="0"/>
                <a:ea typeface="楷体_GB2312" pitchFamily="49" charset="-122"/>
              </a:rPr>
              <a:t>SRAM(Static RAM)</a:t>
            </a:r>
          </a:p>
        </p:txBody>
      </p:sp>
      <p:sp>
        <p:nvSpPr>
          <p:cNvPr id="389149" name="Rectangle 29"/>
          <p:cNvSpPr>
            <a:spLocks noChangeArrowheads="1"/>
          </p:cNvSpPr>
          <p:nvPr/>
        </p:nvSpPr>
        <p:spPr bwMode="auto">
          <a:xfrm>
            <a:off x="6048375" y="2270125"/>
            <a:ext cx="2513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buFontTx/>
              <a:buChar char="•"/>
            </a:pPr>
            <a:r>
              <a:rPr lang="en-US" altLang="zh-CN" sz="2400">
                <a:solidFill>
                  <a:srgbClr val="000066"/>
                </a:solidFill>
                <a:latin typeface="Times New Roman" panose="02020603050405020304" pitchFamily="18" charset="0"/>
                <a:ea typeface="楷体_GB2312" pitchFamily="49" charset="-122"/>
              </a:rPr>
              <a:t>T</a:t>
            </a:r>
            <a:r>
              <a:rPr lang="en-US" altLang="zh-CN" sz="2400" baseline="-25000">
                <a:solidFill>
                  <a:srgbClr val="000066"/>
                </a:solidFill>
                <a:latin typeface="Times New Roman" panose="02020603050405020304" pitchFamily="18" charset="0"/>
                <a:ea typeface="楷体_GB2312" pitchFamily="49" charset="-122"/>
              </a:rPr>
              <a:t>5</a:t>
            </a:r>
            <a:r>
              <a:rPr lang="zh-CN" altLang="en-US" sz="2400">
                <a:solidFill>
                  <a:srgbClr val="000066"/>
                </a:solidFill>
                <a:latin typeface="Times New Roman" panose="02020603050405020304" pitchFamily="18" charset="0"/>
                <a:ea typeface="楷体_GB2312" pitchFamily="49" charset="-122"/>
              </a:rPr>
              <a:t>、</a:t>
            </a:r>
            <a:r>
              <a:rPr lang="en-US" altLang="zh-CN" sz="2400">
                <a:solidFill>
                  <a:srgbClr val="000066"/>
                </a:solidFill>
                <a:latin typeface="Times New Roman" panose="02020603050405020304" pitchFamily="18" charset="0"/>
                <a:ea typeface="楷体_GB2312" pitchFamily="49" charset="-122"/>
              </a:rPr>
              <a:t>T</a:t>
            </a:r>
            <a:r>
              <a:rPr lang="en-US" altLang="zh-CN" sz="2400" baseline="-25000">
                <a:solidFill>
                  <a:srgbClr val="000066"/>
                </a:solidFill>
                <a:latin typeface="Times New Roman" panose="02020603050405020304" pitchFamily="18" charset="0"/>
                <a:ea typeface="楷体_GB2312" pitchFamily="49" charset="-122"/>
              </a:rPr>
              <a:t>6</a:t>
            </a:r>
            <a:r>
              <a:rPr lang="zh-CN" altLang="en-US" sz="2400">
                <a:solidFill>
                  <a:srgbClr val="000066"/>
                </a:solidFill>
                <a:latin typeface="Times New Roman" panose="02020603050405020304" pitchFamily="18" charset="0"/>
                <a:ea typeface="楷体_GB2312" pitchFamily="49" charset="-122"/>
              </a:rPr>
              <a:t>导通</a:t>
            </a:r>
            <a:endParaRPr lang="zh-CN" altLang="en-US" sz="2000">
              <a:solidFill>
                <a:srgbClr val="000066"/>
              </a:solidFill>
              <a:latin typeface="Times New Roman" panose="02020603050405020304" pitchFamily="18" charset="0"/>
              <a:ea typeface="楷体_GB2312" pitchFamily="49" charset="-122"/>
            </a:endParaRPr>
          </a:p>
        </p:txBody>
      </p:sp>
      <p:sp>
        <p:nvSpPr>
          <p:cNvPr id="389150" name="Rectangle 30"/>
          <p:cNvSpPr>
            <a:spLocks noChangeArrowheads="1"/>
          </p:cNvSpPr>
          <p:nvPr/>
        </p:nvSpPr>
        <p:spPr bwMode="auto">
          <a:xfrm>
            <a:off x="6027738" y="4070350"/>
            <a:ext cx="26844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buFontTx/>
              <a:buChar char="•"/>
            </a:pPr>
            <a:r>
              <a:rPr lang="en-US" altLang="zh-CN" sz="2400">
                <a:solidFill>
                  <a:srgbClr val="000066"/>
                </a:solidFill>
                <a:latin typeface="Times New Roman" panose="02020603050405020304" pitchFamily="18" charset="0"/>
                <a:ea typeface="楷体_GB2312" pitchFamily="49" charset="-122"/>
              </a:rPr>
              <a:t>T</a:t>
            </a:r>
            <a:r>
              <a:rPr lang="en-US" altLang="zh-CN" sz="2400" baseline="-25000">
                <a:solidFill>
                  <a:srgbClr val="000066"/>
                </a:solidFill>
                <a:latin typeface="Times New Roman" panose="02020603050405020304" pitchFamily="18" charset="0"/>
                <a:ea typeface="楷体_GB2312" pitchFamily="49" charset="-122"/>
              </a:rPr>
              <a:t>7</a:t>
            </a: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a:t>
            </a:r>
            <a:r>
              <a:rPr lang="en-US" altLang="zh-CN" sz="2400">
                <a:solidFill>
                  <a:srgbClr val="000066"/>
                </a:solidFill>
                <a:latin typeface="Times New Roman" panose="02020603050405020304" pitchFamily="18" charset="0"/>
                <a:ea typeface="楷体_GB2312" pitchFamily="49" charset="-122"/>
              </a:rPr>
              <a:t>T</a:t>
            </a:r>
            <a:r>
              <a:rPr lang="en-US" altLang="zh-CN" sz="2400" baseline="-25000">
                <a:solidFill>
                  <a:srgbClr val="000066"/>
                </a:solidFill>
                <a:latin typeface="Times New Roman" panose="02020603050405020304" pitchFamily="18" charset="0"/>
                <a:ea typeface="楷体_GB2312" pitchFamily="49" charset="-122"/>
              </a:rPr>
              <a:t>8</a:t>
            </a:r>
            <a:r>
              <a:rPr lang="zh-CN" altLang="en-US" sz="2400">
                <a:solidFill>
                  <a:srgbClr val="000066"/>
                </a:solidFill>
                <a:latin typeface="Times New Roman" panose="02020603050405020304" pitchFamily="18" charset="0"/>
                <a:ea typeface="楷体_GB2312" pitchFamily="49" charset="-122"/>
              </a:rPr>
              <a:t>均导通</a:t>
            </a:r>
          </a:p>
        </p:txBody>
      </p:sp>
      <p:sp>
        <p:nvSpPr>
          <p:cNvPr id="389199" name="Rectangle 79"/>
          <p:cNvSpPr>
            <a:spLocks noChangeArrowheads="1"/>
          </p:cNvSpPr>
          <p:nvPr/>
        </p:nvSpPr>
        <p:spPr bwMode="auto">
          <a:xfrm>
            <a:off x="6335713" y="1657350"/>
            <a:ext cx="83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X</a:t>
            </a:r>
            <a:r>
              <a:rPr lang="en-US" altLang="zh-CN" sz="2400" baseline="-25000">
                <a:solidFill>
                  <a:srgbClr val="000066"/>
                </a:solidFill>
                <a:latin typeface="Times New Roman" panose="02020603050405020304" pitchFamily="18" charset="0"/>
                <a:ea typeface="楷体_GB2312" pitchFamily="49" charset="-122"/>
              </a:rPr>
              <a:t>i </a:t>
            </a:r>
            <a:r>
              <a:rPr lang="en-US" altLang="zh-CN" sz="2400">
                <a:solidFill>
                  <a:srgbClr val="000066"/>
                </a:solidFill>
                <a:latin typeface="Times New Roman" panose="02020603050405020304" pitchFamily="18" charset="0"/>
                <a:ea typeface="楷体_GB2312" pitchFamily="49" charset="-122"/>
              </a:rPr>
              <a:t>=1</a:t>
            </a:r>
          </a:p>
        </p:txBody>
      </p:sp>
      <p:sp>
        <p:nvSpPr>
          <p:cNvPr id="389200" name="Rectangle 80"/>
          <p:cNvSpPr>
            <a:spLocks noChangeArrowheads="1"/>
          </p:cNvSpPr>
          <p:nvPr/>
        </p:nvSpPr>
        <p:spPr bwMode="auto">
          <a:xfrm>
            <a:off x="6300788" y="3494088"/>
            <a:ext cx="8747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Y</a:t>
            </a:r>
            <a:r>
              <a:rPr lang="en-US" altLang="zh-CN" sz="2400" baseline="-25000">
                <a:solidFill>
                  <a:srgbClr val="000066"/>
                </a:solidFill>
                <a:latin typeface="Times New Roman" panose="02020603050405020304" pitchFamily="18" charset="0"/>
                <a:ea typeface="楷体_GB2312" pitchFamily="49" charset="-122"/>
              </a:rPr>
              <a:t>j</a:t>
            </a:r>
            <a:r>
              <a:rPr lang="en-US" altLang="zh-CN" sz="2400">
                <a:solidFill>
                  <a:srgbClr val="000066"/>
                </a:solidFill>
                <a:latin typeface="Times New Roman" panose="02020603050405020304" pitchFamily="18" charset="0"/>
                <a:ea typeface="楷体_GB2312" pitchFamily="49" charset="-122"/>
              </a:rPr>
              <a:t> =1</a:t>
            </a:r>
          </a:p>
        </p:txBody>
      </p:sp>
      <p:sp>
        <p:nvSpPr>
          <p:cNvPr id="389201" name="Rectangle 81"/>
          <p:cNvSpPr>
            <a:spLocks noChangeArrowheads="1"/>
          </p:cNvSpPr>
          <p:nvPr/>
        </p:nvSpPr>
        <p:spPr bwMode="auto">
          <a:xfrm>
            <a:off x="6048375" y="4581525"/>
            <a:ext cx="3240088"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50000"/>
              </a:lnSpc>
              <a:buFontTx/>
              <a:buChar char="•"/>
            </a:pPr>
            <a:r>
              <a:rPr lang="zh-CN" altLang="en-US" sz="2400">
                <a:solidFill>
                  <a:srgbClr val="000066"/>
                </a:solidFill>
                <a:latin typeface="Times New Roman" panose="02020603050405020304" pitchFamily="18" charset="0"/>
                <a:ea typeface="楷体_GB2312" pitchFamily="49" charset="-122"/>
              </a:rPr>
              <a:t>触发器的输出与数据线接通，该单元通过数据线读取数据。</a:t>
            </a:r>
          </a:p>
        </p:txBody>
      </p:sp>
      <p:sp>
        <p:nvSpPr>
          <p:cNvPr id="389202" name="Rectangle 82"/>
          <p:cNvSpPr>
            <a:spLocks noChangeArrowheads="1"/>
          </p:cNvSpPr>
          <p:nvPr/>
        </p:nvSpPr>
        <p:spPr bwMode="auto">
          <a:xfrm>
            <a:off x="6076950" y="2738438"/>
            <a:ext cx="2635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触发器与位线接通</a:t>
            </a:r>
          </a:p>
        </p:txBody>
      </p:sp>
    </p:spTree>
    <p:extLst>
      <p:ext uri="{BB962C8B-B14F-4D97-AF65-F5344CB8AC3E}">
        <p14:creationId xmlns:p14="http://schemas.microsoft.com/office/powerpoint/2010/main" val="1457583751"/>
      </p:ext>
    </p:extLst>
  </p:cSld>
  <p:clrMapOvr>
    <a:masterClrMapping/>
  </p:clrMapOvr>
  <p:transition>
    <p:wipe dir="r"/>
    <p:sndAc>
      <p:stSnd>
        <p:snd r:embed="rId3" name="PROJCTOR.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389149"/>
                                        </p:tgtEl>
                                        <p:attrNameLst>
                                          <p:attrName>style.visibility</p:attrName>
                                        </p:attrNameLst>
                                      </p:cBhvr>
                                      <p:to>
                                        <p:strVal val="visible"/>
                                      </p:to>
                                    </p:set>
                                    <p:animEffect transition="in" filter="wipe(up)">
                                      <p:cBhvr>
                                        <p:cTn id="11" dur="500"/>
                                        <p:tgtEl>
                                          <p:spTgt spid="38914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389202"/>
                                        </p:tgtEl>
                                        <p:attrNameLst>
                                          <p:attrName>style.visibility</p:attrName>
                                        </p:attrNameLst>
                                      </p:cBhvr>
                                      <p:to>
                                        <p:strVal val="visible"/>
                                      </p:to>
                                    </p:set>
                                    <p:animEffect transition="in" filter="strips(downRight)">
                                      <p:cBhvr>
                                        <p:cTn id="16" dur="500"/>
                                        <p:tgtEl>
                                          <p:spTgt spid="38920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920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389150"/>
                                        </p:tgtEl>
                                        <p:attrNameLst>
                                          <p:attrName>style.visibility</p:attrName>
                                        </p:attrNameLst>
                                      </p:cBhvr>
                                      <p:to>
                                        <p:strVal val="visible"/>
                                      </p:to>
                                    </p:set>
                                    <p:animEffect transition="in" filter="box(in)">
                                      <p:cBhvr>
                                        <p:cTn id="25" dur="500"/>
                                        <p:tgtEl>
                                          <p:spTgt spid="38915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389201"/>
                                        </p:tgtEl>
                                        <p:attrNameLst>
                                          <p:attrName>style.visibility</p:attrName>
                                        </p:attrNameLst>
                                      </p:cBhvr>
                                      <p:to>
                                        <p:strVal val="visible"/>
                                      </p:to>
                                    </p:set>
                                    <p:animEffect transition="in" filter="wipe(up)">
                                      <p:cBhvr>
                                        <p:cTn id="30" dur="500"/>
                                        <p:tgtEl>
                                          <p:spTgt spid="389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9" grpId="0" autoUpdateAnimBg="0"/>
      <p:bldP spid="389150" grpId="0" autoUpdateAnimBg="0"/>
      <p:bldP spid="389199" grpId="0"/>
      <p:bldP spid="389200" grpId="0"/>
      <p:bldP spid="389201" grpId="0"/>
      <p:bldP spid="38920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17"/>
          <p:cNvGraphicFramePr>
            <a:graphicFrameLocks noChangeAspect="1"/>
          </p:cNvGraphicFramePr>
          <p:nvPr/>
        </p:nvGraphicFramePr>
        <p:xfrm>
          <a:off x="941388" y="1709738"/>
          <a:ext cx="7019925" cy="2052637"/>
        </p:xfrm>
        <a:graphic>
          <a:graphicData uri="http://schemas.openxmlformats.org/presentationml/2006/ole">
            <mc:AlternateContent xmlns:mc="http://schemas.openxmlformats.org/markup-compatibility/2006">
              <mc:Choice xmlns:v="urn:schemas-microsoft-com:vml" Requires="v">
                <p:oleObj spid="_x0000_s13314" name="图片" r:id="rId4" imgW="3877056" imgH="1133856" progId="Word.Picture.8">
                  <p:embed/>
                </p:oleObj>
              </mc:Choice>
              <mc:Fallback>
                <p:oleObj name="图片" r:id="rId4" imgW="3877056" imgH="1133856" progId="Word.Picture.8">
                  <p:embed/>
                  <p:pic>
                    <p:nvPicPr>
                      <p:cNvPr id="10242"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1388" y="1709738"/>
                        <a:ext cx="7019925" cy="2052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243" name="Object 18"/>
          <p:cNvGraphicFramePr>
            <a:graphicFrameLocks noChangeAspect="1"/>
          </p:cNvGraphicFramePr>
          <p:nvPr/>
        </p:nvGraphicFramePr>
        <p:xfrm>
          <a:off x="941388" y="4014788"/>
          <a:ext cx="7231062" cy="2185987"/>
        </p:xfrm>
        <a:graphic>
          <a:graphicData uri="http://schemas.openxmlformats.org/presentationml/2006/ole">
            <mc:AlternateContent xmlns:mc="http://schemas.openxmlformats.org/markup-compatibility/2006">
              <mc:Choice xmlns:v="urn:schemas-microsoft-com:vml" Requires="v">
                <p:oleObj spid="_x0000_s13315" name="图片" r:id="rId6" imgW="3991356" imgH="1219200" progId="Word.Picture.8">
                  <p:embed/>
                </p:oleObj>
              </mc:Choice>
              <mc:Fallback>
                <p:oleObj name="图片" r:id="rId6" imgW="3991356" imgH="1219200" progId="Word.Picture.8">
                  <p:embed/>
                  <p:pic>
                    <p:nvPicPr>
                      <p:cNvPr id="10243"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1388" y="4014788"/>
                        <a:ext cx="7231062" cy="21859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44" name="Rectangle 20"/>
          <p:cNvSpPr>
            <a:spLocks noChangeArrowheads="1"/>
          </p:cNvSpPr>
          <p:nvPr/>
        </p:nvSpPr>
        <p:spPr bwMode="auto">
          <a:xfrm>
            <a:off x="2484438" y="3651250"/>
            <a:ext cx="35274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127000">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zh-CN" altLang="en-US" sz="2400">
                <a:latin typeface="Times New Roman" panose="02020603050405020304" pitchFamily="18" charset="0"/>
                <a:ea typeface="宋体" panose="02010600030101010101" pitchFamily="2" charset="-122"/>
              </a:rPr>
              <a:t>（</a:t>
            </a:r>
            <a:r>
              <a:rPr lang="en-US" altLang="zh-CN" sz="2400">
                <a:latin typeface="Times New Roman" panose="02020603050405020304" pitchFamily="18" charset="0"/>
                <a:ea typeface="宋体" panose="02010600030101010101" pitchFamily="2" charset="-122"/>
                <a:cs typeface="Times New Roman" panose="02020603050405020304" pitchFamily="18" charset="0"/>
              </a:rPr>
              <a:t>a</a:t>
            </a:r>
            <a:r>
              <a:rPr lang="zh-CN" altLang="en-US" sz="2400">
                <a:latin typeface="Times New Roman" panose="02020603050405020304" pitchFamily="18" charset="0"/>
                <a:ea typeface="宋体" panose="02010600030101010101" pitchFamily="2" charset="-122"/>
              </a:rPr>
              <a:t>）地址控制的读操作</a:t>
            </a:r>
          </a:p>
          <a:p>
            <a:pPr>
              <a:spcBef>
                <a:spcPct val="0"/>
              </a:spcBef>
              <a:buClrTx/>
              <a:buFontTx/>
              <a:buNone/>
            </a:pPr>
            <a:endParaRPr lang="en-US" altLang="zh-CN" sz="2400">
              <a:latin typeface="Times New Roman" panose="02020603050405020304" pitchFamily="18" charset="0"/>
              <a:ea typeface="宋体" panose="02010600030101010101" pitchFamily="2" charset="-122"/>
            </a:endParaRPr>
          </a:p>
        </p:txBody>
      </p:sp>
      <p:sp>
        <p:nvSpPr>
          <p:cNvPr id="10245" name="Rectangle 21"/>
          <p:cNvSpPr>
            <a:spLocks noChangeArrowheads="1"/>
          </p:cNvSpPr>
          <p:nvPr/>
        </p:nvSpPr>
        <p:spPr bwMode="auto">
          <a:xfrm>
            <a:off x="2700338" y="6210300"/>
            <a:ext cx="35226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latin typeface="Times New Roman" panose="02020603050405020304" pitchFamily="18" charset="0"/>
              </a:rPr>
              <a:t>（</a:t>
            </a:r>
            <a:r>
              <a:rPr lang="en-US" altLang="zh-CN" sz="2400">
                <a:latin typeface="Times New Roman" panose="02020603050405020304" pitchFamily="18" charset="0"/>
                <a:cs typeface="Times New Roman" panose="02020603050405020304" pitchFamily="18" charset="0"/>
              </a:rPr>
              <a:t>b</a:t>
            </a:r>
            <a:r>
              <a:rPr lang="zh-CN" altLang="en-US" sz="2400">
                <a:latin typeface="Times New Roman" panose="02020603050405020304" pitchFamily="18" charset="0"/>
              </a:rPr>
              <a:t>）片选控制的读操作</a:t>
            </a:r>
            <a:r>
              <a:rPr lang="zh-CN" altLang="en-US" sz="2400">
                <a:latin typeface="Verdana" panose="020B0604030504040204" pitchFamily="34" charset="0"/>
              </a:rPr>
              <a:t> </a:t>
            </a:r>
            <a:endParaRPr lang="zh-CN" altLang="en-US" sz="2400">
              <a:latin typeface="Arial" panose="020B0604020202020204" pitchFamily="34" charset="0"/>
            </a:endParaRPr>
          </a:p>
        </p:txBody>
      </p:sp>
      <p:sp>
        <p:nvSpPr>
          <p:cNvPr id="10246" name="Rectangle 22"/>
          <p:cNvSpPr>
            <a:spLocks noChangeArrowheads="1"/>
          </p:cNvSpPr>
          <p:nvPr/>
        </p:nvSpPr>
        <p:spPr bwMode="auto">
          <a:xfrm>
            <a:off x="971550" y="441325"/>
            <a:ext cx="4206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chemeClr val="tx2"/>
                </a:solidFill>
                <a:latin typeface="Times New Roman" panose="02020603050405020304" pitchFamily="18" charset="0"/>
                <a:ea typeface="楷体_GB2312" pitchFamily="49" charset="-122"/>
              </a:rPr>
              <a:t>3.  SRAM</a:t>
            </a:r>
            <a:r>
              <a:rPr lang="zh-CN" altLang="en-US" sz="2400">
                <a:solidFill>
                  <a:schemeClr val="tx2"/>
                </a:solidFill>
                <a:latin typeface="Times New Roman" panose="02020603050405020304" pitchFamily="18" charset="0"/>
                <a:ea typeface="楷体_GB2312" pitchFamily="49" charset="-122"/>
              </a:rPr>
              <a:t>的读写操作及定时图</a:t>
            </a:r>
          </a:p>
        </p:txBody>
      </p:sp>
      <p:sp>
        <p:nvSpPr>
          <p:cNvPr id="10247" name="Rectangle 23"/>
          <p:cNvSpPr>
            <a:spLocks noChangeArrowheads="1"/>
          </p:cNvSpPr>
          <p:nvPr/>
        </p:nvSpPr>
        <p:spPr bwMode="auto">
          <a:xfrm>
            <a:off x="1368425" y="1125538"/>
            <a:ext cx="2012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chemeClr val="tx2"/>
                </a:solidFill>
                <a:latin typeface="Times New Roman" panose="02020603050405020304" pitchFamily="18" charset="0"/>
                <a:ea typeface="楷体_GB2312" pitchFamily="49" charset="-122"/>
              </a:rPr>
              <a:t>读操作定时图</a:t>
            </a:r>
          </a:p>
        </p:txBody>
      </p:sp>
    </p:spTree>
    <p:extLst>
      <p:ext uri="{BB962C8B-B14F-4D97-AF65-F5344CB8AC3E}">
        <p14:creationId xmlns:p14="http://schemas.microsoft.com/office/powerpoint/2010/main" val="3152768606"/>
      </p:ext>
    </p:extLst>
  </p:cSld>
  <p:clrMapOvr>
    <a:masterClrMapping/>
  </p:clrMapOvr>
  <p:transition>
    <p:wipe dir="r"/>
    <p:sndAc>
      <p:stSnd>
        <p:snd r:embed="rId3" name="PROJCTOR.WAV"/>
      </p:stSnd>
    </p:sndAc>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6"/>
          <p:cNvSpPr>
            <a:spLocks noChangeArrowheads="1"/>
          </p:cNvSpPr>
          <p:nvPr/>
        </p:nvSpPr>
        <p:spPr bwMode="auto">
          <a:xfrm>
            <a:off x="900113" y="441325"/>
            <a:ext cx="2012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chemeClr val="tx2"/>
                </a:solidFill>
                <a:latin typeface="Times New Roman" panose="02020603050405020304" pitchFamily="18" charset="0"/>
                <a:ea typeface="楷体_GB2312" pitchFamily="49" charset="-122"/>
              </a:rPr>
              <a:t>写操作定时图</a:t>
            </a:r>
          </a:p>
        </p:txBody>
      </p:sp>
      <p:graphicFrame>
        <p:nvGraphicFramePr>
          <p:cNvPr id="394248" name="Object 8"/>
          <p:cNvGraphicFramePr>
            <a:graphicFrameLocks noChangeAspect="1"/>
          </p:cNvGraphicFramePr>
          <p:nvPr/>
        </p:nvGraphicFramePr>
        <p:xfrm>
          <a:off x="1692275" y="1052513"/>
          <a:ext cx="5832475" cy="2657475"/>
        </p:xfrm>
        <a:graphic>
          <a:graphicData uri="http://schemas.openxmlformats.org/presentationml/2006/ole">
            <mc:AlternateContent xmlns:mc="http://schemas.openxmlformats.org/markup-compatibility/2006">
              <mc:Choice xmlns:v="urn:schemas-microsoft-com:vml" Requires="v">
                <p:oleObj spid="_x0000_s14338" name="图片" r:id="rId3" imgW="4180332" imgH="1891284" progId="Word.Picture.8">
                  <p:embed/>
                </p:oleObj>
              </mc:Choice>
              <mc:Fallback>
                <p:oleObj name="图片" r:id="rId3" imgW="4180332" imgH="1891284" progId="Word.Picture.8">
                  <p:embed/>
                  <p:pic>
                    <p:nvPicPr>
                      <p:cNvPr id="394248"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2275" y="1052513"/>
                        <a:ext cx="5832475" cy="2657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94249" name="Object 9"/>
          <p:cNvGraphicFramePr>
            <a:graphicFrameLocks noChangeAspect="1"/>
          </p:cNvGraphicFramePr>
          <p:nvPr/>
        </p:nvGraphicFramePr>
        <p:xfrm>
          <a:off x="1547813" y="3933825"/>
          <a:ext cx="6119812" cy="2506663"/>
        </p:xfrm>
        <a:graphic>
          <a:graphicData uri="http://schemas.openxmlformats.org/presentationml/2006/ole">
            <mc:AlternateContent xmlns:mc="http://schemas.openxmlformats.org/markup-compatibility/2006">
              <mc:Choice xmlns:v="urn:schemas-microsoft-com:vml" Requires="v">
                <p:oleObj spid="_x0000_s14339" name="图片" r:id="rId5" imgW="4180332" imgH="1853184" progId="Word.Picture.8">
                  <p:embed/>
                </p:oleObj>
              </mc:Choice>
              <mc:Fallback>
                <p:oleObj name="图片" r:id="rId5" imgW="4180332" imgH="1853184" progId="Word.Picture.8">
                  <p:embed/>
                  <p:pic>
                    <p:nvPicPr>
                      <p:cNvPr id="394249"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813" y="3933825"/>
                        <a:ext cx="6119812" cy="25066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957694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94248"/>
                                        </p:tgtEl>
                                        <p:attrNameLst>
                                          <p:attrName>style.visibility</p:attrName>
                                        </p:attrNameLst>
                                      </p:cBhvr>
                                      <p:to>
                                        <p:strVal val="visible"/>
                                      </p:to>
                                    </p:set>
                                    <p:animEffect transition="in" filter="wipe(left)">
                                      <p:cBhvr>
                                        <p:cTn id="7" dur="500"/>
                                        <p:tgtEl>
                                          <p:spTgt spid="3942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94249"/>
                                        </p:tgtEl>
                                        <p:attrNameLst>
                                          <p:attrName>style.visibility</p:attrName>
                                        </p:attrNameLst>
                                      </p:cBhvr>
                                      <p:to>
                                        <p:strVal val="visible"/>
                                      </p:to>
                                    </p:set>
                                    <p:animEffect transition="in" filter="wipe(left)">
                                      <p:cBhvr>
                                        <p:cTn id="12" dur="500"/>
                                        <p:tgtEl>
                                          <p:spTgt spid="394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5268" name="Object 4"/>
          <p:cNvGraphicFramePr>
            <a:graphicFrameLocks noChangeAspect="1"/>
          </p:cNvGraphicFramePr>
          <p:nvPr/>
        </p:nvGraphicFramePr>
        <p:xfrm>
          <a:off x="1511300" y="2027238"/>
          <a:ext cx="6624638" cy="4376737"/>
        </p:xfrm>
        <a:graphic>
          <a:graphicData uri="http://schemas.openxmlformats.org/presentationml/2006/ole">
            <mc:AlternateContent xmlns:mc="http://schemas.openxmlformats.org/markup-compatibility/2006">
              <mc:Choice xmlns:v="urn:schemas-microsoft-com:vml" Requires="v">
                <p:oleObj spid="_x0000_s15362" name="图片" r:id="rId3" imgW="5855208" imgH="3560064" progId="Word.Picture.8">
                  <p:embed/>
                </p:oleObj>
              </mc:Choice>
              <mc:Fallback>
                <p:oleObj name="图片" r:id="rId3" imgW="5855208" imgH="3560064" progId="Word.Picture.8">
                  <p:embed/>
                  <p:pic>
                    <p:nvPicPr>
                      <p:cNvPr id="39526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300" y="2027238"/>
                        <a:ext cx="6624638" cy="43767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291" name="Rectangle 5"/>
          <p:cNvSpPr>
            <a:spLocks noChangeArrowheads="1"/>
          </p:cNvSpPr>
          <p:nvPr/>
        </p:nvSpPr>
        <p:spPr bwMode="auto">
          <a:xfrm>
            <a:off x="755650" y="476250"/>
            <a:ext cx="69627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800">
                <a:solidFill>
                  <a:schemeClr val="accent2"/>
                </a:solidFill>
                <a:latin typeface="Times New Roman" panose="02020603050405020304" pitchFamily="18" charset="0"/>
                <a:ea typeface="楷体_GB2312" pitchFamily="49" charset="-122"/>
              </a:rPr>
              <a:t>7.2.2  </a:t>
            </a:r>
            <a:r>
              <a:rPr lang="zh-CN" altLang="en-US" sz="2800">
                <a:solidFill>
                  <a:schemeClr val="accent2"/>
                </a:solidFill>
                <a:latin typeface="Times New Roman" panose="02020603050405020304" pitchFamily="18" charset="0"/>
                <a:ea typeface="楷体_GB2312" pitchFamily="49" charset="-122"/>
              </a:rPr>
              <a:t>同步静态随机存取存储器</a:t>
            </a:r>
            <a:r>
              <a:rPr lang="zh-CN" altLang="en-US" sz="2800">
                <a:solidFill>
                  <a:schemeClr val="accent2"/>
                </a:solidFill>
                <a:latin typeface="Tahoma" panose="020B0604030504040204" pitchFamily="34" charset="0"/>
              </a:rPr>
              <a:t>（</a:t>
            </a:r>
            <a:r>
              <a:rPr lang="en-US" altLang="zh-CN" sz="2800">
                <a:solidFill>
                  <a:schemeClr val="accent2"/>
                </a:solidFill>
                <a:latin typeface="Times New Roman" panose="02020603050405020304" pitchFamily="18" charset="0"/>
              </a:rPr>
              <a:t>SSRAM</a:t>
            </a:r>
            <a:r>
              <a:rPr lang="zh-CN" altLang="en-US" sz="2800">
                <a:solidFill>
                  <a:schemeClr val="accent2"/>
                </a:solidFill>
                <a:latin typeface="Tahoma" panose="020B0604030504040204" pitchFamily="34" charset="0"/>
              </a:rPr>
              <a:t>）</a:t>
            </a:r>
          </a:p>
        </p:txBody>
      </p:sp>
      <p:sp>
        <p:nvSpPr>
          <p:cNvPr id="395270" name="Rectangle 6"/>
          <p:cNvSpPr>
            <a:spLocks noChangeArrowheads="1"/>
          </p:cNvSpPr>
          <p:nvPr/>
        </p:nvSpPr>
        <p:spPr bwMode="auto">
          <a:xfrm>
            <a:off x="503238" y="1211263"/>
            <a:ext cx="7885112" cy="8223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SSRAM</a:t>
            </a:r>
            <a:r>
              <a:rPr lang="zh-CN" altLang="en-US" sz="2400">
                <a:solidFill>
                  <a:srgbClr val="000066"/>
                </a:solidFill>
                <a:latin typeface="Times New Roman" panose="02020603050405020304" pitchFamily="18" charset="0"/>
                <a:ea typeface="楷体_GB2312" pitchFamily="49" charset="-122"/>
              </a:rPr>
              <a:t>是一种高速</a:t>
            </a:r>
            <a:r>
              <a:rPr lang="en-US" altLang="zh-CN" sz="2400">
                <a:solidFill>
                  <a:srgbClr val="000066"/>
                </a:solidFill>
                <a:latin typeface="Times New Roman" panose="02020603050405020304" pitchFamily="18" charset="0"/>
                <a:ea typeface="楷体_GB2312" pitchFamily="49" charset="-122"/>
              </a:rPr>
              <a:t>RAM</a:t>
            </a:r>
            <a:r>
              <a:rPr lang="zh-CN" altLang="en-US" sz="2400">
                <a:solidFill>
                  <a:srgbClr val="000066"/>
                </a:solidFill>
                <a:latin typeface="Times New Roman" panose="02020603050405020304" pitchFamily="18" charset="0"/>
                <a:ea typeface="楷体_GB2312" pitchFamily="49" charset="-122"/>
              </a:rPr>
              <a:t>。与</a:t>
            </a:r>
            <a:r>
              <a:rPr lang="en-US" altLang="zh-CN" sz="2400">
                <a:solidFill>
                  <a:srgbClr val="000066"/>
                </a:solidFill>
                <a:latin typeface="Times New Roman" panose="02020603050405020304" pitchFamily="18" charset="0"/>
                <a:ea typeface="楷体_GB2312" pitchFamily="49" charset="-122"/>
              </a:rPr>
              <a:t>SRAM</a:t>
            </a:r>
            <a:r>
              <a:rPr lang="zh-CN" altLang="en-US" sz="2400">
                <a:solidFill>
                  <a:srgbClr val="000066"/>
                </a:solidFill>
                <a:latin typeface="Times New Roman" panose="02020603050405020304" pitchFamily="18" charset="0"/>
                <a:ea typeface="楷体_GB2312" pitchFamily="49" charset="-122"/>
              </a:rPr>
              <a:t>不同</a:t>
            </a:r>
            <a:r>
              <a:rPr lang="en-US" altLang="zh-CN" sz="2400">
                <a:solidFill>
                  <a:srgbClr val="000066"/>
                </a:solidFill>
                <a:latin typeface="Times New Roman" panose="02020603050405020304" pitchFamily="18" charset="0"/>
                <a:ea typeface="楷体_GB2312" pitchFamily="49" charset="-122"/>
              </a:rPr>
              <a:t>, SSRAM</a:t>
            </a:r>
            <a:r>
              <a:rPr lang="zh-CN" altLang="en-US" sz="2400">
                <a:solidFill>
                  <a:srgbClr val="000066"/>
                </a:solidFill>
                <a:latin typeface="Times New Roman" panose="02020603050405020304" pitchFamily="18" charset="0"/>
                <a:ea typeface="楷体_GB2312" pitchFamily="49" charset="-122"/>
              </a:rPr>
              <a:t>的读写操作是在时钟脉冲节拍控制下完成的。</a:t>
            </a:r>
          </a:p>
        </p:txBody>
      </p:sp>
      <p:sp>
        <p:nvSpPr>
          <p:cNvPr id="395271" name="Rectangle 7"/>
          <p:cNvSpPr>
            <a:spLocks noChangeArrowheads="1"/>
          </p:cNvSpPr>
          <p:nvPr/>
        </p:nvSpPr>
        <p:spPr bwMode="auto">
          <a:xfrm>
            <a:off x="5327650" y="3048000"/>
            <a:ext cx="2016125" cy="1511300"/>
          </a:xfrm>
          <a:prstGeom prst="rect">
            <a:avLst/>
          </a:prstGeom>
          <a:noFill/>
          <a:ln w="38100">
            <a:solidFill>
              <a:srgbClr val="CC0099"/>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Tree>
    <p:extLst>
      <p:ext uri="{BB962C8B-B14F-4D97-AF65-F5344CB8AC3E}">
        <p14:creationId xmlns:p14="http://schemas.microsoft.com/office/powerpoint/2010/main" val="27325169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5270"/>
                                        </p:tgtEl>
                                        <p:attrNameLst>
                                          <p:attrName>style.visibility</p:attrName>
                                        </p:attrNameLst>
                                      </p:cBhvr>
                                      <p:to>
                                        <p:strVal val="visible"/>
                                      </p:to>
                                    </p:set>
                                    <p:animEffect transition="in" filter="wipe(up)">
                                      <p:cBhvr>
                                        <p:cTn id="7" dur="500"/>
                                        <p:tgtEl>
                                          <p:spTgt spid="3952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395268"/>
                                        </p:tgtEl>
                                        <p:attrNameLst>
                                          <p:attrName>style.visibility</p:attrName>
                                        </p:attrNameLst>
                                      </p:cBhvr>
                                      <p:to>
                                        <p:strVal val="visible"/>
                                      </p:to>
                                    </p:set>
                                    <p:animEffect transition="in" filter="wipe(left)">
                                      <p:cBhvr>
                                        <p:cTn id="12" dur="500"/>
                                        <p:tgtEl>
                                          <p:spTgt spid="39526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395271"/>
                                        </p:tgtEl>
                                        <p:attrNameLst>
                                          <p:attrName>style.visibility</p:attrName>
                                        </p:attrNameLst>
                                      </p:cBhvr>
                                      <p:to>
                                        <p:strVal val="visible"/>
                                      </p:to>
                                    </p:set>
                                    <p:animEffect transition="in" filter="box(out)">
                                      <p:cBhvr>
                                        <p:cTn id="17" dur="500"/>
                                        <p:tgtEl>
                                          <p:spTgt spid="3952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395271"/>
                                        </p:tgtEl>
                                      </p:cBhvr>
                                    </p:animEffect>
                                    <p:animScale>
                                      <p:cBhvr>
                                        <p:cTn id="22" dur="250" autoRev="1" fill="hold"/>
                                        <p:tgtEl>
                                          <p:spTgt spid="39527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7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4" name="Object 4"/>
          <p:cNvGraphicFramePr>
            <a:graphicFrameLocks noChangeAspect="1"/>
          </p:cNvGraphicFramePr>
          <p:nvPr/>
        </p:nvGraphicFramePr>
        <p:xfrm>
          <a:off x="2441575" y="1520825"/>
          <a:ext cx="6202363" cy="4044950"/>
        </p:xfrm>
        <a:graphic>
          <a:graphicData uri="http://schemas.openxmlformats.org/presentationml/2006/ole">
            <mc:AlternateContent xmlns:mc="http://schemas.openxmlformats.org/markup-compatibility/2006">
              <mc:Choice xmlns:v="urn:schemas-microsoft-com:vml" Requires="v">
                <p:oleObj spid="_x0000_s16386" name="图片" r:id="rId3" imgW="5554980" imgH="3163824" progId="Word.Picture.8">
                  <p:embed/>
                </p:oleObj>
              </mc:Choice>
              <mc:Fallback>
                <p:oleObj name="图片" r:id="rId3" imgW="5554980" imgH="3163824" progId="Word.Picture.8">
                  <p:embed/>
                  <p:pic>
                    <p:nvPicPr>
                      <p:cNvPr id="1331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41575" y="1520825"/>
                        <a:ext cx="6202363" cy="40449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6293" name="AutoShape 5"/>
          <p:cNvSpPr>
            <a:spLocks noChangeArrowheads="1"/>
          </p:cNvSpPr>
          <p:nvPr/>
        </p:nvSpPr>
        <p:spPr bwMode="auto">
          <a:xfrm>
            <a:off x="576263" y="476250"/>
            <a:ext cx="2884487" cy="430213"/>
          </a:xfrm>
          <a:prstGeom prst="wedgeRoundRectCallout">
            <a:avLst>
              <a:gd name="adj1" fmla="val 66565"/>
              <a:gd name="adj2" fmla="val 201662"/>
              <a:gd name="adj3" fmla="val 16667"/>
            </a:avLst>
          </a:prstGeom>
          <a:solidFill>
            <a:srgbClr val="FFFFFF"/>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楷体_GB2312" pitchFamily="49" charset="-122"/>
                <a:ea typeface="楷体_GB2312" pitchFamily="49" charset="-122"/>
                <a:cs typeface="宋体" panose="02010600030101010101" pitchFamily="2" charset="-122"/>
              </a:rPr>
              <a:t>寄存地址线上的地址</a:t>
            </a:r>
          </a:p>
        </p:txBody>
      </p:sp>
      <p:sp>
        <p:nvSpPr>
          <p:cNvPr id="396294" name="AutoShape 6"/>
          <p:cNvSpPr>
            <a:spLocks noChangeArrowheads="1"/>
          </p:cNvSpPr>
          <p:nvPr/>
        </p:nvSpPr>
        <p:spPr bwMode="auto">
          <a:xfrm>
            <a:off x="6877050" y="5265738"/>
            <a:ext cx="1871663" cy="758825"/>
          </a:xfrm>
          <a:prstGeom prst="wedgeRoundRectCallout">
            <a:avLst>
              <a:gd name="adj1" fmla="val -55852"/>
              <a:gd name="adj2" fmla="val -172176"/>
              <a:gd name="adj3" fmla="val 16667"/>
            </a:avLst>
          </a:prstGeom>
          <a:solidFill>
            <a:srgbClr val="FFFFFF"/>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楷体_GB2312" pitchFamily="49" charset="-122"/>
                <a:ea typeface="楷体_GB2312" pitchFamily="49" charset="-122"/>
                <a:cs typeface="宋体" panose="02010600030101010101" pitchFamily="2" charset="-122"/>
              </a:rPr>
              <a:t>寄存要写入的数据</a:t>
            </a:r>
          </a:p>
        </p:txBody>
      </p:sp>
      <p:sp>
        <p:nvSpPr>
          <p:cNvPr id="396295" name="Rectangle 7"/>
          <p:cNvSpPr>
            <a:spLocks noChangeArrowheads="1"/>
          </p:cNvSpPr>
          <p:nvPr/>
        </p:nvSpPr>
        <p:spPr bwMode="auto">
          <a:xfrm>
            <a:off x="66675" y="1881188"/>
            <a:ext cx="2597150" cy="70167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i="1">
                <a:solidFill>
                  <a:srgbClr val="000066"/>
                </a:solidFill>
                <a:latin typeface="Times New Roman" panose="02020603050405020304" pitchFamily="18" charset="0"/>
                <a:ea typeface="楷体_GB2312" pitchFamily="49" charset="-122"/>
                <a:cs typeface="Times New Roman" panose="02020603050405020304" pitchFamily="18" charset="0"/>
              </a:rPr>
              <a:t>ADV</a:t>
            </a:r>
            <a:r>
              <a:rPr lang="en-US" altLang="zh-CN" sz="2000">
                <a:solidFill>
                  <a:srgbClr val="000066"/>
                </a:solidFill>
                <a:latin typeface="Times New Roman" panose="02020603050405020304" pitchFamily="18" charset="0"/>
                <a:ea typeface="楷体_GB2312" pitchFamily="49" charset="-122"/>
                <a:cs typeface="宋体" panose="02010600030101010101" pitchFamily="2" charset="-122"/>
              </a:rPr>
              <a:t>=0:</a:t>
            </a:r>
            <a:r>
              <a:rPr lang="zh-CN" altLang="en-US" sz="2000">
                <a:solidFill>
                  <a:srgbClr val="000066"/>
                </a:solidFill>
                <a:latin typeface="Times New Roman" panose="02020603050405020304" pitchFamily="18" charset="0"/>
                <a:ea typeface="楷体_GB2312" pitchFamily="49" charset="-122"/>
                <a:cs typeface="宋体" panose="02010600030101010101" pitchFamily="2" charset="-122"/>
              </a:rPr>
              <a:t>普通模式读写</a:t>
            </a:r>
          </a:p>
          <a:p>
            <a:pPr eaLnBrk="1" hangingPunct="1"/>
            <a:r>
              <a:rPr lang="en-US" altLang="zh-CN" sz="2000" i="1">
                <a:solidFill>
                  <a:srgbClr val="000066"/>
                </a:solidFill>
                <a:latin typeface="Times New Roman" panose="02020603050405020304" pitchFamily="18" charset="0"/>
                <a:ea typeface="楷体_GB2312" pitchFamily="49" charset="-122"/>
                <a:cs typeface="Times New Roman" panose="02020603050405020304" pitchFamily="18" charset="0"/>
              </a:rPr>
              <a:t>ADV</a:t>
            </a:r>
            <a:r>
              <a:rPr lang="en-US" altLang="zh-CN" sz="2000">
                <a:solidFill>
                  <a:srgbClr val="000066"/>
                </a:solidFill>
                <a:latin typeface="Times New Roman" panose="02020603050405020304" pitchFamily="18" charset="0"/>
                <a:ea typeface="楷体_GB2312" pitchFamily="49" charset="-122"/>
                <a:cs typeface="宋体" panose="02010600030101010101" pitchFamily="2" charset="-122"/>
              </a:rPr>
              <a:t>=1:</a:t>
            </a:r>
            <a:r>
              <a:rPr lang="zh-CN" altLang="en-US" sz="2000">
                <a:solidFill>
                  <a:srgbClr val="000066"/>
                </a:solidFill>
                <a:latin typeface="Times New Roman" panose="02020603050405020304" pitchFamily="18" charset="0"/>
                <a:ea typeface="楷体_GB2312" pitchFamily="49" charset="-122"/>
                <a:cs typeface="宋体" panose="02010600030101010101" pitchFamily="2" charset="-122"/>
              </a:rPr>
              <a:t>丛发模式读写</a:t>
            </a:r>
          </a:p>
        </p:txBody>
      </p:sp>
      <p:grpSp>
        <p:nvGrpSpPr>
          <p:cNvPr id="396296" name="Group 8"/>
          <p:cNvGrpSpPr>
            <a:grpSpLocks/>
          </p:cNvGrpSpPr>
          <p:nvPr/>
        </p:nvGrpSpPr>
        <p:grpSpPr bwMode="auto">
          <a:xfrm>
            <a:off x="263525" y="2746375"/>
            <a:ext cx="1824038" cy="817563"/>
            <a:chOff x="90" y="3210"/>
            <a:chExt cx="1133" cy="515"/>
          </a:xfrm>
        </p:grpSpPr>
        <p:grpSp>
          <p:nvGrpSpPr>
            <p:cNvPr id="13321" name="Group 9"/>
            <p:cNvGrpSpPr>
              <a:grpSpLocks/>
            </p:cNvGrpSpPr>
            <p:nvPr/>
          </p:nvGrpSpPr>
          <p:grpSpPr bwMode="auto">
            <a:xfrm>
              <a:off x="90" y="3210"/>
              <a:ext cx="1062" cy="288"/>
              <a:chOff x="113" y="2121"/>
              <a:chExt cx="1062" cy="288"/>
            </a:xfrm>
          </p:grpSpPr>
          <p:graphicFrame>
            <p:nvGraphicFramePr>
              <p:cNvPr id="13325" name="Object 10"/>
              <p:cNvGraphicFramePr>
                <a:graphicFrameLocks noChangeAspect="1"/>
              </p:cNvGraphicFramePr>
              <p:nvPr/>
            </p:nvGraphicFramePr>
            <p:xfrm>
              <a:off x="113" y="2183"/>
              <a:ext cx="272" cy="183"/>
            </p:xfrm>
            <a:graphic>
              <a:graphicData uri="http://schemas.openxmlformats.org/presentationml/2006/ole">
                <mc:AlternateContent xmlns:mc="http://schemas.openxmlformats.org/markup-compatibility/2006">
                  <mc:Choice xmlns:v="urn:schemas-microsoft-com:vml" Requires="v">
                    <p:oleObj spid="_x0000_s16387" name="公式" r:id="rId5" imgW="431613" imgH="291973" progId="Equation.3">
                      <p:embed/>
                    </p:oleObj>
                  </mc:Choice>
                  <mc:Fallback>
                    <p:oleObj name="公式" r:id="rId5" imgW="431613" imgH="291973" progId="Equation.3">
                      <p:embed/>
                      <p:pic>
                        <p:nvPicPr>
                          <p:cNvPr id="13325"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 y="2183"/>
                            <a:ext cx="27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26" name="Rectangle 11"/>
              <p:cNvSpPr>
                <a:spLocks noChangeArrowheads="1"/>
              </p:cNvSpPr>
              <p:nvPr/>
            </p:nvSpPr>
            <p:spPr bwMode="auto">
              <a:xfrm>
                <a:off x="272" y="2121"/>
                <a:ext cx="90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 =0:</a:t>
                </a:r>
                <a:r>
                  <a:rPr lang="zh-CN" altLang="en-US" sz="2000">
                    <a:solidFill>
                      <a:srgbClr val="000066"/>
                    </a:solidFill>
                    <a:latin typeface="Times New Roman" panose="02020603050405020304" pitchFamily="18" charset="0"/>
                    <a:ea typeface="楷体_GB2312" pitchFamily="49" charset="-122"/>
                    <a:cs typeface="宋体" panose="02010600030101010101" pitchFamily="2" charset="-122"/>
                  </a:rPr>
                  <a:t>写操作</a:t>
                </a:r>
              </a:p>
            </p:txBody>
          </p:sp>
        </p:grpSp>
        <p:grpSp>
          <p:nvGrpSpPr>
            <p:cNvPr id="13322" name="Group 12"/>
            <p:cNvGrpSpPr>
              <a:grpSpLocks/>
            </p:cNvGrpSpPr>
            <p:nvPr/>
          </p:nvGrpSpPr>
          <p:grpSpPr bwMode="auto">
            <a:xfrm>
              <a:off x="90" y="3437"/>
              <a:ext cx="1133" cy="288"/>
              <a:chOff x="113" y="2319"/>
              <a:chExt cx="1133" cy="288"/>
            </a:xfrm>
          </p:grpSpPr>
          <p:sp>
            <p:nvSpPr>
              <p:cNvPr id="13323" name="Rectangle 13"/>
              <p:cNvSpPr>
                <a:spLocks noChangeArrowheads="1"/>
              </p:cNvSpPr>
              <p:nvPr/>
            </p:nvSpPr>
            <p:spPr bwMode="auto">
              <a:xfrm>
                <a:off x="295" y="2319"/>
                <a:ext cx="9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 =1:</a:t>
                </a:r>
                <a:r>
                  <a:rPr lang="zh-CN" altLang="en-US" sz="2000">
                    <a:solidFill>
                      <a:srgbClr val="000066"/>
                    </a:solidFill>
                    <a:latin typeface="Times New Roman" panose="02020603050405020304" pitchFamily="18" charset="0"/>
                    <a:ea typeface="楷体_GB2312" pitchFamily="49" charset="-122"/>
                    <a:cs typeface="宋体" panose="02010600030101010101" pitchFamily="2" charset="-122"/>
                  </a:rPr>
                  <a:t>读操作</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 </a:t>
                </a:r>
              </a:p>
            </p:txBody>
          </p:sp>
          <p:graphicFrame>
            <p:nvGraphicFramePr>
              <p:cNvPr id="13324" name="Object 14"/>
              <p:cNvGraphicFramePr>
                <a:graphicFrameLocks noChangeAspect="1"/>
              </p:cNvGraphicFramePr>
              <p:nvPr/>
            </p:nvGraphicFramePr>
            <p:xfrm>
              <a:off x="113" y="2387"/>
              <a:ext cx="272" cy="183"/>
            </p:xfrm>
            <a:graphic>
              <a:graphicData uri="http://schemas.openxmlformats.org/presentationml/2006/ole">
                <mc:AlternateContent xmlns:mc="http://schemas.openxmlformats.org/markup-compatibility/2006">
                  <mc:Choice xmlns:v="urn:schemas-microsoft-com:vml" Requires="v">
                    <p:oleObj spid="_x0000_s16388" name="公式" r:id="rId7" imgW="431613" imgH="291973" progId="Equation.3">
                      <p:embed/>
                    </p:oleObj>
                  </mc:Choice>
                  <mc:Fallback>
                    <p:oleObj name="公式" r:id="rId7" imgW="431613" imgH="291973" progId="Equation.3">
                      <p:embed/>
                      <p:pic>
                        <p:nvPicPr>
                          <p:cNvPr id="13324"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3" y="2387"/>
                            <a:ext cx="27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sp>
        <p:nvSpPr>
          <p:cNvPr id="396303" name="AutoShape 15"/>
          <p:cNvSpPr>
            <a:spLocks noChangeArrowheads="1"/>
          </p:cNvSpPr>
          <p:nvPr/>
        </p:nvSpPr>
        <p:spPr bwMode="auto">
          <a:xfrm>
            <a:off x="-107950" y="4940300"/>
            <a:ext cx="4564063" cy="758825"/>
          </a:xfrm>
          <a:prstGeom prst="wedgeRoundRectCallout">
            <a:avLst>
              <a:gd name="adj1" fmla="val 51602"/>
              <a:gd name="adj2" fmla="val -155023"/>
              <a:gd name="adj3" fmla="val 16667"/>
            </a:avLst>
          </a:prstGeom>
          <a:noFill/>
          <a:ln w="9525">
            <a:solidFill>
              <a:schemeClr val="hlink"/>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Tahoma" panose="020B0604030504040204" pitchFamily="34" charset="0"/>
                <a:ea typeface="楷体_GB2312" pitchFamily="49" charset="-122"/>
              </a:rPr>
              <a:t>寄存各种使能控制信号，生成最终的内部读写控制信号；</a:t>
            </a:r>
          </a:p>
        </p:txBody>
      </p:sp>
      <p:sp>
        <p:nvSpPr>
          <p:cNvPr id="396304" name="AutoShape 16"/>
          <p:cNvSpPr>
            <a:spLocks noChangeArrowheads="1"/>
          </p:cNvSpPr>
          <p:nvPr/>
        </p:nvSpPr>
        <p:spPr bwMode="auto">
          <a:xfrm>
            <a:off x="5976938" y="512763"/>
            <a:ext cx="2227262" cy="758825"/>
          </a:xfrm>
          <a:prstGeom prst="wedgeRoundRectCallout">
            <a:avLst>
              <a:gd name="adj1" fmla="val -100963"/>
              <a:gd name="adj2" fmla="val 170292"/>
              <a:gd name="adj3" fmla="val 16667"/>
            </a:avLst>
          </a:prstGeom>
          <a:solidFill>
            <a:srgbClr val="FFFFFF"/>
          </a:solidFill>
          <a:ln w="9525">
            <a:solidFill>
              <a:schemeClr val="hlink"/>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solidFill>
                  <a:srgbClr val="000066"/>
                </a:solidFill>
                <a:latin typeface="楷体_GB2312" pitchFamily="49" charset="-122"/>
                <a:ea typeface="楷体_GB2312" pitchFamily="49" charset="-122"/>
                <a:cs typeface="宋体" panose="02010600030101010101" pitchFamily="2" charset="-122"/>
              </a:rPr>
              <a:t>2</a:t>
            </a:r>
            <a:r>
              <a:rPr lang="zh-CN" altLang="en-US" sz="2000">
                <a:solidFill>
                  <a:srgbClr val="000066"/>
                </a:solidFill>
                <a:latin typeface="楷体_GB2312" pitchFamily="49" charset="-122"/>
                <a:ea typeface="楷体_GB2312" pitchFamily="49" charset="-122"/>
                <a:cs typeface="宋体" panose="02010600030101010101" pitchFamily="2" charset="-122"/>
              </a:rPr>
              <a:t>位二进制计数器</a:t>
            </a:r>
            <a:r>
              <a:rPr lang="en-US" altLang="zh-CN" sz="2000">
                <a:solidFill>
                  <a:srgbClr val="000066"/>
                </a:solidFill>
                <a:latin typeface="楷体_GB2312" pitchFamily="49" charset="-122"/>
                <a:ea typeface="楷体_GB2312" pitchFamily="49" charset="-122"/>
                <a:cs typeface="宋体" panose="02010600030101010101" pitchFamily="2" charset="-122"/>
              </a:rPr>
              <a:t>, </a:t>
            </a:r>
            <a:r>
              <a:rPr lang="zh-CN" altLang="en-US" sz="2000">
                <a:solidFill>
                  <a:srgbClr val="000066"/>
                </a:solidFill>
                <a:latin typeface="楷体_GB2312" pitchFamily="49" charset="-122"/>
                <a:ea typeface="楷体_GB2312" pitchFamily="49" charset="-122"/>
                <a:cs typeface="宋体" panose="02010600030101010101" pitchFamily="2" charset="-122"/>
              </a:rPr>
              <a:t>处理</a:t>
            </a:r>
            <a:r>
              <a:rPr lang="en-US" altLang="zh-CN" sz="2000">
                <a:solidFill>
                  <a:srgbClr val="000066"/>
                </a:solidFill>
                <a:latin typeface="Times New Roman" panose="02020603050405020304" pitchFamily="18" charset="0"/>
                <a:ea typeface="楷体_GB2312" pitchFamily="49" charset="-122"/>
                <a:cs typeface="宋体" panose="02010600030101010101" pitchFamily="2" charset="-122"/>
              </a:rPr>
              <a:t>A</a:t>
            </a:r>
            <a:r>
              <a:rPr lang="en-US" altLang="zh-CN" sz="2000" baseline="-25000">
                <a:solidFill>
                  <a:srgbClr val="000066"/>
                </a:solidFill>
                <a:latin typeface="Times New Roman" panose="02020603050405020304" pitchFamily="18" charset="0"/>
                <a:ea typeface="楷体_GB2312" pitchFamily="49" charset="-122"/>
                <a:cs typeface="宋体" panose="02010600030101010101" pitchFamily="2" charset="-122"/>
              </a:rPr>
              <a:t>1</a:t>
            </a:r>
            <a:r>
              <a:rPr lang="en-US" altLang="zh-CN" sz="2000">
                <a:solidFill>
                  <a:srgbClr val="000066"/>
                </a:solidFill>
                <a:latin typeface="Times New Roman" panose="02020603050405020304" pitchFamily="18" charset="0"/>
                <a:ea typeface="楷体_GB2312" pitchFamily="49" charset="-122"/>
                <a:cs typeface="宋体" panose="02010600030101010101" pitchFamily="2" charset="-122"/>
              </a:rPr>
              <a:t>A</a:t>
            </a:r>
            <a:r>
              <a:rPr lang="en-US" altLang="zh-CN" sz="2000" baseline="-25000">
                <a:solidFill>
                  <a:srgbClr val="000066"/>
                </a:solidFill>
                <a:latin typeface="Times New Roman" panose="02020603050405020304" pitchFamily="18" charset="0"/>
                <a:ea typeface="楷体_GB2312" pitchFamily="49" charset="-122"/>
                <a:cs typeface="宋体" panose="02010600030101010101" pitchFamily="2" charset="-122"/>
              </a:rPr>
              <a:t>0</a:t>
            </a:r>
          </a:p>
        </p:txBody>
      </p:sp>
    </p:spTree>
    <p:extLst>
      <p:ext uri="{BB962C8B-B14F-4D97-AF65-F5344CB8AC3E}">
        <p14:creationId xmlns:p14="http://schemas.microsoft.com/office/powerpoint/2010/main" val="10853455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6293"/>
                                        </p:tgtEl>
                                        <p:attrNameLst>
                                          <p:attrName>style.visibility</p:attrName>
                                        </p:attrNameLst>
                                      </p:cBhvr>
                                      <p:to>
                                        <p:strVal val="visible"/>
                                      </p:to>
                                    </p:set>
                                    <p:animEffect transition="in" filter="wipe(up)">
                                      <p:cBhvr>
                                        <p:cTn id="7" dur="500"/>
                                        <p:tgtEl>
                                          <p:spTgt spid="3962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96304"/>
                                        </p:tgtEl>
                                        <p:attrNameLst>
                                          <p:attrName>style.visibility</p:attrName>
                                        </p:attrNameLst>
                                      </p:cBhvr>
                                      <p:to>
                                        <p:strVal val="visible"/>
                                      </p:to>
                                    </p:set>
                                    <p:animEffect transition="in" filter="wipe(up)">
                                      <p:cBhvr>
                                        <p:cTn id="12" dur="500"/>
                                        <p:tgtEl>
                                          <p:spTgt spid="39630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96294"/>
                                        </p:tgtEl>
                                        <p:attrNameLst>
                                          <p:attrName>style.visibility</p:attrName>
                                        </p:attrNameLst>
                                      </p:cBhvr>
                                      <p:to>
                                        <p:strVal val="visible"/>
                                      </p:to>
                                    </p:set>
                                    <p:animEffect transition="in" filter="wipe(down)">
                                      <p:cBhvr>
                                        <p:cTn id="17" dur="500"/>
                                        <p:tgtEl>
                                          <p:spTgt spid="39629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96303"/>
                                        </p:tgtEl>
                                        <p:attrNameLst>
                                          <p:attrName>style.visibility</p:attrName>
                                        </p:attrNameLst>
                                      </p:cBhvr>
                                      <p:to>
                                        <p:strVal val="visible"/>
                                      </p:to>
                                    </p:set>
                                    <p:animEffect transition="in" filter="wipe(up)">
                                      <p:cBhvr>
                                        <p:cTn id="22" dur="500"/>
                                        <p:tgtEl>
                                          <p:spTgt spid="39630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96295"/>
                                        </p:tgtEl>
                                        <p:attrNameLst>
                                          <p:attrName>style.visibility</p:attrName>
                                        </p:attrNameLst>
                                      </p:cBhvr>
                                      <p:to>
                                        <p:strVal val="visible"/>
                                      </p:to>
                                    </p:set>
                                    <p:animEffect transition="in" filter="wipe(up)">
                                      <p:cBhvr>
                                        <p:cTn id="27" dur="500"/>
                                        <p:tgtEl>
                                          <p:spTgt spid="39629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96296"/>
                                        </p:tgtEl>
                                        <p:attrNameLst>
                                          <p:attrName>style.visibility</p:attrName>
                                        </p:attrNameLst>
                                      </p:cBhvr>
                                      <p:to>
                                        <p:strVal val="visible"/>
                                      </p:to>
                                    </p:set>
                                    <p:animEffect transition="in" filter="strips(downRight)">
                                      <p:cBhvr>
                                        <p:cTn id="32" dur="500"/>
                                        <p:tgtEl>
                                          <p:spTgt spid="396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6293" grpId="0" animBg="1"/>
      <p:bldP spid="396294" grpId="0" animBg="1"/>
      <p:bldP spid="396295" grpId="0" animBg="1"/>
      <p:bldP spid="396303" grpId="0" animBg="1"/>
      <p:bldP spid="39630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719138" y="404813"/>
            <a:ext cx="3421062" cy="466725"/>
          </a:xfrm>
          <a:prstGeom prst="rect">
            <a:avLst/>
          </a:prstGeom>
          <a:solidFill>
            <a:srgbClr val="FFFFFF">
              <a:alpha val="0"/>
            </a:srgbClr>
          </a:solidFill>
          <a:ln w="9525">
            <a:solidFill>
              <a:srgbClr val="70B8D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i="1">
                <a:solidFill>
                  <a:srgbClr val="FF0000"/>
                </a:solidFill>
                <a:latin typeface="Times New Roman" panose="02020603050405020304" pitchFamily="18" charset="0"/>
                <a:ea typeface="楷体_GB2312" pitchFamily="49" charset="-122"/>
                <a:cs typeface="Times New Roman" panose="02020603050405020304" pitchFamily="18" charset="0"/>
              </a:rPr>
              <a:t>ADV</a:t>
            </a:r>
            <a:r>
              <a:rPr lang="en-US" altLang="zh-CN" sz="2400">
                <a:solidFill>
                  <a:srgbClr val="FF0000"/>
                </a:solidFill>
                <a:latin typeface="Times New Roman" panose="02020603050405020304" pitchFamily="18" charset="0"/>
                <a:ea typeface="楷体_GB2312" pitchFamily="49" charset="-122"/>
                <a:cs typeface="宋体" panose="02010600030101010101" pitchFamily="2" charset="-122"/>
              </a:rPr>
              <a:t>=0:</a:t>
            </a:r>
            <a:r>
              <a:rPr lang="zh-CN" altLang="en-US" sz="2400">
                <a:solidFill>
                  <a:srgbClr val="FF0000"/>
                </a:solidFill>
                <a:latin typeface="Times New Roman" panose="02020603050405020304" pitchFamily="18" charset="0"/>
                <a:ea typeface="楷体_GB2312" pitchFamily="49" charset="-122"/>
                <a:cs typeface="宋体" panose="02010600030101010101" pitchFamily="2" charset="-122"/>
              </a:rPr>
              <a:t>普通模式读写</a:t>
            </a:r>
          </a:p>
        </p:txBody>
      </p:sp>
      <p:grpSp>
        <p:nvGrpSpPr>
          <p:cNvPr id="14339" name="Group 7"/>
          <p:cNvGrpSpPr>
            <a:grpSpLocks/>
          </p:cNvGrpSpPr>
          <p:nvPr/>
        </p:nvGrpSpPr>
        <p:grpSpPr bwMode="auto">
          <a:xfrm>
            <a:off x="1331913" y="1566863"/>
            <a:ext cx="2409825" cy="457200"/>
            <a:chOff x="3175" y="534"/>
            <a:chExt cx="1518" cy="288"/>
          </a:xfrm>
        </p:grpSpPr>
        <p:sp>
          <p:nvSpPr>
            <p:cNvPr id="14349" name="Rectangle 8"/>
            <p:cNvSpPr>
              <a:spLocks noChangeArrowheads="1"/>
            </p:cNvSpPr>
            <p:nvPr/>
          </p:nvSpPr>
          <p:spPr bwMode="auto">
            <a:xfrm>
              <a:off x="3447" y="534"/>
              <a:ext cx="1246" cy="288"/>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=0:</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写操作</a:t>
              </a:r>
            </a:p>
          </p:txBody>
        </p:sp>
        <p:grpSp>
          <p:nvGrpSpPr>
            <p:cNvPr id="14350" name="Group 9"/>
            <p:cNvGrpSpPr>
              <a:grpSpLocks/>
            </p:cNvGrpSpPr>
            <p:nvPr/>
          </p:nvGrpSpPr>
          <p:grpSpPr bwMode="auto">
            <a:xfrm>
              <a:off x="3175" y="559"/>
              <a:ext cx="453" cy="238"/>
              <a:chOff x="3175" y="559"/>
              <a:chExt cx="453" cy="238"/>
            </a:xfrm>
          </p:grpSpPr>
          <p:sp>
            <p:nvSpPr>
              <p:cNvPr id="14351" name="AutoShape 10"/>
              <p:cNvSpPr>
                <a:spLocks noChangeAspect="1" noChangeArrowheads="1" noTextEdit="1"/>
              </p:cNvSpPr>
              <p:nvPr/>
            </p:nvSpPr>
            <p:spPr bwMode="auto">
              <a:xfrm>
                <a:off x="3175" y="559"/>
                <a:ext cx="453" cy="236"/>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4352" name="Line 11"/>
              <p:cNvSpPr>
                <a:spLocks noChangeShapeType="1"/>
              </p:cNvSpPr>
              <p:nvPr/>
            </p:nvSpPr>
            <p:spPr bwMode="auto">
              <a:xfrm>
                <a:off x="3202" y="584"/>
                <a:ext cx="222"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53" name="Rectangle 12"/>
              <p:cNvSpPr>
                <a:spLocks noChangeArrowheads="1"/>
              </p:cNvSpPr>
              <p:nvPr/>
            </p:nvSpPr>
            <p:spPr bwMode="auto">
              <a:xfrm>
                <a:off x="3175" y="595"/>
                <a:ext cx="262" cy="202"/>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100" i="1">
                    <a:solidFill>
                      <a:srgbClr val="000000"/>
                    </a:solidFill>
                    <a:latin typeface="Times New Roman" panose="02020603050405020304" pitchFamily="18" charset="0"/>
                  </a:rPr>
                  <a:t>WE</a:t>
                </a:r>
                <a:endParaRPr lang="en-US" altLang="zh-CN" sz="2400" b="0">
                  <a:latin typeface="Tahoma" panose="020B0604030504040204" pitchFamily="34" charset="0"/>
                </a:endParaRPr>
              </a:p>
            </p:txBody>
          </p:sp>
        </p:grpSp>
      </p:grpSp>
      <p:grpSp>
        <p:nvGrpSpPr>
          <p:cNvPr id="14340" name="Group 13"/>
          <p:cNvGrpSpPr>
            <a:grpSpLocks/>
          </p:cNvGrpSpPr>
          <p:nvPr/>
        </p:nvGrpSpPr>
        <p:grpSpPr bwMode="auto">
          <a:xfrm>
            <a:off x="3563938" y="1566863"/>
            <a:ext cx="2409825" cy="457200"/>
            <a:chOff x="3175" y="534"/>
            <a:chExt cx="1518" cy="288"/>
          </a:xfrm>
        </p:grpSpPr>
        <p:sp>
          <p:nvSpPr>
            <p:cNvPr id="14344" name="Rectangle 14"/>
            <p:cNvSpPr>
              <a:spLocks noChangeArrowheads="1"/>
            </p:cNvSpPr>
            <p:nvPr/>
          </p:nvSpPr>
          <p:spPr bwMode="auto">
            <a:xfrm>
              <a:off x="3447" y="534"/>
              <a:ext cx="1246" cy="288"/>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=1:</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读操作</a:t>
              </a:r>
            </a:p>
          </p:txBody>
        </p:sp>
        <p:grpSp>
          <p:nvGrpSpPr>
            <p:cNvPr id="14345" name="Group 15"/>
            <p:cNvGrpSpPr>
              <a:grpSpLocks/>
            </p:cNvGrpSpPr>
            <p:nvPr/>
          </p:nvGrpSpPr>
          <p:grpSpPr bwMode="auto">
            <a:xfrm>
              <a:off x="3175" y="559"/>
              <a:ext cx="453" cy="238"/>
              <a:chOff x="3175" y="559"/>
              <a:chExt cx="453" cy="238"/>
            </a:xfrm>
          </p:grpSpPr>
          <p:sp>
            <p:nvSpPr>
              <p:cNvPr id="14346" name="AutoShape 16"/>
              <p:cNvSpPr>
                <a:spLocks noChangeAspect="1" noChangeArrowheads="1" noTextEdit="1"/>
              </p:cNvSpPr>
              <p:nvPr/>
            </p:nvSpPr>
            <p:spPr bwMode="auto">
              <a:xfrm>
                <a:off x="3175" y="559"/>
                <a:ext cx="453" cy="236"/>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4347" name="Line 17"/>
              <p:cNvSpPr>
                <a:spLocks noChangeShapeType="1"/>
              </p:cNvSpPr>
              <p:nvPr/>
            </p:nvSpPr>
            <p:spPr bwMode="auto">
              <a:xfrm>
                <a:off x="3202" y="584"/>
                <a:ext cx="222" cy="1"/>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48" name="Rectangle 18"/>
              <p:cNvSpPr>
                <a:spLocks noChangeArrowheads="1"/>
              </p:cNvSpPr>
              <p:nvPr/>
            </p:nvSpPr>
            <p:spPr bwMode="auto">
              <a:xfrm>
                <a:off x="3175" y="595"/>
                <a:ext cx="262" cy="202"/>
              </a:xfrm>
              <a:prstGeom prst="rect">
                <a:avLst/>
              </a:prstGeom>
              <a:solidFill>
                <a:schemeClr val="bg1">
                  <a:alpha val="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100" i="1">
                    <a:solidFill>
                      <a:srgbClr val="000000"/>
                    </a:solidFill>
                    <a:latin typeface="Times New Roman" panose="02020603050405020304" pitchFamily="18" charset="0"/>
                  </a:rPr>
                  <a:t>WE</a:t>
                </a:r>
                <a:endParaRPr lang="en-US" altLang="zh-CN" sz="2400" b="0">
                  <a:latin typeface="Tahoma" panose="020B0604030504040204" pitchFamily="34" charset="0"/>
                </a:endParaRPr>
              </a:p>
            </p:txBody>
          </p:sp>
        </p:grpSp>
      </p:grpSp>
      <p:sp>
        <p:nvSpPr>
          <p:cNvPr id="397331" name="Rectangle 19"/>
          <p:cNvSpPr>
            <a:spLocks noChangeArrowheads="1"/>
          </p:cNvSpPr>
          <p:nvPr/>
        </p:nvSpPr>
        <p:spPr bwMode="auto">
          <a:xfrm>
            <a:off x="755650" y="2168525"/>
            <a:ext cx="7956550" cy="8223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普通模式读写</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地址直接送到地址译码器，不受丛发控制逻辑电路影响，按外部给定地址进行读</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写</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操作。</a:t>
            </a:r>
          </a:p>
        </p:txBody>
      </p:sp>
      <p:sp>
        <p:nvSpPr>
          <p:cNvPr id="397352" name="Rectangle 40"/>
          <p:cNvSpPr>
            <a:spLocks noChangeArrowheads="1"/>
          </p:cNvSpPr>
          <p:nvPr/>
        </p:nvSpPr>
        <p:spPr bwMode="auto">
          <a:xfrm>
            <a:off x="684213" y="3465513"/>
            <a:ext cx="3671887" cy="466725"/>
          </a:xfrm>
          <a:prstGeom prst="rect">
            <a:avLst/>
          </a:prstGeom>
          <a:solidFill>
            <a:srgbClr val="FFFFFF">
              <a:alpha val="0"/>
            </a:srgbClr>
          </a:solidFill>
          <a:ln w="9525">
            <a:solidFill>
              <a:srgbClr val="DE068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 </a:t>
            </a:r>
            <a:r>
              <a:rPr lang="en-US" altLang="zh-CN" sz="2400" i="1">
                <a:solidFill>
                  <a:srgbClr val="FF0000"/>
                </a:solidFill>
                <a:latin typeface="Times New Roman" panose="02020603050405020304" pitchFamily="18" charset="0"/>
                <a:ea typeface="楷体_GB2312" pitchFamily="49" charset="-122"/>
                <a:cs typeface="Times New Roman" panose="02020603050405020304" pitchFamily="18" charset="0"/>
              </a:rPr>
              <a:t>ADV</a:t>
            </a:r>
            <a:r>
              <a:rPr lang="en-US" altLang="zh-CN" sz="2400">
                <a:solidFill>
                  <a:srgbClr val="FF0000"/>
                </a:solidFill>
                <a:latin typeface="Times New Roman" panose="02020603050405020304" pitchFamily="18" charset="0"/>
                <a:ea typeface="楷体_GB2312" pitchFamily="49" charset="-122"/>
                <a:cs typeface="宋体" panose="02010600030101010101" pitchFamily="2" charset="-122"/>
              </a:rPr>
              <a:t>=1:</a:t>
            </a:r>
            <a:r>
              <a:rPr lang="zh-CN" altLang="en-US" sz="2400">
                <a:solidFill>
                  <a:srgbClr val="FF0000"/>
                </a:solidFill>
                <a:latin typeface="Times New Roman" panose="02020603050405020304" pitchFamily="18" charset="0"/>
                <a:ea typeface="楷体_GB2312" pitchFamily="49" charset="-122"/>
                <a:cs typeface="宋体" panose="02010600030101010101" pitchFamily="2" charset="-122"/>
              </a:rPr>
              <a:t>丛发模式读写</a:t>
            </a:r>
          </a:p>
        </p:txBody>
      </p:sp>
      <p:sp>
        <p:nvSpPr>
          <p:cNvPr id="397353" name="Rectangle 41"/>
          <p:cNvSpPr>
            <a:spLocks noChangeArrowheads="1"/>
          </p:cNvSpPr>
          <p:nvPr/>
        </p:nvSpPr>
        <p:spPr bwMode="auto">
          <a:xfrm>
            <a:off x="684213" y="4005263"/>
            <a:ext cx="8064500" cy="213677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40000"/>
              </a:lnSpc>
            </a:pP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丛发模式读写：地址寄存器不接受外部新地址，在其原有的地址上，由丛发计数器加</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1</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产生新地址。因此，可产生</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4</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个不同的地址。若超过</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4</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个</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CP</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后，</a:t>
            </a:r>
            <a:r>
              <a:rPr lang="en-US" altLang="zh-CN" sz="2400" i="1">
                <a:solidFill>
                  <a:srgbClr val="FF0000"/>
                </a:solidFill>
                <a:latin typeface="Times New Roman" panose="02020603050405020304" pitchFamily="18" charset="0"/>
                <a:ea typeface="楷体_GB2312" pitchFamily="49" charset="-122"/>
                <a:cs typeface="宋体" panose="02010600030101010101" pitchFamily="2" charset="-122"/>
              </a:rPr>
              <a:t>ADV</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仍为</a:t>
            </a:r>
            <a:r>
              <a:rPr lang="en-US" altLang="zh-CN" sz="2400">
                <a:solidFill>
                  <a:srgbClr val="000066"/>
                </a:solidFill>
                <a:latin typeface="Times New Roman" panose="02020603050405020304" pitchFamily="18" charset="0"/>
                <a:ea typeface="楷体_GB2312" pitchFamily="49" charset="-122"/>
                <a:cs typeface="宋体" panose="02010600030101010101" pitchFamily="2" charset="-122"/>
              </a:rPr>
              <a:t>1</a:t>
            </a:r>
            <a:r>
              <a:rPr lang="zh-CN" altLang="en-US" sz="2400">
                <a:solidFill>
                  <a:srgbClr val="000066"/>
                </a:solidFill>
                <a:latin typeface="Times New Roman" panose="02020603050405020304" pitchFamily="18" charset="0"/>
                <a:ea typeface="楷体_GB2312" pitchFamily="49" charset="-122"/>
                <a:cs typeface="宋体" panose="02010600030101010101" pitchFamily="2" charset="-122"/>
              </a:rPr>
              <a:t>，则丛发计数器循环计数。地址总线让出。</a:t>
            </a:r>
          </a:p>
        </p:txBody>
      </p:sp>
    </p:spTree>
    <p:extLst>
      <p:ext uri="{BB962C8B-B14F-4D97-AF65-F5344CB8AC3E}">
        <p14:creationId xmlns:p14="http://schemas.microsoft.com/office/powerpoint/2010/main" val="17088479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7331"/>
                                        </p:tgtEl>
                                        <p:attrNameLst>
                                          <p:attrName>style.visibility</p:attrName>
                                        </p:attrNameLst>
                                      </p:cBhvr>
                                      <p:to>
                                        <p:strVal val="visible"/>
                                      </p:to>
                                    </p:set>
                                    <p:animEffect transition="in" filter="wipe(up)">
                                      <p:cBhvr>
                                        <p:cTn id="7" dur="500"/>
                                        <p:tgtEl>
                                          <p:spTgt spid="3973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97352"/>
                                        </p:tgtEl>
                                        <p:attrNameLst>
                                          <p:attrName>style.visibility</p:attrName>
                                        </p:attrNameLst>
                                      </p:cBhvr>
                                      <p:to>
                                        <p:strVal val="visible"/>
                                      </p:to>
                                    </p:set>
                                    <p:animEffect transition="in" filter="wipe(left)">
                                      <p:cBhvr>
                                        <p:cTn id="12" dur="500"/>
                                        <p:tgtEl>
                                          <p:spTgt spid="3973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97353"/>
                                        </p:tgtEl>
                                        <p:attrNameLst>
                                          <p:attrName>style.visibility</p:attrName>
                                        </p:attrNameLst>
                                      </p:cBhvr>
                                      <p:to>
                                        <p:strVal val="visible"/>
                                      </p:to>
                                    </p:set>
                                    <p:animEffect transition="in" filter="wipe(up)">
                                      <p:cBhvr>
                                        <p:cTn id="17" dur="500"/>
                                        <p:tgtEl>
                                          <p:spTgt spid="397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31" grpId="0" animBg="1"/>
      <p:bldP spid="397352" grpId="0" animBg="1"/>
      <p:bldP spid="39735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4" name="Rectangle 4"/>
          <p:cNvSpPr>
            <a:spLocks noChangeArrowheads="1"/>
          </p:cNvSpPr>
          <p:nvPr/>
        </p:nvSpPr>
        <p:spPr bwMode="auto">
          <a:xfrm>
            <a:off x="827088" y="1700213"/>
            <a:ext cx="7812087"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50000"/>
              </a:lnSpc>
            </a:pPr>
            <a:r>
              <a:rPr lang="zh-CN" altLang="en-US" sz="2400">
                <a:solidFill>
                  <a:srgbClr val="000066"/>
                </a:solidFill>
                <a:latin typeface="Times New Roman" panose="02020603050405020304" pitchFamily="18" charset="0"/>
                <a:ea typeface="楷体_GB2312" pitchFamily="49" charset="-122"/>
              </a:rPr>
              <a:t>在由</a:t>
            </a:r>
            <a:r>
              <a:rPr lang="en-US" altLang="zh-CN" sz="2400">
                <a:solidFill>
                  <a:srgbClr val="000066"/>
                </a:solidFill>
                <a:latin typeface="Times New Roman" panose="02020603050405020304" pitchFamily="18" charset="0"/>
                <a:ea typeface="楷体_GB2312" pitchFamily="49" charset="-122"/>
              </a:rPr>
              <a:t>SSRAM</a:t>
            </a:r>
            <a:r>
              <a:rPr lang="zh-CN" altLang="en-US" sz="2400">
                <a:solidFill>
                  <a:srgbClr val="000066"/>
                </a:solidFill>
                <a:latin typeface="Times New Roman" panose="02020603050405020304" pitchFamily="18" charset="0"/>
                <a:ea typeface="楷体_GB2312" pitchFamily="49" charset="-122"/>
              </a:rPr>
              <a:t>构成的计算机系统中，由于在时钟有效沿到来时，地址、数据、控制等信号被锁存到</a:t>
            </a:r>
            <a:r>
              <a:rPr lang="en-US" altLang="zh-CN" sz="2400">
                <a:solidFill>
                  <a:srgbClr val="000066"/>
                </a:solidFill>
                <a:latin typeface="Times New Roman" panose="02020603050405020304" pitchFamily="18" charset="0"/>
                <a:ea typeface="楷体_GB2312" pitchFamily="49" charset="-122"/>
              </a:rPr>
              <a:t>SSRAM</a:t>
            </a:r>
            <a:r>
              <a:rPr lang="zh-CN" altLang="en-US" sz="2400">
                <a:solidFill>
                  <a:srgbClr val="000066"/>
                </a:solidFill>
                <a:latin typeface="Times New Roman" panose="02020603050405020304" pitchFamily="18" charset="0"/>
                <a:ea typeface="楷体_GB2312" pitchFamily="49" charset="-122"/>
              </a:rPr>
              <a:t>内部的寄存器中，因此读写过程的延时等待均在时钟作用下，由</a:t>
            </a:r>
            <a:r>
              <a:rPr lang="en-US" altLang="zh-CN" sz="2400">
                <a:solidFill>
                  <a:srgbClr val="000066"/>
                </a:solidFill>
                <a:latin typeface="Times New Roman" panose="02020603050405020304" pitchFamily="18" charset="0"/>
                <a:ea typeface="楷体_GB2312" pitchFamily="49" charset="-122"/>
              </a:rPr>
              <a:t>SSRAM</a:t>
            </a:r>
            <a:r>
              <a:rPr lang="zh-CN" altLang="en-US" sz="2400">
                <a:solidFill>
                  <a:srgbClr val="000066"/>
                </a:solidFill>
                <a:latin typeface="Times New Roman" panose="02020603050405020304" pitchFamily="18" charset="0"/>
                <a:ea typeface="楷体_GB2312" pitchFamily="49" charset="-122"/>
              </a:rPr>
              <a:t>内部控制完成。此时，系统中的微处理器在读写</a:t>
            </a:r>
            <a:r>
              <a:rPr lang="en-US" altLang="zh-CN" sz="2400">
                <a:solidFill>
                  <a:srgbClr val="000066"/>
                </a:solidFill>
                <a:latin typeface="Times New Roman" panose="02020603050405020304" pitchFamily="18" charset="0"/>
                <a:ea typeface="楷体_GB2312" pitchFamily="49" charset="-122"/>
              </a:rPr>
              <a:t>SSRAM</a:t>
            </a:r>
            <a:r>
              <a:rPr lang="zh-CN" altLang="en-US" sz="2400">
                <a:solidFill>
                  <a:srgbClr val="000066"/>
                </a:solidFill>
                <a:latin typeface="Times New Roman" panose="02020603050405020304" pitchFamily="18" charset="0"/>
                <a:ea typeface="楷体_GB2312" pitchFamily="49" charset="-122"/>
              </a:rPr>
              <a:t>的同时，可以处理其他任务，从而提高了整个系统的工作速度。</a:t>
            </a:r>
            <a:r>
              <a:rPr lang="zh-CN" altLang="en-US" sz="2400" b="0">
                <a:solidFill>
                  <a:srgbClr val="000066"/>
                </a:solidFill>
                <a:latin typeface="Times New Roman" panose="02020603050405020304" pitchFamily="18" charset="0"/>
                <a:ea typeface="楷体_GB2312" pitchFamily="49" charset="-122"/>
              </a:rPr>
              <a:t> </a:t>
            </a:r>
          </a:p>
        </p:txBody>
      </p:sp>
      <p:sp>
        <p:nvSpPr>
          <p:cNvPr id="15363" name="Rectangle 5"/>
          <p:cNvSpPr>
            <a:spLocks noChangeArrowheads="1"/>
          </p:cNvSpPr>
          <p:nvPr/>
        </p:nvSpPr>
        <p:spPr bwMode="auto">
          <a:xfrm>
            <a:off x="935038" y="584200"/>
            <a:ext cx="24717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latin typeface="Times New Roman" panose="02020603050405020304" pitchFamily="18" charset="0"/>
                <a:ea typeface="楷体_GB2312" pitchFamily="49" charset="-122"/>
              </a:rPr>
              <a:t>SSRAM</a:t>
            </a:r>
            <a:r>
              <a:rPr lang="zh-CN" altLang="en-US" sz="2400">
                <a:solidFill>
                  <a:srgbClr val="000066"/>
                </a:solidFill>
                <a:latin typeface="Times New Roman" panose="02020603050405020304" pitchFamily="18" charset="0"/>
                <a:ea typeface="楷体_GB2312" pitchFamily="49" charset="-122"/>
              </a:rPr>
              <a:t>的特点：</a:t>
            </a:r>
          </a:p>
        </p:txBody>
      </p:sp>
    </p:spTree>
    <p:extLst>
      <p:ext uri="{BB962C8B-B14F-4D97-AF65-F5344CB8AC3E}">
        <p14:creationId xmlns:p14="http://schemas.microsoft.com/office/powerpoint/2010/main" val="14315304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99364"/>
                                        </p:tgtEl>
                                        <p:attrNameLst>
                                          <p:attrName>style.visibility</p:attrName>
                                        </p:attrNameLst>
                                      </p:cBhvr>
                                      <p:to>
                                        <p:strVal val="visible"/>
                                      </p:to>
                                    </p:set>
                                    <p:animEffect transition="in" filter="wipe(up)">
                                      <p:cBhvr>
                                        <p:cTn id="7" dur="500"/>
                                        <p:tgtEl>
                                          <p:spTgt spid="399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1889125" y="2276475"/>
            <a:ext cx="63500" cy="381000"/>
          </a:xfrm>
          <a:prstGeom prst="rect">
            <a:avLst/>
          </a:prstGeom>
          <a:noFill/>
          <a:ln>
            <a:noFill/>
          </a:ln>
          <a:extLst>
            <a:ext uri="{909E8E84-426E-40DD-AFC4-6F175D3DCCD1}">
              <a14:hiddenFill xmlns:a14="http://schemas.microsoft.com/office/drawing/2010/main">
                <a:solidFill>
                  <a:srgbClr val="FFFFFF">
                    <a:alpha val="0"/>
                  </a:srgbClr>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25000"/>
              </a:lnSpc>
            </a:pPr>
            <a:r>
              <a:rPr lang="en-US" altLang="zh-CN" sz="2000">
                <a:solidFill>
                  <a:srgbClr val="000066"/>
                </a:solidFill>
                <a:latin typeface="Times New Roman" panose="02020603050405020304" pitchFamily="18" charset="0"/>
                <a:ea typeface="楷体_GB2312" pitchFamily="49" charset="-122"/>
              </a:rPr>
              <a:t> </a:t>
            </a:r>
          </a:p>
        </p:txBody>
      </p:sp>
      <p:sp>
        <p:nvSpPr>
          <p:cNvPr id="16387" name="Rectangle 5"/>
          <p:cNvSpPr>
            <a:spLocks noChangeArrowheads="1"/>
          </p:cNvSpPr>
          <p:nvPr/>
        </p:nvSpPr>
        <p:spPr bwMode="auto">
          <a:xfrm>
            <a:off x="611188" y="1192213"/>
            <a:ext cx="26257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a:t>
            </a:r>
            <a:r>
              <a:rPr lang="en-US" altLang="zh-CN" sz="2400">
                <a:solidFill>
                  <a:srgbClr val="000066"/>
                </a:solidFill>
                <a:latin typeface="Times New Roman" panose="02020603050405020304" pitchFamily="18" charset="0"/>
                <a:ea typeface="楷体_GB2312" pitchFamily="49" charset="-122"/>
              </a:rPr>
              <a:t>DRAM</a:t>
            </a:r>
            <a:r>
              <a:rPr lang="zh-CN" altLang="en-US" sz="2400">
                <a:solidFill>
                  <a:srgbClr val="000066"/>
                </a:solidFill>
                <a:latin typeface="Times New Roman" panose="02020603050405020304" pitchFamily="18" charset="0"/>
                <a:ea typeface="楷体_GB2312" pitchFamily="49" charset="-122"/>
              </a:rPr>
              <a:t>存储单元</a:t>
            </a:r>
          </a:p>
        </p:txBody>
      </p:sp>
      <p:sp>
        <p:nvSpPr>
          <p:cNvPr id="16388" name="Rectangle 6"/>
          <p:cNvSpPr>
            <a:spLocks noChangeArrowheads="1"/>
          </p:cNvSpPr>
          <p:nvPr/>
        </p:nvSpPr>
        <p:spPr bwMode="auto">
          <a:xfrm>
            <a:off x="2924175" y="2614613"/>
            <a:ext cx="635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25000"/>
              </a:lnSpc>
            </a:pPr>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6389" name="Line 7"/>
          <p:cNvSpPr>
            <a:spLocks noChangeShapeType="1"/>
          </p:cNvSpPr>
          <p:nvPr/>
        </p:nvSpPr>
        <p:spPr bwMode="auto">
          <a:xfrm>
            <a:off x="5634038" y="4992688"/>
            <a:ext cx="3175" cy="636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0" name="Line 8"/>
          <p:cNvSpPr>
            <a:spLocks noChangeShapeType="1"/>
          </p:cNvSpPr>
          <p:nvPr/>
        </p:nvSpPr>
        <p:spPr bwMode="auto">
          <a:xfrm>
            <a:off x="4003675" y="5649913"/>
            <a:ext cx="2120900"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1" name="Line 10"/>
          <p:cNvSpPr>
            <a:spLocks noChangeShapeType="1"/>
          </p:cNvSpPr>
          <p:nvPr/>
        </p:nvSpPr>
        <p:spPr bwMode="auto">
          <a:xfrm flipH="1">
            <a:off x="3794125" y="3511550"/>
            <a:ext cx="526732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2" name="Oval 11"/>
          <p:cNvSpPr>
            <a:spLocks noChangeArrowheads="1"/>
          </p:cNvSpPr>
          <p:nvPr/>
        </p:nvSpPr>
        <p:spPr bwMode="auto">
          <a:xfrm>
            <a:off x="6869113" y="2976563"/>
            <a:ext cx="101600" cy="74612"/>
          </a:xfrm>
          <a:prstGeom prst="ellipse">
            <a:avLst/>
          </a:prstGeom>
          <a:solidFill>
            <a:srgbClr val="000000"/>
          </a:solidFill>
          <a:ln w="11113">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393" name="Line 12"/>
          <p:cNvSpPr>
            <a:spLocks noChangeShapeType="1"/>
          </p:cNvSpPr>
          <p:nvPr/>
        </p:nvSpPr>
        <p:spPr bwMode="auto">
          <a:xfrm flipV="1">
            <a:off x="3821113" y="2733675"/>
            <a:ext cx="1808162" cy="15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4" name="Line 13"/>
          <p:cNvSpPr>
            <a:spLocks noChangeShapeType="1"/>
          </p:cNvSpPr>
          <p:nvPr/>
        </p:nvSpPr>
        <p:spPr bwMode="auto">
          <a:xfrm>
            <a:off x="6927850" y="2608263"/>
            <a:ext cx="4763" cy="368300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5" name="Line 14"/>
          <p:cNvSpPr>
            <a:spLocks noChangeShapeType="1"/>
          </p:cNvSpPr>
          <p:nvPr/>
        </p:nvSpPr>
        <p:spPr bwMode="auto">
          <a:xfrm>
            <a:off x="4822825" y="3017838"/>
            <a:ext cx="3175" cy="19399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6" name="Line 15"/>
          <p:cNvSpPr>
            <a:spLocks noChangeShapeType="1"/>
          </p:cNvSpPr>
          <p:nvPr/>
        </p:nvSpPr>
        <p:spPr bwMode="auto">
          <a:xfrm flipH="1">
            <a:off x="4822825" y="3017838"/>
            <a:ext cx="2093913"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7" name="Line 16"/>
          <p:cNvSpPr>
            <a:spLocks noChangeShapeType="1"/>
          </p:cNvSpPr>
          <p:nvPr/>
        </p:nvSpPr>
        <p:spPr bwMode="auto">
          <a:xfrm flipH="1">
            <a:off x="4035425" y="4957763"/>
            <a:ext cx="208597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398" name="Oval 17"/>
          <p:cNvSpPr>
            <a:spLocks noChangeArrowheads="1"/>
          </p:cNvSpPr>
          <p:nvPr/>
        </p:nvSpPr>
        <p:spPr bwMode="auto">
          <a:xfrm>
            <a:off x="4772025" y="4927600"/>
            <a:ext cx="104775" cy="77788"/>
          </a:xfrm>
          <a:prstGeom prst="ellipse">
            <a:avLst/>
          </a:prstGeom>
          <a:solidFill>
            <a:srgbClr val="000000"/>
          </a:solidFill>
          <a:ln w="11113">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399" name="Rectangle 18"/>
          <p:cNvSpPr>
            <a:spLocks noChangeArrowheads="1"/>
          </p:cNvSpPr>
          <p:nvPr/>
        </p:nvSpPr>
        <p:spPr bwMode="auto">
          <a:xfrm>
            <a:off x="8445500" y="4265613"/>
            <a:ext cx="490538"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00" name="Rectangle 19"/>
          <p:cNvSpPr>
            <a:spLocks noChangeArrowheads="1"/>
          </p:cNvSpPr>
          <p:nvPr/>
        </p:nvSpPr>
        <p:spPr bwMode="auto">
          <a:xfrm>
            <a:off x="7275513" y="4221163"/>
            <a:ext cx="576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01" name="Rectangle 20"/>
          <p:cNvSpPr>
            <a:spLocks noChangeArrowheads="1"/>
          </p:cNvSpPr>
          <p:nvPr/>
        </p:nvSpPr>
        <p:spPr bwMode="auto">
          <a:xfrm>
            <a:off x="7485063" y="4286250"/>
            <a:ext cx="1571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T</a:t>
            </a:r>
            <a:endParaRPr lang="en-US" altLang="zh-CN" sz="2000" b="0">
              <a:latin typeface="Times New Roman" panose="02020603050405020304" pitchFamily="18" charset="0"/>
              <a:ea typeface="楷体_GB2312" pitchFamily="49" charset="-122"/>
            </a:endParaRPr>
          </a:p>
        </p:txBody>
      </p:sp>
      <p:grpSp>
        <p:nvGrpSpPr>
          <p:cNvPr id="16402" name="Group 21"/>
          <p:cNvGrpSpPr>
            <a:grpSpLocks/>
          </p:cNvGrpSpPr>
          <p:nvPr/>
        </p:nvGrpSpPr>
        <p:grpSpPr bwMode="auto">
          <a:xfrm>
            <a:off x="7165975" y="3716338"/>
            <a:ext cx="1871663" cy="1436687"/>
            <a:chOff x="2813" y="2750"/>
            <a:chExt cx="480" cy="484"/>
          </a:xfrm>
        </p:grpSpPr>
        <p:sp>
          <p:nvSpPr>
            <p:cNvPr id="16476" name="Freeform 22"/>
            <p:cNvSpPr>
              <a:spLocks/>
            </p:cNvSpPr>
            <p:nvPr/>
          </p:nvSpPr>
          <p:spPr bwMode="auto">
            <a:xfrm>
              <a:off x="3284" y="2750"/>
              <a:ext cx="9" cy="24"/>
            </a:xfrm>
            <a:custGeom>
              <a:avLst/>
              <a:gdLst>
                <a:gd name="T0" fmla="*/ 4 w 20"/>
                <a:gd name="T1" fmla="*/ 1 h 49"/>
                <a:gd name="T2" fmla="*/ 4 w 20"/>
                <a:gd name="T3" fmla="*/ 0 h 49"/>
                <a:gd name="T4" fmla="*/ 3 w 20"/>
                <a:gd name="T5" fmla="*/ 0 h 49"/>
                <a:gd name="T6" fmla="*/ 0 w 20"/>
                <a:gd name="T7" fmla="*/ 0 h 49"/>
                <a:gd name="T8" fmla="*/ 0 w 20"/>
                <a:gd name="T9" fmla="*/ 2 h 49"/>
                <a:gd name="T10" fmla="*/ 3 w 20"/>
                <a:gd name="T11" fmla="*/ 2 h 49"/>
                <a:gd name="T12" fmla="*/ 3 w 20"/>
                <a:gd name="T13" fmla="*/ 1 h 49"/>
                <a:gd name="T14" fmla="*/ 2 w 20"/>
                <a:gd name="T15" fmla="*/ 1 h 49"/>
                <a:gd name="T16" fmla="*/ 2 w 20"/>
                <a:gd name="T17" fmla="*/ 12 h 49"/>
                <a:gd name="T18" fmla="*/ 4 w 20"/>
                <a:gd name="T19" fmla="*/ 12 h 49"/>
                <a:gd name="T20" fmla="*/ 4 w 20"/>
                <a:gd name="T21" fmla="*/ 1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49">
                  <a:moveTo>
                    <a:pt x="20" y="6"/>
                  </a:moveTo>
                  <a:lnTo>
                    <a:pt x="20" y="0"/>
                  </a:lnTo>
                  <a:lnTo>
                    <a:pt x="15" y="0"/>
                  </a:lnTo>
                  <a:lnTo>
                    <a:pt x="0" y="0"/>
                  </a:lnTo>
                  <a:lnTo>
                    <a:pt x="0" y="11"/>
                  </a:lnTo>
                  <a:lnTo>
                    <a:pt x="15" y="11"/>
                  </a:lnTo>
                  <a:lnTo>
                    <a:pt x="15" y="6"/>
                  </a:lnTo>
                  <a:lnTo>
                    <a:pt x="9" y="6"/>
                  </a:lnTo>
                  <a:lnTo>
                    <a:pt x="9" y="49"/>
                  </a:lnTo>
                  <a:lnTo>
                    <a:pt x="20" y="49"/>
                  </a:lnTo>
                  <a:lnTo>
                    <a:pt x="2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77" name="Rectangle 23"/>
            <p:cNvSpPr>
              <a:spLocks noChangeArrowheads="1"/>
            </p:cNvSpPr>
            <p:nvPr/>
          </p:nvSpPr>
          <p:spPr bwMode="auto">
            <a:xfrm>
              <a:off x="3288" y="2790"/>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78" name="Rectangle 24"/>
            <p:cNvSpPr>
              <a:spLocks noChangeArrowheads="1"/>
            </p:cNvSpPr>
            <p:nvPr/>
          </p:nvSpPr>
          <p:spPr bwMode="auto">
            <a:xfrm>
              <a:off x="3288" y="2827"/>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79" name="Rectangle 25"/>
            <p:cNvSpPr>
              <a:spLocks noChangeArrowheads="1"/>
            </p:cNvSpPr>
            <p:nvPr/>
          </p:nvSpPr>
          <p:spPr bwMode="auto">
            <a:xfrm>
              <a:off x="3288" y="2865"/>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80" name="Rectangle 26"/>
            <p:cNvSpPr>
              <a:spLocks noChangeArrowheads="1"/>
            </p:cNvSpPr>
            <p:nvPr/>
          </p:nvSpPr>
          <p:spPr bwMode="auto">
            <a:xfrm>
              <a:off x="3288" y="2902"/>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81" name="Rectangle 27"/>
            <p:cNvSpPr>
              <a:spLocks noChangeArrowheads="1"/>
            </p:cNvSpPr>
            <p:nvPr/>
          </p:nvSpPr>
          <p:spPr bwMode="auto">
            <a:xfrm>
              <a:off x="3288" y="2940"/>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82" name="Rectangle 28"/>
            <p:cNvSpPr>
              <a:spLocks noChangeArrowheads="1"/>
            </p:cNvSpPr>
            <p:nvPr/>
          </p:nvSpPr>
          <p:spPr bwMode="auto">
            <a:xfrm>
              <a:off x="3288" y="2977"/>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83" name="Rectangle 29"/>
            <p:cNvSpPr>
              <a:spLocks noChangeArrowheads="1"/>
            </p:cNvSpPr>
            <p:nvPr/>
          </p:nvSpPr>
          <p:spPr bwMode="auto">
            <a:xfrm>
              <a:off x="3288" y="3015"/>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84" name="Rectangle 30"/>
            <p:cNvSpPr>
              <a:spLocks noChangeArrowheads="1"/>
            </p:cNvSpPr>
            <p:nvPr/>
          </p:nvSpPr>
          <p:spPr bwMode="auto">
            <a:xfrm>
              <a:off x="3288" y="3052"/>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85" name="Rectangle 31"/>
            <p:cNvSpPr>
              <a:spLocks noChangeArrowheads="1"/>
            </p:cNvSpPr>
            <p:nvPr/>
          </p:nvSpPr>
          <p:spPr bwMode="auto">
            <a:xfrm>
              <a:off x="3288" y="3090"/>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86" name="Rectangle 32"/>
            <p:cNvSpPr>
              <a:spLocks noChangeArrowheads="1"/>
            </p:cNvSpPr>
            <p:nvPr/>
          </p:nvSpPr>
          <p:spPr bwMode="auto">
            <a:xfrm>
              <a:off x="3288" y="3127"/>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87" name="Rectangle 33"/>
            <p:cNvSpPr>
              <a:spLocks noChangeArrowheads="1"/>
            </p:cNvSpPr>
            <p:nvPr/>
          </p:nvSpPr>
          <p:spPr bwMode="auto">
            <a:xfrm>
              <a:off x="3288" y="3165"/>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88" name="Rectangle 34"/>
            <p:cNvSpPr>
              <a:spLocks noChangeArrowheads="1"/>
            </p:cNvSpPr>
            <p:nvPr/>
          </p:nvSpPr>
          <p:spPr bwMode="auto">
            <a:xfrm>
              <a:off x="3288" y="3202"/>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89" name="Rectangle 35"/>
            <p:cNvSpPr>
              <a:spLocks noChangeArrowheads="1"/>
            </p:cNvSpPr>
            <p:nvPr/>
          </p:nvSpPr>
          <p:spPr bwMode="auto">
            <a:xfrm>
              <a:off x="3261"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90" name="Rectangle 36"/>
            <p:cNvSpPr>
              <a:spLocks noChangeArrowheads="1"/>
            </p:cNvSpPr>
            <p:nvPr/>
          </p:nvSpPr>
          <p:spPr bwMode="auto">
            <a:xfrm>
              <a:off x="3224"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91" name="Rectangle 37"/>
            <p:cNvSpPr>
              <a:spLocks noChangeArrowheads="1"/>
            </p:cNvSpPr>
            <p:nvPr/>
          </p:nvSpPr>
          <p:spPr bwMode="auto">
            <a:xfrm>
              <a:off x="3187"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92" name="Rectangle 38"/>
            <p:cNvSpPr>
              <a:spLocks noChangeArrowheads="1"/>
            </p:cNvSpPr>
            <p:nvPr/>
          </p:nvSpPr>
          <p:spPr bwMode="auto">
            <a:xfrm>
              <a:off x="3150"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93" name="Rectangle 39"/>
            <p:cNvSpPr>
              <a:spLocks noChangeArrowheads="1"/>
            </p:cNvSpPr>
            <p:nvPr/>
          </p:nvSpPr>
          <p:spPr bwMode="auto">
            <a:xfrm>
              <a:off x="3113"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94" name="Rectangle 40"/>
            <p:cNvSpPr>
              <a:spLocks noChangeArrowheads="1"/>
            </p:cNvSpPr>
            <p:nvPr/>
          </p:nvSpPr>
          <p:spPr bwMode="auto">
            <a:xfrm>
              <a:off x="3076"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95" name="Rectangle 41"/>
            <p:cNvSpPr>
              <a:spLocks noChangeArrowheads="1"/>
            </p:cNvSpPr>
            <p:nvPr/>
          </p:nvSpPr>
          <p:spPr bwMode="auto">
            <a:xfrm>
              <a:off x="3039"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96" name="Rectangle 42"/>
            <p:cNvSpPr>
              <a:spLocks noChangeArrowheads="1"/>
            </p:cNvSpPr>
            <p:nvPr/>
          </p:nvSpPr>
          <p:spPr bwMode="auto">
            <a:xfrm>
              <a:off x="3002"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97" name="Rectangle 43"/>
            <p:cNvSpPr>
              <a:spLocks noChangeArrowheads="1"/>
            </p:cNvSpPr>
            <p:nvPr/>
          </p:nvSpPr>
          <p:spPr bwMode="auto">
            <a:xfrm>
              <a:off x="2965"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98" name="Rectangle 44"/>
            <p:cNvSpPr>
              <a:spLocks noChangeArrowheads="1"/>
            </p:cNvSpPr>
            <p:nvPr/>
          </p:nvSpPr>
          <p:spPr bwMode="auto">
            <a:xfrm>
              <a:off x="2928"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99" name="Rectangle 45"/>
            <p:cNvSpPr>
              <a:spLocks noChangeArrowheads="1"/>
            </p:cNvSpPr>
            <p:nvPr/>
          </p:nvSpPr>
          <p:spPr bwMode="auto">
            <a:xfrm>
              <a:off x="2890" y="3228"/>
              <a:ext cx="2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00" name="Rectangle 46"/>
            <p:cNvSpPr>
              <a:spLocks noChangeArrowheads="1"/>
            </p:cNvSpPr>
            <p:nvPr/>
          </p:nvSpPr>
          <p:spPr bwMode="auto">
            <a:xfrm>
              <a:off x="2853" y="3228"/>
              <a:ext cx="2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01" name="Rectangle 47"/>
            <p:cNvSpPr>
              <a:spLocks noChangeArrowheads="1"/>
            </p:cNvSpPr>
            <p:nvPr/>
          </p:nvSpPr>
          <p:spPr bwMode="auto">
            <a:xfrm>
              <a:off x="2816" y="3228"/>
              <a:ext cx="2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02" name="Rectangle 48"/>
            <p:cNvSpPr>
              <a:spLocks noChangeArrowheads="1"/>
            </p:cNvSpPr>
            <p:nvPr/>
          </p:nvSpPr>
          <p:spPr bwMode="auto">
            <a:xfrm>
              <a:off x="2813" y="3194"/>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03" name="Rectangle 49"/>
            <p:cNvSpPr>
              <a:spLocks noChangeArrowheads="1"/>
            </p:cNvSpPr>
            <p:nvPr/>
          </p:nvSpPr>
          <p:spPr bwMode="auto">
            <a:xfrm>
              <a:off x="2813" y="3157"/>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04" name="Rectangle 50"/>
            <p:cNvSpPr>
              <a:spLocks noChangeArrowheads="1"/>
            </p:cNvSpPr>
            <p:nvPr/>
          </p:nvSpPr>
          <p:spPr bwMode="auto">
            <a:xfrm>
              <a:off x="2813" y="3119"/>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05" name="Rectangle 51"/>
            <p:cNvSpPr>
              <a:spLocks noChangeArrowheads="1"/>
            </p:cNvSpPr>
            <p:nvPr/>
          </p:nvSpPr>
          <p:spPr bwMode="auto">
            <a:xfrm>
              <a:off x="2813" y="3082"/>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06" name="Rectangle 52"/>
            <p:cNvSpPr>
              <a:spLocks noChangeArrowheads="1"/>
            </p:cNvSpPr>
            <p:nvPr/>
          </p:nvSpPr>
          <p:spPr bwMode="auto">
            <a:xfrm>
              <a:off x="2813" y="3044"/>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07" name="Rectangle 53"/>
            <p:cNvSpPr>
              <a:spLocks noChangeArrowheads="1"/>
            </p:cNvSpPr>
            <p:nvPr/>
          </p:nvSpPr>
          <p:spPr bwMode="auto">
            <a:xfrm>
              <a:off x="2813" y="3007"/>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08" name="Rectangle 54"/>
            <p:cNvSpPr>
              <a:spLocks noChangeArrowheads="1"/>
            </p:cNvSpPr>
            <p:nvPr/>
          </p:nvSpPr>
          <p:spPr bwMode="auto">
            <a:xfrm>
              <a:off x="2813" y="2969"/>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09" name="Rectangle 55"/>
            <p:cNvSpPr>
              <a:spLocks noChangeArrowheads="1"/>
            </p:cNvSpPr>
            <p:nvPr/>
          </p:nvSpPr>
          <p:spPr bwMode="auto">
            <a:xfrm>
              <a:off x="2813" y="2932"/>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10" name="Rectangle 56"/>
            <p:cNvSpPr>
              <a:spLocks noChangeArrowheads="1"/>
            </p:cNvSpPr>
            <p:nvPr/>
          </p:nvSpPr>
          <p:spPr bwMode="auto">
            <a:xfrm>
              <a:off x="2813" y="2894"/>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11" name="Rectangle 57"/>
            <p:cNvSpPr>
              <a:spLocks noChangeArrowheads="1"/>
            </p:cNvSpPr>
            <p:nvPr/>
          </p:nvSpPr>
          <p:spPr bwMode="auto">
            <a:xfrm>
              <a:off x="2813" y="2857"/>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12" name="Rectangle 58"/>
            <p:cNvSpPr>
              <a:spLocks noChangeArrowheads="1"/>
            </p:cNvSpPr>
            <p:nvPr/>
          </p:nvSpPr>
          <p:spPr bwMode="auto">
            <a:xfrm>
              <a:off x="2813" y="2819"/>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13" name="Rectangle 59"/>
            <p:cNvSpPr>
              <a:spLocks noChangeArrowheads="1"/>
            </p:cNvSpPr>
            <p:nvPr/>
          </p:nvSpPr>
          <p:spPr bwMode="auto">
            <a:xfrm>
              <a:off x="2813" y="2782"/>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14" name="Freeform 60"/>
            <p:cNvSpPr>
              <a:spLocks/>
            </p:cNvSpPr>
            <p:nvPr/>
          </p:nvSpPr>
          <p:spPr bwMode="auto">
            <a:xfrm>
              <a:off x="2813" y="2750"/>
              <a:ext cx="10" cy="16"/>
            </a:xfrm>
            <a:custGeom>
              <a:avLst/>
              <a:gdLst>
                <a:gd name="T0" fmla="*/ 0 w 21"/>
                <a:gd name="T1" fmla="*/ 8 h 32"/>
                <a:gd name="T2" fmla="*/ 2 w 21"/>
                <a:gd name="T3" fmla="*/ 8 h 32"/>
                <a:gd name="T4" fmla="*/ 2 w 21"/>
                <a:gd name="T5" fmla="*/ 2 h 32"/>
                <a:gd name="T6" fmla="*/ 1 w 21"/>
                <a:gd name="T7" fmla="*/ 2 h 32"/>
                <a:gd name="T8" fmla="*/ 1 w 21"/>
                <a:gd name="T9" fmla="*/ 3 h 32"/>
                <a:gd name="T10" fmla="*/ 5 w 21"/>
                <a:gd name="T11" fmla="*/ 3 h 32"/>
                <a:gd name="T12" fmla="*/ 5 w 21"/>
                <a:gd name="T13" fmla="*/ 0 h 32"/>
                <a:gd name="T14" fmla="*/ 1 w 21"/>
                <a:gd name="T15" fmla="*/ 0 h 32"/>
                <a:gd name="T16" fmla="*/ 0 w 21"/>
                <a:gd name="T17" fmla="*/ 0 h 32"/>
                <a:gd name="T18" fmla="*/ 0 w 21"/>
                <a:gd name="T19" fmla="*/ 2 h 32"/>
                <a:gd name="T20" fmla="*/ 0 w 21"/>
                <a:gd name="T21" fmla="*/ 8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32">
                  <a:moveTo>
                    <a:pt x="0" y="32"/>
                  </a:moveTo>
                  <a:lnTo>
                    <a:pt x="10" y="32"/>
                  </a:lnTo>
                  <a:lnTo>
                    <a:pt x="10" y="6"/>
                  </a:lnTo>
                  <a:lnTo>
                    <a:pt x="5" y="6"/>
                  </a:lnTo>
                  <a:lnTo>
                    <a:pt x="5" y="11"/>
                  </a:lnTo>
                  <a:lnTo>
                    <a:pt x="21" y="11"/>
                  </a:lnTo>
                  <a:lnTo>
                    <a:pt x="21" y="0"/>
                  </a:lnTo>
                  <a:lnTo>
                    <a:pt x="5" y="0"/>
                  </a:lnTo>
                  <a:lnTo>
                    <a:pt x="0" y="0"/>
                  </a:lnTo>
                  <a:lnTo>
                    <a:pt x="0" y="6"/>
                  </a:lnTo>
                  <a:lnTo>
                    <a:pt x="0"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15" name="Rectangle 61"/>
            <p:cNvSpPr>
              <a:spLocks noChangeArrowheads="1"/>
            </p:cNvSpPr>
            <p:nvPr/>
          </p:nvSpPr>
          <p:spPr bwMode="auto">
            <a:xfrm>
              <a:off x="2839"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16" name="Rectangle 62"/>
            <p:cNvSpPr>
              <a:spLocks noChangeArrowheads="1"/>
            </p:cNvSpPr>
            <p:nvPr/>
          </p:nvSpPr>
          <p:spPr bwMode="auto">
            <a:xfrm>
              <a:off x="2876"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17" name="Rectangle 63"/>
            <p:cNvSpPr>
              <a:spLocks noChangeArrowheads="1"/>
            </p:cNvSpPr>
            <p:nvPr/>
          </p:nvSpPr>
          <p:spPr bwMode="auto">
            <a:xfrm>
              <a:off x="2913"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18" name="Rectangle 64"/>
            <p:cNvSpPr>
              <a:spLocks noChangeArrowheads="1"/>
            </p:cNvSpPr>
            <p:nvPr/>
          </p:nvSpPr>
          <p:spPr bwMode="auto">
            <a:xfrm>
              <a:off x="2950"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19" name="Rectangle 65"/>
            <p:cNvSpPr>
              <a:spLocks noChangeArrowheads="1"/>
            </p:cNvSpPr>
            <p:nvPr/>
          </p:nvSpPr>
          <p:spPr bwMode="auto">
            <a:xfrm>
              <a:off x="2987"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20" name="Rectangle 66"/>
            <p:cNvSpPr>
              <a:spLocks noChangeArrowheads="1"/>
            </p:cNvSpPr>
            <p:nvPr/>
          </p:nvSpPr>
          <p:spPr bwMode="auto">
            <a:xfrm>
              <a:off x="3025"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21" name="Rectangle 67"/>
            <p:cNvSpPr>
              <a:spLocks noChangeArrowheads="1"/>
            </p:cNvSpPr>
            <p:nvPr/>
          </p:nvSpPr>
          <p:spPr bwMode="auto">
            <a:xfrm>
              <a:off x="3062"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22" name="Rectangle 68"/>
            <p:cNvSpPr>
              <a:spLocks noChangeArrowheads="1"/>
            </p:cNvSpPr>
            <p:nvPr/>
          </p:nvSpPr>
          <p:spPr bwMode="auto">
            <a:xfrm>
              <a:off x="3099"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23" name="Rectangle 69"/>
            <p:cNvSpPr>
              <a:spLocks noChangeArrowheads="1"/>
            </p:cNvSpPr>
            <p:nvPr/>
          </p:nvSpPr>
          <p:spPr bwMode="auto">
            <a:xfrm>
              <a:off x="3136"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24" name="Rectangle 70"/>
            <p:cNvSpPr>
              <a:spLocks noChangeArrowheads="1"/>
            </p:cNvSpPr>
            <p:nvPr/>
          </p:nvSpPr>
          <p:spPr bwMode="auto">
            <a:xfrm>
              <a:off x="3173"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25" name="Rectangle 71"/>
            <p:cNvSpPr>
              <a:spLocks noChangeArrowheads="1"/>
            </p:cNvSpPr>
            <p:nvPr/>
          </p:nvSpPr>
          <p:spPr bwMode="auto">
            <a:xfrm>
              <a:off x="3210"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526" name="Rectangle 72"/>
            <p:cNvSpPr>
              <a:spLocks noChangeArrowheads="1"/>
            </p:cNvSpPr>
            <p:nvPr/>
          </p:nvSpPr>
          <p:spPr bwMode="auto">
            <a:xfrm>
              <a:off x="3247"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
        <p:nvSpPr>
          <p:cNvPr id="16403" name="Oval 73"/>
          <p:cNvSpPr>
            <a:spLocks noChangeArrowheads="1"/>
          </p:cNvSpPr>
          <p:nvPr/>
        </p:nvSpPr>
        <p:spPr bwMode="auto">
          <a:xfrm>
            <a:off x="7570788" y="3470275"/>
            <a:ext cx="101600" cy="76200"/>
          </a:xfrm>
          <a:prstGeom prst="ellipse">
            <a:avLst/>
          </a:prstGeom>
          <a:solidFill>
            <a:srgbClr val="000000"/>
          </a:solidFill>
          <a:ln w="11113">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04" name="Line 74"/>
          <p:cNvSpPr>
            <a:spLocks noChangeShapeType="1"/>
          </p:cNvSpPr>
          <p:nvPr/>
        </p:nvSpPr>
        <p:spPr bwMode="auto">
          <a:xfrm>
            <a:off x="7613650" y="3502025"/>
            <a:ext cx="4763" cy="3651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5" name="Line 75"/>
          <p:cNvSpPr>
            <a:spLocks noChangeShapeType="1"/>
          </p:cNvSpPr>
          <p:nvPr/>
        </p:nvSpPr>
        <p:spPr bwMode="auto">
          <a:xfrm>
            <a:off x="7775575" y="4187825"/>
            <a:ext cx="61912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6" name="Line 76"/>
          <p:cNvSpPr>
            <a:spLocks noChangeShapeType="1"/>
          </p:cNvSpPr>
          <p:nvPr/>
        </p:nvSpPr>
        <p:spPr bwMode="auto">
          <a:xfrm>
            <a:off x="8394700" y="4187825"/>
            <a:ext cx="3175" cy="3397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7" name="Line 77"/>
          <p:cNvSpPr>
            <a:spLocks noChangeShapeType="1"/>
          </p:cNvSpPr>
          <p:nvPr/>
        </p:nvSpPr>
        <p:spPr bwMode="auto">
          <a:xfrm>
            <a:off x="6985000" y="4187825"/>
            <a:ext cx="49847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8" name="Line 78"/>
          <p:cNvSpPr>
            <a:spLocks noChangeShapeType="1"/>
          </p:cNvSpPr>
          <p:nvPr/>
        </p:nvSpPr>
        <p:spPr bwMode="auto">
          <a:xfrm>
            <a:off x="8394700" y="4619625"/>
            <a:ext cx="3175" cy="3524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09" name="Rectangle 79"/>
          <p:cNvSpPr>
            <a:spLocks noChangeArrowheads="1"/>
          </p:cNvSpPr>
          <p:nvPr/>
        </p:nvSpPr>
        <p:spPr bwMode="auto">
          <a:xfrm>
            <a:off x="8223250" y="4954588"/>
            <a:ext cx="350838" cy="333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10" name="Oval 81"/>
          <p:cNvSpPr>
            <a:spLocks noChangeArrowheads="1"/>
          </p:cNvSpPr>
          <p:nvPr/>
        </p:nvSpPr>
        <p:spPr bwMode="auto">
          <a:xfrm>
            <a:off x="6881813" y="4156075"/>
            <a:ext cx="96837" cy="76200"/>
          </a:xfrm>
          <a:prstGeom prst="ellipse">
            <a:avLst/>
          </a:prstGeom>
          <a:solidFill>
            <a:srgbClr val="000000"/>
          </a:solidFill>
          <a:ln w="11113">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11" name="Rectangle 82"/>
          <p:cNvSpPr>
            <a:spLocks noChangeArrowheads="1"/>
          </p:cNvSpPr>
          <p:nvPr/>
        </p:nvSpPr>
        <p:spPr bwMode="auto">
          <a:xfrm>
            <a:off x="7451725" y="3933825"/>
            <a:ext cx="341313" cy="428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12" name="Line 83"/>
          <p:cNvSpPr>
            <a:spLocks noChangeShapeType="1"/>
          </p:cNvSpPr>
          <p:nvPr/>
        </p:nvSpPr>
        <p:spPr bwMode="auto">
          <a:xfrm>
            <a:off x="7439025" y="3867150"/>
            <a:ext cx="366713" cy="3175"/>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13" name="Line 84"/>
          <p:cNvSpPr>
            <a:spLocks noChangeShapeType="1"/>
          </p:cNvSpPr>
          <p:nvPr/>
        </p:nvSpPr>
        <p:spPr bwMode="auto">
          <a:xfrm flipV="1">
            <a:off x="7451725" y="3968750"/>
            <a:ext cx="3175" cy="220663"/>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14" name="Line 89"/>
          <p:cNvSpPr>
            <a:spLocks noChangeShapeType="1"/>
          </p:cNvSpPr>
          <p:nvPr/>
        </p:nvSpPr>
        <p:spPr bwMode="auto">
          <a:xfrm flipV="1">
            <a:off x="7775575" y="3933825"/>
            <a:ext cx="3175" cy="2508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15" name="Rectangle 92"/>
          <p:cNvSpPr>
            <a:spLocks noChangeArrowheads="1"/>
          </p:cNvSpPr>
          <p:nvPr/>
        </p:nvSpPr>
        <p:spPr bwMode="auto">
          <a:xfrm>
            <a:off x="7851775" y="4214813"/>
            <a:ext cx="5778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16" name="Rectangle 93"/>
          <p:cNvSpPr>
            <a:spLocks noChangeArrowheads="1"/>
          </p:cNvSpPr>
          <p:nvPr/>
        </p:nvSpPr>
        <p:spPr bwMode="auto">
          <a:xfrm>
            <a:off x="8210550" y="4279900"/>
            <a:ext cx="63500"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6417" name="Line 94"/>
          <p:cNvSpPr>
            <a:spLocks noChangeShapeType="1"/>
          </p:cNvSpPr>
          <p:nvPr/>
        </p:nvSpPr>
        <p:spPr bwMode="auto">
          <a:xfrm>
            <a:off x="5621338" y="2738438"/>
            <a:ext cx="4762" cy="30956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6418" name="Group 95"/>
          <p:cNvGrpSpPr>
            <a:grpSpLocks/>
          </p:cNvGrpSpPr>
          <p:nvPr/>
        </p:nvGrpSpPr>
        <p:grpSpPr bwMode="auto">
          <a:xfrm>
            <a:off x="5399088" y="2803525"/>
            <a:ext cx="468312" cy="419100"/>
            <a:chOff x="2360" y="2443"/>
            <a:chExt cx="120" cy="141"/>
          </a:xfrm>
        </p:grpSpPr>
        <p:sp>
          <p:nvSpPr>
            <p:cNvPr id="16474" name="Freeform 96"/>
            <p:cNvSpPr>
              <a:spLocks/>
            </p:cNvSpPr>
            <p:nvPr/>
          </p:nvSpPr>
          <p:spPr bwMode="auto">
            <a:xfrm>
              <a:off x="2365" y="2452"/>
              <a:ext cx="105" cy="123"/>
            </a:xfrm>
            <a:custGeom>
              <a:avLst/>
              <a:gdLst>
                <a:gd name="T0" fmla="*/ 53 w 210"/>
                <a:gd name="T1" fmla="*/ 31 h 244"/>
                <a:gd name="T2" fmla="*/ 0 w 210"/>
                <a:gd name="T3" fmla="*/ 62 h 244"/>
                <a:gd name="T4" fmla="*/ 0 w 210"/>
                <a:gd name="T5" fmla="*/ 0 h 244"/>
                <a:gd name="T6" fmla="*/ 53 w 210"/>
                <a:gd name="T7" fmla="*/ 31 h 2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 h="244">
                  <a:moveTo>
                    <a:pt x="210" y="121"/>
                  </a:moveTo>
                  <a:lnTo>
                    <a:pt x="0" y="244"/>
                  </a:lnTo>
                  <a:lnTo>
                    <a:pt x="0" y="0"/>
                  </a:lnTo>
                  <a:lnTo>
                    <a:pt x="210" y="1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75" name="Freeform 97"/>
            <p:cNvSpPr>
              <a:spLocks noEditPoints="1"/>
            </p:cNvSpPr>
            <p:nvPr/>
          </p:nvSpPr>
          <p:spPr bwMode="auto">
            <a:xfrm>
              <a:off x="2360" y="2443"/>
              <a:ext cx="120" cy="141"/>
            </a:xfrm>
            <a:custGeom>
              <a:avLst/>
              <a:gdLst>
                <a:gd name="T0" fmla="*/ 1 w 242"/>
                <a:gd name="T1" fmla="*/ 64 h 280"/>
                <a:gd name="T2" fmla="*/ 2 w 242"/>
                <a:gd name="T3" fmla="*/ 66 h 280"/>
                <a:gd name="T4" fmla="*/ 5 w 242"/>
                <a:gd name="T5" fmla="*/ 66 h 280"/>
                <a:gd name="T6" fmla="*/ 5 w 242"/>
                <a:gd name="T7" fmla="*/ 5 h 280"/>
                <a:gd name="T8" fmla="*/ 2 w 242"/>
                <a:gd name="T9" fmla="*/ 5 h 280"/>
                <a:gd name="T10" fmla="*/ 1 w 242"/>
                <a:gd name="T11" fmla="*/ 7 h 280"/>
                <a:gd name="T12" fmla="*/ 53 w 242"/>
                <a:gd name="T13" fmla="*/ 38 h 280"/>
                <a:gd name="T14" fmla="*/ 55 w 242"/>
                <a:gd name="T15" fmla="*/ 35 h 280"/>
                <a:gd name="T16" fmla="*/ 53 w 242"/>
                <a:gd name="T17" fmla="*/ 33 h 280"/>
                <a:gd name="T18" fmla="*/ 1 w 242"/>
                <a:gd name="T19" fmla="*/ 64 h 280"/>
                <a:gd name="T20" fmla="*/ 56 w 242"/>
                <a:gd name="T21" fmla="*/ 38 h 280"/>
                <a:gd name="T22" fmla="*/ 60 w 242"/>
                <a:gd name="T23" fmla="*/ 35 h 280"/>
                <a:gd name="T24" fmla="*/ 56 w 242"/>
                <a:gd name="T25" fmla="*/ 33 h 280"/>
                <a:gd name="T26" fmla="*/ 4 w 242"/>
                <a:gd name="T27" fmla="*/ 3 h 280"/>
                <a:gd name="T28" fmla="*/ 0 w 242"/>
                <a:gd name="T29" fmla="*/ 0 h 280"/>
                <a:gd name="T30" fmla="*/ 0 w 242"/>
                <a:gd name="T31" fmla="*/ 5 h 280"/>
                <a:gd name="T32" fmla="*/ 0 w 242"/>
                <a:gd name="T33" fmla="*/ 66 h 280"/>
                <a:gd name="T34" fmla="*/ 0 w 242"/>
                <a:gd name="T35" fmla="*/ 71 h 280"/>
                <a:gd name="T36" fmla="*/ 4 w 242"/>
                <a:gd name="T37" fmla="*/ 68 h 280"/>
                <a:gd name="T38" fmla="*/ 56 w 242"/>
                <a:gd name="T39" fmla="*/ 38 h 28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42" h="280">
                  <a:moveTo>
                    <a:pt x="6" y="253"/>
                  </a:moveTo>
                  <a:lnTo>
                    <a:pt x="11" y="262"/>
                  </a:lnTo>
                  <a:lnTo>
                    <a:pt x="21" y="262"/>
                  </a:lnTo>
                  <a:lnTo>
                    <a:pt x="21" y="18"/>
                  </a:lnTo>
                  <a:lnTo>
                    <a:pt x="11" y="18"/>
                  </a:lnTo>
                  <a:lnTo>
                    <a:pt x="6" y="27"/>
                  </a:lnTo>
                  <a:lnTo>
                    <a:pt x="215" y="148"/>
                  </a:lnTo>
                  <a:lnTo>
                    <a:pt x="221" y="139"/>
                  </a:lnTo>
                  <a:lnTo>
                    <a:pt x="215" y="130"/>
                  </a:lnTo>
                  <a:lnTo>
                    <a:pt x="6" y="253"/>
                  </a:lnTo>
                  <a:close/>
                  <a:moveTo>
                    <a:pt x="226" y="148"/>
                  </a:moveTo>
                  <a:lnTo>
                    <a:pt x="242" y="139"/>
                  </a:lnTo>
                  <a:lnTo>
                    <a:pt x="226" y="130"/>
                  </a:lnTo>
                  <a:lnTo>
                    <a:pt x="16" y="9"/>
                  </a:lnTo>
                  <a:lnTo>
                    <a:pt x="0" y="0"/>
                  </a:lnTo>
                  <a:lnTo>
                    <a:pt x="0" y="18"/>
                  </a:lnTo>
                  <a:lnTo>
                    <a:pt x="0" y="262"/>
                  </a:lnTo>
                  <a:lnTo>
                    <a:pt x="0" y="280"/>
                  </a:lnTo>
                  <a:lnTo>
                    <a:pt x="16" y="271"/>
                  </a:lnTo>
                  <a:lnTo>
                    <a:pt x="226" y="1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419" name="Line 98"/>
          <p:cNvSpPr>
            <a:spLocks noChangeShapeType="1"/>
          </p:cNvSpPr>
          <p:nvPr/>
        </p:nvSpPr>
        <p:spPr bwMode="auto">
          <a:xfrm flipV="1">
            <a:off x="6124575" y="4957763"/>
            <a:ext cx="4763" cy="69215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20" name="Oval 99"/>
          <p:cNvSpPr>
            <a:spLocks noChangeArrowheads="1"/>
          </p:cNvSpPr>
          <p:nvPr/>
        </p:nvSpPr>
        <p:spPr bwMode="auto">
          <a:xfrm>
            <a:off x="6070600" y="5272088"/>
            <a:ext cx="101600" cy="77787"/>
          </a:xfrm>
          <a:prstGeom prst="ellipse">
            <a:avLst/>
          </a:prstGeom>
          <a:solidFill>
            <a:srgbClr val="000000"/>
          </a:solidFill>
          <a:ln w="79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16421" name="Group 100"/>
          <p:cNvGrpSpPr>
            <a:grpSpLocks/>
          </p:cNvGrpSpPr>
          <p:nvPr/>
        </p:nvGrpSpPr>
        <p:grpSpPr bwMode="auto">
          <a:xfrm>
            <a:off x="5372100" y="4756150"/>
            <a:ext cx="471488" cy="415925"/>
            <a:chOff x="2353" y="3100"/>
            <a:chExt cx="121" cy="140"/>
          </a:xfrm>
        </p:grpSpPr>
        <p:sp>
          <p:nvSpPr>
            <p:cNvPr id="16472" name="Freeform 101"/>
            <p:cNvSpPr>
              <a:spLocks/>
            </p:cNvSpPr>
            <p:nvPr/>
          </p:nvSpPr>
          <p:spPr bwMode="auto">
            <a:xfrm>
              <a:off x="2364" y="3109"/>
              <a:ext cx="105" cy="122"/>
            </a:xfrm>
            <a:custGeom>
              <a:avLst/>
              <a:gdLst>
                <a:gd name="T0" fmla="*/ 0 w 210"/>
                <a:gd name="T1" fmla="*/ 30 h 245"/>
                <a:gd name="T2" fmla="*/ 53 w 210"/>
                <a:gd name="T3" fmla="*/ 0 h 245"/>
                <a:gd name="T4" fmla="*/ 53 w 210"/>
                <a:gd name="T5" fmla="*/ 61 h 245"/>
                <a:gd name="T6" fmla="*/ 0 w 210"/>
                <a:gd name="T7" fmla="*/ 30 h 2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 h="245">
                  <a:moveTo>
                    <a:pt x="0" y="122"/>
                  </a:moveTo>
                  <a:lnTo>
                    <a:pt x="210" y="0"/>
                  </a:lnTo>
                  <a:lnTo>
                    <a:pt x="210" y="245"/>
                  </a:lnTo>
                  <a:lnTo>
                    <a:pt x="0"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73" name="Freeform 102"/>
            <p:cNvSpPr>
              <a:spLocks noEditPoints="1"/>
            </p:cNvSpPr>
            <p:nvPr/>
          </p:nvSpPr>
          <p:spPr bwMode="auto">
            <a:xfrm>
              <a:off x="2353" y="3100"/>
              <a:ext cx="121" cy="140"/>
            </a:xfrm>
            <a:custGeom>
              <a:avLst/>
              <a:gdLst>
                <a:gd name="T0" fmla="*/ 59 w 242"/>
                <a:gd name="T1" fmla="*/ 6 h 281"/>
                <a:gd name="T2" fmla="*/ 58 w 242"/>
                <a:gd name="T3" fmla="*/ 4 h 281"/>
                <a:gd name="T4" fmla="*/ 55 w 242"/>
                <a:gd name="T5" fmla="*/ 4 h 281"/>
                <a:gd name="T6" fmla="*/ 55 w 242"/>
                <a:gd name="T7" fmla="*/ 65 h 281"/>
                <a:gd name="T8" fmla="*/ 58 w 242"/>
                <a:gd name="T9" fmla="*/ 65 h 281"/>
                <a:gd name="T10" fmla="*/ 59 w 242"/>
                <a:gd name="T11" fmla="*/ 63 h 281"/>
                <a:gd name="T12" fmla="*/ 7 w 242"/>
                <a:gd name="T13" fmla="*/ 32 h 281"/>
                <a:gd name="T14" fmla="*/ 6 w 242"/>
                <a:gd name="T15" fmla="*/ 35 h 281"/>
                <a:gd name="T16" fmla="*/ 7 w 242"/>
                <a:gd name="T17" fmla="*/ 37 h 281"/>
                <a:gd name="T18" fmla="*/ 59 w 242"/>
                <a:gd name="T19" fmla="*/ 6 h 281"/>
                <a:gd name="T20" fmla="*/ 4 w 242"/>
                <a:gd name="T21" fmla="*/ 32 h 281"/>
                <a:gd name="T22" fmla="*/ 0 w 242"/>
                <a:gd name="T23" fmla="*/ 35 h 281"/>
                <a:gd name="T24" fmla="*/ 4 w 242"/>
                <a:gd name="T25" fmla="*/ 37 h 281"/>
                <a:gd name="T26" fmla="*/ 57 w 242"/>
                <a:gd name="T27" fmla="*/ 68 h 281"/>
                <a:gd name="T28" fmla="*/ 61 w 242"/>
                <a:gd name="T29" fmla="*/ 70 h 281"/>
                <a:gd name="T30" fmla="*/ 61 w 242"/>
                <a:gd name="T31" fmla="*/ 65 h 281"/>
                <a:gd name="T32" fmla="*/ 61 w 242"/>
                <a:gd name="T33" fmla="*/ 4 h 281"/>
                <a:gd name="T34" fmla="*/ 61 w 242"/>
                <a:gd name="T35" fmla="*/ 0 h 281"/>
                <a:gd name="T36" fmla="*/ 57 w 242"/>
                <a:gd name="T37" fmla="*/ 2 h 281"/>
                <a:gd name="T38" fmla="*/ 4 w 242"/>
                <a:gd name="T39" fmla="*/ 32 h 28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42" h="281">
                  <a:moveTo>
                    <a:pt x="236" y="27"/>
                  </a:moveTo>
                  <a:lnTo>
                    <a:pt x="231" y="18"/>
                  </a:lnTo>
                  <a:lnTo>
                    <a:pt x="220" y="18"/>
                  </a:lnTo>
                  <a:lnTo>
                    <a:pt x="220" y="263"/>
                  </a:lnTo>
                  <a:lnTo>
                    <a:pt x="231" y="263"/>
                  </a:lnTo>
                  <a:lnTo>
                    <a:pt x="236" y="254"/>
                  </a:lnTo>
                  <a:lnTo>
                    <a:pt x="26" y="131"/>
                  </a:lnTo>
                  <a:lnTo>
                    <a:pt x="21" y="140"/>
                  </a:lnTo>
                  <a:lnTo>
                    <a:pt x="26" y="148"/>
                  </a:lnTo>
                  <a:lnTo>
                    <a:pt x="236" y="27"/>
                  </a:lnTo>
                  <a:close/>
                  <a:moveTo>
                    <a:pt x="16" y="131"/>
                  </a:moveTo>
                  <a:lnTo>
                    <a:pt x="0" y="140"/>
                  </a:lnTo>
                  <a:lnTo>
                    <a:pt x="16" y="148"/>
                  </a:lnTo>
                  <a:lnTo>
                    <a:pt x="226" y="272"/>
                  </a:lnTo>
                  <a:lnTo>
                    <a:pt x="242" y="281"/>
                  </a:lnTo>
                  <a:lnTo>
                    <a:pt x="242" y="263"/>
                  </a:lnTo>
                  <a:lnTo>
                    <a:pt x="242" y="18"/>
                  </a:lnTo>
                  <a:lnTo>
                    <a:pt x="242" y="0"/>
                  </a:lnTo>
                  <a:lnTo>
                    <a:pt x="226" y="9"/>
                  </a:lnTo>
                  <a:lnTo>
                    <a:pt x="16" y="1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422" name="Oval 103"/>
          <p:cNvSpPr>
            <a:spLocks noChangeArrowheads="1"/>
          </p:cNvSpPr>
          <p:nvPr/>
        </p:nvSpPr>
        <p:spPr bwMode="auto">
          <a:xfrm>
            <a:off x="6873875" y="5275263"/>
            <a:ext cx="101600" cy="77787"/>
          </a:xfrm>
          <a:prstGeom prst="ellipse">
            <a:avLst/>
          </a:prstGeom>
          <a:solidFill>
            <a:srgbClr val="000000"/>
          </a:solidFill>
          <a:ln w="79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23" name="Rectangle 104"/>
          <p:cNvSpPr>
            <a:spLocks noChangeArrowheads="1"/>
          </p:cNvSpPr>
          <p:nvPr/>
        </p:nvSpPr>
        <p:spPr bwMode="auto">
          <a:xfrm>
            <a:off x="8199438" y="4606925"/>
            <a:ext cx="388937" cy="301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24" name="Rectangle 105"/>
          <p:cNvSpPr>
            <a:spLocks noChangeArrowheads="1"/>
          </p:cNvSpPr>
          <p:nvPr/>
        </p:nvSpPr>
        <p:spPr bwMode="auto">
          <a:xfrm>
            <a:off x="8199438" y="4511675"/>
            <a:ext cx="388937" cy="333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25" name="Rectangle 106"/>
          <p:cNvSpPr>
            <a:spLocks noChangeArrowheads="1"/>
          </p:cNvSpPr>
          <p:nvPr/>
        </p:nvSpPr>
        <p:spPr bwMode="auto">
          <a:xfrm>
            <a:off x="7002463" y="5397500"/>
            <a:ext cx="401637" cy="927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26" name="Line 107"/>
          <p:cNvSpPr>
            <a:spLocks noChangeShapeType="1"/>
          </p:cNvSpPr>
          <p:nvPr/>
        </p:nvSpPr>
        <p:spPr bwMode="auto">
          <a:xfrm>
            <a:off x="3968750" y="5292725"/>
            <a:ext cx="1665288"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6427" name="Group 108"/>
          <p:cNvGrpSpPr>
            <a:grpSpLocks/>
          </p:cNvGrpSpPr>
          <p:nvPr/>
        </p:nvGrpSpPr>
        <p:grpSpPr bwMode="auto">
          <a:xfrm>
            <a:off x="5403850" y="5445125"/>
            <a:ext cx="471488" cy="415925"/>
            <a:chOff x="2361" y="3332"/>
            <a:chExt cx="121" cy="140"/>
          </a:xfrm>
        </p:grpSpPr>
        <p:sp>
          <p:nvSpPr>
            <p:cNvPr id="16470" name="Freeform 109"/>
            <p:cNvSpPr>
              <a:spLocks/>
            </p:cNvSpPr>
            <p:nvPr/>
          </p:nvSpPr>
          <p:spPr bwMode="auto">
            <a:xfrm>
              <a:off x="2367" y="3341"/>
              <a:ext cx="105" cy="122"/>
            </a:xfrm>
            <a:custGeom>
              <a:avLst/>
              <a:gdLst>
                <a:gd name="T0" fmla="*/ 53 w 210"/>
                <a:gd name="T1" fmla="*/ 30 h 245"/>
                <a:gd name="T2" fmla="*/ 0 w 210"/>
                <a:gd name="T3" fmla="*/ 0 h 245"/>
                <a:gd name="T4" fmla="*/ 0 w 210"/>
                <a:gd name="T5" fmla="*/ 61 h 245"/>
                <a:gd name="T6" fmla="*/ 53 w 210"/>
                <a:gd name="T7" fmla="*/ 30 h 2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 h="245">
                  <a:moveTo>
                    <a:pt x="210" y="122"/>
                  </a:moveTo>
                  <a:lnTo>
                    <a:pt x="0" y="0"/>
                  </a:lnTo>
                  <a:lnTo>
                    <a:pt x="0" y="245"/>
                  </a:lnTo>
                  <a:lnTo>
                    <a:pt x="210"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71" name="Freeform 110"/>
            <p:cNvSpPr>
              <a:spLocks noEditPoints="1"/>
            </p:cNvSpPr>
            <p:nvPr/>
          </p:nvSpPr>
          <p:spPr bwMode="auto">
            <a:xfrm>
              <a:off x="2361" y="3332"/>
              <a:ext cx="121" cy="140"/>
            </a:xfrm>
            <a:custGeom>
              <a:avLst/>
              <a:gdLst>
                <a:gd name="T0" fmla="*/ 4 w 241"/>
                <a:gd name="T1" fmla="*/ 2 h 281"/>
                <a:gd name="T2" fmla="*/ 0 w 241"/>
                <a:gd name="T3" fmla="*/ 0 h 281"/>
                <a:gd name="T4" fmla="*/ 0 w 241"/>
                <a:gd name="T5" fmla="*/ 4 h 281"/>
                <a:gd name="T6" fmla="*/ 0 w 241"/>
                <a:gd name="T7" fmla="*/ 65 h 281"/>
                <a:gd name="T8" fmla="*/ 0 w 241"/>
                <a:gd name="T9" fmla="*/ 70 h 281"/>
                <a:gd name="T10" fmla="*/ 4 w 241"/>
                <a:gd name="T11" fmla="*/ 68 h 281"/>
                <a:gd name="T12" fmla="*/ 57 w 241"/>
                <a:gd name="T13" fmla="*/ 37 h 281"/>
                <a:gd name="T14" fmla="*/ 61 w 241"/>
                <a:gd name="T15" fmla="*/ 35 h 281"/>
                <a:gd name="T16" fmla="*/ 57 w 241"/>
                <a:gd name="T17" fmla="*/ 32 h 281"/>
                <a:gd name="T18" fmla="*/ 4 w 241"/>
                <a:gd name="T19" fmla="*/ 2 h 281"/>
                <a:gd name="T20" fmla="*/ 54 w 241"/>
                <a:gd name="T21" fmla="*/ 37 h 281"/>
                <a:gd name="T22" fmla="*/ 55 w 241"/>
                <a:gd name="T23" fmla="*/ 35 h 281"/>
                <a:gd name="T24" fmla="*/ 54 w 241"/>
                <a:gd name="T25" fmla="*/ 32 h 281"/>
                <a:gd name="T26" fmla="*/ 2 w 241"/>
                <a:gd name="T27" fmla="*/ 63 h 281"/>
                <a:gd name="T28" fmla="*/ 3 w 241"/>
                <a:gd name="T29" fmla="*/ 65 h 281"/>
                <a:gd name="T30" fmla="*/ 6 w 241"/>
                <a:gd name="T31" fmla="*/ 65 h 281"/>
                <a:gd name="T32" fmla="*/ 6 w 241"/>
                <a:gd name="T33" fmla="*/ 4 h 281"/>
                <a:gd name="T34" fmla="*/ 3 w 241"/>
                <a:gd name="T35" fmla="*/ 4 h 281"/>
                <a:gd name="T36" fmla="*/ 2 w 241"/>
                <a:gd name="T37" fmla="*/ 6 h 281"/>
                <a:gd name="T38" fmla="*/ 54 w 241"/>
                <a:gd name="T39" fmla="*/ 37 h 28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41" h="281">
                  <a:moveTo>
                    <a:pt x="16" y="9"/>
                  </a:moveTo>
                  <a:lnTo>
                    <a:pt x="0" y="0"/>
                  </a:lnTo>
                  <a:lnTo>
                    <a:pt x="0" y="18"/>
                  </a:lnTo>
                  <a:lnTo>
                    <a:pt x="0" y="263"/>
                  </a:lnTo>
                  <a:lnTo>
                    <a:pt x="0" y="281"/>
                  </a:lnTo>
                  <a:lnTo>
                    <a:pt x="16" y="272"/>
                  </a:lnTo>
                  <a:lnTo>
                    <a:pt x="226" y="149"/>
                  </a:lnTo>
                  <a:lnTo>
                    <a:pt x="241" y="140"/>
                  </a:lnTo>
                  <a:lnTo>
                    <a:pt x="226" y="131"/>
                  </a:lnTo>
                  <a:lnTo>
                    <a:pt x="16" y="9"/>
                  </a:lnTo>
                  <a:close/>
                  <a:moveTo>
                    <a:pt x="215" y="149"/>
                  </a:moveTo>
                  <a:lnTo>
                    <a:pt x="220" y="140"/>
                  </a:lnTo>
                  <a:lnTo>
                    <a:pt x="215" y="131"/>
                  </a:lnTo>
                  <a:lnTo>
                    <a:pt x="5" y="254"/>
                  </a:lnTo>
                  <a:lnTo>
                    <a:pt x="10" y="263"/>
                  </a:lnTo>
                  <a:lnTo>
                    <a:pt x="21" y="263"/>
                  </a:lnTo>
                  <a:lnTo>
                    <a:pt x="21" y="18"/>
                  </a:lnTo>
                  <a:lnTo>
                    <a:pt x="10" y="18"/>
                  </a:lnTo>
                  <a:lnTo>
                    <a:pt x="5" y="27"/>
                  </a:lnTo>
                  <a:lnTo>
                    <a:pt x="215" y="1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428" name="Oval 111"/>
          <p:cNvSpPr>
            <a:spLocks noChangeArrowheads="1"/>
          </p:cNvSpPr>
          <p:nvPr/>
        </p:nvSpPr>
        <p:spPr bwMode="auto">
          <a:xfrm>
            <a:off x="5559425" y="5451475"/>
            <a:ext cx="141288" cy="106363"/>
          </a:xfrm>
          <a:prstGeom prst="ellipse">
            <a:avLst/>
          </a:prstGeom>
          <a:solidFill>
            <a:srgbClr val="FFFFFF"/>
          </a:solidFill>
          <a:ln w="11113">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29" name="Rectangle 112"/>
          <p:cNvSpPr>
            <a:spLocks noChangeArrowheads="1"/>
          </p:cNvSpPr>
          <p:nvPr/>
        </p:nvSpPr>
        <p:spPr bwMode="auto">
          <a:xfrm>
            <a:off x="4927600" y="4224338"/>
            <a:ext cx="1485900" cy="552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30" name="Line 113"/>
          <p:cNvSpPr>
            <a:spLocks noChangeShapeType="1"/>
          </p:cNvSpPr>
          <p:nvPr/>
        </p:nvSpPr>
        <p:spPr bwMode="auto">
          <a:xfrm>
            <a:off x="6113463" y="5311775"/>
            <a:ext cx="811212" cy="15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6431" name="Oval 114"/>
          <p:cNvSpPr>
            <a:spLocks noChangeArrowheads="1"/>
          </p:cNvSpPr>
          <p:nvPr/>
        </p:nvSpPr>
        <p:spPr bwMode="auto">
          <a:xfrm>
            <a:off x="5575300" y="5257800"/>
            <a:ext cx="101600" cy="77788"/>
          </a:xfrm>
          <a:prstGeom prst="ellipse">
            <a:avLst/>
          </a:prstGeom>
          <a:solidFill>
            <a:srgbClr val="000000"/>
          </a:solidFill>
          <a:ln w="79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32" name="Rectangle 115"/>
          <p:cNvSpPr>
            <a:spLocks noChangeArrowheads="1"/>
          </p:cNvSpPr>
          <p:nvPr/>
        </p:nvSpPr>
        <p:spPr bwMode="auto">
          <a:xfrm>
            <a:off x="3063875" y="5100638"/>
            <a:ext cx="1162050" cy="3730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33" name="Rectangle 116"/>
          <p:cNvSpPr>
            <a:spLocks noChangeArrowheads="1"/>
          </p:cNvSpPr>
          <p:nvPr/>
        </p:nvSpPr>
        <p:spPr bwMode="auto">
          <a:xfrm>
            <a:off x="2916238" y="3375025"/>
            <a:ext cx="1309687"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34" name="Rectangle 117"/>
          <p:cNvSpPr>
            <a:spLocks noChangeArrowheads="1"/>
          </p:cNvSpPr>
          <p:nvPr/>
        </p:nvSpPr>
        <p:spPr bwMode="auto">
          <a:xfrm>
            <a:off x="3044825" y="2584450"/>
            <a:ext cx="1165225" cy="303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35" name="Rectangle 118"/>
          <p:cNvSpPr>
            <a:spLocks noChangeArrowheads="1"/>
          </p:cNvSpPr>
          <p:nvPr/>
        </p:nvSpPr>
        <p:spPr bwMode="auto">
          <a:xfrm>
            <a:off x="4927600" y="3228975"/>
            <a:ext cx="14890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en-GB" altLang="zh-CN" sz="2400" b="0">
              <a:latin typeface="Times New Roman" panose="02020603050405020304" pitchFamily="18" charset="0"/>
              <a:ea typeface="楷体_GB2312" pitchFamily="49" charset="-122"/>
            </a:endParaRPr>
          </a:p>
        </p:txBody>
      </p:sp>
      <p:sp>
        <p:nvSpPr>
          <p:cNvPr id="16436" name="Rectangle 119"/>
          <p:cNvSpPr>
            <a:spLocks noChangeArrowheads="1"/>
          </p:cNvSpPr>
          <p:nvPr/>
        </p:nvSpPr>
        <p:spPr bwMode="auto">
          <a:xfrm>
            <a:off x="6311900" y="3249613"/>
            <a:ext cx="619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6437" name="Rectangle 120"/>
          <p:cNvSpPr>
            <a:spLocks noChangeArrowheads="1"/>
          </p:cNvSpPr>
          <p:nvPr/>
        </p:nvSpPr>
        <p:spPr bwMode="auto">
          <a:xfrm>
            <a:off x="4889500" y="5861050"/>
            <a:ext cx="14843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6438" name="Rectangle 121"/>
          <p:cNvSpPr>
            <a:spLocks noChangeArrowheads="1"/>
          </p:cNvSpPr>
          <p:nvPr/>
        </p:nvSpPr>
        <p:spPr bwMode="auto">
          <a:xfrm>
            <a:off x="6273800" y="5878513"/>
            <a:ext cx="619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6439" name="Rectangle 122"/>
          <p:cNvSpPr>
            <a:spLocks noChangeArrowheads="1"/>
          </p:cNvSpPr>
          <p:nvPr/>
        </p:nvSpPr>
        <p:spPr bwMode="auto">
          <a:xfrm>
            <a:off x="3508375" y="6519863"/>
            <a:ext cx="48863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en-US" altLang="zh-CN" sz="2400" b="0">
              <a:latin typeface="Times New Roman" panose="02020603050405020304" pitchFamily="18" charset="0"/>
              <a:ea typeface="楷体_GB2312" pitchFamily="49" charset="-122"/>
            </a:endParaRPr>
          </a:p>
          <a:p>
            <a:pPr eaLnBrk="1" hangingPunct="1"/>
            <a:endParaRPr lang="en-US" altLang="zh-CN" sz="2400" b="0">
              <a:latin typeface="Times New Roman" panose="02020603050405020304" pitchFamily="18" charset="0"/>
              <a:ea typeface="楷体_GB2312" pitchFamily="49" charset="-122"/>
            </a:endParaRPr>
          </a:p>
        </p:txBody>
      </p:sp>
      <p:sp>
        <p:nvSpPr>
          <p:cNvPr id="16440" name="Rectangle 123"/>
          <p:cNvSpPr>
            <a:spLocks noChangeArrowheads="1"/>
          </p:cNvSpPr>
          <p:nvPr/>
        </p:nvSpPr>
        <p:spPr bwMode="auto">
          <a:xfrm>
            <a:off x="4627563" y="6537325"/>
            <a:ext cx="6191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6441" name="Rectangle 124"/>
          <p:cNvSpPr>
            <a:spLocks noChangeArrowheads="1"/>
          </p:cNvSpPr>
          <p:nvPr/>
        </p:nvSpPr>
        <p:spPr bwMode="auto">
          <a:xfrm>
            <a:off x="8108950" y="6537325"/>
            <a:ext cx="635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6442" name="AutoShape 125"/>
          <p:cNvSpPr>
            <a:spLocks noChangeArrowheads="1"/>
          </p:cNvSpPr>
          <p:nvPr/>
        </p:nvSpPr>
        <p:spPr bwMode="auto">
          <a:xfrm>
            <a:off x="971550" y="3332163"/>
            <a:ext cx="0" cy="411162"/>
          </a:xfrm>
          <a:prstGeom prst="wedgeRoundRectCallout">
            <a:avLst>
              <a:gd name="adj1" fmla="val -50000"/>
              <a:gd name="adj2" fmla="val 84361"/>
              <a:gd name="adj3" fmla="val 16667"/>
            </a:avLst>
          </a:prstGeom>
          <a:solidFill>
            <a:srgbClr val="70B8D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25000"/>
              </a:lnSpc>
            </a:pPr>
            <a:endParaRPr lang="en-GB" altLang="zh-CN" sz="2000">
              <a:solidFill>
                <a:srgbClr val="000066"/>
              </a:solidFill>
              <a:latin typeface="Times New Roman" panose="02020603050405020304" pitchFamily="18" charset="0"/>
              <a:ea typeface="楷体_GB2312" pitchFamily="49" charset="-122"/>
            </a:endParaRPr>
          </a:p>
        </p:txBody>
      </p:sp>
      <p:sp>
        <p:nvSpPr>
          <p:cNvPr id="400510" name="AutoShape 126"/>
          <p:cNvSpPr>
            <a:spLocks noChangeArrowheads="1"/>
          </p:cNvSpPr>
          <p:nvPr/>
        </p:nvSpPr>
        <p:spPr bwMode="auto">
          <a:xfrm>
            <a:off x="6588125" y="2420938"/>
            <a:ext cx="1331913" cy="403225"/>
          </a:xfrm>
          <a:prstGeom prst="wedgeRoundRectCallout">
            <a:avLst>
              <a:gd name="adj1" fmla="val 60324"/>
              <a:gd name="adj2" fmla="val 284676"/>
              <a:gd name="adj3" fmla="val 16667"/>
            </a:avLst>
          </a:prstGeom>
          <a:solidFill>
            <a:schemeClr val="bg2"/>
          </a:solidFill>
          <a:ln w="9525">
            <a:solidFill>
              <a:schemeClr val="bg2"/>
            </a:solidFill>
            <a:miter lim="800000"/>
            <a:headEnd/>
            <a:tailEnd/>
          </a:ln>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存储单元</a:t>
            </a:r>
          </a:p>
        </p:txBody>
      </p:sp>
      <p:sp>
        <p:nvSpPr>
          <p:cNvPr id="400511" name="Rectangle 127"/>
          <p:cNvSpPr>
            <a:spLocks noChangeArrowheads="1"/>
          </p:cNvSpPr>
          <p:nvPr/>
        </p:nvSpPr>
        <p:spPr bwMode="auto">
          <a:xfrm>
            <a:off x="7129463" y="3716338"/>
            <a:ext cx="1943100" cy="1441450"/>
          </a:xfrm>
          <a:prstGeom prst="rect">
            <a:avLst/>
          </a:prstGeom>
          <a:noFill/>
          <a:ln w="28575">
            <a:solidFill>
              <a:srgbClr val="FF0000"/>
            </a:solidFill>
            <a:prstDash val="dash"/>
            <a:miter lim="800000"/>
            <a:headEnd/>
            <a:tailEnd/>
          </a:ln>
          <a:effectLst/>
          <a:extLst>
            <a:ext uri="{909E8E84-426E-40DD-AFC4-6F175D3DCCD1}">
              <a14:hiddenFill xmlns:a14="http://schemas.microsoft.com/office/drawing/2010/main">
                <a:solidFill>
                  <a:schemeClr val="accent1">
                    <a:alpha val="47842"/>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400512" name="Group 128"/>
          <p:cNvGrpSpPr>
            <a:grpSpLocks/>
          </p:cNvGrpSpPr>
          <p:nvPr/>
        </p:nvGrpSpPr>
        <p:grpSpPr bwMode="auto">
          <a:xfrm>
            <a:off x="215900" y="1663700"/>
            <a:ext cx="3276600" cy="457200"/>
            <a:chOff x="748" y="504"/>
            <a:chExt cx="2064" cy="288"/>
          </a:xfrm>
        </p:grpSpPr>
        <p:sp>
          <p:nvSpPr>
            <p:cNvPr id="16468" name="Rectangle 129"/>
            <p:cNvSpPr>
              <a:spLocks noChangeArrowheads="1"/>
            </p:cNvSpPr>
            <p:nvPr/>
          </p:nvSpPr>
          <p:spPr bwMode="auto">
            <a:xfrm>
              <a:off x="748" y="504"/>
              <a:ext cx="2064" cy="288"/>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写操作</a:t>
              </a:r>
              <a:r>
                <a:rPr lang="en-US" altLang="zh-CN" sz="2400">
                  <a:solidFill>
                    <a:srgbClr val="000066"/>
                  </a:solidFill>
                  <a:latin typeface="Times New Roman" panose="02020603050405020304" pitchFamily="18" charset="0"/>
                  <a:ea typeface="楷体_GB2312" pitchFamily="49" charset="-122"/>
                </a:rPr>
                <a:t>:X=1          =0</a:t>
              </a:r>
            </a:p>
          </p:txBody>
        </p:sp>
        <p:graphicFrame>
          <p:nvGraphicFramePr>
            <p:cNvPr id="16469" name="Object 130"/>
            <p:cNvGraphicFramePr>
              <a:graphicFrameLocks noChangeAspect="1"/>
            </p:cNvGraphicFramePr>
            <p:nvPr/>
          </p:nvGraphicFramePr>
          <p:xfrm>
            <a:off x="1995" y="581"/>
            <a:ext cx="272" cy="184"/>
          </p:xfrm>
          <a:graphic>
            <a:graphicData uri="http://schemas.openxmlformats.org/presentationml/2006/ole">
              <mc:AlternateContent xmlns:mc="http://schemas.openxmlformats.org/markup-compatibility/2006">
                <mc:Choice xmlns:v="urn:schemas-microsoft-com:vml" Requires="v">
                  <p:oleObj spid="_x0000_s17410" name="公式" r:id="rId3" imgW="431613" imgH="291973" progId="Equation.3">
                    <p:embed/>
                  </p:oleObj>
                </mc:Choice>
                <mc:Fallback>
                  <p:oleObj name="公式" r:id="rId3" imgW="431613" imgH="291973" progId="Equation.3">
                    <p:embed/>
                    <p:pic>
                      <p:nvPicPr>
                        <p:cNvPr id="16469" name="Object 1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5" y="581"/>
                          <a:ext cx="272" cy="184"/>
                        </a:xfrm>
                        <a:prstGeom prst="rect">
                          <a:avLst/>
                        </a:prstGeom>
                        <a:solidFill>
                          <a:schemeClr val="bg1">
                            <a:alpha val="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00515" name="Rectangle 131"/>
          <p:cNvSpPr>
            <a:spLocks noChangeArrowheads="1"/>
          </p:cNvSpPr>
          <p:nvPr/>
        </p:nvSpPr>
        <p:spPr bwMode="auto">
          <a:xfrm>
            <a:off x="3419475" y="1628775"/>
            <a:ext cx="4932363" cy="457200"/>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T</a:t>
            </a:r>
            <a:r>
              <a:rPr lang="zh-CN" altLang="en-US" sz="2400">
                <a:solidFill>
                  <a:srgbClr val="000066"/>
                </a:solidFill>
                <a:latin typeface="Times New Roman" panose="02020603050405020304" pitchFamily="18" charset="0"/>
                <a:ea typeface="楷体_GB2312" pitchFamily="49" charset="-122"/>
              </a:rPr>
              <a:t>导通，电容器</a:t>
            </a:r>
            <a:r>
              <a:rPr lang="en-US" altLang="zh-CN" sz="2400" i="1">
                <a:solidFill>
                  <a:srgbClr val="000066"/>
                </a:solidFill>
                <a:latin typeface="Times New Roman" panose="02020603050405020304" pitchFamily="18" charset="0"/>
                <a:ea typeface="楷体_GB2312" pitchFamily="49" charset="-122"/>
              </a:rPr>
              <a:t>C</a:t>
            </a:r>
            <a:r>
              <a:rPr lang="zh-CN" altLang="en-US" sz="2400">
                <a:solidFill>
                  <a:srgbClr val="000066"/>
                </a:solidFill>
                <a:latin typeface="Times New Roman" panose="02020603050405020304" pitchFamily="18" charset="0"/>
                <a:ea typeface="楷体_GB2312" pitchFamily="49" charset="-122"/>
              </a:rPr>
              <a:t>与位线</a:t>
            </a:r>
            <a:r>
              <a:rPr lang="en-US" altLang="zh-CN" sz="2400">
                <a:solidFill>
                  <a:srgbClr val="000066"/>
                </a:solidFill>
                <a:latin typeface="Times New Roman" panose="02020603050405020304" pitchFamily="18" charset="0"/>
                <a:ea typeface="楷体_GB2312" pitchFamily="49" charset="-122"/>
              </a:rPr>
              <a:t>B</a:t>
            </a:r>
            <a:r>
              <a:rPr lang="zh-CN" altLang="en-US" sz="2400">
                <a:solidFill>
                  <a:srgbClr val="000066"/>
                </a:solidFill>
                <a:latin typeface="Times New Roman" panose="02020603050405020304" pitchFamily="18" charset="0"/>
                <a:ea typeface="楷体_GB2312" pitchFamily="49" charset="-122"/>
              </a:rPr>
              <a:t>连通 </a:t>
            </a:r>
          </a:p>
        </p:txBody>
      </p:sp>
      <p:sp>
        <p:nvSpPr>
          <p:cNvPr id="400516" name="Rectangle 132"/>
          <p:cNvSpPr>
            <a:spLocks noChangeArrowheads="1"/>
          </p:cNvSpPr>
          <p:nvPr/>
        </p:nvSpPr>
        <p:spPr bwMode="auto">
          <a:xfrm>
            <a:off x="187325" y="2344738"/>
            <a:ext cx="26289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25000"/>
              </a:lnSpc>
            </a:pPr>
            <a:r>
              <a:rPr lang="zh-CN" altLang="en-US" sz="2400">
                <a:solidFill>
                  <a:srgbClr val="000066"/>
                </a:solidFill>
                <a:latin typeface="Times New Roman" panose="02020603050405020304" pitchFamily="18" charset="0"/>
                <a:ea typeface="楷体_GB2312" pitchFamily="49" charset="-122"/>
              </a:rPr>
              <a:t>输入缓冲器被选通，数据</a:t>
            </a:r>
            <a:r>
              <a:rPr lang="en-US" altLang="zh-CN" sz="2400">
                <a:solidFill>
                  <a:srgbClr val="000066"/>
                </a:solidFill>
                <a:latin typeface="Times New Roman" panose="02020603050405020304" pitchFamily="18" charset="0"/>
                <a:ea typeface="楷体_GB2312" pitchFamily="49" charset="-122"/>
              </a:rPr>
              <a:t>D</a:t>
            </a:r>
            <a:r>
              <a:rPr lang="en-US" altLang="zh-CN" sz="2400" baseline="-25000">
                <a:solidFill>
                  <a:srgbClr val="000066"/>
                </a:solidFill>
                <a:latin typeface="Times New Roman" panose="02020603050405020304" pitchFamily="18" charset="0"/>
                <a:ea typeface="楷体_GB2312" pitchFamily="49" charset="-122"/>
              </a:rPr>
              <a:t>I</a:t>
            </a:r>
            <a:r>
              <a:rPr lang="zh-CN" altLang="en-US" sz="2400">
                <a:solidFill>
                  <a:srgbClr val="000066"/>
                </a:solidFill>
                <a:latin typeface="Times New Roman" panose="02020603050405020304" pitchFamily="18" charset="0"/>
                <a:ea typeface="楷体_GB2312" pitchFamily="49" charset="-122"/>
              </a:rPr>
              <a:t>经缓冲器和位线写入存储单元 </a:t>
            </a:r>
          </a:p>
        </p:txBody>
      </p:sp>
      <p:sp>
        <p:nvSpPr>
          <p:cNvPr id="400517" name="Rectangle 133"/>
          <p:cNvSpPr>
            <a:spLocks noChangeArrowheads="1"/>
          </p:cNvSpPr>
          <p:nvPr/>
        </p:nvSpPr>
        <p:spPr bwMode="auto">
          <a:xfrm>
            <a:off x="115888" y="4208463"/>
            <a:ext cx="258445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125000"/>
              </a:lnSpc>
            </a:pPr>
            <a:r>
              <a:rPr lang="zh-CN" altLang="en-US" sz="2400">
                <a:solidFill>
                  <a:srgbClr val="000066"/>
                </a:solidFill>
                <a:latin typeface="Times New Roman" panose="02020603050405020304" pitchFamily="18" charset="0"/>
                <a:ea typeface="楷体_GB2312" pitchFamily="49" charset="-122"/>
              </a:rPr>
              <a:t>如果</a:t>
            </a:r>
            <a:r>
              <a:rPr lang="en-US" altLang="zh-CN" sz="2400">
                <a:solidFill>
                  <a:srgbClr val="000066"/>
                </a:solidFill>
                <a:latin typeface="Times New Roman" panose="02020603050405020304" pitchFamily="18" charset="0"/>
                <a:ea typeface="楷体_GB2312" pitchFamily="49" charset="-122"/>
              </a:rPr>
              <a:t>D</a:t>
            </a:r>
            <a:r>
              <a:rPr lang="en-US" altLang="zh-CN" sz="2400" baseline="-25000">
                <a:solidFill>
                  <a:srgbClr val="000066"/>
                </a:solidFill>
                <a:latin typeface="Times New Roman" panose="02020603050405020304" pitchFamily="18" charset="0"/>
                <a:ea typeface="楷体_GB2312" pitchFamily="49" charset="-122"/>
              </a:rPr>
              <a:t>I</a:t>
            </a:r>
            <a:r>
              <a:rPr lang="zh-CN" altLang="en-US" sz="2400">
                <a:solidFill>
                  <a:srgbClr val="000066"/>
                </a:solidFill>
                <a:latin typeface="Times New Roman" panose="02020603050405020304" pitchFamily="18" charset="0"/>
                <a:ea typeface="楷体_GB2312" pitchFamily="49" charset="-122"/>
              </a:rPr>
              <a:t>为</a:t>
            </a: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，则向电容器充电，</a:t>
            </a:r>
            <a:r>
              <a:rPr lang="en-US" altLang="zh-CN" sz="2400">
                <a:solidFill>
                  <a:srgbClr val="000066"/>
                </a:solidFill>
                <a:latin typeface="Times New Roman" panose="02020603050405020304" pitchFamily="18" charset="0"/>
                <a:ea typeface="楷体_GB2312" pitchFamily="49" charset="-122"/>
              </a:rPr>
              <a:t>C</a:t>
            </a:r>
            <a:r>
              <a:rPr lang="zh-CN" altLang="en-US" sz="2400">
                <a:solidFill>
                  <a:srgbClr val="000066"/>
                </a:solidFill>
                <a:latin typeface="Times New Roman" panose="02020603050405020304" pitchFamily="18" charset="0"/>
                <a:ea typeface="楷体_GB2312" pitchFamily="49" charset="-122"/>
              </a:rPr>
              <a:t>存</a:t>
            </a:r>
            <a:r>
              <a:rPr lang="en-US" altLang="zh-CN" sz="2400">
                <a:solidFill>
                  <a:srgbClr val="000066"/>
                </a:solidFill>
                <a:latin typeface="Times New Roman" panose="02020603050405020304" pitchFamily="18" charset="0"/>
                <a:ea typeface="楷体_GB2312" pitchFamily="49" charset="-122"/>
              </a:rPr>
              <a:t>1;</a:t>
            </a:r>
            <a:r>
              <a:rPr lang="zh-CN" altLang="en-US" sz="2400">
                <a:solidFill>
                  <a:srgbClr val="000066"/>
                </a:solidFill>
                <a:latin typeface="Times New Roman" panose="02020603050405020304" pitchFamily="18" charset="0"/>
                <a:ea typeface="楷体_GB2312" pitchFamily="49" charset="-122"/>
              </a:rPr>
              <a:t>反之电容器放电</a:t>
            </a:r>
            <a:r>
              <a:rPr lang="en-US" altLang="zh-CN" sz="2400">
                <a:solidFill>
                  <a:srgbClr val="000066"/>
                </a:solidFill>
                <a:latin typeface="Times New Roman" panose="02020603050405020304" pitchFamily="18" charset="0"/>
                <a:ea typeface="楷体_GB2312" pitchFamily="49" charset="-122"/>
              </a:rPr>
              <a:t>,C</a:t>
            </a:r>
            <a:r>
              <a:rPr lang="zh-CN" altLang="en-US" sz="2400">
                <a:solidFill>
                  <a:srgbClr val="000066"/>
                </a:solidFill>
                <a:latin typeface="Times New Roman" panose="02020603050405020304" pitchFamily="18" charset="0"/>
                <a:ea typeface="楷体_GB2312" pitchFamily="49" charset="-122"/>
              </a:rPr>
              <a:t>存</a:t>
            </a:r>
            <a:r>
              <a:rPr lang="en-US" altLang="zh-CN" sz="2400">
                <a:solidFill>
                  <a:srgbClr val="000066"/>
                </a:solidFill>
                <a:latin typeface="Times New Roman" panose="02020603050405020304" pitchFamily="18" charset="0"/>
                <a:ea typeface="楷体_GB2312" pitchFamily="49" charset="-122"/>
              </a:rPr>
              <a:t>0 </a:t>
            </a:r>
            <a:r>
              <a:rPr lang="zh-CN" altLang="en-US" sz="2400">
                <a:solidFill>
                  <a:srgbClr val="000066"/>
                </a:solidFill>
                <a:latin typeface="Times New Roman" panose="02020603050405020304" pitchFamily="18" charset="0"/>
                <a:ea typeface="楷体_GB2312" pitchFamily="49" charset="-122"/>
              </a:rPr>
              <a:t>。</a:t>
            </a:r>
          </a:p>
        </p:txBody>
      </p:sp>
      <p:grpSp>
        <p:nvGrpSpPr>
          <p:cNvPr id="400518" name="Group 134"/>
          <p:cNvGrpSpPr>
            <a:grpSpLocks/>
          </p:cNvGrpSpPr>
          <p:nvPr/>
        </p:nvGrpSpPr>
        <p:grpSpPr bwMode="auto">
          <a:xfrm>
            <a:off x="2879725" y="2097088"/>
            <a:ext cx="5580063" cy="4438650"/>
            <a:chOff x="1882" y="1333"/>
            <a:chExt cx="3878" cy="2996"/>
          </a:xfrm>
        </p:grpSpPr>
        <p:sp>
          <p:nvSpPr>
            <p:cNvPr id="16451" name="Rectangle 135"/>
            <p:cNvSpPr>
              <a:spLocks noChangeArrowheads="1"/>
            </p:cNvSpPr>
            <p:nvPr/>
          </p:nvSpPr>
          <p:spPr bwMode="auto">
            <a:xfrm>
              <a:off x="5517" y="3352"/>
              <a:ext cx="44"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6452" name="Rectangle 136"/>
            <p:cNvSpPr>
              <a:spLocks noChangeArrowheads="1"/>
            </p:cNvSpPr>
            <p:nvPr/>
          </p:nvSpPr>
          <p:spPr bwMode="auto">
            <a:xfrm>
              <a:off x="5471" y="3533"/>
              <a:ext cx="58"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a:t>
              </a:r>
              <a:endParaRPr lang="en-US" altLang="zh-CN" sz="2000" b="0">
                <a:latin typeface="Times New Roman" panose="02020603050405020304" pitchFamily="18" charset="0"/>
                <a:ea typeface="楷体_GB2312" pitchFamily="49" charset="-122"/>
              </a:endParaRPr>
            </a:p>
          </p:txBody>
        </p:sp>
        <p:sp>
          <p:nvSpPr>
            <p:cNvPr id="16453" name="Rectangle 137"/>
            <p:cNvSpPr>
              <a:spLocks noChangeArrowheads="1"/>
            </p:cNvSpPr>
            <p:nvPr/>
          </p:nvSpPr>
          <p:spPr bwMode="auto">
            <a:xfrm>
              <a:off x="5698" y="4123"/>
              <a:ext cx="44"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6454" name="Rectangle 138"/>
            <p:cNvSpPr>
              <a:spLocks noChangeArrowheads="1"/>
            </p:cNvSpPr>
            <p:nvPr/>
          </p:nvSpPr>
          <p:spPr bwMode="auto">
            <a:xfrm>
              <a:off x="2047" y="2466"/>
              <a:ext cx="4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solidFill>
                    <a:srgbClr val="000066"/>
                  </a:solidFill>
                  <a:latin typeface="Times New Roman" panose="02020603050405020304" pitchFamily="18" charset="0"/>
                  <a:ea typeface="楷体_GB2312" pitchFamily="49" charset="-122"/>
                </a:rPr>
                <a:t> </a:t>
              </a:r>
            </a:p>
          </p:txBody>
        </p:sp>
        <p:sp>
          <p:nvSpPr>
            <p:cNvPr id="16455" name="AutoShape 139"/>
            <p:cNvSpPr>
              <a:spLocks noChangeArrowheads="1"/>
            </p:cNvSpPr>
            <p:nvPr/>
          </p:nvSpPr>
          <p:spPr bwMode="auto">
            <a:xfrm>
              <a:off x="3559" y="1380"/>
              <a:ext cx="1" cy="266"/>
            </a:xfrm>
            <a:prstGeom prst="wedgeRoundRectCallout">
              <a:avLst>
                <a:gd name="adj1" fmla="val -50000"/>
                <a:gd name="adj2" fmla="val 145968"/>
                <a:gd name="adj3" fmla="val 16667"/>
              </a:avLst>
            </a:prstGeom>
            <a:solidFill>
              <a:srgbClr val="70B8D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en-GB" altLang="zh-CN" sz="2400">
                <a:solidFill>
                  <a:srgbClr val="000066"/>
                </a:solidFill>
                <a:latin typeface="Times New Roman" panose="02020603050405020304" pitchFamily="18" charset="0"/>
                <a:ea typeface="楷体_GB2312" pitchFamily="49" charset="-122"/>
              </a:endParaRPr>
            </a:p>
          </p:txBody>
        </p:sp>
        <p:sp>
          <p:nvSpPr>
            <p:cNvPr id="16456" name="Rectangle 140"/>
            <p:cNvSpPr>
              <a:spLocks noChangeArrowheads="1"/>
            </p:cNvSpPr>
            <p:nvPr/>
          </p:nvSpPr>
          <p:spPr bwMode="auto">
            <a:xfrm>
              <a:off x="2047" y="1628"/>
              <a:ext cx="658"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刷新</a:t>
              </a:r>
              <a:r>
                <a:rPr lang="en-US" altLang="zh-CN" sz="2400">
                  <a:solidFill>
                    <a:srgbClr val="000066"/>
                  </a:solidFill>
                  <a:latin typeface="Times New Roman" panose="02020603050405020304" pitchFamily="18" charset="0"/>
                  <a:ea typeface="楷体_GB2312" pitchFamily="49" charset="-122"/>
                </a:rPr>
                <a:t>R</a:t>
              </a:r>
            </a:p>
          </p:txBody>
        </p:sp>
        <p:sp>
          <p:nvSpPr>
            <p:cNvPr id="16457" name="Rectangle 141"/>
            <p:cNvSpPr>
              <a:spLocks noChangeArrowheads="1"/>
            </p:cNvSpPr>
            <p:nvPr/>
          </p:nvSpPr>
          <p:spPr bwMode="auto">
            <a:xfrm>
              <a:off x="1911" y="2105"/>
              <a:ext cx="789"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行选线</a:t>
              </a:r>
              <a:r>
                <a:rPr lang="en-US" altLang="zh-CN" sz="2400">
                  <a:solidFill>
                    <a:srgbClr val="000066"/>
                  </a:solidFill>
                  <a:latin typeface="Times New Roman" panose="02020603050405020304" pitchFamily="18" charset="0"/>
                  <a:ea typeface="楷体_GB2312" pitchFamily="49" charset="-122"/>
                </a:rPr>
                <a:t>X</a:t>
              </a:r>
            </a:p>
          </p:txBody>
        </p:sp>
        <p:graphicFrame>
          <p:nvGraphicFramePr>
            <p:cNvPr id="16458" name="Object 142"/>
            <p:cNvGraphicFramePr>
              <a:graphicFrameLocks noChangeAspect="1"/>
            </p:cNvGraphicFramePr>
            <p:nvPr/>
          </p:nvGraphicFramePr>
          <p:xfrm>
            <a:off x="2312" y="2964"/>
            <a:ext cx="223" cy="235"/>
          </p:xfrm>
          <a:graphic>
            <a:graphicData uri="http://schemas.openxmlformats.org/presentationml/2006/ole">
              <mc:AlternateContent xmlns:mc="http://schemas.openxmlformats.org/markup-compatibility/2006">
                <mc:Choice xmlns:v="urn:schemas-microsoft-com:vml" Requires="v">
                  <p:oleObj spid="_x0000_s17411" name="公式" r:id="rId5" imgW="266584" imgH="279279" progId="Equation.3">
                    <p:embed/>
                  </p:oleObj>
                </mc:Choice>
                <mc:Fallback>
                  <p:oleObj name="公式" r:id="rId5" imgW="266584" imgH="279279" progId="Equation.3">
                    <p:embed/>
                    <p:pic>
                      <p:nvPicPr>
                        <p:cNvPr id="16458" name="Object 14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2" y="2964"/>
                          <a:ext cx="223" cy="2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459" name="Rectangle 143"/>
            <p:cNvSpPr>
              <a:spLocks noChangeArrowheads="1"/>
            </p:cNvSpPr>
            <p:nvPr/>
          </p:nvSpPr>
          <p:spPr bwMode="auto">
            <a:xfrm>
              <a:off x="1888" y="3236"/>
              <a:ext cx="439"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Times New Roman" panose="02020603050405020304" pitchFamily="18" charset="0"/>
                  <a:ea typeface="楷体_GB2312" pitchFamily="49" charset="-122"/>
                </a:rPr>
                <a:t>读</a:t>
              </a:r>
              <a:r>
                <a:rPr lang="en-US" altLang="zh-CN" sz="2000">
                  <a:solidFill>
                    <a:srgbClr val="000066"/>
                  </a:solidFill>
                  <a:latin typeface="Times New Roman" panose="02020603050405020304" pitchFamily="18" charset="0"/>
                  <a:ea typeface="楷体_GB2312" pitchFamily="49" charset="-122"/>
                </a:rPr>
                <a:t>/</a:t>
              </a:r>
              <a:r>
                <a:rPr lang="zh-CN" altLang="en-US" sz="2000">
                  <a:solidFill>
                    <a:srgbClr val="000066"/>
                  </a:solidFill>
                  <a:latin typeface="Times New Roman" panose="02020603050405020304" pitchFamily="18" charset="0"/>
                  <a:ea typeface="楷体_GB2312" pitchFamily="49" charset="-122"/>
                </a:rPr>
                <a:t>写</a:t>
              </a:r>
            </a:p>
          </p:txBody>
        </p:sp>
        <p:graphicFrame>
          <p:nvGraphicFramePr>
            <p:cNvPr id="16460" name="Object 144"/>
            <p:cNvGraphicFramePr>
              <a:graphicFrameLocks noChangeAspect="1"/>
            </p:cNvGraphicFramePr>
            <p:nvPr/>
          </p:nvGraphicFramePr>
          <p:xfrm>
            <a:off x="2342" y="3261"/>
            <a:ext cx="272" cy="184"/>
          </p:xfrm>
          <a:graphic>
            <a:graphicData uri="http://schemas.openxmlformats.org/presentationml/2006/ole">
              <mc:AlternateContent xmlns:mc="http://schemas.openxmlformats.org/markup-compatibility/2006">
                <mc:Choice xmlns:v="urn:schemas-microsoft-com:vml" Requires="v">
                  <p:oleObj spid="_x0000_s17412" name="公式" r:id="rId7" imgW="431613" imgH="291973" progId="Equation.3">
                    <p:embed/>
                  </p:oleObj>
                </mc:Choice>
                <mc:Fallback>
                  <p:oleObj name="公式" r:id="rId7" imgW="431613" imgH="291973" progId="Equation.3">
                    <p:embed/>
                    <p:pic>
                      <p:nvPicPr>
                        <p:cNvPr id="16460" name="Object 1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2" y="3261"/>
                          <a:ext cx="272" cy="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461" name="Object 145"/>
            <p:cNvGraphicFramePr>
              <a:graphicFrameLocks noChangeAspect="1"/>
            </p:cNvGraphicFramePr>
            <p:nvPr/>
          </p:nvGraphicFramePr>
          <p:xfrm>
            <a:off x="2299" y="3487"/>
            <a:ext cx="192" cy="222"/>
          </p:xfrm>
          <a:graphic>
            <a:graphicData uri="http://schemas.openxmlformats.org/presentationml/2006/ole">
              <mc:AlternateContent xmlns:mc="http://schemas.openxmlformats.org/markup-compatibility/2006">
                <mc:Choice xmlns:v="urn:schemas-microsoft-com:vml" Requires="v">
                  <p:oleObj spid="_x0000_s17413" name="公式" r:id="rId8" imgW="228501" imgH="266584" progId="Equation.3">
                    <p:embed/>
                  </p:oleObj>
                </mc:Choice>
                <mc:Fallback>
                  <p:oleObj name="公式" r:id="rId8" imgW="228501" imgH="266584" progId="Equation.3">
                    <p:embed/>
                    <p:pic>
                      <p:nvPicPr>
                        <p:cNvPr id="16461" name="Object 14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99" y="3487"/>
                          <a:ext cx="192" cy="2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462" name="AutoShape 146"/>
            <p:cNvSpPr>
              <a:spLocks noChangeArrowheads="1"/>
            </p:cNvSpPr>
            <p:nvPr/>
          </p:nvSpPr>
          <p:spPr bwMode="auto">
            <a:xfrm>
              <a:off x="2493" y="3897"/>
              <a:ext cx="1" cy="266"/>
            </a:xfrm>
            <a:prstGeom prst="wedgeRoundRectCallout">
              <a:avLst>
                <a:gd name="adj1" fmla="val -50000"/>
                <a:gd name="adj2" fmla="val -141935"/>
                <a:gd name="adj3" fmla="val 16667"/>
              </a:avLst>
            </a:prstGeom>
            <a:solidFill>
              <a:srgbClr val="70B8D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en-GB" altLang="zh-CN" sz="2400">
                <a:solidFill>
                  <a:srgbClr val="000066"/>
                </a:solidFill>
                <a:latin typeface="Times New Roman" panose="02020603050405020304" pitchFamily="18" charset="0"/>
                <a:ea typeface="楷体_GB2312" pitchFamily="49" charset="-122"/>
              </a:endParaRPr>
            </a:p>
          </p:txBody>
        </p:sp>
        <p:sp>
          <p:nvSpPr>
            <p:cNvPr id="16463" name="Rectangle 147"/>
            <p:cNvSpPr>
              <a:spLocks noChangeArrowheads="1"/>
            </p:cNvSpPr>
            <p:nvPr/>
          </p:nvSpPr>
          <p:spPr bwMode="auto">
            <a:xfrm>
              <a:off x="3061" y="2536"/>
              <a:ext cx="1180" cy="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Times New Roman" panose="02020603050405020304" pitchFamily="18" charset="0"/>
                  <a:ea typeface="楷体_GB2312" pitchFamily="49" charset="-122"/>
                </a:rPr>
                <a:t>输出缓冲器</a:t>
              </a:r>
              <a:r>
                <a:rPr lang="en-US" altLang="zh-CN" sz="2000">
                  <a:solidFill>
                    <a:srgbClr val="000066"/>
                  </a:solidFill>
                  <a:latin typeface="Times New Roman" panose="02020603050405020304" pitchFamily="18" charset="0"/>
                  <a:ea typeface="楷体_GB2312" pitchFamily="49" charset="-122"/>
                </a:rPr>
                <a:t>/</a:t>
              </a:r>
              <a:r>
                <a:rPr lang="zh-CN" altLang="en-US" sz="2000">
                  <a:solidFill>
                    <a:srgbClr val="000066"/>
                  </a:solidFill>
                  <a:latin typeface="Times New Roman" panose="02020603050405020304" pitchFamily="18" charset="0"/>
                  <a:ea typeface="楷体_GB2312" pitchFamily="49" charset="-122"/>
                </a:rPr>
                <a:t>灵敏放大器</a:t>
              </a:r>
            </a:p>
          </p:txBody>
        </p:sp>
        <p:sp>
          <p:nvSpPr>
            <p:cNvPr id="16464" name="Rectangle 148"/>
            <p:cNvSpPr>
              <a:spLocks noChangeArrowheads="1"/>
            </p:cNvSpPr>
            <p:nvPr/>
          </p:nvSpPr>
          <p:spPr bwMode="auto">
            <a:xfrm>
              <a:off x="3061" y="1416"/>
              <a:ext cx="1011" cy="26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Times New Roman" panose="02020603050405020304" pitchFamily="18" charset="0"/>
                  <a:ea typeface="楷体_GB2312" pitchFamily="49" charset="-122"/>
                </a:rPr>
                <a:t>刷新缓冲器</a:t>
              </a:r>
            </a:p>
          </p:txBody>
        </p:sp>
        <p:sp>
          <p:nvSpPr>
            <p:cNvPr id="16465" name="Rectangle 149"/>
            <p:cNvSpPr>
              <a:spLocks noChangeArrowheads="1"/>
            </p:cNvSpPr>
            <p:nvPr/>
          </p:nvSpPr>
          <p:spPr bwMode="auto">
            <a:xfrm>
              <a:off x="2880" y="3729"/>
              <a:ext cx="1017" cy="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Times New Roman" panose="02020603050405020304" pitchFamily="18" charset="0"/>
                  <a:ea typeface="楷体_GB2312" pitchFamily="49" charset="-122"/>
                </a:rPr>
                <a:t>输入缓冲器</a:t>
              </a:r>
            </a:p>
          </p:txBody>
        </p:sp>
        <p:sp>
          <p:nvSpPr>
            <p:cNvPr id="16466" name="Rectangle 150"/>
            <p:cNvSpPr>
              <a:spLocks noChangeArrowheads="1"/>
            </p:cNvSpPr>
            <p:nvPr/>
          </p:nvSpPr>
          <p:spPr bwMode="auto">
            <a:xfrm>
              <a:off x="4331" y="3216"/>
              <a:ext cx="367" cy="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位</a:t>
              </a:r>
            </a:p>
            <a:p>
              <a:pPr eaLnBrk="1" hangingPunct="1"/>
              <a:r>
                <a:rPr lang="zh-CN" altLang="en-US" sz="2400">
                  <a:solidFill>
                    <a:srgbClr val="000066"/>
                  </a:solidFill>
                  <a:latin typeface="Times New Roman" panose="02020603050405020304" pitchFamily="18" charset="0"/>
                  <a:ea typeface="楷体_GB2312" pitchFamily="49" charset="-122"/>
                </a:rPr>
                <a:t>线</a:t>
              </a:r>
            </a:p>
            <a:p>
              <a:pPr eaLnBrk="1" hangingPunct="1"/>
              <a:r>
                <a:rPr lang="en-US" altLang="zh-CN" sz="2400">
                  <a:solidFill>
                    <a:srgbClr val="000066"/>
                  </a:solidFill>
                  <a:latin typeface="Times New Roman" panose="02020603050405020304" pitchFamily="18" charset="0"/>
                  <a:ea typeface="楷体_GB2312" pitchFamily="49" charset="-122"/>
                </a:rPr>
                <a:t>B</a:t>
              </a:r>
            </a:p>
          </p:txBody>
        </p:sp>
        <p:sp>
          <p:nvSpPr>
            <p:cNvPr id="16467" name="Rectangle 151"/>
            <p:cNvSpPr>
              <a:spLocks noChangeArrowheads="1"/>
            </p:cNvSpPr>
            <p:nvPr/>
          </p:nvSpPr>
          <p:spPr bwMode="auto">
            <a:xfrm>
              <a:off x="1882" y="1333"/>
              <a:ext cx="3878" cy="2903"/>
            </a:xfrm>
            <a:prstGeom prst="rect">
              <a:avLst/>
            </a:prstGeom>
            <a:noFill/>
            <a:ln w="28575">
              <a:solidFill>
                <a:srgbClr val="E6C32E"/>
              </a:solidFill>
              <a:miter lim="800000"/>
              <a:headEnd/>
              <a:tailEnd/>
            </a:ln>
            <a:effectLst/>
            <a:extLst>
              <a:ext uri="{909E8E84-426E-40DD-AFC4-6F175D3DCCD1}">
                <a14:hiddenFill xmlns:a14="http://schemas.microsoft.com/office/drawing/2010/main">
                  <a:solidFill>
                    <a:schemeClr val="accent1">
                      <a:alpha val="47842"/>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
        <p:nvSpPr>
          <p:cNvPr id="16450" name="Rectangle 152"/>
          <p:cNvSpPr>
            <a:spLocks noChangeArrowheads="1"/>
          </p:cNvSpPr>
          <p:nvPr/>
        </p:nvSpPr>
        <p:spPr bwMode="auto">
          <a:xfrm>
            <a:off x="792163" y="441325"/>
            <a:ext cx="5434012"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800">
                <a:solidFill>
                  <a:schemeClr val="accent2"/>
                </a:solidFill>
                <a:latin typeface="Times New Roman" panose="02020603050405020304" pitchFamily="18" charset="0"/>
                <a:ea typeface="楷体_GB2312" pitchFamily="49" charset="-122"/>
              </a:rPr>
              <a:t>7.2.3  </a:t>
            </a:r>
            <a:r>
              <a:rPr lang="zh-CN" altLang="en-US" sz="2800">
                <a:solidFill>
                  <a:schemeClr val="accent2"/>
                </a:solidFill>
                <a:latin typeface="Times New Roman" panose="02020603050405020304" pitchFamily="18" charset="0"/>
                <a:ea typeface="楷体_GB2312" pitchFamily="49" charset="-122"/>
              </a:rPr>
              <a:t>动态随机存取存储器</a:t>
            </a:r>
            <a:r>
              <a:rPr lang="en-US" altLang="zh-CN" sz="2800">
                <a:solidFill>
                  <a:schemeClr val="accent2"/>
                </a:solidFill>
                <a:latin typeface="Times New Roman" panose="02020603050405020304" pitchFamily="18" charset="0"/>
                <a:ea typeface="楷体_GB2312" pitchFamily="49" charset="-122"/>
              </a:rPr>
              <a:t>(DRAM)</a:t>
            </a:r>
          </a:p>
        </p:txBody>
      </p:sp>
    </p:spTree>
    <p:extLst>
      <p:ext uri="{BB962C8B-B14F-4D97-AF65-F5344CB8AC3E}">
        <p14:creationId xmlns:p14="http://schemas.microsoft.com/office/powerpoint/2010/main" val="4270715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400511"/>
                                        </p:tgtEl>
                                        <p:attrNameLst>
                                          <p:attrName>style.visibility</p:attrName>
                                        </p:attrNameLst>
                                      </p:cBhvr>
                                      <p:to>
                                        <p:strVal val="visible"/>
                                      </p:to>
                                    </p:set>
                                    <p:animEffect transition="in" filter="box(out)">
                                      <p:cBhvr>
                                        <p:cTn id="7" dur="500"/>
                                        <p:tgtEl>
                                          <p:spTgt spid="4005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00510"/>
                                        </p:tgtEl>
                                        <p:attrNameLst>
                                          <p:attrName>style.visibility</p:attrName>
                                        </p:attrNameLst>
                                      </p:cBhvr>
                                      <p:to>
                                        <p:strVal val="visible"/>
                                      </p:to>
                                    </p:set>
                                    <p:animEffect transition="in" filter="wipe(up)">
                                      <p:cBhvr>
                                        <p:cTn id="12" dur="500"/>
                                        <p:tgtEl>
                                          <p:spTgt spid="4005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00518"/>
                                        </p:tgtEl>
                                        <p:attrNameLst>
                                          <p:attrName>style.visibility</p:attrName>
                                        </p:attrNameLst>
                                      </p:cBhvr>
                                      <p:to>
                                        <p:strVal val="visible"/>
                                      </p:to>
                                    </p:set>
                                    <p:animEffect transition="in" filter="box(out)">
                                      <p:cBhvr>
                                        <p:cTn id="17" dur="500"/>
                                        <p:tgtEl>
                                          <p:spTgt spid="4005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00512"/>
                                        </p:tgtEl>
                                        <p:attrNameLst>
                                          <p:attrName>style.visibility</p:attrName>
                                        </p:attrNameLst>
                                      </p:cBhvr>
                                      <p:to>
                                        <p:strVal val="visible"/>
                                      </p:to>
                                    </p:set>
                                    <p:animEffect transition="in" filter="strips(downRight)">
                                      <p:cBhvr>
                                        <p:cTn id="22" dur="500"/>
                                        <p:tgtEl>
                                          <p:spTgt spid="4005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00515"/>
                                        </p:tgtEl>
                                        <p:attrNameLst>
                                          <p:attrName>style.visibility</p:attrName>
                                        </p:attrNameLst>
                                      </p:cBhvr>
                                      <p:to>
                                        <p:strVal val="visible"/>
                                      </p:to>
                                    </p:set>
                                    <p:animEffect transition="in" filter="strips(downRight)">
                                      <p:cBhvr>
                                        <p:cTn id="27" dur="500"/>
                                        <p:tgtEl>
                                          <p:spTgt spid="4005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00516"/>
                                        </p:tgtEl>
                                        <p:attrNameLst>
                                          <p:attrName>style.visibility</p:attrName>
                                        </p:attrNameLst>
                                      </p:cBhvr>
                                      <p:to>
                                        <p:strVal val="visible"/>
                                      </p:to>
                                    </p:set>
                                    <p:animEffect transition="in" filter="wipe(up)">
                                      <p:cBhvr>
                                        <p:cTn id="32" dur="500"/>
                                        <p:tgtEl>
                                          <p:spTgt spid="4005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00517"/>
                                        </p:tgtEl>
                                        <p:attrNameLst>
                                          <p:attrName>style.visibility</p:attrName>
                                        </p:attrNameLst>
                                      </p:cBhvr>
                                      <p:to>
                                        <p:strVal val="visible"/>
                                      </p:to>
                                    </p:set>
                                    <p:animEffect transition="in" filter="wipe(up)">
                                      <p:cBhvr>
                                        <p:cTn id="37" dur="500"/>
                                        <p:tgtEl>
                                          <p:spTgt spid="400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510" grpId="0" animBg="1"/>
      <p:bldP spid="400515" grpId="0" animBg="1"/>
      <p:bldP spid="400516" grpId="0"/>
      <p:bldP spid="40051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1412" name="Group 4"/>
          <p:cNvGrpSpPr>
            <a:grpSpLocks/>
          </p:cNvGrpSpPr>
          <p:nvPr/>
        </p:nvGrpSpPr>
        <p:grpSpPr bwMode="auto">
          <a:xfrm>
            <a:off x="395288" y="549275"/>
            <a:ext cx="3276600" cy="457200"/>
            <a:chOff x="748" y="504"/>
            <a:chExt cx="2064" cy="288"/>
          </a:xfrm>
        </p:grpSpPr>
        <p:sp>
          <p:nvSpPr>
            <p:cNvPr id="17539" name="Rectangle 5"/>
            <p:cNvSpPr>
              <a:spLocks noChangeArrowheads="1"/>
            </p:cNvSpPr>
            <p:nvPr/>
          </p:nvSpPr>
          <p:spPr bwMode="auto">
            <a:xfrm>
              <a:off x="748" y="504"/>
              <a:ext cx="206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读操作</a:t>
              </a:r>
              <a:r>
                <a:rPr lang="en-US" altLang="zh-CN" sz="2400">
                  <a:solidFill>
                    <a:srgbClr val="000066"/>
                  </a:solidFill>
                  <a:latin typeface="Times New Roman" panose="02020603050405020304" pitchFamily="18" charset="0"/>
                  <a:ea typeface="楷体_GB2312" pitchFamily="49" charset="-122"/>
                </a:rPr>
                <a:t>:X=1          =1</a:t>
              </a:r>
            </a:p>
          </p:txBody>
        </p:sp>
        <p:graphicFrame>
          <p:nvGraphicFramePr>
            <p:cNvPr id="17540" name="Object 6"/>
            <p:cNvGraphicFramePr>
              <a:graphicFrameLocks noChangeAspect="1"/>
            </p:cNvGraphicFramePr>
            <p:nvPr/>
          </p:nvGraphicFramePr>
          <p:xfrm>
            <a:off x="1995" y="581"/>
            <a:ext cx="272" cy="184"/>
          </p:xfrm>
          <a:graphic>
            <a:graphicData uri="http://schemas.openxmlformats.org/presentationml/2006/ole">
              <mc:AlternateContent xmlns:mc="http://schemas.openxmlformats.org/markup-compatibility/2006">
                <mc:Choice xmlns:v="urn:schemas-microsoft-com:vml" Requires="v">
                  <p:oleObj spid="_x0000_s18434" name="公式" r:id="rId3" imgW="431613" imgH="291973" progId="Equation.3">
                    <p:embed/>
                  </p:oleObj>
                </mc:Choice>
                <mc:Fallback>
                  <p:oleObj name="公式" r:id="rId3" imgW="431613" imgH="291973" progId="Equation.3">
                    <p:embed/>
                    <p:pic>
                      <p:nvPicPr>
                        <p:cNvPr id="1754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5" y="581"/>
                          <a:ext cx="272" cy="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01415" name="Rectangle 7"/>
          <p:cNvSpPr>
            <a:spLocks noChangeArrowheads="1"/>
          </p:cNvSpPr>
          <p:nvPr/>
        </p:nvSpPr>
        <p:spPr bwMode="auto">
          <a:xfrm>
            <a:off x="107950" y="1233488"/>
            <a:ext cx="49323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000066"/>
                </a:solidFill>
                <a:latin typeface="Times New Roman" panose="02020603050405020304" pitchFamily="18" charset="0"/>
                <a:ea typeface="楷体_GB2312" pitchFamily="49" charset="-122"/>
              </a:rPr>
              <a:t>T</a:t>
            </a:r>
            <a:r>
              <a:rPr lang="zh-CN" altLang="en-US" sz="2400">
                <a:solidFill>
                  <a:srgbClr val="000066"/>
                </a:solidFill>
                <a:latin typeface="Times New Roman" panose="02020603050405020304" pitchFamily="18" charset="0"/>
                <a:ea typeface="楷体_GB2312" pitchFamily="49" charset="-122"/>
              </a:rPr>
              <a:t>导通，电容器</a:t>
            </a:r>
            <a:r>
              <a:rPr lang="en-US" altLang="zh-CN" sz="2400" i="1">
                <a:solidFill>
                  <a:srgbClr val="000066"/>
                </a:solidFill>
                <a:latin typeface="Times New Roman" panose="02020603050405020304" pitchFamily="18" charset="0"/>
                <a:ea typeface="楷体_GB2312" pitchFamily="49" charset="-122"/>
              </a:rPr>
              <a:t>C</a:t>
            </a:r>
            <a:r>
              <a:rPr lang="zh-CN" altLang="en-US" sz="2400">
                <a:solidFill>
                  <a:srgbClr val="000066"/>
                </a:solidFill>
                <a:latin typeface="Times New Roman" panose="02020603050405020304" pitchFamily="18" charset="0"/>
                <a:ea typeface="楷体_GB2312" pitchFamily="49" charset="-122"/>
              </a:rPr>
              <a:t>与位线</a:t>
            </a:r>
            <a:r>
              <a:rPr lang="en-US" altLang="zh-CN" sz="2400">
                <a:solidFill>
                  <a:srgbClr val="000066"/>
                </a:solidFill>
                <a:latin typeface="Times New Roman" panose="02020603050405020304" pitchFamily="18" charset="0"/>
                <a:ea typeface="楷体_GB2312" pitchFamily="49" charset="-122"/>
              </a:rPr>
              <a:t>B</a:t>
            </a:r>
            <a:r>
              <a:rPr lang="zh-CN" altLang="en-US" sz="2400">
                <a:solidFill>
                  <a:srgbClr val="000066"/>
                </a:solidFill>
                <a:latin typeface="Times New Roman" panose="02020603050405020304" pitchFamily="18" charset="0"/>
                <a:ea typeface="楷体_GB2312" pitchFamily="49" charset="-122"/>
              </a:rPr>
              <a:t>连通 </a:t>
            </a:r>
          </a:p>
        </p:txBody>
      </p:sp>
      <p:sp>
        <p:nvSpPr>
          <p:cNvPr id="401416" name="Rectangle 8"/>
          <p:cNvSpPr>
            <a:spLocks noChangeArrowheads="1"/>
          </p:cNvSpPr>
          <p:nvPr/>
        </p:nvSpPr>
        <p:spPr bwMode="auto">
          <a:xfrm>
            <a:off x="107950" y="2060575"/>
            <a:ext cx="34925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输出缓冲器</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灵敏放大器被选通，</a:t>
            </a:r>
            <a:r>
              <a:rPr lang="en-US" altLang="zh-CN" sz="2400" i="1">
                <a:solidFill>
                  <a:srgbClr val="000066"/>
                </a:solidFill>
                <a:latin typeface="Times New Roman" panose="02020603050405020304" pitchFamily="18" charset="0"/>
                <a:ea typeface="楷体_GB2312" pitchFamily="49" charset="-122"/>
              </a:rPr>
              <a:t>C</a:t>
            </a:r>
            <a:r>
              <a:rPr lang="zh-CN" altLang="en-US" sz="2400">
                <a:solidFill>
                  <a:srgbClr val="000066"/>
                </a:solidFill>
                <a:latin typeface="Times New Roman" panose="02020603050405020304" pitchFamily="18" charset="0"/>
                <a:ea typeface="楷体_GB2312" pitchFamily="49" charset="-122"/>
              </a:rPr>
              <a:t>中存储的数据通过位线和缓冲器输出 </a:t>
            </a:r>
          </a:p>
        </p:txBody>
      </p:sp>
      <p:sp>
        <p:nvSpPr>
          <p:cNvPr id="17413" name="Rectangle 10"/>
          <p:cNvSpPr>
            <a:spLocks noChangeArrowheads="1"/>
          </p:cNvSpPr>
          <p:nvPr/>
        </p:nvSpPr>
        <p:spPr bwMode="auto">
          <a:xfrm>
            <a:off x="3749675" y="1628775"/>
            <a:ext cx="5286375" cy="4797425"/>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14" name="Rectangle 11"/>
          <p:cNvSpPr>
            <a:spLocks noChangeArrowheads="1"/>
          </p:cNvSpPr>
          <p:nvPr/>
        </p:nvSpPr>
        <p:spPr bwMode="auto">
          <a:xfrm>
            <a:off x="3203575" y="21971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7415" name="Line 12"/>
          <p:cNvSpPr>
            <a:spLocks noChangeShapeType="1"/>
          </p:cNvSpPr>
          <p:nvPr/>
        </p:nvSpPr>
        <p:spPr bwMode="auto">
          <a:xfrm>
            <a:off x="5778500" y="4575175"/>
            <a:ext cx="3175" cy="636588"/>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16" name="Line 13"/>
          <p:cNvSpPr>
            <a:spLocks noChangeShapeType="1"/>
          </p:cNvSpPr>
          <p:nvPr/>
        </p:nvSpPr>
        <p:spPr bwMode="auto">
          <a:xfrm>
            <a:off x="4233863" y="5232400"/>
            <a:ext cx="200977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17" name="Line 14"/>
          <p:cNvSpPr>
            <a:spLocks noChangeShapeType="1"/>
          </p:cNvSpPr>
          <p:nvPr/>
        </p:nvSpPr>
        <p:spPr bwMode="auto">
          <a:xfrm flipH="1">
            <a:off x="4035425" y="3094038"/>
            <a:ext cx="4989513"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18" name="Oval 15"/>
          <p:cNvSpPr>
            <a:spLocks noChangeArrowheads="1"/>
          </p:cNvSpPr>
          <p:nvPr/>
        </p:nvSpPr>
        <p:spPr bwMode="auto">
          <a:xfrm>
            <a:off x="6948488" y="2559050"/>
            <a:ext cx="96837" cy="74613"/>
          </a:xfrm>
          <a:prstGeom prst="ellipse">
            <a:avLst/>
          </a:prstGeom>
          <a:solidFill>
            <a:srgbClr val="000000"/>
          </a:solidFill>
          <a:ln w="11113">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19" name="Line 16"/>
          <p:cNvSpPr>
            <a:spLocks noChangeShapeType="1"/>
          </p:cNvSpPr>
          <p:nvPr/>
        </p:nvSpPr>
        <p:spPr bwMode="auto">
          <a:xfrm flipV="1">
            <a:off x="4060825" y="2316163"/>
            <a:ext cx="1712913"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0" name="Line 17"/>
          <p:cNvSpPr>
            <a:spLocks noChangeShapeType="1"/>
          </p:cNvSpPr>
          <p:nvPr/>
        </p:nvSpPr>
        <p:spPr bwMode="auto">
          <a:xfrm>
            <a:off x="7004050" y="2190750"/>
            <a:ext cx="4763" cy="368300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1" name="Line 18"/>
          <p:cNvSpPr>
            <a:spLocks noChangeShapeType="1"/>
          </p:cNvSpPr>
          <p:nvPr/>
        </p:nvSpPr>
        <p:spPr bwMode="auto">
          <a:xfrm>
            <a:off x="5010150" y="2600325"/>
            <a:ext cx="3175" cy="19399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2" name="Line 19"/>
          <p:cNvSpPr>
            <a:spLocks noChangeShapeType="1"/>
          </p:cNvSpPr>
          <p:nvPr/>
        </p:nvSpPr>
        <p:spPr bwMode="auto">
          <a:xfrm flipH="1">
            <a:off x="5010150" y="2600325"/>
            <a:ext cx="1982788"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3" name="Line 20"/>
          <p:cNvSpPr>
            <a:spLocks noChangeShapeType="1"/>
          </p:cNvSpPr>
          <p:nvPr/>
        </p:nvSpPr>
        <p:spPr bwMode="auto">
          <a:xfrm flipH="1">
            <a:off x="4264025" y="4540250"/>
            <a:ext cx="1976438"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24" name="Oval 21"/>
          <p:cNvSpPr>
            <a:spLocks noChangeArrowheads="1"/>
          </p:cNvSpPr>
          <p:nvPr/>
        </p:nvSpPr>
        <p:spPr bwMode="auto">
          <a:xfrm>
            <a:off x="4962525" y="4510088"/>
            <a:ext cx="98425" cy="77787"/>
          </a:xfrm>
          <a:prstGeom prst="ellipse">
            <a:avLst/>
          </a:prstGeom>
          <a:solidFill>
            <a:srgbClr val="000000"/>
          </a:solidFill>
          <a:ln w="11113">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25" name="Rectangle 22"/>
          <p:cNvSpPr>
            <a:spLocks noChangeArrowheads="1"/>
          </p:cNvSpPr>
          <p:nvPr/>
        </p:nvSpPr>
        <p:spPr bwMode="auto">
          <a:xfrm>
            <a:off x="8442325" y="3848100"/>
            <a:ext cx="465138"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26" name="Rectangle 23"/>
          <p:cNvSpPr>
            <a:spLocks noChangeArrowheads="1"/>
          </p:cNvSpPr>
          <p:nvPr/>
        </p:nvSpPr>
        <p:spPr bwMode="auto">
          <a:xfrm>
            <a:off x="7334250" y="3803650"/>
            <a:ext cx="5445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27" name="Rectangle 24"/>
          <p:cNvSpPr>
            <a:spLocks noChangeArrowheads="1"/>
          </p:cNvSpPr>
          <p:nvPr/>
        </p:nvSpPr>
        <p:spPr bwMode="auto">
          <a:xfrm>
            <a:off x="7532688" y="3868738"/>
            <a:ext cx="155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T</a:t>
            </a:r>
            <a:endParaRPr lang="en-US" altLang="zh-CN" sz="2000" b="0">
              <a:latin typeface="Times New Roman" panose="02020603050405020304" pitchFamily="18" charset="0"/>
              <a:ea typeface="楷体_GB2312" pitchFamily="49" charset="-122"/>
            </a:endParaRPr>
          </a:p>
        </p:txBody>
      </p:sp>
      <p:grpSp>
        <p:nvGrpSpPr>
          <p:cNvPr id="17428" name="Group 25"/>
          <p:cNvGrpSpPr>
            <a:grpSpLocks/>
          </p:cNvGrpSpPr>
          <p:nvPr/>
        </p:nvGrpSpPr>
        <p:grpSpPr bwMode="auto">
          <a:xfrm>
            <a:off x="7229475" y="3298825"/>
            <a:ext cx="1773238" cy="1436688"/>
            <a:chOff x="2813" y="2750"/>
            <a:chExt cx="480" cy="484"/>
          </a:xfrm>
        </p:grpSpPr>
        <p:sp>
          <p:nvSpPr>
            <p:cNvPr id="17488" name="Freeform 26"/>
            <p:cNvSpPr>
              <a:spLocks/>
            </p:cNvSpPr>
            <p:nvPr/>
          </p:nvSpPr>
          <p:spPr bwMode="auto">
            <a:xfrm>
              <a:off x="3284" y="2750"/>
              <a:ext cx="9" cy="24"/>
            </a:xfrm>
            <a:custGeom>
              <a:avLst/>
              <a:gdLst>
                <a:gd name="T0" fmla="*/ 4 w 20"/>
                <a:gd name="T1" fmla="*/ 1 h 49"/>
                <a:gd name="T2" fmla="*/ 4 w 20"/>
                <a:gd name="T3" fmla="*/ 0 h 49"/>
                <a:gd name="T4" fmla="*/ 3 w 20"/>
                <a:gd name="T5" fmla="*/ 0 h 49"/>
                <a:gd name="T6" fmla="*/ 0 w 20"/>
                <a:gd name="T7" fmla="*/ 0 h 49"/>
                <a:gd name="T8" fmla="*/ 0 w 20"/>
                <a:gd name="T9" fmla="*/ 2 h 49"/>
                <a:gd name="T10" fmla="*/ 3 w 20"/>
                <a:gd name="T11" fmla="*/ 2 h 49"/>
                <a:gd name="T12" fmla="*/ 3 w 20"/>
                <a:gd name="T13" fmla="*/ 1 h 49"/>
                <a:gd name="T14" fmla="*/ 2 w 20"/>
                <a:gd name="T15" fmla="*/ 1 h 49"/>
                <a:gd name="T16" fmla="*/ 2 w 20"/>
                <a:gd name="T17" fmla="*/ 12 h 49"/>
                <a:gd name="T18" fmla="*/ 4 w 20"/>
                <a:gd name="T19" fmla="*/ 12 h 49"/>
                <a:gd name="T20" fmla="*/ 4 w 20"/>
                <a:gd name="T21" fmla="*/ 1 h 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 h="49">
                  <a:moveTo>
                    <a:pt x="20" y="6"/>
                  </a:moveTo>
                  <a:lnTo>
                    <a:pt x="20" y="0"/>
                  </a:lnTo>
                  <a:lnTo>
                    <a:pt x="15" y="0"/>
                  </a:lnTo>
                  <a:lnTo>
                    <a:pt x="0" y="0"/>
                  </a:lnTo>
                  <a:lnTo>
                    <a:pt x="0" y="11"/>
                  </a:lnTo>
                  <a:lnTo>
                    <a:pt x="15" y="11"/>
                  </a:lnTo>
                  <a:lnTo>
                    <a:pt x="15" y="6"/>
                  </a:lnTo>
                  <a:lnTo>
                    <a:pt x="9" y="6"/>
                  </a:lnTo>
                  <a:lnTo>
                    <a:pt x="9" y="49"/>
                  </a:lnTo>
                  <a:lnTo>
                    <a:pt x="20" y="49"/>
                  </a:lnTo>
                  <a:lnTo>
                    <a:pt x="20"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89" name="Rectangle 27"/>
            <p:cNvSpPr>
              <a:spLocks noChangeArrowheads="1"/>
            </p:cNvSpPr>
            <p:nvPr/>
          </p:nvSpPr>
          <p:spPr bwMode="auto">
            <a:xfrm>
              <a:off x="3288" y="2790"/>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90" name="Rectangle 28"/>
            <p:cNvSpPr>
              <a:spLocks noChangeArrowheads="1"/>
            </p:cNvSpPr>
            <p:nvPr/>
          </p:nvSpPr>
          <p:spPr bwMode="auto">
            <a:xfrm>
              <a:off x="3288" y="2827"/>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91" name="Rectangle 29"/>
            <p:cNvSpPr>
              <a:spLocks noChangeArrowheads="1"/>
            </p:cNvSpPr>
            <p:nvPr/>
          </p:nvSpPr>
          <p:spPr bwMode="auto">
            <a:xfrm>
              <a:off x="3288" y="2865"/>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92" name="Rectangle 30"/>
            <p:cNvSpPr>
              <a:spLocks noChangeArrowheads="1"/>
            </p:cNvSpPr>
            <p:nvPr/>
          </p:nvSpPr>
          <p:spPr bwMode="auto">
            <a:xfrm>
              <a:off x="3288" y="2902"/>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93" name="Rectangle 31"/>
            <p:cNvSpPr>
              <a:spLocks noChangeArrowheads="1"/>
            </p:cNvSpPr>
            <p:nvPr/>
          </p:nvSpPr>
          <p:spPr bwMode="auto">
            <a:xfrm>
              <a:off x="3288" y="2940"/>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94" name="Rectangle 32"/>
            <p:cNvSpPr>
              <a:spLocks noChangeArrowheads="1"/>
            </p:cNvSpPr>
            <p:nvPr/>
          </p:nvSpPr>
          <p:spPr bwMode="auto">
            <a:xfrm>
              <a:off x="3288" y="2977"/>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95" name="Rectangle 33"/>
            <p:cNvSpPr>
              <a:spLocks noChangeArrowheads="1"/>
            </p:cNvSpPr>
            <p:nvPr/>
          </p:nvSpPr>
          <p:spPr bwMode="auto">
            <a:xfrm>
              <a:off x="3288" y="3015"/>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96" name="Rectangle 34"/>
            <p:cNvSpPr>
              <a:spLocks noChangeArrowheads="1"/>
            </p:cNvSpPr>
            <p:nvPr/>
          </p:nvSpPr>
          <p:spPr bwMode="auto">
            <a:xfrm>
              <a:off x="3288" y="3052"/>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97" name="Rectangle 35"/>
            <p:cNvSpPr>
              <a:spLocks noChangeArrowheads="1"/>
            </p:cNvSpPr>
            <p:nvPr/>
          </p:nvSpPr>
          <p:spPr bwMode="auto">
            <a:xfrm>
              <a:off x="3288" y="3090"/>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98" name="Rectangle 36"/>
            <p:cNvSpPr>
              <a:spLocks noChangeArrowheads="1"/>
            </p:cNvSpPr>
            <p:nvPr/>
          </p:nvSpPr>
          <p:spPr bwMode="auto">
            <a:xfrm>
              <a:off x="3288" y="3127"/>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99" name="Rectangle 37"/>
            <p:cNvSpPr>
              <a:spLocks noChangeArrowheads="1"/>
            </p:cNvSpPr>
            <p:nvPr/>
          </p:nvSpPr>
          <p:spPr bwMode="auto">
            <a:xfrm>
              <a:off x="3288" y="3165"/>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00" name="Rectangle 38"/>
            <p:cNvSpPr>
              <a:spLocks noChangeArrowheads="1"/>
            </p:cNvSpPr>
            <p:nvPr/>
          </p:nvSpPr>
          <p:spPr bwMode="auto">
            <a:xfrm>
              <a:off x="3288" y="3202"/>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01" name="Rectangle 39"/>
            <p:cNvSpPr>
              <a:spLocks noChangeArrowheads="1"/>
            </p:cNvSpPr>
            <p:nvPr/>
          </p:nvSpPr>
          <p:spPr bwMode="auto">
            <a:xfrm>
              <a:off x="3261"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02" name="Rectangle 40"/>
            <p:cNvSpPr>
              <a:spLocks noChangeArrowheads="1"/>
            </p:cNvSpPr>
            <p:nvPr/>
          </p:nvSpPr>
          <p:spPr bwMode="auto">
            <a:xfrm>
              <a:off x="3224"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03" name="Rectangle 41"/>
            <p:cNvSpPr>
              <a:spLocks noChangeArrowheads="1"/>
            </p:cNvSpPr>
            <p:nvPr/>
          </p:nvSpPr>
          <p:spPr bwMode="auto">
            <a:xfrm>
              <a:off x="3187"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04" name="Rectangle 42"/>
            <p:cNvSpPr>
              <a:spLocks noChangeArrowheads="1"/>
            </p:cNvSpPr>
            <p:nvPr/>
          </p:nvSpPr>
          <p:spPr bwMode="auto">
            <a:xfrm>
              <a:off x="3150"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05" name="Rectangle 43"/>
            <p:cNvSpPr>
              <a:spLocks noChangeArrowheads="1"/>
            </p:cNvSpPr>
            <p:nvPr/>
          </p:nvSpPr>
          <p:spPr bwMode="auto">
            <a:xfrm>
              <a:off x="3113"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06" name="Rectangle 44"/>
            <p:cNvSpPr>
              <a:spLocks noChangeArrowheads="1"/>
            </p:cNvSpPr>
            <p:nvPr/>
          </p:nvSpPr>
          <p:spPr bwMode="auto">
            <a:xfrm>
              <a:off x="3076"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07" name="Rectangle 45"/>
            <p:cNvSpPr>
              <a:spLocks noChangeArrowheads="1"/>
            </p:cNvSpPr>
            <p:nvPr/>
          </p:nvSpPr>
          <p:spPr bwMode="auto">
            <a:xfrm>
              <a:off x="3039"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08" name="Rectangle 46"/>
            <p:cNvSpPr>
              <a:spLocks noChangeArrowheads="1"/>
            </p:cNvSpPr>
            <p:nvPr/>
          </p:nvSpPr>
          <p:spPr bwMode="auto">
            <a:xfrm>
              <a:off x="3002"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09" name="Rectangle 47"/>
            <p:cNvSpPr>
              <a:spLocks noChangeArrowheads="1"/>
            </p:cNvSpPr>
            <p:nvPr/>
          </p:nvSpPr>
          <p:spPr bwMode="auto">
            <a:xfrm>
              <a:off x="2965"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10" name="Rectangle 48"/>
            <p:cNvSpPr>
              <a:spLocks noChangeArrowheads="1"/>
            </p:cNvSpPr>
            <p:nvPr/>
          </p:nvSpPr>
          <p:spPr bwMode="auto">
            <a:xfrm>
              <a:off x="2928" y="3228"/>
              <a:ext cx="21"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11" name="Rectangle 49"/>
            <p:cNvSpPr>
              <a:spLocks noChangeArrowheads="1"/>
            </p:cNvSpPr>
            <p:nvPr/>
          </p:nvSpPr>
          <p:spPr bwMode="auto">
            <a:xfrm>
              <a:off x="2890" y="3228"/>
              <a:ext cx="2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12" name="Rectangle 50"/>
            <p:cNvSpPr>
              <a:spLocks noChangeArrowheads="1"/>
            </p:cNvSpPr>
            <p:nvPr/>
          </p:nvSpPr>
          <p:spPr bwMode="auto">
            <a:xfrm>
              <a:off x="2853" y="3228"/>
              <a:ext cx="2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13" name="Rectangle 51"/>
            <p:cNvSpPr>
              <a:spLocks noChangeArrowheads="1"/>
            </p:cNvSpPr>
            <p:nvPr/>
          </p:nvSpPr>
          <p:spPr bwMode="auto">
            <a:xfrm>
              <a:off x="2816" y="3228"/>
              <a:ext cx="22" cy="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14" name="Rectangle 52"/>
            <p:cNvSpPr>
              <a:spLocks noChangeArrowheads="1"/>
            </p:cNvSpPr>
            <p:nvPr/>
          </p:nvSpPr>
          <p:spPr bwMode="auto">
            <a:xfrm>
              <a:off x="2813" y="3194"/>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15" name="Rectangle 53"/>
            <p:cNvSpPr>
              <a:spLocks noChangeArrowheads="1"/>
            </p:cNvSpPr>
            <p:nvPr/>
          </p:nvSpPr>
          <p:spPr bwMode="auto">
            <a:xfrm>
              <a:off x="2813" y="3157"/>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16" name="Rectangle 54"/>
            <p:cNvSpPr>
              <a:spLocks noChangeArrowheads="1"/>
            </p:cNvSpPr>
            <p:nvPr/>
          </p:nvSpPr>
          <p:spPr bwMode="auto">
            <a:xfrm>
              <a:off x="2813" y="3119"/>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17" name="Rectangle 55"/>
            <p:cNvSpPr>
              <a:spLocks noChangeArrowheads="1"/>
            </p:cNvSpPr>
            <p:nvPr/>
          </p:nvSpPr>
          <p:spPr bwMode="auto">
            <a:xfrm>
              <a:off x="2813" y="3082"/>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18" name="Rectangle 56"/>
            <p:cNvSpPr>
              <a:spLocks noChangeArrowheads="1"/>
            </p:cNvSpPr>
            <p:nvPr/>
          </p:nvSpPr>
          <p:spPr bwMode="auto">
            <a:xfrm>
              <a:off x="2813" y="3044"/>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19" name="Rectangle 57"/>
            <p:cNvSpPr>
              <a:spLocks noChangeArrowheads="1"/>
            </p:cNvSpPr>
            <p:nvPr/>
          </p:nvSpPr>
          <p:spPr bwMode="auto">
            <a:xfrm>
              <a:off x="2813" y="3007"/>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20" name="Rectangle 58"/>
            <p:cNvSpPr>
              <a:spLocks noChangeArrowheads="1"/>
            </p:cNvSpPr>
            <p:nvPr/>
          </p:nvSpPr>
          <p:spPr bwMode="auto">
            <a:xfrm>
              <a:off x="2813" y="2969"/>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21" name="Rectangle 59"/>
            <p:cNvSpPr>
              <a:spLocks noChangeArrowheads="1"/>
            </p:cNvSpPr>
            <p:nvPr/>
          </p:nvSpPr>
          <p:spPr bwMode="auto">
            <a:xfrm>
              <a:off x="2813" y="2932"/>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22" name="Rectangle 60"/>
            <p:cNvSpPr>
              <a:spLocks noChangeArrowheads="1"/>
            </p:cNvSpPr>
            <p:nvPr/>
          </p:nvSpPr>
          <p:spPr bwMode="auto">
            <a:xfrm>
              <a:off x="2813" y="2894"/>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23" name="Rectangle 61"/>
            <p:cNvSpPr>
              <a:spLocks noChangeArrowheads="1"/>
            </p:cNvSpPr>
            <p:nvPr/>
          </p:nvSpPr>
          <p:spPr bwMode="auto">
            <a:xfrm>
              <a:off x="2813" y="2857"/>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24" name="Rectangle 62"/>
            <p:cNvSpPr>
              <a:spLocks noChangeArrowheads="1"/>
            </p:cNvSpPr>
            <p:nvPr/>
          </p:nvSpPr>
          <p:spPr bwMode="auto">
            <a:xfrm>
              <a:off x="2813" y="2819"/>
              <a:ext cx="5" cy="2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25" name="Rectangle 63"/>
            <p:cNvSpPr>
              <a:spLocks noChangeArrowheads="1"/>
            </p:cNvSpPr>
            <p:nvPr/>
          </p:nvSpPr>
          <p:spPr bwMode="auto">
            <a:xfrm>
              <a:off x="2813" y="2782"/>
              <a:ext cx="5" cy="2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26" name="Freeform 64"/>
            <p:cNvSpPr>
              <a:spLocks/>
            </p:cNvSpPr>
            <p:nvPr/>
          </p:nvSpPr>
          <p:spPr bwMode="auto">
            <a:xfrm>
              <a:off x="2813" y="2750"/>
              <a:ext cx="10" cy="16"/>
            </a:xfrm>
            <a:custGeom>
              <a:avLst/>
              <a:gdLst>
                <a:gd name="T0" fmla="*/ 0 w 21"/>
                <a:gd name="T1" fmla="*/ 8 h 32"/>
                <a:gd name="T2" fmla="*/ 2 w 21"/>
                <a:gd name="T3" fmla="*/ 8 h 32"/>
                <a:gd name="T4" fmla="*/ 2 w 21"/>
                <a:gd name="T5" fmla="*/ 2 h 32"/>
                <a:gd name="T6" fmla="*/ 1 w 21"/>
                <a:gd name="T7" fmla="*/ 2 h 32"/>
                <a:gd name="T8" fmla="*/ 1 w 21"/>
                <a:gd name="T9" fmla="*/ 3 h 32"/>
                <a:gd name="T10" fmla="*/ 5 w 21"/>
                <a:gd name="T11" fmla="*/ 3 h 32"/>
                <a:gd name="T12" fmla="*/ 5 w 21"/>
                <a:gd name="T13" fmla="*/ 0 h 32"/>
                <a:gd name="T14" fmla="*/ 1 w 21"/>
                <a:gd name="T15" fmla="*/ 0 h 32"/>
                <a:gd name="T16" fmla="*/ 0 w 21"/>
                <a:gd name="T17" fmla="*/ 0 h 32"/>
                <a:gd name="T18" fmla="*/ 0 w 21"/>
                <a:gd name="T19" fmla="*/ 2 h 32"/>
                <a:gd name="T20" fmla="*/ 0 w 21"/>
                <a:gd name="T21" fmla="*/ 8 h 3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 h="32">
                  <a:moveTo>
                    <a:pt x="0" y="32"/>
                  </a:moveTo>
                  <a:lnTo>
                    <a:pt x="10" y="32"/>
                  </a:lnTo>
                  <a:lnTo>
                    <a:pt x="10" y="6"/>
                  </a:lnTo>
                  <a:lnTo>
                    <a:pt x="5" y="6"/>
                  </a:lnTo>
                  <a:lnTo>
                    <a:pt x="5" y="11"/>
                  </a:lnTo>
                  <a:lnTo>
                    <a:pt x="21" y="11"/>
                  </a:lnTo>
                  <a:lnTo>
                    <a:pt x="21" y="0"/>
                  </a:lnTo>
                  <a:lnTo>
                    <a:pt x="5" y="0"/>
                  </a:lnTo>
                  <a:lnTo>
                    <a:pt x="0" y="0"/>
                  </a:lnTo>
                  <a:lnTo>
                    <a:pt x="0" y="6"/>
                  </a:lnTo>
                  <a:lnTo>
                    <a:pt x="0"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527" name="Rectangle 65"/>
            <p:cNvSpPr>
              <a:spLocks noChangeArrowheads="1"/>
            </p:cNvSpPr>
            <p:nvPr/>
          </p:nvSpPr>
          <p:spPr bwMode="auto">
            <a:xfrm>
              <a:off x="2839"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28" name="Rectangle 66"/>
            <p:cNvSpPr>
              <a:spLocks noChangeArrowheads="1"/>
            </p:cNvSpPr>
            <p:nvPr/>
          </p:nvSpPr>
          <p:spPr bwMode="auto">
            <a:xfrm>
              <a:off x="2876"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29" name="Rectangle 67"/>
            <p:cNvSpPr>
              <a:spLocks noChangeArrowheads="1"/>
            </p:cNvSpPr>
            <p:nvPr/>
          </p:nvSpPr>
          <p:spPr bwMode="auto">
            <a:xfrm>
              <a:off x="2913"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30" name="Rectangle 68"/>
            <p:cNvSpPr>
              <a:spLocks noChangeArrowheads="1"/>
            </p:cNvSpPr>
            <p:nvPr/>
          </p:nvSpPr>
          <p:spPr bwMode="auto">
            <a:xfrm>
              <a:off x="2950"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31" name="Rectangle 69"/>
            <p:cNvSpPr>
              <a:spLocks noChangeArrowheads="1"/>
            </p:cNvSpPr>
            <p:nvPr/>
          </p:nvSpPr>
          <p:spPr bwMode="auto">
            <a:xfrm>
              <a:off x="2987" y="2750"/>
              <a:ext cx="22"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32" name="Rectangle 70"/>
            <p:cNvSpPr>
              <a:spLocks noChangeArrowheads="1"/>
            </p:cNvSpPr>
            <p:nvPr/>
          </p:nvSpPr>
          <p:spPr bwMode="auto">
            <a:xfrm>
              <a:off x="3025"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33" name="Rectangle 71"/>
            <p:cNvSpPr>
              <a:spLocks noChangeArrowheads="1"/>
            </p:cNvSpPr>
            <p:nvPr/>
          </p:nvSpPr>
          <p:spPr bwMode="auto">
            <a:xfrm>
              <a:off x="3062"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34" name="Rectangle 72"/>
            <p:cNvSpPr>
              <a:spLocks noChangeArrowheads="1"/>
            </p:cNvSpPr>
            <p:nvPr/>
          </p:nvSpPr>
          <p:spPr bwMode="auto">
            <a:xfrm>
              <a:off x="3099"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35" name="Rectangle 73"/>
            <p:cNvSpPr>
              <a:spLocks noChangeArrowheads="1"/>
            </p:cNvSpPr>
            <p:nvPr/>
          </p:nvSpPr>
          <p:spPr bwMode="auto">
            <a:xfrm>
              <a:off x="3136"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36" name="Rectangle 74"/>
            <p:cNvSpPr>
              <a:spLocks noChangeArrowheads="1"/>
            </p:cNvSpPr>
            <p:nvPr/>
          </p:nvSpPr>
          <p:spPr bwMode="auto">
            <a:xfrm>
              <a:off x="3173"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37" name="Rectangle 75"/>
            <p:cNvSpPr>
              <a:spLocks noChangeArrowheads="1"/>
            </p:cNvSpPr>
            <p:nvPr/>
          </p:nvSpPr>
          <p:spPr bwMode="auto">
            <a:xfrm>
              <a:off x="3210"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538" name="Rectangle 76"/>
            <p:cNvSpPr>
              <a:spLocks noChangeArrowheads="1"/>
            </p:cNvSpPr>
            <p:nvPr/>
          </p:nvSpPr>
          <p:spPr bwMode="auto">
            <a:xfrm>
              <a:off x="3247" y="2750"/>
              <a:ext cx="21" cy="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
        <p:nvSpPr>
          <p:cNvPr id="17429" name="Oval 77"/>
          <p:cNvSpPr>
            <a:spLocks noChangeArrowheads="1"/>
          </p:cNvSpPr>
          <p:nvPr/>
        </p:nvSpPr>
        <p:spPr bwMode="auto">
          <a:xfrm>
            <a:off x="7613650" y="3052763"/>
            <a:ext cx="95250" cy="76200"/>
          </a:xfrm>
          <a:prstGeom prst="ellipse">
            <a:avLst/>
          </a:prstGeom>
          <a:solidFill>
            <a:srgbClr val="000000"/>
          </a:solidFill>
          <a:ln w="11113">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30" name="Line 78"/>
          <p:cNvSpPr>
            <a:spLocks noChangeShapeType="1"/>
          </p:cNvSpPr>
          <p:nvPr/>
        </p:nvSpPr>
        <p:spPr bwMode="auto">
          <a:xfrm>
            <a:off x="7653338" y="3084513"/>
            <a:ext cx="4762" cy="3651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31" name="Line 79"/>
          <p:cNvSpPr>
            <a:spLocks noChangeShapeType="1"/>
          </p:cNvSpPr>
          <p:nvPr/>
        </p:nvSpPr>
        <p:spPr bwMode="auto">
          <a:xfrm>
            <a:off x="7812088" y="3770313"/>
            <a:ext cx="58102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32" name="Line 80"/>
          <p:cNvSpPr>
            <a:spLocks noChangeShapeType="1"/>
          </p:cNvSpPr>
          <p:nvPr/>
        </p:nvSpPr>
        <p:spPr bwMode="auto">
          <a:xfrm>
            <a:off x="8393113" y="3770313"/>
            <a:ext cx="3175" cy="3397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33" name="Line 81"/>
          <p:cNvSpPr>
            <a:spLocks noChangeShapeType="1"/>
          </p:cNvSpPr>
          <p:nvPr/>
        </p:nvSpPr>
        <p:spPr bwMode="auto">
          <a:xfrm>
            <a:off x="7008813" y="3770313"/>
            <a:ext cx="515937"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34" name="Line 82"/>
          <p:cNvSpPr>
            <a:spLocks noChangeShapeType="1"/>
          </p:cNvSpPr>
          <p:nvPr/>
        </p:nvSpPr>
        <p:spPr bwMode="auto">
          <a:xfrm>
            <a:off x="8393113" y="4202113"/>
            <a:ext cx="3175" cy="3524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35" name="Rectangle 83"/>
          <p:cNvSpPr>
            <a:spLocks noChangeArrowheads="1"/>
          </p:cNvSpPr>
          <p:nvPr/>
        </p:nvSpPr>
        <p:spPr bwMode="auto">
          <a:xfrm>
            <a:off x="8231188" y="4537075"/>
            <a:ext cx="333375" cy="3333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36" name="Oval 85"/>
          <p:cNvSpPr>
            <a:spLocks noChangeArrowheads="1"/>
          </p:cNvSpPr>
          <p:nvPr/>
        </p:nvSpPr>
        <p:spPr bwMode="auto">
          <a:xfrm>
            <a:off x="6961188" y="3738563"/>
            <a:ext cx="90487" cy="76200"/>
          </a:xfrm>
          <a:prstGeom prst="ellipse">
            <a:avLst/>
          </a:prstGeom>
          <a:solidFill>
            <a:srgbClr val="000000"/>
          </a:solidFill>
          <a:ln w="11113">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37" name="Line 87"/>
          <p:cNvSpPr>
            <a:spLocks noChangeShapeType="1"/>
          </p:cNvSpPr>
          <p:nvPr/>
        </p:nvSpPr>
        <p:spPr bwMode="auto">
          <a:xfrm>
            <a:off x="7524750" y="3449638"/>
            <a:ext cx="287338" cy="3175"/>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38" name="Line 88"/>
          <p:cNvSpPr>
            <a:spLocks noChangeShapeType="1"/>
          </p:cNvSpPr>
          <p:nvPr/>
        </p:nvSpPr>
        <p:spPr bwMode="auto">
          <a:xfrm flipV="1">
            <a:off x="7521575" y="3544888"/>
            <a:ext cx="3175" cy="220662"/>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39" name="Rectangle 89"/>
          <p:cNvSpPr>
            <a:spLocks noChangeArrowheads="1"/>
          </p:cNvSpPr>
          <p:nvPr/>
        </p:nvSpPr>
        <p:spPr bwMode="auto">
          <a:xfrm>
            <a:off x="7524750" y="3524250"/>
            <a:ext cx="287338" cy="492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40" name="Line 93"/>
          <p:cNvSpPr>
            <a:spLocks noChangeShapeType="1"/>
          </p:cNvSpPr>
          <p:nvPr/>
        </p:nvSpPr>
        <p:spPr bwMode="auto">
          <a:xfrm flipV="1">
            <a:off x="7812088" y="3536950"/>
            <a:ext cx="3175" cy="22542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41" name="Rectangle 96"/>
          <p:cNvSpPr>
            <a:spLocks noChangeArrowheads="1"/>
          </p:cNvSpPr>
          <p:nvPr/>
        </p:nvSpPr>
        <p:spPr bwMode="auto">
          <a:xfrm>
            <a:off x="7878763" y="3797300"/>
            <a:ext cx="54768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42" name="Rectangle 97"/>
          <p:cNvSpPr>
            <a:spLocks noChangeArrowheads="1"/>
          </p:cNvSpPr>
          <p:nvPr/>
        </p:nvSpPr>
        <p:spPr bwMode="auto">
          <a:xfrm>
            <a:off x="8220075" y="3862388"/>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7443" name="Line 98"/>
          <p:cNvSpPr>
            <a:spLocks noChangeShapeType="1"/>
          </p:cNvSpPr>
          <p:nvPr/>
        </p:nvSpPr>
        <p:spPr bwMode="auto">
          <a:xfrm>
            <a:off x="5765800" y="2320925"/>
            <a:ext cx="4763" cy="309563"/>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7444" name="Group 99"/>
          <p:cNvGrpSpPr>
            <a:grpSpLocks/>
          </p:cNvGrpSpPr>
          <p:nvPr/>
        </p:nvGrpSpPr>
        <p:grpSpPr bwMode="auto">
          <a:xfrm>
            <a:off x="5556250" y="2386013"/>
            <a:ext cx="442913" cy="419100"/>
            <a:chOff x="2360" y="2443"/>
            <a:chExt cx="120" cy="141"/>
          </a:xfrm>
        </p:grpSpPr>
        <p:sp>
          <p:nvSpPr>
            <p:cNvPr id="17486" name="Freeform 100"/>
            <p:cNvSpPr>
              <a:spLocks/>
            </p:cNvSpPr>
            <p:nvPr/>
          </p:nvSpPr>
          <p:spPr bwMode="auto">
            <a:xfrm>
              <a:off x="2365" y="2452"/>
              <a:ext cx="105" cy="123"/>
            </a:xfrm>
            <a:custGeom>
              <a:avLst/>
              <a:gdLst>
                <a:gd name="T0" fmla="*/ 53 w 210"/>
                <a:gd name="T1" fmla="*/ 31 h 244"/>
                <a:gd name="T2" fmla="*/ 0 w 210"/>
                <a:gd name="T3" fmla="*/ 62 h 244"/>
                <a:gd name="T4" fmla="*/ 0 w 210"/>
                <a:gd name="T5" fmla="*/ 0 h 244"/>
                <a:gd name="T6" fmla="*/ 53 w 210"/>
                <a:gd name="T7" fmla="*/ 31 h 2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 h="244">
                  <a:moveTo>
                    <a:pt x="210" y="121"/>
                  </a:moveTo>
                  <a:lnTo>
                    <a:pt x="0" y="244"/>
                  </a:lnTo>
                  <a:lnTo>
                    <a:pt x="0" y="0"/>
                  </a:lnTo>
                  <a:lnTo>
                    <a:pt x="210" y="1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87" name="Freeform 101"/>
            <p:cNvSpPr>
              <a:spLocks noEditPoints="1"/>
            </p:cNvSpPr>
            <p:nvPr/>
          </p:nvSpPr>
          <p:spPr bwMode="auto">
            <a:xfrm>
              <a:off x="2360" y="2443"/>
              <a:ext cx="120" cy="141"/>
            </a:xfrm>
            <a:custGeom>
              <a:avLst/>
              <a:gdLst>
                <a:gd name="T0" fmla="*/ 1 w 242"/>
                <a:gd name="T1" fmla="*/ 64 h 280"/>
                <a:gd name="T2" fmla="*/ 2 w 242"/>
                <a:gd name="T3" fmla="*/ 66 h 280"/>
                <a:gd name="T4" fmla="*/ 5 w 242"/>
                <a:gd name="T5" fmla="*/ 66 h 280"/>
                <a:gd name="T6" fmla="*/ 5 w 242"/>
                <a:gd name="T7" fmla="*/ 5 h 280"/>
                <a:gd name="T8" fmla="*/ 2 w 242"/>
                <a:gd name="T9" fmla="*/ 5 h 280"/>
                <a:gd name="T10" fmla="*/ 1 w 242"/>
                <a:gd name="T11" fmla="*/ 7 h 280"/>
                <a:gd name="T12" fmla="*/ 53 w 242"/>
                <a:gd name="T13" fmla="*/ 38 h 280"/>
                <a:gd name="T14" fmla="*/ 55 w 242"/>
                <a:gd name="T15" fmla="*/ 35 h 280"/>
                <a:gd name="T16" fmla="*/ 53 w 242"/>
                <a:gd name="T17" fmla="*/ 33 h 280"/>
                <a:gd name="T18" fmla="*/ 1 w 242"/>
                <a:gd name="T19" fmla="*/ 64 h 280"/>
                <a:gd name="T20" fmla="*/ 56 w 242"/>
                <a:gd name="T21" fmla="*/ 38 h 280"/>
                <a:gd name="T22" fmla="*/ 60 w 242"/>
                <a:gd name="T23" fmla="*/ 35 h 280"/>
                <a:gd name="T24" fmla="*/ 56 w 242"/>
                <a:gd name="T25" fmla="*/ 33 h 280"/>
                <a:gd name="T26" fmla="*/ 4 w 242"/>
                <a:gd name="T27" fmla="*/ 3 h 280"/>
                <a:gd name="T28" fmla="*/ 0 w 242"/>
                <a:gd name="T29" fmla="*/ 0 h 280"/>
                <a:gd name="T30" fmla="*/ 0 w 242"/>
                <a:gd name="T31" fmla="*/ 5 h 280"/>
                <a:gd name="T32" fmla="*/ 0 w 242"/>
                <a:gd name="T33" fmla="*/ 66 h 280"/>
                <a:gd name="T34" fmla="*/ 0 w 242"/>
                <a:gd name="T35" fmla="*/ 71 h 280"/>
                <a:gd name="T36" fmla="*/ 4 w 242"/>
                <a:gd name="T37" fmla="*/ 68 h 280"/>
                <a:gd name="T38" fmla="*/ 56 w 242"/>
                <a:gd name="T39" fmla="*/ 38 h 28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42" h="280">
                  <a:moveTo>
                    <a:pt x="6" y="253"/>
                  </a:moveTo>
                  <a:lnTo>
                    <a:pt x="11" y="262"/>
                  </a:lnTo>
                  <a:lnTo>
                    <a:pt x="21" y="262"/>
                  </a:lnTo>
                  <a:lnTo>
                    <a:pt x="21" y="18"/>
                  </a:lnTo>
                  <a:lnTo>
                    <a:pt x="11" y="18"/>
                  </a:lnTo>
                  <a:lnTo>
                    <a:pt x="6" y="27"/>
                  </a:lnTo>
                  <a:lnTo>
                    <a:pt x="215" y="148"/>
                  </a:lnTo>
                  <a:lnTo>
                    <a:pt x="221" y="139"/>
                  </a:lnTo>
                  <a:lnTo>
                    <a:pt x="215" y="130"/>
                  </a:lnTo>
                  <a:lnTo>
                    <a:pt x="6" y="253"/>
                  </a:lnTo>
                  <a:close/>
                  <a:moveTo>
                    <a:pt x="226" y="148"/>
                  </a:moveTo>
                  <a:lnTo>
                    <a:pt x="242" y="139"/>
                  </a:lnTo>
                  <a:lnTo>
                    <a:pt x="226" y="130"/>
                  </a:lnTo>
                  <a:lnTo>
                    <a:pt x="16" y="9"/>
                  </a:lnTo>
                  <a:lnTo>
                    <a:pt x="0" y="0"/>
                  </a:lnTo>
                  <a:lnTo>
                    <a:pt x="0" y="18"/>
                  </a:lnTo>
                  <a:lnTo>
                    <a:pt x="0" y="262"/>
                  </a:lnTo>
                  <a:lnTo>
                    <a:pt x="0" y="280"/>
                  </a:lnTo>
                  <a:lnTo>
                    <a:pt x="16" y="271"/>
                  </a:lnTo>
                  <a:lnTo>
                    <a:pt x="226" y="1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7445" name="Line 102"/>
          <p:cNvSpPr>
            <a:spLocks noChangeShapeType="1"/>
          </p:cNvSpPr>
          <p:nvPr/>
        </p:nvSpPr>
        <p:spPr bwMode="auto">
          <a:xfrm flipV="1">
            <a:off x="6243638" y="4540250"/>
            <a:ext cx="4762" cy="692150"/>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46" name="Oval 103"/>
          <p:cNvSpPr>
            <a:spLocks noChangeArrowheads="1"/>
          </p:cNvSpPr>
          <p:nvPr/>
        </p:nvSpPr>
        <p:spPr bwMode="auto">
          <a:xfrm>
            <a:off x="6191250" y="4854575"/>
            <a:ext cx="96838" cy="77788"/>
          </a:xfrm>
          <a:prstGeom prst="ellipse">
            <a:avLst/>
          </a:prstGeom>
          <a:solidFill>
            <a:srgbClr val="000000"/>
          </a:solidFill>
          <a:ln w="79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17447" name="Group 104"/>
          <p:cNvGrpSpPr>
            <a:grpSpLocks/>
          </p:cNvGrpSpPr>
          <p:nvPr/>
        </p:nvGrpSpPr>
        <p:grpSpPr bwMode="auto">
          <a:xfrm>
            <a:off x="5530850" y="4338638"/>
            <a:ext cx="446088" cy="415925"/>
            <a:chOff x="2353" y="3100"/>
            <a:chExt cx="121" cy="140"/>
          </a:xfrm>
        </p:grpSpPr>
        <p:sp>
          <p:nvSpPr>
            <p:cNvPr id="17484" name="Freeform 105"/>
            <p:cNvSpPr>
              <a:spLocks/>
            </p:cNvSpPr>
            <p:nvPr/>
          </p:nvSpPr>
          <p:spPr bwMode="auto">
            <a:xfrm>
              <a:off x="2364" y="3109"/>
              <a:ext cx="105" cy="122"/>
            </a:xfrm>
            <a:custGeom>
              <a:avLst/>
              <a:gdLst>
                <a:gd name="T0" fmla="*/ 0 w 210"/>
                <a:gd name="T1" fmla="*/ 30 h 245"/>
                <a:gd name="T2" fmla="*/ 53 w 210"/>
                <a:gd name="T3" fmla="*/ 0 h 245"/>
                <a:gd name="T4" fmla="*/ 53 w 210"/>
                <a:gd name="T5" fmla="*/ 61 h 245"/>
                <a:gd name="T6" fmla="*/ 0 w 210"/>
                <a:gd name="T7" fmla="*/ 30 h 2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 h="245">
                  <a:moveTo>
                    <a:pt x="0" y="122"/>
                  </a:moveTo>
                  <a:lnTo>
                    <a:pt x="210" y="0"/>
                  </a:lnTo>
                  <a:lnTo>
                    <a:pt x="210" y="245"/>
                  </a:lnTo>
                  <a:lnTo>
                    <a:pt x="0"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85" name="Freeform 106"/>
            <p:cNvSpPr>
              <a:spLocks noEditPoints="1"/>
            </p:cNvSpPr>
            <p:nvPr/>
          </p:nvSpPr>
          <p:spPr bwMode="auto">
            <a:xfrm>
              <a:off x="2353" y="3100"/>
              <a:ext cx="121" cy="140"/>
            </a:xfrm>
            <a:custGeom>
              <a:avLst/>
              <a:gdLst>
                <a:gd name="T0" fmla="*/ 59 w 242"/>
                <a:gd name="T1" fmla="*/ 6 h 281"/>
                <a:gd name="T2" fmla="*/ 58 w 242"/>
                <a:gd name="T3" fmla="*/ 4 h 281"/>
                <a:gd name="T4" fmla="*/ 55 w 242"/>
                <a:gd name="T5" fmla="*/ 4 h 281"/>
                <a:gd name="T6" fmla="*/ 55 w 242"/>
                <a:gd name="T7" fmla="*/ 65 h 281"/>
                <a:gd name="T8" fmla="*/ 58 w 242"/>
                <a:gd name="T9" fmla="*/ 65 h 281"/>
                <a:gd name="T10" fmla="*/ 59 w 242"/>
                <a:gd name="T11" fmla="*/ 63 h 281"/>
                <a:gd name="T12" fmla="*/ 7 w 242"/>
                <a:gd name="T13" fmla="*/ 32 h 281"/>
                <a:gd name="T14" fmla="*/ 6 w 242"/>
                <a:gd name="T15" fmla="*/ 35 h 281"/>
                <a:gd name="T16" fmla="*/ 7 w 242"/>
                <a:gd name="T17" fmla="*/ 37 h 281"/>
                <a:gd name="T18" fmla="*/ 59 w 242"/>
                <a:gd name="T19" fmla="*/ 6 h 281"/>
                <a:gd name="T20" fmla="*/ 4 w 242"/>
                <a:gd name="T21" fmla="*/ 32 h 281"/>
                <a:gd name="T22" fmla="*/ 0 w 242"/>
                <a:gd name="T23" fmla="*/ 35 h 281"/>
                <a:gd name="T24" fmla="*/ 4 w 242"/>
                <a:gd name="T25" fmla="*/ 37 h 281"/>
                <a:gd name="T26" fmla="*/ 57 w 242"/>
                <a:gd name="T27" fmla="*/ 68 h 281"/>
                <a:gd name="T28" fmla="*/ 61 w 242"/>
                <a:gd name="T29" fmla="*/ 70 h 281"/>
                <a:gd name="T30" fmla="*/ 61 w 242"/>
                <a:gd name="T31" fmla="*/ 65 h 281"/>
                <a:gd name="T32" fmla="*/ 61 w 242"/>
                <a:gd name="T33" fmla="*/ 4 h 281"/>
                <a:gd name="T34" fmla="*/ 61 w 242"/>
                <a:gd name="T35" fmla="*/ 0 h 281"/>
                <a:gd name="T36" fmla="*/ 57 w 242"/>
                <a:gd name="T37" fmla="*/ 2 h 281"/>
                <a:gd name="T38" fmla="*/ 4 w 242"/>
                <a:gd name="T39" fmla="*/ 32 h 28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42" h="281">
                  <a:moveTo>
                    <a:pt x="236" y="27"/>
                  </a:moveTo>
                  <a:lnTo>
                    <a:pt x="231" y="18"/>
                  </a:lnTo>
                  <a:lnTo>
                    <a:pt x="220" y="18"/>
                  </a:lnTo>
                  <a:lnTo>
                    <a:pt x="220" y="263"/>
                  </a:lnTo>
                  <a:lnTo>
                    <a:pt x="231" y="263"/>
                  </a:lnTo>
                  <a:lnTo>
                    <a:pt x="236" y="254"/>
                  </a:lnTo>
                  <a:lnTo>
                    <a:pt x="26" y="131"/>
                  </a:lnTo>
                  <a:lnTo>
                    <a:pt x="21" y="140"/>
                  </a:lnTo>
                  <a:lnTo>
                    <a:pt x="26" y="148"/>
                  </a:lnTo>
                  <a:lnTo>
                    <a:pt x="236" y="27"/>
                  </a:lnTo>
                  <a:close/>
                  <a:moveTo>
                    <a:pt x="16" y="131"/>
                  </a:moveTo>
                  <a:lnTo>
                    <a:pt x="0" y="140"/>
                  </a:lnTo>
                  <a:lnTo>
                    <a:pt x="16" y="148"/>
                  </a:lnTo>
                  <a:lnTo>
                    <a:pt x="226" y="272"/>
                  </a:lnTo>
                  <a:lnTo>
                    <a:pt x="242" y="281"/>
                  </a:lnTo>
                  <a:lnTo>
                    <a:pt x="242" y="263"/>
                  </a:lnTo>
                  <a:lnTo>
                    <a:pt x="242" y="18"/>
                  </a:lnTo>
                  <a:lnTo>
                    <a:pt x="242" y="0"/>
                  </a:lnTo>
                  <a:lnTo>
                    <a:pt x="226" y="9"/>
                  </a:lnTo>
                  <a:lnTo>
                    <a:pt x="16" y="1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7448" name="Oval 107"/>
          <p:cNvSpPr>
            <a:spLocks noChangeArrowheads="1"/>
          </p:cNvSpPr>
          <p:nvPr/>
        </p:nvSpPr>
        <p:spPr bwMode="auto">
          <a:xfrm>
            <a:off x="6953250" y="4857750"/>
            <a:ext cx="95250" cy="77788"/>
          </a:xfrm>
          <a:prstGeom prst="ellipse">
            <a:avLst/>
          </a:prstGeom>
          <a:solidFill>
            <a:srgbClr val="000000"/>
          </a:solidFill>
          <a:ln w="79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49" name="Rectangle 108"/>
          <p:cNvSpPr>
            <a:spLocks noChangeArrowheads="1"/>
          </p:cNvSpPr>
          <p:nvPr/>
        </p:nvSpPr>
        <p:spPr bwMode="auto">
          <a:xfrm>
            <a:off x="8208963" y="4189413"/>
            <a:ext cx="368300" cy="301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50" name="Rectangle 109"/>
          <p:cNvSpPr>
            <a:spLocks noChangeArrowheads="1"/>
          </p:cNvSpPr>
          <p:nvPr/>
        </p:nvSpPr>
        <p:spPr bwMode="auto">
          <a:xfrm>
            <a:off x="8208963" y="4094163"/>
            <a:ext cx="368300" cy="3333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51" name="Rectangle 110"/>
          <p:cNvSpPr>
            <a:spLocks noChangeArrowheads="1"/>
          </p:cNvSpPr>
          <p:nvPr/>
        </p:nvSpPr>
        <p:spPr bwMode="auto">
          <a:xfrm>
            <a:off x="7075488" y="4979988"/>
            <a:ext cx="379412" cy="927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52" name="Line 111"/>
          <p:cNvSpPr>
            <a:spLocks noChangeShapeType="1"/>
          </p:cNvSpPr>
          <p:nvPr/>
        </p:nvSpPr>
        <p:spPr bwMode="auto">
          <a:xfrm>
            <a:off x="4200525" y="4875213"/>
            <a:ext cx="1577975" cy="3175"/>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7453" name="Group 112"/>
          <p:cNvGrpSpPr>
            <a:grpSpLocks/>
          </p:cNvGrpSpPr>
          <p:nvPr/>
        </p:nvGrpSpPr>
        <p:grpSpPr bwMode="auto">
          <a:xfrm>
            <a:off x="5561013" y="5027613"/>
            <a:ext cx="446087" cy="415925"/>
            <a:chOff x="2361" y="3332"/>
            <a:chExt cx="121" cy="140"/>
          </a:xfrm>
        </p:grpSpPr>
        <p:sp>
          <p:nvSpPr>
            <p:cNvPr id="17482" name="Freeform 113"/>
            <p:cNvSpPr>
              <a:spLocks/>
            </p:cNvSpPr>
            <p:nvPr/>
          </p:nvSpPr>
          <p:spPr bwMode="auto">
            <a:xfrm>
              <a:off x="2367" y="3341"/>
              <a:ext cx="105" cy="122"/>
            </a:xfrm>
            <a:custGeom>
              <a:avLst/>
              <a:gdLst>
                <a:gd name="T0" fmla="*/ 53 w 210"/>
                <a:gd name="T1" fmla="*/ 30 h 245"/>
                <a:gd name="T2" fmla="*/ 0 w 210"/>
                <a:gd name="T3" fmla="*/ 0 h 245"/>
                <a:gd name="T4" fmla="*/ 0 w 210"/>
                <a:gd name="T5" fmla="*/ 61 h 245"/>
                <a:gd name="T6" fmla="*/ 53 w 210"/>
                <a:gd name="T7" fmla="*/ 30 h 2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 h="245">
                  <a:moveTo>
                    <a:pt x="210" y="122"/>
                  </a:moveTo>
                  <a:lnTo>
                    <a:pt x="0" y="0"/>
                  </a:lnTo>
                  <a:lnTo>
                    <a:pt x="0" y="245"/>
                  </a:lnTo>
                  <a:lnTo>
                    <a:pt x="210"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83" name="Freeform 114"/>
            <p:cNvSpPr>
              <a:spLocks noEditPoints="1"/>
            </p:cNvSpPr>
            <p:nvPr/>
          </p:nvSpPr>
          <p:spPr bwMode="auto">
            <a:xfrm>
              <a:off x="2361" y="3332"/>
              <a:ext cx="121" cy="140"/>
            </a:xfrm>
            <a:custGeom>
              <a:avLst/>
              <a:gdLst>
                <a:gd name="T0" fmla="*/ 4 w 241"/>
                <a:gd name="T1" fmla="*/ 2 h 281"/>
                <a:gd name="T2" fmla="*/ 0 w 241"/>
                <a:gd name="T3" fmla="*/ 0 h 281"/>
                <a:gd name="T4" fmla="*/ 0 w 241"/>
                <a:gd name="T5" fmla="*/ 4 h 281"/>
                <a:gd name="T6" fmla="*/ 0 w 241"/>
                <a:gd name="T7" fmla="*/ 65 h 281"/>
                <a:gd name="T8" fmla="*/ 0 w 241"/>
                <a:gd name="T9" fmla="*/ 70 h 281"/>
                <a:gd name="T10" fmla="*/ 4 w 241"/>
                <a:gd name="T11" fmla="*/ 68 h 281"/>
                <a:gd name="T12" fmla="*/ 57 w 241"/>
                <a:gd name="T13" fmla="*/ 37 h 281"/>
                <a:gd name="T14" fmla="*/ 61 w 241"/>
                <a:gd name="T15" fmla="*/ 35 h 281"/>
                <a:gd name="T16" fmla="*/ 57 w 241"/>
                <a:gd name="T17" fmla="*/ 32 h 281"/>
                <a:gd name="T18" fmla="*/ 4 w 241"/>
                <a:gd name="T19" fmla="*/ 2 h 281"/>
                <a:gd name="T20" fmla="*/ 54 w 241"/>
                <a:gd name="T21" fmla="*/ 37 h 281"/>
                <a:gd name="T22" fmla="*/ 55 w 241"/>
                <a:gd name="T23" fmla="*/ 35 h 281"/>
                <a:gd name="T24" fmla="*/ 54 w 241"/>
                <a:gd name="T25" fmla="*/ 32 h 281"/>
                <a:gd name="T26" fmla="*/ 2 w 241"/>
                <a:gd name="T27" fmla="*/ 63 h 281"/>
                <a:gd name="T28" fmla="*/ 3 w 241"/>
                <a:gd name="T29" fmla="*/ 65 h 281"/>
                <a:gd name="T30" fmla="*/ 6 w 241"/>
                <a:gd name="T31" fmla="*/ 65 h 281"/>
                <a:gd name="T32" fmla="*/ 6 w 241"/>
                <a:gd name="T33" fmla="*/ 4 h 281"/>
                <a:gd name="T34" fmla="*/ 3 w 241"/>
                <a:gd name="T35" fmla="*/ 4 h 281"/>
                <a:gd name="T36" fmla="*/ 2 w 241"/>
                <a:gd name="T37" fmla="*/ 6 h 281"/>
                <a:gd name="T38" fmla="*/ 54 w 241"/>
                <a:gd name="T39" fmla="*/ 37 h 28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41" h="281">
                  <a:moveTo>
                    <a:pt x="16" y="9"/>
                  </a:moveTo>
                  <a:lnTo>
                    <a:pt x="0" y="0"/>
                  </a:lnTo>
                  <a:lnTo>
                    <a:pt x="0" y="18"/>
                  </a:lnTo>
                  <a:lnTo>
                    <a:pt x="0" y="263"/>
                  </a:lnTo>
                  <a:lnTo>
                    <a:pt x="0" y="281"/>
                  </a:lnTo>
                  <a:lnTo>
                    <a:pt x="16" y="272"/>
                  </a:lnTo>
                  <a:lnTo>
                    <a:pt x="226" y="149"/>
                  </a:lnTo>
                  <a:lnTo>
                    <a:pt x="241" y="140"/>
                  </a:lnTo>
                  <a:lnTo>
                    <a:pt x="226" y="131"/>
                  </a:lnTo>
                  <a:lnTo>
                    <a:pt x="16" y="9"/>
                  </a:lnTo>
                  <a:close/>
                  <a:moveTo>
                    <a:pt x="215" y="149"/>
                  </a:moveTo>
                  <a:lnTo>
                    <a:pt x="220" y="140"/>
                  </a:lnTo>
                  <a:lnTo>
                    <a:pt x="215" y="131"/>
                  </a:lnTo>
                  <a:lnTo>
                    <a:pt x="5" y="254"/>
                  </a:lnTo>
                  <a:lnTo>
                    <a:pt x="10" y="263"/>
                  </a:lnTo>
                  <a:lnTo>
                    <a:pt x="21" y="263"/>
                  </a:lnTo>
                  <a:lnTo>
                    <a:pt x="21" y="18"/>
                  </a:lnTo>
                  <a:lnTo>
                    <a:pt x="10" y="18"/>
                  </a:lnTo>
                  <a:lnTo>
                    <a:pt x="5" y="27"/>
                  </a:lnTo>
                  <a:lnTo>
                    <a:pt x="215" y="14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7454" name="Oval 115"/>
          <p:cNvSpPr>
            <a:spLocks noChangeArrowheads="1"/>
          </p:cNvSpPr>
          <p:nvPr/>
        </p:nvSpPr>
        <p:spPr bwMode="auto">
          <a:xfrm>
            <a:off x="5707063" y="5033963"/>
            <a:ext cx="134937" cy="106362"/>
          </a:xfrm>
          <a:prstGeom prst="ellipse">
            <a:avLst/>
          </a:prstGeom>
          <a:solidFill>
            <a:srgbClr val="FFFFFF"/>
          </a:solidFill>
          <a:ln w="11113">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55" name="Rectangle 116"/>
          <p:cNvSpPr>
            <a:spLocks noChangeArrowheads="1"/>
          </p:cNvSpPr>
          <p:nvPr/>
        </p:nvSpPr>
        <p:spPr bwMode="auto">
          <a:xfrm>
            <a:off x="5108575" y="3806825"/>
            <a:ext cx="1408113" cy="552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56" name="Rectangle 117"/>
          <p:cNvSpPr>
            <a:spLocks noChangeArrowheads="1"/>
          </p:cNvSpPr>
          <p:nvPr/>
        </p:nvSpPr>
        <p:spPr bwMode="auto">
          <a:xfrm>
            <a:off x="6388100" y="3827463"/>
            <a:ext cx="698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a:t>
            </a:r>
            <a:endParaRPr lang="en-US" altLang="zh-CN" sz="2000" b="0">
              <a:latin typeface="Times New Roman" panose="02020603050405020304" pitchFamily="18" charset="0"/>
              <a:ea typeface="楷体_GB2312" pitchFamily="49" charset="-122"/>
            </a:endParaRPr>
          </a:p>
        </p:txBody>
      </p:sp>
      <p:sp>
        <p:nvSpPr>
          <p:cNvPr id="17457" name="Line 118"/>
          <p:cNvSpPr>
            <a:spLocks noChangeShapeType="1"/>
          </p:cNvSpPr>
          <p:nvPr/>
        </p:nvSpPr>
        <p:spPr bwMode="auto">
          <a:xfrm>
            <a:off x="6232525" y="4894263"/>
            <a:ext cx="768350" cy="1587"/>
          </a:xfrm>
          <a:prstGeom prst="line">
            <a:avLst/>
          </a:prstGeom>
          <a:noFill/>
          <a:ln w="7938">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458" name="Oval 119"/>
          <p:cNvSpPr>
            <a:spLocks noChangeArrowheads="1"/>
          </p:cNvSpPr>
          <p:nvPr/>
        </p:nvSpPr>
        <p:spPr bwMode="auto">
          <a:xfrm>
            <a:off x="5722938" y="4840288"/>
            <a:ext cx="96837" cy="77787"/>
          </a:xfrm>
          <a:prstGeom prst="ellipse">
            <a:avLst/>
          </a:prstGeom>
          <a:solidFill>
            <a:srgbClr val="000000"/>
          </a:solidFill>
          <a:ln w="79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59" name="Rectangle 120"/>
          <p:cNvSpPr>
            <a:spLocks noChangeArrowheads="1"/>
          </p:cNvSpPr>
          <p:nvPr/>
        </p:nvSpPr>
        <p:spPr bwMode="auto">
          <a:xfrm>
            <a:off x="3994150" y="5030788"/>
            <a:ext cx="450850" cy="3730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60" name="Rectangle 121"/>
          <p:cNvSpPr>
            <a:spLocks noChangeArrowheads="1"/>
          </p:cNvSpPr>
          <p:nvPr/>
        </p:nvSpPr>
        <p:spPr bwMode="auto">
          <a:xfrm>
            <a:off x="3994150" y="4297363"/>
            <a:ext cx="450850" cy="3730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61" name="Rectangle 122"/>
          <p:cNvSpPr>
            <a:spLocks noChangeArrowheads="1"/>
          </p:cNvSpPr>
          <p:nvPr/>
        </p:nvSpPr>
        <p:spPr bwMode="auto">
          <a:xfrm>
            <a:off x="5108575" y="2811463"/>
            <a:ext cx="141128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en-GB" altLang="zh-CN" sz="2400" b="0">
              <a:latin typeface="Times New Roman" panose="02020603050405020304" pitchFamily="18" charset="0"/>
              <a:ea typeface="楷体_GB2312" pitchFamily="49" charset="-122"/>
            </a:endParaRPr>
          </a:p>
        </p:txBody>
      </p:sp>
      <p:sp>
        <p:nvSpPr>
          <p:cNvPr id="17462" name="Rectangle 123"/>
          <p:cNvSpPr>
            <a:spLocks noChangeArrowheads="1"/>
          </p:cNvSpPr>
          <p:nvPr/>
        </p:nvSpPr>
        <p:spPr bwMode="auto">
          <a:xfrm>
            <a:off x="6419850" y="28321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7463" name="Rectangle 124"/>
          <p:cNvSpPr>
            <a:spLocks noChangeArrowheads="1"/>
          </p:cNvSpPr>
          <p:nvPr/>
        </p:nvSpPr>
        <p:spPr bwMode="auto">
          <a:xfrm>
            <a:off x="5073650" y="5443538"/>
            <a:ext cx="140493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7464" name="Rectangle 125"/>
          <p:cNvSpPr>
            <a:spLocks noChangeArrowheads="1"/>
          </p:cNvSpPr>
          <p:nvPr/>
        </p:nvSpPr>
        <p:spPr bwMode="auto">
          <a:xfrm>
            <a:off x="6384925" y="5461000"/>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7465" name="Rectangle 126"/>
          <p:cNvSpPr>
            <a:spLocks noChangeArrowheads="1"/>
          </p:cNvSpPr>
          <p:nvPr/>
        </p:nvSpPr>
        <p:spPr bwMode="auto">
          <a:xfrm>
            <a:off x="3763963" y="6102350"/>
            <a:ext cx="462915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en-US" altLang="zh-CN" sz="2400" b="0">
              <a:latin typeface="Times New Roman" panose="02020603050405020304" pitchFamily="18" charset="0"/>
              <a:ea typeface="楷体_GB2312" pitchFamily="49" charset="-122"/>
            </a:endParaRPr>
          </a:p>
          <a:p>
            <a:pPr eaLnBrk="1" hangingPunct="1"/>
            <a:endParaRPr lang="en-US" altLang="zh-CN" sz="2400" b="0">
              <a:latin typeface="Times New Roman" panose="02020603050405020304" pitchFamily="18" charset="0"/>
              <a:ea typeface="楷体_GB2312" pitchFamily="49" charset="-122"/>
            </a:endParaRPr>
          </a:p>
        </p:txBody>
      </p:sp>
      <p:sp>
        <p:nvSpPr>
          <p:cNvPr id="17466" name="Rectangle 127"/>
          <p:cNvSpPr>
            <a:spLocks noChangeArrowheads="1"/>
          </p:cNvSpPr>
          <p:nvPr/>
        </p:nvSpPr>
        <p:spPr bwMode="auto">
          <a:xfrm>
            <a:off x="4824413" y="6119813"/>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7467" name="Rectangle 128"/>
          <p:cNvSpPr>
            <a:spLocks noChangeArrowheads="1"/>
          </p:cNvSpPr>
          <p:nvPr/>
        </p:nvSpPr>
        <p:spPr bwMode="auto">
          <a:xfrm>
            <a:off x="8123238" y="6119813"/>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b="0">
                <a:solidFill>
                  <a:srgbClr val="000000"/>
                </a:solidFill>
                <a:latin typeface="Times New Roman" panose="02020603050405020304" pitchFamily="18" charset="0"/>
                <a:ea typeface="楷体_GB2312" pitchFamily="49" charset="-122"/>
              </a:rPr>
              <a:t> </a:t>
            </a:r>
            <a:endParaRPr lang="en-US" altLang="zh-CN" sz="2000" b="0">
              <a:latin typeface="Times New Roman" panose="02020603050405020304" pitchFamily="18" charset="0"/>
              <a:ea typeface="楷体_GB2312" pitchFamily="49" charset="-122"/>
            </a:endParaRPr>
          </a:p>
        </p:txBody>
      </p:sp>
      <p:sp>
        <p:nvSpPr>
          <p:cNvPr id="17468" name="Rectangle 129"/>
          <p:cNvSpPr>
            <a:spLocks noChangeArrowheads="1"/>
          </p:cNvSpPr>
          <p:nvPr/>
        </p:nvSpPr>
        <p:spPr bwMode="auto">
          <a:xfrm>
            <a:off x="3725863" y="3490913"/>
            <a:ext cx="635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000">
                <a:solidFill>
                  <a:srgbClr val="000066"/>
                </a:solidFill>
                <a:latin typeface="Times New Roman" panose="02020603050405020304" pitchFamily="18" charset="0"/>
                <a:ea typeface="楷体_GB2312" pitchFamily="49" charset="-122"/>
              </a:rPr>
              <a:t> </a:t>
            </a:r>
          </a:p>
        </p:txBody>
      </p:sp>
      <p:sp>
        <p:nvSpPr>
          <p:cNvPr id="17469" name="AutoShape 130"/>
          <p:cNvSpPr>
            <a:spLocks noChangeArrowheads="1"/>
          </p:cNvSpPr>
          <p:nvPr/>
        </p:nvSpPr>
        <p:spPr bwMode="auto">
          <a:xfrm>
            <a:off x="5999163" y="1763713"/>
            <a:ext cx="0" cy="393700"/>
          </a:xfrm>
          <a:prstGeom prst="wedgeRoundRectCallout">
            <a:avLst>
              <a:gd name="adj1" fmla="val -50000"/>
              <a:gd name="adj2" fmla="val 144356"/>
              <a:gd name="adj3" fmla="val 16667"/>
            </a:avLst>
          </a:prstGeom>
          <a:solidFill>
            <a:srgbClr val="70B8D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en-GB" altLang="zh-CN" sz="2400">
              <a:solidFill>
                <a:srgbClr val="000066"/>
              </a:solidFill>
              <a:latin typeface="Times New Roman" panose="02020603050405020304" pitchFamily="18" charset="0"/>
              <a:ea typeface="楷体_GB2312" pitchFamily="49" charset="-122"/>
            </a:endParaRPr>
          </a:p>
        </p:txBody>
      </p:sp>
      <p:sp>
        <p:nvSpPr>
          <p:cNvPr id="17470" name="Rectangle 131"/>
          <p:cNvSpPr>
            <a:spLocks noChangeArrowheads="1"/>
          </p:cNvSpPr>
          <p:nvPr/>
        </p:nvSpPr>
        <p:spPr bwMode="auto">
          <a:xfrm>
            <a:off x="3886200" y="1881188"/>
            <a:ext cx="990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Times New Roman" panose="02020603050405020304" pitchFamily="18" charset="0"/>
                <a:ea typeface="楷体_GB2312" pitchFamily="49" charset="-122"/>
              </a:rPr>
              <a:t>刷新</a:t>
            </a:r>
            <a:r>
              <a:rPr lang="en-US" altLang="zh-CN" sz="2400">
                <a:solidFill>
                  <a:srgbClr val="000066"/>
                </a:solidFill>
                <a:latin typeface="Times New Roman" panose="02020603050405020304" pitchFamily="18" charset="0"/>
                <a:ea typeface="楷体_GB2312" pitchFamily="49" charset="-122"/>
              </a:rPr>
              <a:t>R</a:t>
            </a:r>
          </a:p>
        </p:txBody>
      </p:sp>
      <p:sp>
        <p:nvSpPr>
          <p:cNvPr id="17471" name="Rectangle 132"/>
          <p:cNvSpPr>
            <a:spLocks noChangeArrowheads="1"/>
          </p:cNvSpPr>
          <p:nvPr/>
        </p:nvSpPr>
        <p:spPr bwMode="auto">
          <a:xfrm>
            <a:off x="3851275" y="2673350"/>
            <a:ext cx="9826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Times New Roman" panose="02020603050405020304" pitchFamily="18" charset="0"/>
                <a:ea typeface="楷体_GB2312" pitchFamily="49" charset="-122"/>
              </a:rPr>
              <a:t>行选线</a:t>
            </a:r>
            <a:r>
              <a:rPr lang="en-US" altLang="zh-CN" sz="2400">
                <a:solidFill>
                  <a:srgbClr val="000066"/>
                </a:solidFill>
                <a:latin typeface="Times New Roman" panose="02020603050405020304" pitchFamily="18" charset="0"/>
                <a:ea typeface="楷体_GB2312" pitchFamily="49" charset="-122"/>
              </a:rPr>
              <a:t>X</a:t>
            </a:r>
          </a:p>
        </p:txBody>
      </p:sp>
      <p:graphicFrame>
        <p:nvGraphicFramePr>
          <p:cNvPr id="17472" name="Object 133"/>
          <p:cNvGraphicFramePr>
            <a:graphicFrameLocks noChangeAspect="1"/>
          </p:cNvGraphicFramePr>
          <p:nvPr/>
        </p:nvGraphicFramePr>
        <p:xfrm>
          <a:off x="3981450" y="4217988"/>
          <a:ext cx="425450" cy="468312"/>
        </p:xfrm>
        <a:graphic>
          <a:graphicData uri="http://schemas.openxmlformats.org/presentationml/2006/ole">
            <mc:AlternateContent xmlns:mc="http://schemas.openxmlformats.org/markup-compatibility/2006">
              <mc:Choice xmlns:v="urn:schemas-microsoft-com:vml" Requires="v">
                <p:oleObj spid="_x0000_s18435" name="公式" r:id="rId5" imgW="266584" imgH="279279" progId="Equation.3">
                  <p:embed/>
                </p:oleObj>
              </mc:Choice>
              <mc:Fallback>
                <p:oleObj name="公式" r:id="rId5" imgW="266584" imgH="279279" progId="Equation.3">
                  <p:embed/>
                  <p:pic>
                    <p:nvPicPr>
                      <p:cNvPr id="17472" name="Object 1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1450" y="4217988"/>
                        <a:ext cx="425450" cy="468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73" name="Object 134"/>
          <p:cNvGraphicFramePr>
            <a:graphicFrameLocks noChangeAspect="1"/>
          </p:cNvGraphicFramePr>
          <p:nvPr/>
        </p:nvGraphicFramePr>
        <p:xfrm>
          <a:off x="3919538" y="4751388"/>
          <a:ext cx="409575" cy="292100"/>
        </p:xfrm>
        <a:graphic>
          <a:graphicData uri="http://schemas.openxmlformats.org/presentationml/2006/ole">
            <mc:AlternateContent xmlns:mc="http://schemas.openxmlformats.org/markup-compatibility/2006">
              <mc:Choice xmlns:v="urn:schemas-microsoft-com:vml" Requires="v">
                <p:oleObj spid="_x0000_s18436" name="公式" r:id="rId7" imgW="431613" imgH="291973" progId="Equation.3">
                  <p:embed/>
                </p:oleObj>
              </mc:Choice>
              <mc:Fallback>
                <p:oleObj name="公式" r:id="rId7" imgW="431613" imgH="291973" progId="Equation.3">
                  <p:embed/>
                  <p:pic>
                    <p:nvPicPr>
                      <p:cNvPr id="17473" name="Object 13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9538" y="4751388"/>
                        <a:ext cx="409575" cy="29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474" name="Object 135"/>
          <p:cNvGraphicFramePr>
            <a:graphicFrameLocks noChangeAspect="1"/>
          </p:cNvGraphicFramePr>
          <p:nvPr/>
        </p:nvGraphicFramePr>
        <p:xfrm>
          <a:off x="4106863" y="5108575"/>
          <a:ext cx="287337" cy="354013"/>
        </p:xfrm>
        <a:graphic>
          <a:graphicData uri="http://schemas.openxmlformats.org/presentationml/2006/ole">
            <mc:AlternateContent xmlns:mc="http://schemas.openxmlformats.org/markup-compatibility/2006">
              <mc:Choice xmlns:v="urn:schemas-microsoft-com:vml" Requires="v">
                <p:oleObj spid="_x0000_s18437" name="公式" r:id="rId8" imgW="228501" imgH="266584" progId="Equation.3">
                  <p:embed/>
                </p:oleObj>
              </mc:Choice>
              <mc:Fallback>
                <p:oleObj name="公式" r:id="rId8" imgW="228501" imgH="266584" progId="Equation.3">
                  <p:embed/>
                  <p:pic>
                    <p:nvPicPr>
                      <p:cNvPr id="17474" name="Object 13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06863" y="5108575"/>
                        <a:ext cx="287337" cy="354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75" name="AutoShape 136"/>
          <p:cNvSpPr>
            <a:spLocks noChangeArrowheads="1"/>
          </p:cNvSpPr>
          <p:nvPr/>
        </p:nvSpPr>
        <p:spPr bwMode="auto">
          <a:xfrm>
            <a:off x="4395788" y="5759450"/>
            <a:ext cx="0" cy="393700"/>
          </a:xfrm>
          <a:prstGeom prst="wedgeRoundRectCallout">
            <a:avLst>
              <a:gd name="adj1" fmla="val -50000"/>
              <a:gd name="adj2" fmla="val -143546"/>
              <a:gd name="adj3" fmla="val 16667"/>
            </a:avLst>
          </a:prstGeom>
          <a:solidFill>
            <a:srgbClr val="70B8D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endParaRPr lang="en-GB" altLang="zh-CN" sz="2400">
              <a:solidFill>
                <a:srgbClr val="000066"/>
              </a:solidFill>
              <a:latin typeface="Times New Roman" panose="02020603050405020304" pitchFamily="18" charset="0"/>
              <a:ea typeface="楷体_GB2312" pitchFamily="49" charset="-122"/>
            </a:endParaRPr>
          </a:p>
        </p:txBody>
      </p:sp>
      <p:sp>
        <p:nvSpPr>
          <p:cNvPr id="17476" name="Rectangle 137"/>
          <p:cNvSpPr>
            <a:spLocks noChangeArrowheads="1"/>
          </p:cNvSpPr>
          <p:nvPr/>
        </p:nvSpPr>
        <p:spPr bwMode="auto">
          <a:xfrm>
            <a:off x="5183188" y="2997200"/>
            <a:ext cx="17748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Times New Roman" panose="02020603050405020304" pitchFamily="18" charset="0"/>
                <a:ea typeface="楷体_GB2312" pitchFamily="49" charset="-122"/>
              </a:rPr>
              <a:t>输出缓冲器</a:t>
            </a:r>
            <a:r>
              <a:rPr lang="en-US" altLang="zh-CN" sz="2000">
                <a:solidFill>
                  <a:srgbClr val="000066"/>
                </a:solidFill>
                <a:latin typeface="Times New Roman" panose="02020603050405020304" pitchFamily="18" charset="0"/>
                <a:ea typeface="楷体_GB2312" pitchFamily="49" charset="-122"/>
              </a:rPr>
              <a:t>/</a:t>
            </a:r>
            <a:r>
              <a:rPr lang="zh-CN" altLang="en-US" sz="2000">
                <a:solidFill>
                  <a:srgbClr val="000066"/>
                </a:solidFill>
                <a:latin typeface="Times New Roman" panose="02020603050405020304" pitchFamily="18" charset="0"/>
                <a:ea typeface="楷体_GB2312" pitchFamily="49" charset="-122"/>
              </a:rPr>
              <a:t>灵敏放大器</a:t>
            </a:r>
          </a:p>
        </p:txBody>
      </p:sp>
      <p:sp>
        <p:nvSpPr>
          <p:cNvPr id="17477" name="Rectangle 138"/>
          <p:cNvSpPr>
            <a:spLocks noChangeArrowheads="1"/>
          </p:cNvSpPr>
          <p:nvPr/>
        </p:nvSpPr>
        <p:spPr bwMode="auto">
          <a:xfrm>
            <a:off x="5249863" y="1816100"/>
            <a:ext cx="1454150" cy="3968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Times New Roman" panose="02020603050405020304" pitchFamily="18" charset="0"/>
                <a:ea typeface="楷体_GB2312" pitchFamily="49" charset="-122"/>
              </a:rPr>
              <a:t>刷新缓冲器</a:t>
            </a:r>
          </a:p>
        </p:txBody>
      </p:sp>
      <p:sp>
        <p:nvSpPr>
          <p:cNvPr id="17478" name="Rectangle 139"/>
          <p:cNvSpPr>
            <a:spLocks noChangeArrowheads="1"/>
          </p:cNvSpPr>
          <p:nvPr/>
        </p:nvSpPr>
        <p:spPr bwMode="auto">
          <a:xfrm>
            <a:off x="4978400" y="5487988"/>
            <a:ext cx="145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Times New Roman" panose="02020603050405020304" pitchFamily="18" charset="0"/>
                <a:ea typeface="楷体_GB2312" pitchFamily="49" charset="-122"/>
              </a:rPr>
              <a:t>输入缓冲器</a:t>
            </a:r>
          </a:p>
        </p:txBody>
      </p:sp>
      <p:sp>
        <p:nvSpPr>
          <p:cNvPr id="17479" name="Rectangle 140"/>
          <p:cNvSpPr>
            <a:spLocks noChangeArrowheads="1"/>
          </p:cNvSpPr>
          <p:nvPr/>
        </p:nvSpPr>
        <p:spPr bwMode="auto">
          <a:xfrm>
            <a:off x="7058025" y="5238750"/>
            <a:ext cx="5508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000">
                <a:solidFill>
                  <a:srgbClr val="000066"/>
                </a:solidFill>
                <a:latin typeface="Times New Roman" panose="02020603050405020304" pitchFamily="18" charset="0"/>
                <a:ea typeface="楷体_GB2312" pitchFamily="49" charset="-122"/>
              </a:rPr>
              <a:t>位</a:t>
            </a:r>
          </a:p>
          <a:p>
            <a:pPr eaLnBrk="1" hangingPunct="1"/>
            <a:r>
              <a:rPr lang="zh-CN" altLang="en-US" sz="2000">
                <a:solidFill>
                  <a:srgbClr val="000066"/>
                </a:solidFill>
                <a:latin typeface="Times New Roman" panose="02020603050405020304" pitchFamily="18" charset="0"/>
                <a:ea typeface="楷体_GB2312" pitchFamily="49" charset="-122"/>
              </a:rPr>
              <a:t>线</a:t>
            </a:r>
          </a:p>
          <a:p>
            <a:pPr eaLnBrk="1" hangingPunct="1"/>
            <a:r>
              <a:rPr lang="en-US" altLang="zh-CN" sz="2400">
                <a:solidFill>
                  <a:srgbClr val="000066"/>
                </a:solidFill>
                <a:latin typeface="Times New Roman" panose="02020603050405020304" pitchFamily="18" charset="0"/>
                <a:ea typeface="楷体_GB2312" pitchFamily="49" charset="-122"/>
              </a:rPr>
              <a:t>B</a:t>
            </a:r>
          </a:p>
        </p:txBody>
      </p:sp>
      <p:sp>
        <p:nvSpPr>
          <p:cNvPr id="17480" name="Rectangle 141"/>
          <p:cNvSpPr>
            <a:spLocks noChangeArrowheads="1"/>
          </p:cNvSpPr>
          <p:nvPr/>
        </p:nvSpPr>
        <p:spPr bwMode="auto">
          <a:xfrm>
            <a:off x="4330700" y="1701800"/>
            <a:ext cx="4535488" cy="4221163"/>
          </a:xfrm>
          <a:prstGeom prst="rect">
            <a:avLst/>
          </a:prstGeom>
          <a:noFill/>
          <a:ln w="19050">
            <a:solidFill>
              <a:srgbClr val="70B8D2"/>
            </a:solidFill>
            <a:miter lim="800000"/>
            <a:headEnd/>
            <a:tailEnd/>
          </a:ln>
          <a:effectLst/>
          <a:extLst>
            <a:ext uri="{909E8E84-426E-40DD-AFC4-6F175D3DCCD1}">
              <a14:hiddenFill xmlns:a14="http://schemas.microsoft.com/office/drawing/2010/main">
                <a:solidFill>
                  <a:schemeClr val="accent1">
                    <a:alpha val="47842"/>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401550" name="Rectangle 142"/>
          <p:cNvSpPr>
            <a:spLocks noChangeArrowheads="1"/>
          </p:cNvSpPr>
          <p:nvPr/>
        </p:nvSpPr>
        <p:spPr bwMode="auto">
          <a:xfrm>
            <a:off x="107950" y="3392488"/>
            <a:ext cx="3455988"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每次读出后，必须及时对读出单元刷新，即此时刷新控制</a:t>
            </a:r>
            <a:r>
              <a:rPr lang="en-US" altLang="zh-CN" sz="2400" i="1">
                <a:solidFill>
                  <a:srgbClr val="000066"/>
                </a:solidFill>
                <a:latin typeface="Times New Roman" panose="02020603050405020304" pitchFamily="18" charset="0"/>
                <a:ea typeface="楷体_GB2312" pitchFamily="49" charset="-122"/>
              </a:rPr>
              <a:t>R</a:t>
            </a:r>
            <a:r>
              <a:rPr lang="zh-CN" altLang="en-US" sz="2400">
                <a:solidFill>
                  <a:srgbClr val="000066"/>
                </a:solidFill>
                <a:latin typeface="Times New Roman" panose="02020603050405020304" pitchFamily="18" charset="0"/>
                <a:ea typeface="楷体_GB2312" pitchFamily="49" charset="-122"/>
              </a:rPr>
              <a:t>也为高电平，则读出的数据又经刷新缓冲器和位线对电容器</a:t>
            </a:r>
            <a:r>
              <a:rPr lang="en-US" altLang="zh-CN" sz="2400" i="1">
                <a:solidFill>
                  <a:srgbClr val="000066"/>
                </a:solidFill>
                <a:latin typeface="Times New Roman" panose="02020603050405020304" pitchFamily="18" charset="0"/>
                <a:ea typeface="楷体_GB2312" pitchFamily="49" charset="-122"/>
              </a:rPr>
              <a:t>C</a:t>
            </a:r>
            <a:r>
              <a:rPr lang="zh-CN" altLang="en-US" sz="2400">
                <a:solidFill>
                  <a:srgbClr val="000066"/>
                </a:solidFill>
                <a:latin typeface="Times New Roman" panose="02020603050405020304" pitchFamily="18" charset="0"/>
                <a:ea typeface="楷体_GB2312" pitchFamily="49" charset="-122"/>
              </a:rPr>
              <a:t>进行刷新。</a:t>
            </a:r>
          </a:p>
        </p:txBody>
      </p:sp>
    </p:spTree>
    <p:extLst>
      <p:ext uri="{BB962C8B-B14F-4D97-AF65-F5344CB8AC3E}">
        <p14:creationId xmlns:p14="http://schemas.microsoft.com/office/powerpoint/2010/main" val="469993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01412"/>
                                        </p:tgtEl>
                                        <p:attrNameLst>
                                          <p:attrName>style.visibility</p:attrName>
                                        </p:attrNameLst>
                                      </p:cBhvr>
                                      <p:to>
                                        <p:strVal val="visible"/>
                                      </p:to>
                                    </p:set>
                                    <p:animEffect transition="in" filter="strips(downRight)">
                                      <p:cBhvr>
                                        <p:cTn id="7" dur="500"/>
                                        <p:tgtEl>
                                          <p:spTgt spid="4014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01415"/>
                                        </p:tgtEl>
                                        <p:attrNameLst>
                                          <p:attrName>style.visibility</p:attrName>
                                        </p:attrNameLst>
                                      </p:cBhvr>
                                      <p:to>
                                        <p:strVal val="visible"/>
                                      </p:to>
                                    </p:set>
                                    <p:animEffect transition="in" filter="strips(downRight)">
                                      <p:cBhvr>
                                        <p:cTn id="12" dur="500"/>
                                        <p:tgtEl>
                                          <p:spTgt spid="4014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01416"/>
                                        </p:tgtEl>
                                        <p:attrNameLst>
                                          <p:attrName>style.visibility</p:attrName>
                                        </p:attrNameLst>
                                      </p:cBhvr>
                                      <p:to>
                                        <p:strVal val="visible"/>
                                      </p:to>
                                    </p:set>
                                    <p:animEffect transition="in" filter="wipe(up)">
                                      <p:cBhvr>
                                        <p:cTn id="17" dur="500"/>
                                        <p:tgtEl>
                                          <p:spTgt spid="4014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01550"/>
                                        </p:tgtEl>
                                        <p:attrNameLst>
                                          <p:attrName>style.visibility</p:attrName>
                                        </p:attrNameLst>
                                      </p:cBhvr>
                                      <p:to>
                                        <p:strVal val="visible"/>
                                      </p:to>
                                    </p:set>
                                    <p:animEffect transition="in" filter="wipe(up)">
                                      <p:cBhvr>
                                        <p:cTn id="22" dur="500"/>
                                        <p:tgtEl>
                                          <p:spTgt spid="4015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5" grpId="0"/>
      <p:bldP spid="401416" grpId="0"/>
      <p:bldP spid="40155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1439863" y="476250"/>
            <a:ext cx="6756400"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800">
                <a:solidFill>
                  <a:schemeClr val="accent2"/>
                </a:solidFill>
                <a:latin typeface="Times New Roman" panose="02020603050405020304" pitchFamily="18" charset="0"/>
                <a:sym typeface="Symbol" panose="05050102010706020507" pitchFamily="18" charset="2"/>
              </a:rPr>
              <a:t>7.2.4 </a:t>
            </a:r>
            <a:r>
              <a:rPr lang="zh-CN" altLang="en-US" sz="2800">
                <a:solidFill>
                  <a:schemeClr val="accent2"/>
                </a:solidFill>
                <a:latin typeface="Times New Roman" panose="02020603050405020304" pitchFamily="18" charset="0"/>
              </a:rPr>
              <a:t>存储器容量的扩展</a:t>
            </a:r>
            <a:endParaRPr lang="zh-CN" altLang="en-US" sz="2400">
              <a:solidFill>
                <a:srgbClr val="000066"/>
              </a:solidFill>
              <a:latin typeface="Times New Roman" panose="02020603050405020304" pitchFamily="18" charset="0"/>
            </a:endParaRPr>
          </a:p>
        </p:txBody>
      </p:sp>
      <p:sp>
        <p:nvSpPr>
          <p:cNvPr id="402437" name="Text Box 5"/>
          <p:cNvSpPr txBox="1">
            <a:spLocks noChangeArrowheads="1"/>
          </p:cNvSpPr>
          <p:nvPr/>
        </p:nvSpPr>
        <p:spPr bwMode="auto">
          <a:xfrm>
            <a:off x="971550" y="5445125"/>
            <a:ext cx="66452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    </a:t>
            </a:r>
            <a:r>
              <a:rPr kumimoji="1" lang="zh-CN" altLang="en-US" sz="2400">
                <a:solidFill>
                  <a:srgbClr val="000066"/>
                </a:solidFill>
                <a:latin typeface="Times New Roman" panose="02020603050405020304" pitchFamily="18" charset="0"/>
                <a:ea typeface="楷体_GB2312" pitchFamily="49" charset="-122"/>
              </a:rPr>
              <a:t>位扩展可以利用芯片的并联方式实现。</a:t>
            </a:r>
          </a:p>
        </p:txBody>
      </p:sp>
      <p:sp>
        <p:nvSpPr>
          <p:cNvPr id="18436" name="Text Box 36"/>
          <p:cNvSpPr txBox="1">
            <a:spLocks noChangeArrowheads="1"/>
          </p:cNvSpPr>
          <p:nvPr/>
        </p:nvSpPr>
        <p:spPr bwMode="auto">
          <a:xfrm>
            <a:off x="4133850" y="5876925"/>
            <a:ext cx="10017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endParaRPr kumimoji="1" lang="en-GB" altLang="zh-CN" sz="2000">
              <a:solidFill>
                <a:srgbClr val="000066"/>
              </a:solidFill>
              <a:latin typeface="Times New Roman" panose="02020603050405020304" pitchFamily="18" charset="0"/>
              <a:ea typeface="楷体_GB2312" pitchFamily="49" charset="-122"/>
            </a:endParaRPr>
          </a:p>
        </p:txBody>
      </p:sp>
      <p:grpSp>
        <p:nvGrpSpPr>
          <p:cNvPr id="402505" name="Group 73"/>
          <p:cNvGrpSpPr>
            <a:grpSpLocks/>
          </p:cNvGrpSpPr>
          <p:nvPr/>
        </p:nvGrpSpPr>
        <p:grpSpPr bwMode="auto">
          <a:xfrm>
            <a:off x="1427163" y="2060575"/>
            <a:ext cx="6864350" cy="3267075"/>
            <a:chOff x="899" y="1298"/>
            <a:chExt cx="4324" cy="2058"/>
          </a:xfrm>
        </p:grpSpPr>
        <p:grpSp>
          <p:nvGrpSpPr>
            <p:cNvPr id="18439" name="Group 6"/>
            <p:cNvGrpSpPr>
              <a:grpSpLocks/>
            </p:cNvGrpSpPr>
            <p:nvPr/>
          </p:nvGrpSpPr>
          <p:grpSpPr bwMode="auto">
            <a:xfrm>
              <a:off x="960" y="2001"/>
              <a:ext cx="3440" cy="524"/>
              <a:chOff x="907" y="2546"/>
              <a:chExt cx="3485" cy="524"/>
            </a:xfrm>
          </p:grpSpPr>
          <p:sp>
            <p:nvSpPr>
              <p:cNvPr id="18498" name="Text Box 7"/>
              <p:cNvSpPr txBox="1">
                <a:spLocks noChangeArrowheads="1"/>
              </p:cNvSpPr>
              <p:nvPr/>
            </p:nvSpPr>
            <p:spPr bwMode="auto">
              <a:xfrm>
                <a:off x="4100" y="2660"/>
                <a:ext cx="292" cy="14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sz="2000">
                    <a:solidFill>
                      <a:srgbClr val="000066"/>
                    </a:solidFill>
                    <a:latin typeface="Times New Roman" panose="02020603050405020304" pitchFamily="18" charset="0"/>
                    <a:ea typeface="楷体_GB2312" pitchFamily="49" charset="-122"/>
                  </a:rPr>
                  <a:t>···</a:t>
                </a:r>
              </a:p>
            </p:txBody>
          </p:sp>
          <p:sp>
            <p:nvSpPr>
              <p:cNvPr id="18499" name="Line 8"/>
              <p:cNvSpPr>
                <a:spLocks noChangeShapeType="1"/>
              </p:cNvSpPr>
              <p:nvPr/>
            </p:nvSpPr>
            <p:spPr bwMode="auto">
              <a:xfrm flipV="1">
                <a:off x="3731" y="2703"/>
                <a:ext cx="0" cy="367"/>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500" name="Text Box 9"/>
              <p:cNvSpPr txBox="1">
                <a:spLocks noChangeArrowheads="1"/>
              </p:cNvSpPr>
              <p:nvPr/>
            </p:nvSpPr>
            <p:spPr bwMode="auto">
              <a:xfrm>
                <a:off x="907" y="2546"/>
                <a:ext cx="337"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sz="2000" i="1">
                    <a:solidFill>
                      <a:srgbClr val="000066"/>
                    </a:solidFill>
                    <a:latin typeface="Times New Roman" panose="02020603050405020304" pitchFamily="18" charset="0"/>
                    <a:ea typeface="楷体_GB2312" pitchFamily="49" charset="-122"/>
                  </a:rPr>
                  <a:t>CE</a:t>
                </a:r>
              </a:p>
            </p:txBody>
          </p:sp>
          <p:sp>
            <p:nvSpPr>
              <p:cNvPr id="18501" name="Line 10"/>
              <p:cNvSpPr>
                <a:spLocks noChangeShapeType="1"/>
              </p:cNvSpPr>
              <p:nvPr/>
            </p:nvSpPr>
            <p:spPr bwMode="auto">
              <a:xfrm>
                <a:off x="1282" y="2694"/>
                <a:ext cx="2449"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502" name="Line 11"/>
              <p:cNvSpPr>
                <a:spLocks noChangeShapeType="1"/>
              </p:cNvSpPr>
              <p:nvPr/>
            </p:nvSpPr>
            <p:spPr bwMode="auto">
              <a:xfrm flipV="1">
                <a:off x="1815" y="2707"/>
                <a:ext cx="0" cy="35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503" name="Oval 12"/>
              <p:cNvSpPr>
                <a:spLocks noChangeArrowheads="1"/>
              </p:cNvSpPr>
              <p:nvPr/>
            </p:nvSpPr>
            <p:spPr bwMode="auto">
              <a:xfrm>
                <a:off x="1797" y="2680"/>
                <a:ext cx="32" cy="27"/>
              </a:xfrm>
              <a:prstGeom prst="ellipse">
                <a:avLst/>
              </a:prstGeom>
              <a:solidFill>
                <a:srgbClr val="000000"/>
              </a:solidFill>
              <a:ln w="12700">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nvGrpSpPr>
            <p:cNvPr id="18440" name="Group 13"/>
            <p:cNvGrpSpPr>
              <a:grpSpLocks/>
            </p:cNvGrpSpPr>
            <p:nvPr/>
          </p:nvGrpSpPr>
          <p:grpSpPr bwMode="auto">
            <a:xfrm>
              <a:off x="996" y="1298"/>
              <a:ext cx="3517" cy="1162"/>
              <a:chOff x="952" y="1298"/>
              <a:chExt cx="3517" cy="1162"/>
            </a:xfrm>
          </p:grpSpPr>
          <p:sp>
            <p:nvSpPr>
              <p:cNvPr id="18485" name="Oval 14"/>
              <p:cNvSpPr>
                <a:spLocks noChangeArrowheads="1"/>
              </p:cNvSpPr>
              <p:nvPr/>
            </p:nvSpPr>
            <p:spPr bwMode="auto">
              <a:xfrm>
                <a:off x="2553" y="1480"/>
                <a:ext cx="52" cy="45"/>
              </a:xfrm>
              <a:prstGeom prst="ellipse">
                <a:avLst/>
              </a:prstGeom>
              <a:solidFill>
                <a:srgbClr val="000000"/>
              </a:solidFill>
              <a:ln w="12700">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8486" name="Oval 15"/>
              <p:cNvSpPr>
                <a:spLocks noChangeArrowheads="1"/>
              </p:cNvSpPr>
              <p:nvPr/>
            </p:nvSpPr>
            <p:spPr bwMode="auto">
              <a:xfrm>
                <a:off x="2064" y="1888"/>
                <a:ext cx="63" cy="54"/>
              </a:xfrm>
              <a:prstGeom prst="ellipse">
                <a:avLst/>
              </a:prstGeom>
              <a:solidFill>
                <a:srgbClr val="000000"/>
              </a:solidFill>
              <a:ln w="12700">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8487" name="Text Box 16"/>
              <p:cNvSpPr txBox="1">
                <a:spLocks noChangeArrowheads="1"/>
              </p:cNvSpPr>
              <p:nvPr/>
            </p:nvSpPr>
            <p:spPr bwMode="auto">
              <a:xfrm>
                <a:off x="1211" y="1701"/>
                <a:ext cx="255" cy="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a:solidFill>
                      <a:srgbClr val="000066"/>
                    </a:solidFill>
                    <a:latin typeface="Times New Roman" panose="02020603050405020304" pitchFamily="18" charset="0"/>
                    <a:ea typeface="楷体_GB2312" pitchFamily="49" charset="-122"/>
                  </a:rPr>
                  <a:t>┇</a:t>
                </a:r>
              </a:p>
            </p:txBody>
          </p:sp>
          <p:grpSp>
            <p:nvGrpSpPr>
              <p:cNvPr id="18488" name="Group 17"/>
              <p:cNvGrpSpPr>
                <a:grpSpLocks/>
              </p:cNvGrpSpPr>
              <p:nvPr/>
            </p:nvGrpSpPr>
            <p:grpSpPr bwMode="auto">
              <a:xfrm>
                <a:off x="952" y="1298"/>
                <a:ext cx="3517" cy="1162"/>
                <a:chOff x="960" y="1613"/>
                <a:chExt cx="3517" cy="1162"/>
              </a:xfrm>
            </p:grpSpPr>
            <p:sp>
              <p:nvSpPr>
                <p:cNvPr id="18490" name="Line 18"/>
                <p:cNvSpPr>
                  <a:spLocks noChangeShapeType="1"/>
                </p:cNvSpPr>
                <p:nvPr/>
              </p:nvSpPr>
              <p:spPr bwMode="auto">
                <a:xfrm flipV="1">
                  <a:off x="2581" y="1819"/>
                  <a:ext cx="0" cy="9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8491" name="Group 19"/>
                <p:cNvGrpSpPr>
                  <a:grpSpLocks/>
                </p:cNvGrpSpPr>
                <p:nvPr/>
              </p:nvGrpSpPr>
              <p:grpSpPr bwMode="auto">
                <a:xfrm>
                  <a:off x="1282" y="1813"/>
                  <a:ext cx="3195" cy="962"/>
                  <a:chOff x="1282" y="1813"/>
                  <a:chExt cx="3195" cy="962"/>
                </a:xfrm>
              </p:grpSpPr>
              <p:sp>
                <p:nvSpPr>
                  <p:cNvPr id="18493" name="Line 20"/>
                  <p:cNvSpPr>
                    <a:spLocks noChangeShapeType="1"/>
                  </p:cNvSpPr>
                  <p:nvPr/>
                </p:nvSpPr>
                <p:spPr bwMode="auto">
                  <a:xfrm>
                    <a:off x="1282" y="1816"/>
                    <a:ext cx="319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94" name="Line 21"/>
                  <p:cNvSpPr>
                    <a:spLocks noChangeShapeType="1"/>
                  </p:cNvSpPr>
                  <p:nvPr/>
                </p:nvSpPr>
                <p:spPr bwMode="auto">
                  <a:xfrm>
                    <a:off x="1282" y="2226"/>
                    <a:ext cx="2812"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95" name="Line 22"/>
                  <p:cNvSpPr>
                    <a:spLocks noChangeShapeType="1"/>
                  </p:cNvSpPr>
                  <p:nvPr/>
                </p:nvSpPr>
                <p:spPr bwMode="auto">
                  <a:xfrm flipV="1">
                    <a:off x="2105" y="2227"/>
                    <a:ext cx="0" cy="53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96" name="Line 23"/>
                  <p:cNvSpPr>
                    <a:spLocks noChangeShapeType="1"/>
                  </p:cNvSpPr>
                  <p:nvPr/>
                </p:nvSpPr>
                <p:spPr bwMode="auto">
                  <a:xfrm flipV="1">
                    <a:off x="4094" y="2217"/>
                    <a:ext cx="0" cy="553"/>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97" name="Line 24"/>
                  <p:cNvSpPr>
                    <a:spLocks noChangeShapeType="1"/>
                  </p:cNvSpPr>
                  <p:nvPr/>
                </p:nvSpPr>
                <p:spPr bwMode="auto">
                  <a:xfrm flipV="1">
                    <a:off x="4470" y="1813"/>
                    <a:ext cx="0" cy="962"/>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8492" name="Text Box 25"/>
                <p:cNvSpPr txBox="1">
                  <a:spLocks noChangeArrowheads="1"/>
                </p:cNvSpPr>
                <p:nvPr/>
              </p:nvSpPr>
              <p:spPr bwMode="auto">
                <a:xfrm>
                  <a:off x="960" y="1613"/>
                  <a:ext cx="379"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i="1">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11</a:t>
                  </a:r>
                  <a:endParaRPr lang="en-US" altLang="zh-CN">
                    <a:solidFill>
                      <a:srgbClr val="000066"/>
                    </a:solidFill>
                    <a:latin typeface="Times New Roman" panose="02020603050405020304" pitchFamily="18" charset="0"/>
                    <a:ea typeface="楷体_GB2312" pitchFamily="49" charset="-122"/>
                  </a:endParaRPr>
                </a:p>
              </p:txBody>
            </p:sp>
          </p:grpSp>
          <p:sp>
            <p:nvSpPr>
              <p:cNvPr id="18489" name="Text Box 26"/>
              <p:cNvSpPr txBox="1">
                <a:spLocks noChangeArrowheads="1"/>
              </p:cNvSpPr>
              <p:nvPr/>
            </p:nvSpPr>
            <p:spPr bwMode="auto">
              <a:xfrm>
                <a:off x="973" y="1825"/>
                <a:ext cx="379"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i="1">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0</a:t>
                </a:r>
                <a:endParaRPr lang="en-US" altLang="zh-CN">
                  <a:solidFill>
                    <a:srgbClr val="000066"/>
                  </a:solidFill>
                  <a:latin typeface="Times New Roman" panose="02020603050405020304" pitchFamily="18" charset="0"/>
                  <a:ea typeface="楷体_GB2312" pitchFamily="49" charset="-122"/>
                </a:endParaRPr>
              </a:p>
            </p:txBody>
          </p:sp>
        </p:grpSp>
        <p:grpSp>
          <p:nvGrpSpPr>
            <p:cNvPr id="18441" name="Group 27"/>
            <p:cNvGrpSpPr>
              <a:grpSpLocks/>
            </p:cNvGrpSpPr>
            <p:nvPr/>
          </p:nvGrpSpPr>
          <p:grpSpPr bwMode="auto">
            <a:xfrm>
              <a:off x="899" y="2274"/>
              <a:ext cx="2571" cy="250"/>
              <a:chOff x="844" y="3126"/>
              <a:chExt cx="2639" cy="388"/>
            </a:xfrm>
          </p:grpSpPr>
          <p:sp>
            <p:nvSpPr>
              <p:cNvPr id="18477" name="Oval 28"/>
              <p:cNvSpPr>
                <a:spLocks noChangeArrowheads="1"/>
              </p:cNvSpPr>
              <p:nvPr/>
            </p:nvSpPr>
            <p:spPr bwMode="auto">
              <a:xfrm>
                <a:off x="1492" y="3165"/>
                <a:ext cx="32" cy="27"/>
              </a:xfrm>
              <a:prstGeom prst="ellipse">
                <a:avLst/>
              </a:prstGeom>
              <a:solidFill>
                <a:srgbClr val="000000"/>
              </a:solidFill>
              <a:ln w="12700">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8478" name="Text Box 29"/>
              <p:cNvSpPr txBox="1">
                <a:spLocks noChangeArrowheads="1"/>
              </p:cNvSpPr>
              <p:nvPr/>
            </p:nvSpPr>
            <p:spPr bwMode="auto">
              <a:xfrm>
                <a:off x="2209" y="3148"/>
                <a:ext cx="291"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sz="2000">
                    <a:solidFill>
                      <a:srgbClr val="000066"/>
                    </a:solidFill>
                    <a:latin typeface="Times New Roman" panose="02020603050405020304" pitchFamily="18" charset="0"/>
                    <a:ea typeface="楷体_GB2312" pitchFamily="49" charset="-122"/>
                  </a:rPr>
                  <a:t>···</a:t>
                </a:r>
              </a:p>
            </p:txBody>
          </p:sp>
          <p:sp>
            <p:nvSpPr>
              <p:cNvPr id="18479" name="Line 30"/>
              <p:cNvSpPr>
                <a:spLocks noChangeShapeType="1"/>
              </p:cNvSpPr>
              <p:nvPr/>
            </p:nvSpPr>
            <p:spPr bwMode="auto">
              <a:xfrm flipV="1">
                <a:off x="1503" y="3192"/>
                <a:ext cx="0" cy="209"/>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80" name="Line 31"/>
              <p:cNvSpPr>
                <a:spLocks noChangeShapeType="1"/>
              </p:cNvSpPr>
              <p:nvPr/>
            </p:nvSpPr>
            <p:spPr bwMode="auto">
              <a:xfrm>
                <a:off x="1282" y="3179"/>
                <a:ext cx="2193"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81" name="Line 32"/>
              <p:cNvSpPr>
                <a:spLocks noChangeShapeType="1"/>
              </p:cNvSpPr>
              <p:nvPr/>
            </p:nvSpPr>
            <p:spPr bwMode="auto">
              <a:xfrm flipH="1" flipV="1">
                <a:off x="3483" y="3189"/>
                <a:ext cx="0" cy="216"/>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8482" name="Group 33"/>
              <p:cNvGrpSpPr>
                <a:grpSpLocks/>
              </p:cNvGrpSpPr>
              <p:nvPr/>
            </p:nvGrpSpPr>
            <p:grpSpPr bwMode="auto">
              <a:xfrm>
                <a:off x="844" y="3126"/>
                <a:ext cx="429" cy="388"/>
                <a:chOff x="499" y="2568"/>
                <a:chExt cx="456" cy="480"/>
              </a:xfrm>
            </p:grpSpPr>
            <p:sp>
              <p:nvSpPr>
                <p:cNvPr id="18483" name="Text Box 34"/>
                <p:cNvSpPr txBox="1">
                  <a:spLocks noChangeArrowheads="1"/>
                </p:cNvSpPr>
                <p:nvPr/>
              </p:nvSpPr>
              <p:spPr bwMode="auto">
                <a:xfrm>
                  <a:off x="499" y="2568"/>
                  <a:ext cx="456" cy="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i="1">
                      <a:solidFill>
                        <a:srgbClr val="000066"/>
                      </a:solidFill>
                      <a:latin typeface="Times New Roman" panose="02020603050405020304" pitchFamily="18" charset="0"/>
                      <a:ea typeface="楷体_GB2312" pitchFamily="49" charset="-122"/>
                    </a:rPr>
                    <a:t>WE</a:t>
                  </a:r>
                  <a:endParaRPr kumimoji="1" lang="en-US" altLang="zh-CN" sz="2000">
                    <a:solidFill>
                      <a:srgbClr val="000066"/>
                    </a:solidFill>
                    <a:latin typeface="Times New Roman" panose="02020603050405020304" pitchFamily="18" charset="0"/>
                    <a:ea typeface="楷体_GB2312" pitchFamily="49" charset="-122"/>
                  </a:endParaRPr>
                </a:p>
              </p:txBody>
            </p:sp>
            <p:sp>
              <p:nvSpPr>
                <p:cNvPr id="18484" name="Line 35"/>
                <p:cNvSpPr>
                  <a:spLocks noChangeShapeType="1"/>
                </p:cNvSpPr>
                <p:nvPr/>
              </p:nvSpPr>
              <p:spPr bwMode="auto">
                <a:xfrm>
                  <a:off x="589" y="2591"/>
                  <a:ext cx="204" cy="0"/>
                </a:xfrm>
                <a:prstGeom prst="line">
                  <a:avLst/>
                </a:prstGeom>
                <a:noFill/>
                <a:ln w="285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grpSp>
          <p:nvGrpSpPr>
            <p:cNvPr id="18442" name="Group 37"/>
            <p:cNvGrpSpPr>
              <a:grpSpLocks/>
            </p:cNvGrpSpPr>
            <p:nvPr/>
          </p:nvGrpSpPr>
          <p:grpSpPr bwMode="auto">
            <a:xfrm>
              <a:off x="1338" y="2432"/>
              <a:ext cx="1673" cy="924"/>
              <a:chOff x="1282" y="2710"/>
              <a:chExt cx="1673" cy="924"/>
            </a:xfrm>
          </p:grpSpPr>
          <p:sp>
            <p:nvSpPr>
              <p:cNvPr id="18460" name="Text Box 38"/>
              <p:cNvSpPr txBox="1">
                <a:spLocks noChangeArrowheads="1"/>
              </p:cNvSpPr>
              <p:nvPr/>
            </p:nvSpPr>
            <p:spPr bwMode="auto">
              <a:xfrm>
                <a:off x="1388" y="3416"/>
                <a:ext cx="1350" cy="2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0         </a:t>
                </a:r>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1 </a:t>
                </a:r>
                <a:r>
                  <a:rPr lang="en-US" altLang="zh-CN">
                    <a:solidFill>
                      <a:srgbClr val="000066"/>
                    </a:solidFill>
                    <a:latin typeface="Times New Roman" panose="02020603050405020304" pitchFamily="18" charset="0"/>
                    <a:ea typeface="楷体_GB2312" pitchFamily="49" charset="-122"/>
                  </a:rPr>
                  <a:t>     </a:t>
                </a:r>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2   </a:t>
                </a:r>
                <a:r>
                  <a:rPr lang="en-US" altLang="zh-CN">
                    <a:solidFill>
                      <a:srgbClr val="000066"/>
                    </a:solidFill>
                    <a:latin typeface="Times New Roman" panose="02020603050405020304" pitchFamily="18" charset="0"/>
                    <a:ea typeface="楷体_GB2312" pitchFamily="49" charset="-122"/>
                  </a:rPr>
                  <a:t>   </a:t>
                </a:r>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3</a:t>
                </a:r>
                <a:endParaRPr lang="en-US" altLang="zh-CN">
                  <a:solidFill>
                    <a:srgbClr val="000066"/>
                  </a:solidFill>
                  <a:latin typeface="Times New Roman" panose="02020603050405020304" pitchFamily="18" charset="0"/>
                  <a:ea typeface="楷体_GB2312" pitchFamily="49" charset="-122"/>
                </a:endParaRPr>
              </a:p>
            </p:txBody>
          </p:sp>
          <p:grpSp>
            <p:nvGrpSpPr>
              <p:cNvPr id="18461" name="Group 39"/>
              <p:cNvGrpSpPr>
                <a:grpSpLocks/>
              </p:cNvGrpSpPr>
              <p:nvPr/>
            </p:nvGrpSpPr>
            <p:grpSpPr bwMode="auto">
              <a:xfrm>
                <a:off x="1282" y="2710"/>
                <a:ext cx="1673" cy="738"/>
                <a:chOff x="1282" y="2710"/>
                <a:chExt cx="1673" cy="738"/>
              </a:xfrm>
            </p:grpSpPr>
            <p:sp>
              <p:nvSpPr>
                <p:cNvPr id="18462" name="Rectangle 40"/>
                <p:cNvSpPr>
                  <a:spLocks noChangeArrowheads="1"/>
                </p:cNvSpPr>
                <p:nvPr/>
              </p:nvSpPr>
              <p:spPr bwMode="auto">
                <a:xfrm>
                  <a:off x="1316" y="2771"/>
                  <a:ext cx="1392" cy="551"/>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8463" name="Oval 41"/>
                <p:cNvSpPr>
                  <a:spLocks noChangeArrowheads="1"/>
                </p:cNvSpPr>
                <p:nvPr/>
              </p:nvSpPr>
              <p:spPr bwMode="auto">
                <a:xfrm>
                  <a:off x="1775" y="2710"/>
                  <a:ext cx="62" cy="55"/>
                </a:xfrm>
                <a:prstGeom prst="ellipse">
                  <a:avLst/>
                </a:prstGeom>
                <a:solidFill>
                  <a:srgbClr val="FFFFFF"/>
                </a:solidFill>
                <a:ln w="28575">
                  <a:solidFill>
                    <a:srgbClr val="0000FF"/>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8464" name="Line 42"/>
                <p:cNvSpPr>
                  <a:spLocks noChangeShapeType="1"/>
                </p:cNvSpPr>
                <p:nvPr/>
              </p:nvSpPr>
              <p:spPr bwMode="auto">
                <a:xfrm>
                  <a:off x="1502" y="3327"/>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65" name="Line 43"/>
                <p:cNvSpPr>
                  <a:spLocks noChangeShapeType="1"/>
                </p:cNvSpPr>
                <p:nvPr/>
              </p:nvSpPr>
              <p:spPr bwMode="auto">
                <a:xfrm>
                  <a:off x="1822" y="3327"/>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66" name="Line 44"/>
                <p:cNvSpPr>
                  <a:spLocks noChangeShapeType="1"/>
                </p:cNvSpPr>
                <p:nvPr/>
              </p:nvSpPr>
              <p:spPr bwMode="auto">
                <a:xfrm>
                  <a:off x="2163" y="3327"/>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67" name="Line 45"/>
                <p:cNvSpPr>
                  <a:spLocks noChangeShapeType="1"/>
                </p:cNvSpPr>
                <p:nvPr/>
              </p:nvSpPr>
              <p:spPr bwMode="auto">
                <a:xfrm>
                  <a:off x="2496" y="3327"/>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68" name="Oval 46"/>
                <p:cNvSpPr>
                  <a:spLocks noChangeArrowheads="1"/>
                </p:cNvSpPr>
                <p:nvPr/>
              </p:nvSpPr>
              <p:spPr bwMode="auto">
                <a:xfrm>
                  <a:off x="2797" y="2980"/>
                  <a:ext cx="19" cy="16"/>
                </a:xfrm>
                <a:prstGeom prst="ellipse">
                  <a:avLst/>
                </a:prstGeom>
                <a:solidFill>
                  <a:srgbClr val="000000"/>
                </a:solidFill>
                <a:ln w="28575">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8469" name="Oval 47"/>
                <p:cNvSpPr>
                  <a:spLocks noChangeArrowheads="1"/>
                </p:cNvSpPr>
                <p:nvPr/>
              </p:nvSpPr>
              <p:spPr bwMode="auto">
                <a:xfrm>
                  <a:off x="2936" y="2980"/>
                  <a:ext cx="19" cy="16"/>
                </a:xfrm>
                <a:prstGeom prst="ellipse">
                  <a:avLst/>
                </a:prstGeom>
                <a:solidFill>
                  <a:srgbClr val="000000"/>
                </a:solidFill>
                <a:ln w="28575">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8470" name="Text Box 48"/>
                <p:cNvSpPr txBox="1">
                  <a:spLocks noChangeArrowheads="1"/>
                </p:cNvSpPr>
                <p:nvPr/>
              </p:nvSpPr>
              <p:spPr bwMode="auto">
                <a:xfrm>
                  <a:off x="1282" y="2767"/>
                  <a:ext cx="34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600" i="1">
                      <a:solidFill>
                        <a:srgbClr val="000066"/>
                      </a:solidFill>
                      <a:latin typeface="Times New Roman" panose="02020603050405020304" pitchFamily="18" charset="0"/>
                      <a:ea typeface="楷体_GB2312" pitchFamily="49" charset="-122"/>
                    </a:rPr>
                    <a:t>WE</a:t>
                  </a:r>
                  <a:endParaRPr kumimoji="1" lang="en-US" altLang="zh-CN" sz="1600">
                    <a:solidFill>
                      <a:srgbClr val="000066"/>
                    </a:solidFill>
                    <a:latin typeface="Times New Roman" panose="02020603050405020304" pitchFamily="18" charset="0"/>
                    <a:ea typeface="楷体_GB2312" pitchFamily="49" charset="-122"/>
                  </a:endParaRPr>
                </a:p>
              </p:txBody>
            </p:sp>
            <p:sp>
              <p:nvSpPr>
                <p:cNvPr id="18471" name="Text Box 49"/>
                <p:cNvSpPr txBox="1">
                  <a:spLocks noChangeArrowheads="1"/>
                </p:cNvSpPr>
                <p:nvPr/>
              </p:nvSpPr>
              <p:spPr bwMode="auto">
                <a:xfrm>
                  <a:off x="1629" y="2755"/>
                  <a:ext cx="38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i="1">
                      <a:solidFill>
                        <a:srgbClr val="000066"/>
                      </a:solidFill>
                      <a:latin typeface="Times New Roman" panose="02020603050405020304" pitchFamily="18" charset="0"/>
                      <a:ea typeface="楷体_GB2312" pitchFamily="49" charset="-122"/>
                    </a:rPr>
                    <a:t>CE</a:t>
                  </a:r>
                </a:p>
              </p:txBody>
            </p:sp>
            <p:sp>
              <p:nvSpPr>
                <p:cNvPr id="18472" name="Text Box 50"/>
                <p:cNvSpPr txBox="1">
                  <a:spLocks noChangeArrowheads="1"/>
                </p:cNvSpPr>
                <p:nvPr/>
              </p:nvSpPr>
              <p:spPr bwMode="auto">
                <a:xfrm>
                  <a:off x="1953" y="2745"/>
                  <a:ext cx="379"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i="1">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0</a:t>
                  </a:r>
                  <a:endParaRPr lang="en-US" altLang="zh-CN">
                    <a:solidFill>
                      <a:srgbClr val="000066"/>
                    </a:solidFill>
                    <a:latin typeface="Times New Roman" panose="02020603050405020304" pitchFamily="18" charset="0"/>
                    <a:ea typeface="楷体_GB2312" pitchFamily="49" charset="-122"/>
                  </a:endParaRPr>
                </a:p>
              </p:txBody>
            </p:sp>
            <p:sp>
              <p:nvSpPr>
                <p:cNvPr id="18473" name="Text Box 51"/>
                <p:cNvSpPr txBox="1">
                  <a:spLocks noChangeArrowheads="1"/>
                </p:cNvSpPr>
                <p:nvPr/>
              </p:nvSpPr>
              <p:spPr bwMode="auto">
                <a:xfrm>
                  <a:off x="2387" y="2736"/>
                  <a:ext cx="379"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i="1">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11</a:t>
                  </a:r>
                  <a:endParaRPr lang="en-US" altLang="zh-CN">
                    <a:solidFill>
                      <a:srgbClr val="000066"/>
                    </a:solidFill>
                    <a:latin typeface="Times New Roman" panose="02020603050405020304" pitchFamily="18" charset="0"/>
                    <a:ea typeface="楷体_GB2312" pitchFamily="49" charset="-122"/>
                  </a:endParaRPr>
                </a:p>
              </p:txBody>
            </p:sp>
            <p:sp>
              <p:nvSpPr>
                <p:cNvPr id="18474" name="Text Box 52"/>
                <p:cNvSpPr txBox="1">
                  <a:spLocks noChangeArrowheads="1"/>
                </p:cNvSpPr>
                <p:nvPr/>
              </p:nvSpPr>
              <p:spPr bwMode="auto">
                <a:xfrm>
                  <a:off x="1557" y="2936"/>
                  <a:ext cx="896"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a:solidFill>
                        <a:srgbClr val="000066"/>
                      </a:solidFill>
                      <a:latin typeface="Times New Roman" panose="02020603050405020304" pitchFamily="18" charset="0"/>
                      <a:ea typeface="楷体_GB2312" pitchFamily="49" charset="-122"/>
                    </a:rPr>
                    <a:t>4K×4</a:t>
                  </a:r>
                  <a:r>
                    <a:rPr lang="zh-CN" altLang="en-US">
                      <a:solidFill>
                        <a:srgbClr val="000066"/>
                      </a:solidFill>
                      <a:latin typeface="Times New Roman" panose="02020603050405020304" pitchFamily="18" charset="0"/>
                      <a:ea typeface="楷体_GB2312" pitchFamily="49" charset="-122"/>
                    </a:rPr>
                    <a:t>位</a:t>
                  </a:r>
                </a:p>
              </p:txBody>
            </p:sp>
            <p:sp>
              <p:nvSpPr>
                <p:cNvPr id="18475" name="Text Box 53"/>
                <p:cNvSpPr txBox="1">
                  <a:spLocks noChangeArrowheads="1"/>
                </p:cNvSpPr>
                <p:nvPr/>
              </p:nvSpPr>
              <p:spPr bwMode="auto">
                <a:xfrm>
                  <a:off x="1365" y="3120"/>
                  <a:ext cx="132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sz="1400">
                      <a:solidFill>
                        <a:srgbClr val="000066"/>
                      </a:solidFill>
                      <a:latin typeface="Times New Roman" panose="02020603050405020304" pitchFamily="18" charset="0"/>
                      <a:ea typeface="楷体_GB2312" pitchFamily="49" charset="-122"/>
                    </a:rPr>
                    <a:t>I/O</a:t>
                  </a:r>
                  <a:r>
                    <a:rPr lang="en-US" altLang="zh-CN" sz="1400" baseline="-25000">
                      <a:solidFill>
                        <a:srgbClr val="000066"/>
                      </a:solidFill>
                      <a:latin typeface="Times New Roman" panose="02020603050405020304" pitchFamily="18" charset="0"/>
                      <a:ea typeface="楷体_GB2312" pitchFamily="49" charset="-122"/>
                    </a:rPr>
                    <a:t>0   </a:t>
                  </a:r>
                  <a:r>
                    <a:rPr lang="en-US" altLang="zh-CN" sz="1400">
                      <a:solidFill>
                        <a:srgbClr val="000066"/>
                      </a:solidFill>
                      <a:latin typeface="Times New Roman" panose="02020603050405020304" pitchFamily="18" charset="0"/>
                      <a:ea typeface="楷体_GB2312" pitchFamily="49" charset="-122"/>
                    </a:rPr>
                    <a:t>I/O</a:t>
                  </a:r>
                  <a:r>
                    <a:rPr lang="en-US" altLang="zh-CN" sz="1400" baseline="-25000">
                      <a:solidFill>
                        <a:srgbClr val="000066"/>
                      </a:solidFill>
                      <a:latin typeface="Times New Roman" panose="02020603050405020304" pitchFamily="18" charset="0"/>
                      <a:ea typeface="楷体_GB2312" pitchFamily="49" charset="-122"/>
                    </a:rPr>
                    <a:t>1   </a:t>
                  </a:r>
                  <a:r>
                    <a:rPr lang="en-US" altLang="zh-CN" sz="1400">
                      <a:solidFill>
                        <a:srgbClr val="000066"/>
                      </a:solidFill>
                      <a:latin typeface="Times New Roman" panose="02020603050405020304" pitchFamily="18" charset="0"/>
                      <a:ea typeface="楷体_GB2312" pitchFamily="49" charset="-122"/>
                    </a:rPr>
                    <a:t> I/O</a:t>
                  </a:r>
                  <a:r>
                    <a:rPr lang="en-US" altLang="zh-CN" sz="1400" baseline="-25000">
                      <a:solidFill>
                        <a:srgbClr val="000066"/>
                      </a:solidFill>
                      <a:latin typeface="Times New Roman" panose="02020603050405020304" pitchFamily="18" charset="0"/>
                      <a:ea typeface="楷体_GB2312" pitchFamily="49" charset="-122"/>
                    </a:rPr>
                    <a:t>2 </a:t>
                  </a:r>
                  <a:r>
                    <a:rPr lang="en-US" altLang="zh-CN" sz="1400">
                      <a:solidFill>
                        <a:srgbClr val="000066"/>
                      </a:solidFill>
                      <a:latin typeface="Times New Roman" panose="02020603050405020304" pitchFamily="18" charset="0"/>
                      <a:ea typeface="楷体_GB2312" pitchFamily="49" charset="-122"/>
                    </a:rPr>
                    <a:t>  I/O</a:t>
                  </a:r>
                  <a:r>
                    <a:rPr lang="en-US" altLang="zh-CN" sz="1400" baseline="-25000">
                      <a:solidFill>
                        <a:srgbClr val="000066"/>
                      </a:solidFill>
                      <a:latin typeface="Times New Roman" panose="02020603050405020304" pitchFamily="18" charset="0"/>
                      <a:ea typeface="楷体_GB2312" pitchFamily="49" charset="-122"/>
                    </a:rPr>
                    <a:t>3</a:t>
                  </a:r>
                  <a:endParaRPr lang="en-US" altLang="zh-CN" sz="1400">
                    <a:solidFill>
                      <a:srgbClr val="000066"/>
                    </a:solidFill>
                    <a:latin typeface="Times New Roman" panose="02020603050405020304" pitchFamily="18" charset="0"/>
                    <a:ea typeface="楷体_GB2312" pitchFamily="49" charset="-122"/>
                  </a:endParaRPr>
                </a:p>
              </p:txBody>
            </p:sp>
            <p:sp>
              <p:nvSpPr>
                <p:cNvPr id="18476" name="Oval 54"/>
                <p:cNvSpPr>
                  <a:spLocks noChangeArrowheads="1"/>
                </p:cNvSpPr>
                <p:nvPr/>
              </p:nvSpPr>
              <p:spPr bwMode="auto">
                <a:xfrm>
                  <a:off x="1462" y="2713"/>
                  <a:ext cx="62" cy="54"/>
                </a:xfrm>
                <a:prstGeom prst="ellipse">
                  <a:avLst/>
                </a:prstGeom>
                <a:solidFill>
                  <a:srgbClr val="FFFFFF"/>
                </a:solidFill>
                <a:ln w="28575">
                  <a:solidFill>
                    <a:srgbClr val="0000FF"/>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grpSp>
          <p:nvGrpSpPr>
            <p:cNvPr id="18443" name="Group 55"/>
            <p:cNvGrpSpPr>
              <a:grpSpLocks/>
            </p:cNvGrpSpPr>
            <p:nvPr/>
          </p:nvGrpSpPr>
          <p:grpSpPr bwMode="auto">
            <a:xfrm>
              <a:off x="3084" y="2386"/>
              <a:ext cx="2139" cy="926"/>
              <a:chOff x="3077" y="2713"/>
              <a:chExt cx="2139" cy="926"/>
            </a:xfrm>
          </p:grpSpPr>
          <p:sp>
            <p:nvSpPr>
              <p:cNvPr id="18444" name="Text Box 56"/>
              <p:cNvSpPr txBox="1">
                <a:spLocks noChangeArrowheads="1"/>
              </p:cNvSpPr>
              <p:nvPr/>
            </p:nvSpPr>
            <p:spPr bwMode="auto">
              <a:xfrm>
                <a:off x="3300" y="3421"/>
                <a:ext cx="1916" cy="2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12      </a:t>
                </a:r>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13       </a:t>
                </a:r>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14       </a:t>
                </a:r>
                <a:r>
                  <a:rPr lang="en-US" altLang="zh-CN" i="1">
                    <a:solidFill>
                      <a:srgbClr val="000066"/>
                    </a:solidFill>
                    <a:latin typeface="Times New Roman" panose="02020603050405020304" pitchFamily="18" charset="0"/>
                    <a:ea typeface="楷体_GB2312" pitchFamily="49" charset="-122"/>
                  </a:rPr>
                  <a:t>D</a:t>
                </a:r>
                <a:r>
                  <a:rPr lang="en-US" altLang="zh-CN" baseline="-25000">
                    <a:solidFill>
                      <a:srgbClr val="000066"/>
                    </a:solidFill>
                    <a:latin typeface="Times New Roman" panose="02020603050405020304" pitchFamily="18" charset="0"/>
                    <a:ea typeface="楷体_GB2312" pitchFamily="49" charset="-122"/>
                  </a:rPr>
                  <a:t>15</a:t>
                </a:r>
                <a:endParaRPr lang="en-US" altLang="zh-CN">
                  <a:solidFill>
                    <a:srgbClr val="000066"/>
                  </a:solidFill>
                  <a:latin typeface="Times New Roman" panose="02020603050405020304" pitchFamily="18" charset="0"/>
                  <a:ea typeface="楷体_GB2312" pitchFamily="49" charset="-122"/>
                </a:endParaRPr>
              </a:p>
            </p:txBody>
          </p:sp>
          <p:grpSp>
            <p:nvGrpSpPr>
              <p:cNvPr id="18445" name="Group 57"/>
              <p:cNvGrpSpPr>
                <a:grpSpLocks/>
              </p:cNvGrpSpPr>
              <p:nvPr/>
            </p:nvGrpSpPr>
            <p:grpSpPr bwMode="auto">
              <a:xfrm>
                <a:off x="3077" y="2713"/>
                <a:ext cx="1592" cy="753"/>
                <a:chOff x="3077" y="2713"/>
                <a:chExt cx="1592" cy="753"/>
              </a:xfrm>
            </p:grpSpPr>
            <p:sp>
              <p:nvSpPr>
                <p:cNvPr id="18446" name="Oval 58"/>
                <p:cNvSpPr>
                  <a:spLocks noChangeArrowheads="1"/>
                </p:cNvSpPr>
                <p:nvPr/>
              </p:nvSpPr>
              <p:spPr bwMode="auto">
                <a:xfrm>
                  <a:off x="3694" y="2714"/>
                  <a:ext cx="60" cy="51"/>
                </a:xfrm>
                <a:prstGeom prst="ellipse">
                  <a:avLst/>
                </a:prstGeom>
                <a:solidFill>
                  <a:srgbClr val="FFFFFF"/>
                </a:solidFill>
                <a:ln w="28575">
                  <a:solidFill>
                    <a:srgbClr val="0000FF"/>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8447" name="Oval 59"/>
                <p:cNvSpPr>
                  <a:spLocks noChangeArrowheads="1"/>
                </p:cNvSpPr>
                <p:nvPr/>
              </p:nvSpPr>
              <p:spPr bwMode="auto">
                <a:xfrm>
                  <a:off x="3077" y="2980"/>
                  <a:ext cx="19" cy="16"/>
                </a:xfrm>
                <a:prstGeom prst="ellipse">
                  <a:avLst/>
                </a:prstGeom>
                <a:solidFill>
                  <a:srgbClr val="000000"/>
                </a:solidFill>
                <a:ln w="28575">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8448" name="Rectangle 60"/>
                <p:cNvSpPr>
                  <a:spLocks noChangeArrowheads="1"/>
                </p:cNvSpPr>
                <p:nvPr/>
              </p:nvSpPr>
              <p:spPr bwMode="auto">
                <a:xfrm>
                  <a:off x="3219" y="2771"/>
                  <a:ext cx="1392" cy="551"/>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8449" name="Line 61"/>
                <p:cNvSpPr>
                  <a:spLocks noChangeShapeType="1"/>
                </p:cNvSpPr>
                <p:nvPr/>
              </p:nvSpPr>
              <p:spPr bwMode="auto">
                <a:xfrm>
                  <a:off x="3405" y="3345"/>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0" name="Line 62"/>
                <p:cNvSpPr>
                  <a:spLocks noChangeShapeType="1"/>
                </p:cNvSpPr>
                <p:nvPr/>
              </p:nvSpPr>
              <p:spPr bwMode="auto">
                <a:xfrm>
                  <a:off x="3724" y="3345"/>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1" name="Line 63"/>
                <p:cNvSpPr>
                  <a:spLocks noChangeShapeType="1"/>
                </p:cNvSpPr>
                <p:nvPr/>
              </p:nvSpPr>
              <p:spPr bwMode="auto">
                <a:xfrm>
                  <a:off x="4065" y="3345"/>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2" name="Line 64"/>
                <p:cNvSpPr>
                  <a:spLocks noChangeShapeType="1"/>
                </p:cNvSpPr>
                <p:nvPr/>
              </p:nvSpPr>
              <p:spPr bwMode="auto">
                <a:xfrm>
                  <a:off x="4398" y="3345"/>
                  <a:ext cx="0" cy="12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8453" name="Text Box 65"/>
                <p:cNvSpPr txBox="1">
                  <a:spLocks noChangeArrowheads="1"/>
                </p:cNvSpPr>
                <p:nvPr/>
              </p:nvSpPr>
              <p:spPr bwMode="auto">
                <a:xfrm>
                  <a:off x="3532" y="2755"/>
                  <a:ext cx="383"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i="1">
                      <a:solidFill>
                        <a:srgbClr val="000066"/>
                      </a:solidFill>
                      <a:latin typeface="Times New Roman" panose="02020603050405020304" pitchFamily="18" charset="0"/>
                      <a:ea typeface="楷体_GB2312" pitchFamily="49" charset="-122"/>
                    </a:rPr>
                    <a:t>CE</a:t>
                  </a:r>
                </a:p>
              </p:txBody>
            </p:sp>
            <p:sp>
              <p:nvSpPr>
                <p:cNvPr id="18454" name="Text Box 66"/>
                <p:cNvSpPr txBox="1">
                  <a:spLocks noChangeArrowheads="1"/>
                </p:cNvSpPr>
                <p:nvPr/>
              </p:nvSpPr>
              <p:spPr bwMode="auto">
                <a:xfrm>
                  <a:off x="3920" y="2733"/>
                  <a:ext cx="378"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i="1">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0</a:t>
                  </a:r>
                  <a:endParaRPr lang="en-US" altLang="zh-CN">
                    <a:solidFill>
                      <a:srgbClr val="000066"/>
                    </a:solidFill>
                    <a:latin typeface="Times New Roman" panose="02020603050405020304" pitchFamily="18" charset="0"/>
                    <a:ea typeface="楷体_GB2312" pitchFamily="49" charset="-122"/>
                  </a:endParaRPr>
                </a:p>
              </p:txBody>
            </p:sp>
            <p:sp>
              <p:nvSpPr>
                <p:cNvPr id="18455" name="Text Box 67"/>
                <p:cNvSpPr txBox="1">
                  <a:spLocks noChangeArrowheads="1"/>
                </p:cNvSpPr>
                <p:nvPr/>
              </p:nvSpPr>
              <p:spPr bwMode="auto">
                <a:xfrm>
                  <a:off x="4290" y="2736"/>
                  <a:ext cx="379"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i="1">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11</a:t>
                  </a:r>
                  <a:endParaRPr lang="en-US" altLang="zh-CN">
                    <a:solidFill>
                      <a:srgbClr val="000066"/>
                    </a:solidFill>
                    <a:latin typeface="Times New Roman" panose="02020603050405020304" pitchFamily="18" charset="0"/>
                    <a:ea typeface="楷体_GB2312" pitchFamily="49" charset="-122"/>
                  </a:endParaRPr>
                </a:p>
              </p:txBody>
            </p:sp>
            <p:sp>
              <p:nvSpPr>
                <p:cNvPr id="18456" name="Text Box 68"/>
                <p:cNvSpPr txBox="1">
                  <a:spLocks noChangeArrowheads="1"/>
                </p:cNvSpPr>
                <p:nvPr/>
              </p:nvSpPr>
              <p:spPr bwMode="auto">
                <a:xfrm>
                  <a:off x="3459" y="2954"/>
                  <a:ext cx="897" cy="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a:solidFill>
                        <a:srgbClr val="000066"/>
                      </a:solidFill>
                      <a:latin typeface="Times New Roman" panose="02020603050405020304" pitchFamily="18" charset="0"/>
                      <a:ea typeface="楷体_GB2312" pitchFamily="49" charset="-122"/>
                    </a:rPr>
                    <a:t>4K×4</a:t>
                  </a:r>
                  <a:r>
                    <a:rPr lang="zh-CN" altLang="en-US">
                      <a:solidFill>
                        <a:srgbClr val="000066"/>
                      </a:solidFill>
                      <a:latin typeface="Times New Roman" panose="02020603050405020304" pitchFamily="18" charset="0"/>
                      <a:ea typeface="楷体_GB2312" pitchFamily="49" charset="-122"/>
                    </a:rPr>
                    <a:t>位</a:t>
                  </a:r>
                </a:p>
              </p:txBody>
            </p:sp>
            <p:sp>
              <p:nvSpPr>
                <p:cNvPr id="18457" name="Text Box 69"/>
                <p:cNvSpPr txBox="1">
                  <a:spLocks noChangeArrowheads="1"/>
                </p:cNvSpPr>
                <p:nvPr/>
              </p:nvSpPr>
              <p:spPr bwMode="auto">
                <a:xfrm>
                  <a:off x="3268" y="3139"/>
                  <a:ext cx="1328"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just"/>
                  <a:r>
                    <a:rPr lang="en-US" altLang="zh-CN" sz="1400">
                      <a:solidFill>
                        <a:srgbClr val="000066"/>
                      </a:solidFill>
                      <a:latin typeface="Times New Roman" panose="02020603050405020304" pitchFamily="18" charset="0"/>
                      <a:ea typeface="楷体_GB2312" pitchFamily="49" charset="-122"/>
                    </a:rPr>
                    <a:t>I/O</a:t>
                  </a:r>
                  <a:r>
                    <a:rPr lang="en-US" altLang="zh-CN" sz="1400" baseline="-25000">
                      <a:solidFill>
                        <a:srgbClr val="000066"/>
                      </a:solidFill>
                      <a:latin typeface="Times New Roman" panose="02020603050405020304" pitchFamily="18" charset="0"/>
                      <a:ea typeface="楷体_GB2312" pitchFamily="49" charset="-122"/>
                    </a:rPr>
                    <a:t>0   </a:t>
                  </a:r>
                  <a:r>
                    <a:rPr lang="en-US" altLang="zh-CN" sz="1400">
                      <a:solidFill>
                        <a:srgbClr val="000066"/>
                      </a:solidFill>
                      <a:latin typeface="Times New Roman" panose="02020603050405020304" pitchFamily="18" charset="0"/>
                      <a:ea typeface="楷体_GB2312" pitchFamily="49" charset="-122"/>
                    </a:rPr>
                    <a:t>I/O</a:t>
                  </a:r>
                  <a:r>
                    <a:rPr lang="en-US" altLang="zh-CN" sz="1400" baseline="-25000">
                      <a:solidFill>
                        <a:srgbClr val="000066"/>
                      </a:solidFill>
                      <a:latin typeface="Times New Roman" panose="02020603050405020304" pitchFamily="18" charset="0"/>
                      <a:ea typeface="楷体_GB2312" pitchFamily="49" charset="-122"/>
                    </a:rPr>
                    <a:t>1   </a:t>
                  </a:r>
                  <a:r>
                    <a:rPr lang="en-US" altLang="zh-CN" sz="1400">
                      <a:solidFill>
                        <a:srgbClr val="000066"/>
                      </a:solidFill>
                      <a:latin typeface="Times New Roman" panose="02020603050405020304" pitchFamily="18" charset="0"/>
                      <a:ea typeface="楷体_GB2312" pitchFamily="49" charset="-122"/>
                    </a:rPr>
                    <a:t> I/O</a:t>
                  </a:r>
                  <a:r>
                    <a:rPr lang="en-US" altLang="zh-CN" sz="1400" baseline="-25000">
                      <a:solidFill>
                        <a:srgbClr val="000066"/>
                      </a:solidFill>
                      <a:latin typeface="Times New Roman" panose="02020603050405020304" pitchFamily="18" charset="0"/>
                      <a:ea typeface="楷体_GB2312" pitchFamily="49" charset="-122"/>
                    </a:rPr>
                    <a:t>2 </a:t>
                  </a:r>
                  <a:r>
                    <a:rPr lang="en-US" altLang="zh-CN" sz="1400">
                      <a:solidFill>
                        <a:srgbClr val="000066"/>
                      </a:solidFill>
                      <a:latin typeface="Times New Roman" panose="02020603050405020304" pitchFamily="18" charset="0"/>
                      <a:ea typeface="楷体_GB2312" pitchFamily="49" charset="-122"/>
                    </a:rPr>
                    <a:t>  I/O</a:t>
                  </a:r>
                  <a:r>
                    <a:rPr lang="en-US" altLang="zh-CN" sz="1400" baseline="-25000">
                      <a:solidFill>
                        <a:srgbClr val="000066"/>
                      </a:solidFill>
                      <a:latin typeface="Times New Roman" panose="02020603050405020304" pitchFamily="18" charset="0"/>
                      <a:ea typeface="楷体_GB2312" pitchFamily="49" charset="-122"/>
                    </a:rPr>
                    <a:t>3</a:t>
                  </a:r>
                  <a:endParaRPr lang="en-US" altLang="zh-CN" sz="1400">
                    <a:solidFill>
                      <a:srgbClr val="000066"/>
                    </a:solidFill>
                    <a:latin typeface="Times New Roman" panose="02020603050405020304" pitchFamily="18" charset="0"/>
                    <a:ea typeface="楷体_GB2312" pitchFamily="49" charset="-122"/>
                  </a:endParaRPr>
                </a:p>
              </p:txBody>
            </p:sp>
            <p:sp>
              <p:nvSpPr>
                <p:cNvPr id="18458" name="Text Box 70"/>
                <p:cNvSpPr txBox="1">
                  <a:spLocks noChangeArrowheads="1"/>
                </p:cNvSpPr>
                <p:nvPr/>
              </p:nvSpPr>
              <p:spPr bwMode="auto">
                <a:xfrm>
                  <a:off x="3253" y="2749"/>
                  <a:ext cx="345"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600" i="1">
                      <a:solidFill>
                        <a:srgbClr val="000066"/>
                      </a:solidFill>
                      <a:latin typeface="Times New Roman" panose="02020603050405020304" pitchFamily="18" charset="0"/>
                      <a:ea typeface="楷体_GB2312" pitchFamily="49" charset="-122"/>
                    </a:rPr>
                    <a:t>WE</a:t>
                  </a:r>
                  <a:endParaRPr kumimoji="1" lang="en-US" altLang="zh-CN" sz="1600">
                    <a:solidFill>
                      <a:srgbClr val="000066"/>
                    </a:solidFill>
                    <a:latin typeface="Times New Roman" panose="02020603050405020304" pitchFamily="18" charset="0"/>
                    <a:ea typeface="楷体_GB2312" pitchFamily="49" charset="-122"/>
                  </a:endParaRPr>
                </a:p>
              </p:txBody>
            </p:sp>
            <p:sp>
              <p:nvSpPr>
                <p:cNvPr id="18459" name="Oval 71"/>
                <p:cNvSpPr>
                  <a:spLocks noChangeArrowheads="1"/>
                </p:cNvSpPr>
                <p:nvPr/>
              </p:nvSpPr>
              <p:spPr bwMode="auto">
                <a:xfrm>
                  <a:off x="3444" y="2713"/>
                  <a:ext cx="62" cy="54"/>
                </a:xfrm>
                <a:prstGeom prst="ellipse">
                  <a:avLst/>
                </a:prstGeom>
                <a:solidFill>
                  <a:srgbClr val="FFFFFF"/>
                </a:solidFill>
                <a:ln w="28575">
                  <a:solidFill>
                    <a:srgbClr val="0000FF"/>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grpSp>
      <p:sp>
        <p:nvSpPr>
          <p:cNvPr id="402504" name="Text Box 72"/>
          <p:cNvSpPr txBox="1">
            <a:spLocks noChangeArrowheads="1"/>
          </p:cNvSpPr>
          <p:nvPr/>
        </p:nvSpPr>
        <p:spPr bwMode="auto">
          <a:xfrm>
            <a:off x="900113" y="1412875"/>
            <a:ext cx="7772400" cy="82232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en-US" altLang="zh-CN" sz="2400">
                <a:solidFill>
                  <a:srgbClr val="000066"/>
                </a:solidFill>
                <a:latin typeface="Times New Roman" panose="02020603050405020304" pitchFamily="18" charset="0"/>
                <a:ea typeface="楷体_GB2312" pitchFamily="49" charset="-122"/>
              </a:rPr>
              <a:t>1. </a:t>
            </a:r>
            <a:r>
              <a:rPr lang="zh-CN" altLang="en-US" sz="2400">
                <a:solidFill>
                  <a:srgbClr val="000066"/>
                </a:solidFill>
                <a:latin typeface="Times New Roman" panose="02020603050405020304" pitchFamily="18" charset="0"/>
                <a:ea typeface="楷体_GB2312" pitchFamily="49" charset="-122"/>
              </a:rPr>
              <a:t>字长（位数）的扩展</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用</a:t>
            </a:r>
            <a:r>
              <a:rPr lang="en-US" altLang="zh-CN" sz="2400">
                <a:solidFill>
                  <a:srgbClr val="000066"/>
                </a:solidFill>
                <a:latin typeface="Times New Roman" panose="02020603050405020304" pitchFamily="18" charset="0"/>
                <a:ea typeface="楷体_GB2312" pitchFamily="49" charset="-122"/>
              </a:rPr>
              <a:t>4KX4</a:t>
            </a:r>
            <a:r>
              <a:rPr lang="zh-CN" altLang="en-US" sz="2400">
                <a:solidFill>
                  <a:srgbClr val="000066"/>
                </a:solidFill>
                <a:latin typeface="Times New Roman" panose="02020603050405020304" pitchFamily="18" charset="0"/>
                <a:ea typeface="楷体_GB2312" pitchFamily="49" charset="-122"/>
              </a:rPr>
              <a:t>位的芯片组成</a:t>
            </a:r>
            <a:r>
              <a:rPr lang="en-US" altLang="zh-CN" sz="2400">
                <a:solidFill>
                  <a:srgbClr val="000066"/>
                </a:solidFill>
                <a:latin typeface="Times New Roman" panose="02020603050405020304" pitchFamily="18" charset="0"/>
                <a:ea typeface="楷体_GB2312" pitchFamily="49" charset="-122"/>
              </a:rPr>
              <a:t>4KX16</a:t>
            </a:r>
            <a:r>
              <a:rPr lang="zh-CN" altLang="en-US" sz="2400">
                <a:solidFill>
                  <a:srgbClr val="000066"/>
                </a:solidFill>
                <a:latin typeface="Times New Roman" panose="02020603050405020304" pitchFamily="18" charset="0"/>
                <a:ea typeface="楷体_GB2312" pitchFamily="49" charset="-122"/>
              </a:rPr>
              <a:t>位的存储系统。</a:t>
            </a:r>
          </a:p>
        </p:txBody>
      </p:sp>
    </p:spTree>
    <p:extLst>
      <p:ext uri="{BB962C8B-B14F-4D97-AF65-F5344CB8AC3E}">
        <p14:creationId xmlns:p14="http://schemas.microsoft.com/office/powerpoint/2010/main" val="24918726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2504"/>
                                        </p:tgtEl>
                                        <p:attrNameLst>
                                          <p:attrName>style.visibility</p:attrName>
                                        </p:attrNameLst>
                                      </p:cBhvr>
                                      <p:to>
                                        <p:strVal val="visible"/>
                                      </p:to>
                                    </p:set>
                                    <p:animEffect transition="in" filter="strips(downRight)">
                                      <p:cBhvr>
                                        <p:cTn id="7" dur="500"/>
                                        <p:tgtEl>
                                          <p:spTgt spid="40250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402505"/>
                                        </p:tgtEl>
                                        <p:attrNameLst>
                                          <p:attrName>style.visibility</p:attrName>
                                        </p:attrNameLst>
                                      </p:cBhvr>
                                      <p:to>
                                        <p:strVal val="visible"/>
                                      </p:to>
                                    </p:set>
                                    <p:animEffect transition="in" filter="wipe(up)">
                                      <p:cBhvr>
                                        <p:cTn id="12" dur="500"/>
                                        <p:tgtEl>
                                          <p:spTgt spid="40250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02437"/>
                                        </p:tgtEl>
                                        <p:attrNameLst>
                                          <p:attrName>style.visibility</p:attrName>
                                        </p:attrNameLst>
                                      </p:cBhvr>
                                      <p:to>
                                        <p:strVal val="visible"/>
                                      </p:to>
                                    </p:set>
                                    <p:animEffect transition="in" filter="wipe(left)">
                                      <p:cBhvr>
                                        <p:cTn id="17" dur="500"/>
                                        <p:tgtEl>
                                          <p:spTgt spid="402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437" grpId="0"/>
      <p:bldP spid="402504"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60" name="Oval 4"/>
          <p:cNvSpPr>
            <a:spLocks noChangeArrowheads="1"/>
          </p:cNvSpPr>
          <p:nvPr/>
        </p:nvSpPr>
        <p:spPr bwMode="auto">
          <a:xfrm>
            <a:off x="4427538" y="5121275"/>
            <a:ext cx="504825" cy="431800"/>
          </a:xfrm>
          <a:prstGeom prst="ellipse">
            <a:avLst/>
          </a:prstGeom>
          <a:solidFill>
            <a:srgbClr val="FFFFFF"/>
          </a:solidFill>
          <a:ln w="28575">
            <a:solidFill>
              <a:srgbClr val="CC0000"/>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403461" name="Oval 5"/>
          <p:cNvSpPr>
            <a:spLocks noChangeArrowheads="1"/>
          </p:cNvSpPr>
          <p:nvPr/>
        </p:nvSpPr>
        <p:spPr bwMode="auto">
          <a:xfrm>
            <a:off x="4500563" y="3932238"/>
            <a:ext cx="504825" cy="431800"/>
          </a:xfrm>
          <a:prstGeom prst="ellipse">
            <a:avLst/>
          </a:prstGeom>
          <a:solidFill>
            <a:srgbClr val="FFFFFF"/>
          </a:solidFill>
          <a:ln w="28575">
            <a:solidFill>
              <a:srgbClr val="CC0000"/>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403462" name="Oval 6"/>
          <p:cNvSpPr>
            <a:spLocks noChangeArrowheads="1"/>
          </p:cNvSpPr>
          <p:nvPr/>
        </p:nvSpPr>
        <p:spPr bwMode="auto">
          <a:xfrm>
            <a:off x="4500563" y="2779713"/>
            <a:ext cx="504825" cy="431800"/>
          </a:xfrm>
          <a:prstGeom prst="ellipse">
            <a:avLst/>
          </a:prstGeom>
          <a:solidFill>
            <a:srgbClr val="FFFFFF"/>
          </a:solidFill>
          <a:ln w="28575">
            <a:solidFill>
              <a:srgbClr val="CC0000"/>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403463" name="Oval 7"/>
          <p:cNvSpPr>
            <a:spLocks noChangeArrowheads="1"/>
          </p:cNvSpPr>
          <p:nvPr/>
        </p:nvSpPr>
        <p:spPr bwMode="auto">
          <a:xfrm>
            <a:off x="4500563" y="1555750"/>
            <a:ext cx="504825" cy="431800"/>
          </a:xfrm>
          <a:prstGeom prst="ellipse">
            <a:avLst/>
          </a:prstGeom>
          <a:solidFill>
            <a:srgbClr val="FFFFFF"/>
          </a:solidFill>
          <a:ln w="28575">
            <a:solidFill>
              <a:srgbClr val="CC0000"/>
            </a:solidFill>
            <a:prstDash val="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9462" name="Rectangle 8"/>
          <p:cNvSpPr>
            <a:spLocks noChangeArrowheads="1"/>
          </p:cNvSpPr>
          <p:nvPr/>
        </p:nvSpPr>
        <p:spPr bwMode="auto">
          <a:xfrm>
            <a:off x="611188" y="476250"/>
            <a:ext cx="5832475"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3200">
                <a:solidFill>
                  <a:schemeClr val="accent2"/>
                </a:solidFill>
                <a:latin typeface="Times New Roman" panose="02020603050405020304" pitchFamily="18" charset="0"/>
                <a:sym typeface="Symbol" panose="05050102010706020507" pitchFamily="18" charset="2"/>
              </a:rPr>
              <a:t>7.2.4</a:t>
            </a:r>
            <a:r>
              <a:rPr lang="en-US" altLang="zh-CN" sz="3200">
                <a:solidFill>
                  <a:schemeClr val="accent2"/>
                </a:solidFill>
                <a:latin typeface="Times New Roman" panose="02020603050405020304" pitchFamily="18" charset="0"/>
              </a:rPr>
              <a:t>  RAM</a:t>
            </a:r>
            <a:r>
              <a:rPr lang="zh-CN" altLang="en-US" sz="3200">
                <a:solidFill>
                  <a:schemeClr val="accent2"/>
                </a:solidFill>
                <a:latin typeface="Times New Roman" panose="02020603050405020304" pitchFamily="18" charset="0"/>
              </a:rPr>
              <a:t>存储容量的扩展</a:t>
            </a:r>
          </a:p>
        </p:txBody>
      </p:sp>
      <p:sp>
        <p:nvSpPr>
          <p:cNvPr id="403465" name="Text Box 9"/>
          <p:cNvSpPr txBox="1">
            <a:spLocks noChangeArrowheads="1"/>
          </p:cNvSpPr>
          <p:nvPr/>
        </p:nvSpPr>
        <p:spPr bwMode="auto">
          <a:xfrm>
            <a:off x="358775" y="1268413"/>
            <a:ext cx="9037638" cy="384175"/>
          </a:xfrm>
          <a:prstGeom prst="rect">
            <a:avLst/>
          </a:prstGeom>
          <a:solidFill>
            <a:srgbClr val="FFFFFF">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80000"/>
              </a:lnSpc>
              <a:spcBef>
                <a:spcPct val="50000"/>
              </a:spcBef>
            </a:pPr>
            <a:r>
              <a:rPr lang="en-US" altLang="zh-CN" sz="2400">
                <a:solidFill>
                  <a:srgbClr val="000066"/>
                </a:solidFill>
                <a:latin typeface="楷体_GB2312" pitchFamily="49" charset="-122"/>
                <a:ea typeface="楷体_GB2312" pitchFamily="49" charset="-122"/>
              </a:rPr>
              <a:t>2. </a:t>
            </a:r>
            <a:r>
              <a:rPr lang="zh-CN" altLang="en-US" sz="2400">
                <a:solidFill>
                  <a:srgbClr val="000066"/>
                </a:solidFill>
                <a:latin typeface="Times New Roman" panose="02020603050405020304" pitchFamily="18" charset="0"/>
                <a:ea typeface="楷体_GB2312" pitchFamily="49" charset="-122"/>
              </a:rPr>
              <a:t>字数的扩展</a:t>
            </a:r>
            <a:r>
              <a:rPr lang="en-US" altLang="zh-CN" sz="2400">
                <a:solidFill>
                  <a:srgbClr val="000066"/>
                </a:solidFill>
                <a:latin typeface="Times New Roman" panose="02020603050405020304" pitchFamily="18" charset="0"/>
                <a:ea typeface="楷体_GB2312" pitchFamily="49" charset="-122"/>
              </a:rPr>
              <a:t>—</a:t>
            </a:r>
            <a:r>
              <a:rPr lang="zh-CN" altLang="en-US" sz="2400">
                <a:solidFill>
                  <a:srgbClr val="000066"/>
                </a:solidFill>
                <a:latin typeface="Times New Roman" panose="02020603050405020304" pitchFamily="18" charset="0"/>
                <a:ea typeface="楷体_GB2312" pitchFamily="49" charset="-122"/>
              </a:rPr>
              <a:t>用</a:t>
            </a:r>
            <a:r>
              <a:rPr lang="en-US" altLang="zh-CN" sz="2400">
                <a:solidFill>
                  <a:srgbClr val="000066"/>
                </a:solidFill>
                <a:latin typeface="Times New Roman" panose="02020603050405020304" pitchFamily="18" charset="0"/>
                <a:ea typeface="楷体_GB2312" pitchFamily="49" charset="-122"/>
              </a:rPr>
              <a:t>8K</a:t>
            </a:r>
            <a:r>
              <a:rPr lang="en-US" altLang="zh-CN" sz="2400">
                <a:solidFill>
                  <a:srgbClr val="000066"/>
                </a:solidFill>
                <a:latin typeface="Times New Roman" panose="02020603050405020304" pitchFamily="18" charset="0"/>
                <a:ea typeface="楷体_GB2312" pitchFamily="49" charset="-122"/>
                <a:sym typeface="Symbol" panose="05050102010706020507" pitchFamily="18" charset="2"/>
              </a:rPr>
              <a:t></a:t>
            </a:r>
            <a:r>
              <a:rPr lang="en-US" altLang="zh-CN" sz="2400">
                <a:solidFill>
                  <a:srgbClr val="000066"/>
                </a:solidFill>
                <a:latin typeface="Times New Roman" panose="02020603050405020304" pitchFamily="18" charset="0"/>
                <a:ea typeface="楷体_GB2312" pitchFamily="49" charset="-122"/>
              </a:rPr>
              <a:t>8</a:t>
            </a:r>
            <a:r>
              <a:rPr lang="zh-CN" altLang="en-US" sz="2400">
                <a:solidFill>
                  <a:srgbClr val="000066"/>
                </a:solidFill>
                <a:latin typeface="Times New Roman" panose="02020603050405020304" pitchFamily="18" charset="0"/>
                <a:ea typeface="楷体_GB2312" pitchFamily="49" charset="-122"/>
              </a:rPr>
              <a:t>位的芯片组成</a:t>
            </a:r>
            <a:r>
              <a:rPr lang="en-US" altLang="zh-CN" sz="2400">
                <a:solidFill>
                  <a:srgbClr val="000066"/>
                </a:solidFill>
                <a:latin typeface="Times New Roman" panose="02020603050405020304" pitchFamily="18" charset="0"/>
                <a:ea typeface="楷体_GB2312" pitchFamily="49" charset="-122"/>
              </a:rPr>
              <a:t>32K </a:t>
            </a:r>
            <a:r>
              <a:rPr lang="en-US" altLang="zh-CN">
                <a:solidFill>
                  <a:srgbClr val="000066"/>
                </a:solidFill>
                <a:sym typeface="Symbol" panose="05050102010706020507" pitchFamily="18" charset="2"/>
              </a:rPr>
              <a:t></a:t>
            </a:r>
            <a:r>
              <a:rPr lang="en-US" altLang="zh-CN"/>
              <a:t> </a:t>
            </a:r>
            <a:r>
              <a:rPr lang="en-US" altLang="zh-CN" sz="2400">
                <a:solidFill>
                  <a:srgbClr val="000066"/>
                </a:solidFill>
                <a:latin typeface="Times New Roman" panose="02020603050405020304" pitchFamily="18" charset="0"/>
                <a:ea typeface="楷体_GB2312" pitchFamily="49" charset="-122"/>
              </a:rPr>
              <a:t>8</a:t>
            </a:r>
            <a:r>
              <a:rPr lang="zh-CN" altLang="en-US" sz="2400">
                <a:solidFill>
                  <a:srgbClr val="000066"/>
                </a:solidFill>
                <a:latin typeface="Times New Roman" panose="02020603050405020304" pitchFamily="18" charset="0"/>
                <a:ea typeface="楷体_GB2312" pitchFamily="49" charset="-122"/>
              </a:rPr>
              <a:t>位的存储系统。</a:t>
            </a:r>
          </a:p>
        </p:txBody>
      </p:sp>
      <p:grpSp>
        <p:nvGrpSpPr>
          <p:cNvPr id="403466" name="Group 10"/>
          <p:cNvGrpSpPr>
            <a:grpSpLocks/>
          </p:cNvGrpSpPr>
          <p:nvPr/>
        </p:nvGrpSpPr>
        <p:grpSpPr bwMode="auto">
          <a:xfrm>
            <a:off x="3779838" y="1701800"/>
            <a:ext cx="2232025" cy="969963"/>
            <a:chOff x="703" y="1480"/>
            <a:chExt cx="1479" cy="658"/>
          </a:xfrm>
        </p:grpSpPr>
        <p:sp>
          <p:nvSpPr>
            <p:cNvPr id="19534" name="Rectangle 11"/>
            <p:cNvSpPr>
              <a:spLocks noChangeArrowheads="1"/>
            </p:cNvSpPr>
            <p:nvPr/>
          </p:nvSpPr>
          <p:spPr bwMode="auto">
            <a:xfrm>
              <a:off x="952" y="1548"/>
              <a:ext cx="991" cy="59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9535" name="Rectangle 12"/>
            <p:cNvSpPr>
              <a:spLocks noChangeArrowheads="1"/>
            </p:cNvSpPr>
            <p:nvPr/>
          </p:nvSpPr>
          <p:spPr bwMode="auto">
            <a:xfrm>
              <a:off x="1224" y="1820"/>
              <a:ext cx="589" cy="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600">
                  <a:solidFill>
                    <a:srgbClr val="000066"/>
                  </a:solidFill>
                  <a:latin typeface="Times New Roman" panose="02020603050405020304" pitchFamily="18" charset="0"/>
                  <a:ea typeface="楷体_GB2312" pitchFamily="49" charset="-122"/>
                </a:rPr>
                <a:t>RAM1</a:t>
              </a:r>
            </a:p>
          </p:txBody>
        </p:sp>
        <p:grpSp>
          <p:nvGrpSpPr>
            <p:cNvPr id="19536" name="Group 13"/>
            <p:cNvGrpSpPr>
              <a:grpSpLocks/>
            </p:cNvGrpSpPr>
            <p:nvPr/>
          </p:nvGrpSpPr>
          <p:grpSpPr bwMode="auto">
            <a:xfrm>
              <a:off x="1725" y="1570"/>
              <a:ext cx="293" cy="530"/>
              <a:chOff x="2702" y="1110"/>
              <a:chExt cx="293" cy="530"/>
            </a:xfrm>
          </p:grpSpPr>
          <p:sp>
            <p:nvSpPr>
              <p:cNvPr id="19547" name="Rectangle 14"/>
              <p:cNvSpPr>
                <a:spLocks noChangeArrowheads="1"/>
              </p:cNvSpPr>
              <p:nvPr/>
            </p:nvSpPr>
            <p:spPr bwMode="auto">
              <a:xfrm>
                <a:off x="2702" y="1110"/>
                <a:ext cx="293" cy="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0</a:t>
                </a:r>
              </a:p>
              <a:p>
                <a:pPr eaLnBrk="1" hangingPunct="1">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7</a:t>
                </a:r>
              </a:p>
            </p:txBody>
          </p:sp>
          <p:sp>
            <p:nvSpPr>
              <p:cNvPr id="19548" name="Line 15"/>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19537" name="Group 16"/>
            <p:cNvGrpSpPr>
              <a:grpSpLocks/>
            </p:cNvGrpSpPr>
            <p:nvPr/>
          </p:nvGrpSpPr>
          <p:grpSpPr bwMode="auto">
            <a:xfrm>
              <a:off x="952" y="1571"/>
              <a:ext cx="293" cy="498"/>
              <a:chOff x="2702" y="1110"/>
              <a:chExt cx="293" cy="498"/>
            </a:xfrm>
          </p:grpSpPr>
          <p:sp>
            <p:nvSpPr>
              <p:cNvPr id="19545" name="Rectangle 17"/>
              <p:cNvSpPr>
                <a:spLocks noChangeArrowheads="1"/>
              </p:cNvSpPr>
              <p:nvPr/>
            </p:nvSpPr>
            <p:spPr bwMode="auto">
              <a:xfrm>
                <a:off x="2702" y="1110"/>
                <a:ext cx="293" cy="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a:solidFill>
                      <a:srgbClr val="000066"/>
                    </a:solidFill>
                    <a:latin typeface="楷体_GB2312" pitchFamily="49" charset="-122"/>
                    <a:ea typeface="楷体_GB2312" pitchFamily="49" charset="-122"/>
                  </a:rPr>
                  <a:t>A</a:t>
                </a:r>
                <a:r>
                  <a:rPr kumimoji="1" lang="en-US" altLang="zh-CN" baseline="-25000">
                    <a:solidFill>
                      <a:srgbClr val="000066"/>
                    </a:solidFill>
                    <a:latin typeface="楷体_GB2312" pitchFamily="49" charset="-122"/>
                    <a:ea typeface="楷体_GB2312" pitchFamily="49" charset="-122"/>
                  </a:rPr>
                  <a:t>0</a:t>
                </a:r>
              </a:p>
              <a:p>
                <a:pPr eaLnBrk="1" hangingPunct="1">
                  <a:spcBef>
                    <a:spcPct val="50000"/>
                  </a:spcBef>
                </a:pPr>
                <a:r>
                  <a:rPr kumimoji="1" lang="en-US" altLang="zh-CN" sz="1600">
                    <a:solidFill>
                      <a:srgbClr val="000066"/>
                    </a:solidFill>
                    <a:latin typeface="楷体_GB2312" pitchFamily="49" charset="-122"/>
                    <a:ea typeface="楷体_GB2312" pitchFamily="49" charset="-122"/>
                  </a:rPr>
                  <a:t>A</a:t>
                </a:r>
                <a:r>
                  <a:rPr kumimoji="1" lang="en-US" altLang="zh-CN" sz="1600" baseline="-25000">
                    <a:solidFill>
                      <a:srgbClr val="000066"/>
                    </a:solidFill>
                    <a:latin typeface="楷体_GB2312" pitchFamily="49" charset="-122"/>
                    <a:ea typeface="楷体_GB2312" pitchFamily="49" charset="-122"/>
                  </a:rPr>
                  <a:t>12</a:t>
                </a:r>
              </a:p>
            </p:txBody>
          </p:sp>
          <p:sp>
            <p:nvSpPr>
              <p:cNvPr id="19546" name="Line 18"/>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19538" name="Line 19"/>
            <p:cNvSpPr>
              <a:spLocks noChangeShapeType="1"/>
            </p:cNvSpPr>
            <p:nvPr/>
          </p:nvSpPr>
          <p:spPr bwMode="auto">
            <a:xfrm>
              <a:off x="1928" y="1798"/>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539" name="Line 20"/>
            <p:cNvSpPr>
              <a:spLocks noChangeShapeType="1"/>
            </p:cNvSpPr>
            <p:nvPr/>
          </p:nvSpPr>
          <p:spPr bwMode="auto">
            <a:xfrm>
              <a:off x="703" y="1866"/>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540" name="Line 21"/>
            <p:cNvSpPr>
              <a:spLocks noChangeShapeType="1"/>
            </p:cNvSpPr>
            <p:nvPr/>
          </p:nvSpPr>
          <p:spPr bwMode="auto">
            <a:xfrm>
              <a:off x="2041" y="1730"/>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541" name="Line 22"/>
            <p:cNvSpPr>
              <a:spLocks noChangeShapeType="1"/>
            </p:cNvSpPr>
            <p:nvPr/>
          </p:nvSpPr>
          <p:spPr bwMode="auto">
            <a:xfrm>
              <a:off x="794" y="1798"/>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542" name="Rectangle 23"/>
            <p:cNvSpPr>
              <a:spLocks noChangeArrowheads="1"/>
            </p:cNvSpPr>
            <p:nvPr/>
          </p:nvSpPr>
          <p:spPr bwMode="auto">
            <a:xfrm>
              <a:off x="1180" y="1548"/>
              <a:ext cx="354" cy="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000066"/>
                  </a:solidFill>
                  <a:latin typeface="Times New Roman" panose="02020603050405020304" pitchFamily="18" charset="0"/>
                  <a:ea typeface="楷体_GB2312" pitchFamily="49" charset="-122"/>
                </a:rPr>
                <a:t>CE</a:t>
              </a:r>
              <a:r>
                <a:rPr kumimoji="1" lang="en-US" altLang="zh-CN" sz="1600" baseline="-25000">
                  <a:solidFill>
                    <a:srgbClr val="000066"/>
                  </a:solidFill>
                  <a:latin typeface="Times New Roman" panose="02020603050405020304" pitchFamily="18" charset="0"/>
                  <a:ea typeface="楷体_GB2312" pitchFamily="49" charset="-122"/>
                </a:rPr>
                <a:t>1</a:t>
              </a:r>
            </a:p>
          </p:txBody>
        </p:sp>
        <p:sp>
          <p:nvSpPr>
            <p:cNvPr id="19543" name="Line 24"/>
            <p:cNvSpPr>
              <a:spLocks noChangeShapeType="1"/>
            </p:cNvSpPr>
            <p:nvPr/>
          </p:nvSpPr>
          <p:spPr bwMode="auto">
            <a:xfrm>
              <a:off x="1246" y="1587"/>
              <a:ext cx="160" cy="0"/>
            </a:xfrm>
            <a:prstGeom prst="line">
              <a:avLst/>
            </a:prstGeom>
            <a:noFill/>
            <a:ln w="285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44" name="Oval 25"/>
            <p:cNvSpPr>
              <a:spLocks noChangeArrowheads="1"/>
            </p:cNvSpPr>
            <p:nvPr/>
          </p:nvSpPr>
          <p:spPr bwMode="auto">
            <a:xfrm>
              <a:off x="1247" y="1480"/>
              <a:ext cx="91" cy="68"/>
            </a:xfrm>
            <a:prstGeom prst="ellipse">
              <a:avLst/>
            </a:prstGeom>
            <a:solidFill>
              <a:schemeClr val="bg1"/>
            </a:solidFill>
            <a:ln w="2857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
        <p:nvSpPr>
          <p:cNvPr id="403482" name="Rectangle 26"/>
          <p:cNvSpPr>
            <a:spLocks noChangeArrowheads="1"/>
          </p:cNvSpPr>
          <p:nvPr/>
        </p:nvSpPr>
        <p:spPr bwMode="auto">
          <a:xfrm>
            <a:off x="1116013" y="2719388"/>
            <a:ext cx="14112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楷体_GB2312" pitchFamily="49" charset="-122"/>
                <a:ea typeface="楷体_GB2312" pitchFamily="49" charset="-122"/>
              </a:rPr>
              <a:t>芯片数</a:t>
            </a:r>
            <a:r>
              <a:rPr lang="en-US" altLang="zh-CN" sz="2400">
                <a:solidFill>
                  <a:srgbClr val="000066"/>
                </a:solidFill>
                <a:latin typeface="楷体_GB2312" pitchFamily="49" charset="-122"/>
                <a:ea typeface="楷体_GB2312" pitchFamily="49" charset="-122"/>
              </a:rPr>
              <a:t>=4</a:t>
            </a:r>
          </a:p>
        </p:txBody>
      </p:sp>
      <p:sp>
        <p:nvSpPr>
          <p:cNvPr id="403483" name="Line 27"/>
          <p:cNvSpPr>
            <a:spLocks noChangeShapeType="1"/>
          </p:cNvSpPr>
          <p:nvPr/>
        </p:nvSpPr>
        <p:spPr bwMode="auto">
          <a:xfrm>
            <a:off x="5867400" y="1773238"/>
            <a:ext cx="0" cy="4535487"/>
          </a:xfrm>
          <a:prstGeom prst="line">
            <a:avLst/>
          </a:prstGeom>
          <a:noFill/>
          <a:ln w="285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403484" name="Group 28"/>
          <p:cNvGrpSpPr>
            <a:grpSpLocks/>
          </p:cNvGrpSpPr>
          <p:nvPr/>
        </p:nvGrpSpPr>
        <p:grpSpPr bwMode="auto">
          <a:xfrm>
            <a:off x="3779838" y="2925763"/>
            <a:ext cx="2197100" cy="936625"/>
            <a:chOff x="703" y="1480"/>
            <a:chExt cx="1479" cy="658"/>
          </a:xfrm>
        </p:grpSpPr>
        <p:sp>
          <p:nvSpPr>
            <p:cNvPr id="19519" name="Rectangle 29"/>
            <p:cNvSpPr>
              <a:spLocks noChangeArrowheads="1"/>
            </p:cNvSpPr>
            <p:nvPr/>
          </p:nvSpPr>
          <p:spPr bwMode="auto">
            <a:xfrm>
              <a:off x="952" y="1548"/>
              <a:ext cx="991" cy="59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9520" name="Rectangle 30"/>
            <p:cNvSpPr>
              <a:spLocks noChangeArrowheads="1"/>
            </p:cNvSpPr>
            <p:nvPr/>
          </p:nvSpPr>
          <p:spPr bwMode="auto">
            <a:xfrm>
              <a:off x="1223" y="1820"/>
              <a:ext cx="590" cy="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600">
                  <a:solidFill>
                    <a:srgbClr val="000066"/>
                  </a:solidFill>
                  <a:latin typeface="Times New Roman" panose="02020603050405020304" pitchFamily="18" charset="0"/>
                  <a:ea typeface="楷体_GB2312" pitchFamily="49" charset="-122"/>
                </a:rPr>
                <a:t>RAM1</a:t>
              </a:r>
            </a:p>
          </p:txBody>
        </p:sp>
        <p:grpSp>
          <p:nvGrpSpPr>
            <p:cNvPr id="19521" name="Group 31"/>
            <p:cNvGrpSpPr>
              <a:grpSpLocks/>
            </p:cNvGrpSpPr>
            <p:nvPr/>
          </p:nvGrpSpPr>
          <p:grpSpPr bwMode="auto">
            <a:xfrm>
              <a:off x="1725" y="1570"/>
              <a:ext cx="293" cy="548"/>
              <a:chOff x="2702" y="1110"/>
              <a:chExt cx="293" cy="548"/>
            </a:xfrm>
          </p:grpSpPr>
          <p:sp>
            <p:nvSpPr>
              <p:cNvPr id="19532" name="Rectangle 32"/>
              <p:cNvSpPr>
                <a:spLocks noChangeArrowheads="1"/>
              </p:cNvSpPr>
              <p:nvPr/>
            </p:nvSpPr>
            <p:spPr bwMode="auto">
              <a:xfrm>
                <a:off x="2702" y="1110"/>
                <a:ext cx="293"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0</a:t>
                </a:r>
              </a:p>
              <a:p>
                <a:pPr eaLnBrk="1" hangingPunct="1">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7</a:t>
                </a:r>
              </a:p>
            </p:txBody>
          </p:sp>
          <p:sp>
            <p:nvSpPr>
              <p:cNvPr id="19533" name="Line 33"/>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19522" name="Group 34"/>
            <p:cNvGrpSpPr>
              <a:grpSpLocks/>
            </p:cNvGrpSpPr>
            <p:nvPr/>
          </p:nvGrpSpPr>
          <p:grpSpPr bwMode="auto">
            <a:xfrm>
              <a:off x="952" y="1571"/>
              <a:ext cx="293" cy="516"/>
              <a:chOff x="2702" y="1110"/>
              <a:chExt cx="293" cy="516"/>
            </a:xfrm>
          </p:grpSpPr>
          <p:sp>
            <p:nvSpPr>
              <p:cNvPr id="19530" name="Rectangle 35"/>
              <p:cNvSpPr>
                <a:spLocks noChangeArrowheads="1"/>
              </p:cNvSpPr>
              <p:nvPr/>
            </p:nvSpPr>
            <p:spPr bwMode="auto">
              <a:xfrm>
                <a:off x="2702" y="1110"/>
                <a:ext cx="293" cy="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a:solidFill>
                      <a:srgbClr val="000066"/>
                    </a:solidFill>
                    <a:latin typeface="楷体_GB2312" pitchFamily="49" charset="-122"/>
                    <a:ea typeface="楷体_GB2312" pitchFamily="49" charset="-122"/>
                  </a:rPr>
                  <a:t>A</a:t>
                </a:r>
                <a:r>
                  <a:rPr kumimoji="1" lang="en-US" altLang="zh-CN" baseline="-25000">
                    <a:solidFill>
                      <a:srgbClr val="000066"/>
                    </a:solidFill>
                    <a:latin typeface="楷体_GB2312" pitchFamily="49" charset="-122"/>
                    <a:ea typeface="楷体_GB2312" pitchFamily="49" charset="-122"/>
                  </a:rPr>
                  <a:t>0</a:t>
                </a:r>
              </a:p>
              <a:p>
                <a:pPr eaLnBrk="1" hangingPunct="1">
                  <a:spcBef>
                    <a:spcPct val="50000"/>
                  </a:spcBef>
                </a:pPr>
                <a:r>
                  <a:rPr kumimoji="1" lang="en-US" altLang="zh-CN" sz="1600">
                    <a:solidFill>
                      <a:srgbClr val="000066"/>
                    </a:solidFill>
                    <a:latin typeface="楷体_GB2312" pitchFamily="49" charset="-122"/>
                    <a:ea typeface="楷体_GB2312" pitchFamily="49" charset="-122"/>
                  </a:rPr>
                  <a:t>A</a:t>
                </a:r>
                <a:r>
                  <a:rPr kumimoji="1" lang="en-US" altLang="zh-CN" sz="1600" baseline="-25000">
                    <a:solidFill>
                      <a:srgbClr val="000066"/>
                    </a:solidFill>
                    <a:latin typeface="楷体_GB2312" pitchFamily="49" charset="-122"/>
                    <a:ea typeface="楷体_GB2312" pitchFamily="49" charset="-122"/>
                  </a:rPr>
                  <a:t>12</a:t>
                </a:r>
              </a:p>
            </p:txBody>
          </p:sp>
          <p:sp>
            <p:nvSpPr>
              <p:cNvPr id="19531" name="Line 36"/>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19523" name="Line 37"/>
            <p:cNvSpPr>
              <a:spLocks noChangeShapeType="1"/>
            </p:cNvSpPr>
            <p:nvPr/>
          </p:nvSpPr>
          <p:spPr bwMode="auto">
            <a:xfrm>
              <a:off x="1928" y="1798"/>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524" name="Line 38"/>
            <p:cNvSpPr>
              <a:spLocks noChangeShapeType="1"/>
            </p:cNvSpPr>
            <p:nvPr/>
          </p:nvSpPr>
          <p:spPr bwMode="auto">
            <a:xfrm>
              <a:off x="703" y="1866"/>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525" name="Line 39"/>
            <p:cNvSpPr>
              <a:spLocks noChangeShapeType="1"/>
            </p:cNvSpPr>
            <p:nvPr/>
          </p:nvSpPr>
          <p:spPr bwMode="auto">
            <a:xfrm>
              <a:off x="2041" y="1730"/>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526" name="Line 40"/>
            <p:cNvSpPr>
              <a:spLocks noChangeShapeType="1"/>
            </p:cNvSpPr>
            <p:nvPr/>
          </p:nvSpPr>
          <p:spPr bwMode="auto">
            <a:xfrm>
              <a:off x="794" y="1798"/>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527" name="Rectangle 41"/>
            <p:cNvSpPr>
              <a:spLocks noChangeArrowheads="1"/>
            </p:cNvSpPr>
            <p:nvPr/>
          </p:nvSpPr>
          <p:spPr bwMode="auto">
            <a:xfrm>
              <a:off x="1180" y="1548"/>
              <a:ext cx="360" cy="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000066"/>
                  </a:solidFill>
                  <a:latin typeface="Times New Roman" panose="02020603050405020304" pitchFamily="18" charset="0"/>
                  <a:ea typeface="楷体_GB2312" pitchFamily="49" charset="-122"/>
                </a:rPr>
                <a:t>CE</a:t>
              </a:r>
              <a:r>
                <a:rPr kumimoji="1" lang="en-US" altLang="zh-CN" sz="1600" baseline="-25000">
                  <a:solidFill>
                    <a:srgbClr val="000066"/>
                  </a:solidFill>
                  <a:latin typeface="Times New Roman" panose="02020603050405020304" pitchFamily="18" charset="0"/>
                  <a:ea typeface="楷体_GB2312" pitchFamily="49" charset="-122"/>
                </a:rPr>
                <a:t>1</a:t>
              </a:r>
            </a:p>
          </p:txBody>
        </p:sp>
        <p:sp>
          <p:nvSpPr>
            <p:cNvPr id="19528" name="Line 42"/>
            <p:cNvSpPr>
              <a:spLocks noChangeShapeType="1"/>
            </p:cNvSpPr>
            <p:nvPr/>
          </p:nvSpPr>
          <p:spPr bwMode="auto">
            <a:xfrm>
              <a:off x="1246" y="1587"/>
              <a:ext cx="160" cy="0"/>
            </a:xfrm>
            <a:prstGeom prst="line">
              <a:avLst/>
            </a:prstGeom>
            <a:noFill/>
            <a:ln w="285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29" name="Oval 43"/>
            <p:cNvSpPr>
              <a:spLocks noChangeArrowheads="1"/>
            </p:cNvSpPr>
            <p:nvPr/>
          </p:nvSpPr>
          <p:spPr bwMode="auto">
            <a:xfrm>
              <a:off x="1247" y="1480"/>
              <a:ext cx="91" cy="68"/>
            </a:xfrm>
            <a:prstGeom prst="ellipse">
              <a:avLst/>
            </a:prstGeom>
            <a:solidFill>
              <a:schemeClr val="bg1"/>
            </a:solidFill>
            <a:ln w="2857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nvGrpSpPr>
          <p:cNvPr id="403500" name="Group 44"/>
          <p:cNvGrpSpPr>
            <a:grpSpLocks/>
          </p:cNvGrpSpPr>
          <p:nvPr/>
        </p:nvGrpSpPr>
        <p:grpSpPr bwMode="auto">
          <a:xfrm>
            <a:off x="3708400" y="4149725"/>
            <a:ext cx="2303463" cy="936625"/>
            <a:chOff x="703" y="1480"/>
            <a:chExt cx="1479" cy="658"/>
          </a:xfrm>
        </p:grpSpPr>
        <p:sp>
          <p:nvSpPr>
            <p:cNvPr id="19504" name="Rectangle 45"/>
            <p:cNvSpPr>
              <a:spLocks noChangeArrowheads="1"/>
            </p:cNvSpPr>
            <p:nvPr/>
          </p:nvSpPr>
          <p:spPr bwMode="auto">
            <a:xfrm>
              <a:off x="952" y="1548"/>
              <a:ext cx="991" cy="59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9505" name="Rectangle 46"/>
            <p:cNvSpPr>
              <a:spLocks noChangeArrowheads="1"/>
            </p:cNvSpPr>
            <p:nvPr/>
          </p:nvSpPr>
          <p:spPr bwMode="auto">
            <a:xfrm>
              <a:off x="1224" y="1820"/>
              <a:ext cx="589" cy="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600">
                  <a:solidFill>
                    <a:srgbClr val="000066"/>
                  </a:solidFill>
                  <a:latin typeface="Times New Roman" panose="02020603050405020304" pitchFamily="18" charset="0"/>
                  <a:ea typeface="楷体_GB2312" pitchFamily="49" charset="-122"/>
                </a:rPr>
                <a:t>RAM1</a:t>
              </a:r>
            </a:p>
          </p:txBody>
        </p:sp>
        <p:grpSp>
          <p:nvGrpSpPr>
            <p:cNvPr id="19506" name="Group 47"/>
            <p:cNvGrpSpPr>
              <a:grpSpLocks/>
            </p:cNvGrpSpPr>
            <p:nvPr/>
          </p:nvGrpSpPr>
          <p:grpSpPr bwMode="auto">
            <a:xfrm>
              <a:off x="1725" y="1570"/>
              <a:ext cx="293" cy="548"/>
              <a:chOff x="2702" y="1110"/>
              <a:chExt cx="293" cy="548"/>
            </a:xfrm>
          </p:grpSpPr>
          <p:sp>
            <p:nvSpPr>
              <p:cNvPr id="19517" name="Rectangle 48"/>
              <p:cNvSpPr>
                <a:spLocks noChangeArrowheads="1"/>
              </p:cNvSpPr>
              <p:nvPr/>
            </p:nvSpPr>
            <p:spPr bwMode="auto">
              <a:xfrm>
                <a:off x="2702" y="1110"/>
                <a:ext cx="293"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0</a:t>
                </a:r>
              </a:p>
              <a:p>
                <a:pPr eaLnBrk="1" hangingPunct="1">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7</a:t>
                </a:r>
              </a:p>
            </p:txBody>
          </p:sp>
          <p:sp>
            <p:nvSpPr>
              <p:cNvPr id="19518" name="Line 49"/>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19507" name="Group 50"/>
            <p:cNvGrpSpPr>
              <a:grpSpLocks/>
            </p:cNvGrpSpPr>
            <p:nvPr/>
          </p:nvGrpSpPr>
          <p:grpSpPr bwMode="auto">
            <a:xfrm>
              <a:off x="952" y="1571"/>
              <a:ext cx="293" cy="516"/>
              <a:chOff x="2702" y="1110"/>
              <a:chExt cx="293" cy="516"/>
            </a:xfrm>
          </p:grpSpPr>
          <p:sp>
            <p:nvSpPr>
              <p:cNvPr id="19515" name="Rectangle 51"/>
              <p:cNvSpPr>
                <a:spLocks noChangeArrowheads="1"/>
              </p:cNvSpPr>
              <p:nvPr/>
            </p:nvSpPr>
            <p:spPr bwMode="auto">
              <a:xfrm>
                <a:off x="2702" y="1110"/>
                <a:ext cx="293" cy="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a:solidFill>
                      <a:srgbClr val="000066"/>
                    </a:solidFill>
                    <a:latin typeface="楷体_GB2312" pitchFamily="49" charset="-122"/>
                    <a:ea typeface="楷体_GB2312" pitchFamily="49" charset="-122"/>
                  </a:rPr>
                  <a:t>A</a:t>
                </a:r>
                <a:r>
                  <a:rPr kumimoji="1" lang="en-US" altLang="zh-CN" baseline="-25000">
                    <a:solidFill>
                      <a:srgbClr val="000066"/>
                    </a:solidFill>
                    <a:latin typeface="楷体_GB2312" pitchFamily="49" charset="-122"/>
                    <a:ea typeface="楷体_GB2312" pitchFamily="49" charset="-122"/>
                  </a:rPr>
                  <a:t>0</a:t>
                </a:r>
              </a:p>
              <a:p>
                <a:pPr eaLnBrk="1" hangingPunct="1">
                  <a:spcBef>
                    <a:spcPct val="50000"/>
                  </a:spcBef>
                </a:pPr>
                <a:r>
                  <a:rPr kumimoji="1" lang="en-US" altLang="zh-CN" sz="1600">
                    <a:solidFill>
                      <a:srgbClr val="000066"/>
                    </a:solidFill>
                    <a:latin typeface="楷体_GB2312" pitchFamily="49" charset="-122"/>
                    <a:ea typeface="楷体_GB2312" pitchFamily="49" charset="-122"/>
                  </a:rPr>
                  <a:t>A</a:t>
                </a:r>
                <a:r>
                  <a:rPr kumimoji="1" lang="en-US" altLang="zh-CN" sz="1600" baseline="-25000">
                    <a:solidFill>
                      <a:srgbClr val="000066"/>
                    </a:solidFill>
                    <a:latin typeface="楷体_GB2312" pitchFamily="49" charset="-122"/>
                    <a:ea typeface="楷体_GB2312" pitchFamily="49" charset="-122"/>
                  </a:rPr>
                  <a:t>12</a:t>
                </a:r>
              </a:p>
            </p:txBody>
          </p:sp>
          <p:sp>
            <p:nvSpPr>
              <p:cNvPr id="19516" name="Line 52"/>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19508" name="Line 53"/>
            <p:cNvSpPr>
              <a:spLocks noChangeShapeType="1"/>
            </p:cNvSpPr>
            <p:nvPr/>
          </p:nvSpPr>
          <p:spPr bwMode="auto">
            <a:xfrm>
              <a:off x="1928" y="1798"/>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509" name="Line 54"/>
            <p:cNvSpPr>
              <a:spLocks noChangeShapeType="1"/>
            </p:cNvSpPr>
            <p:nvPr/>
          </p:nvSpPr>
          <p:spPr bwMode="auto">
            <a:xfrm>
              <a:off x="703" y="1866"/>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510" name="Line 55"/>
            <p:cNvSpPr>
              <a:spLocks noChangeShapeType="1"/>
            </p:cNvSpPr>
            <p:nvPr/>
          </p:nvSpPr>
          <p:spPr bwMode="auto">
            <a:xfrm>
              <a:off x="2041" y="1730"/>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511" name="Line 56"/>
            <p:cNvSpPr>
              <a:spLocks noChangeShapeType="1"/>
            </p:cNvSpPr>
            <p:nvPr/>
          </p:nvSpPr>
          <p:spPr bwMode="auto">
            <a:xfrm>
              <a:off x="794" y="1798"/>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512" name="Rectangle 57"/>
            <p:cNvSpPr>
              <a:spLocks noChangeArrowheads="1"/>
            </p:cNvSpPr>
            <p:nvPr/>
          </p:nvSpPr>
          <p:spPr bwMode="auto">
            <a:xfrm>
              <a:off x="1180" y="1548"/>
              <a:ext cx="379" cy="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000066"/>
                  </a:solidFill>
                  <a:latin typeface="Times New Roman" panose="02020603050405020304" pitchFamily="18" charset="0"/>
                  <a:ea typeface="楷体_GB2312" pitchFamily="49" charset="-122"/>
                </a:rPr>
                <a:t>CE</a:t>
              </a:r>
              <a:r>
                <a:rPr kumimoji="1" lang="en-US" altLang="zh-CN" sz="1600" baseline="-25000">
                  <a:solidFill>
                    <a:srgbClr val="000066"/>
                  </a:solidFill>
                  <a:latin typeface="Times New Roman" panose="02020603050405020304" pitchFamily="18" charset="0"/>
                  <a:ea typeface="楷体_GB2312" pitchFamily="49" charset="-122"/>
                </a:rPr>
                <a:t>1</a:t>
              </a:r>
            </a:p>
          </p:txBody>
        </p:sp>
        <p:sp>
          <p:nvSpPr>
            <p:cNvPr id="19513" name="Line 58"/>
            <p:cNvSpPr>
              <a:spLocks noChangeShapeType="1"/>
            </p:cNvSpPr>
            <p:nvPr/>
          </p:nvSpPr>
          <p:spPr bwMode="auto">
            <a:xfrm>
              <a:off x="1246" y="1587"/>
              <a:ext cx="160" cy="0"/>
            </a:xfrm>
            <a:prstGeom prst="line">
              <a:avLst/>
            </a:prstGeom>
            <a:noFill/>
            <a:ln w="285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514" name="Oval 59"/>
            <p:cNvSpPr>
              <a:spLocks noChangeArrowheads="1"/>
            </p:cNvSpPr>
            <p:nvPr/>
          </p:nvSpPr>
          <p:spPr bwMode="auto">
            <a:xfrm>
              <a:off x="1247" y="1480"/>
              <a:ext cx="91" cy="68"/>
            </a:xfrm>
            <a:prstGeom prst="ellipse">
              <a:avLst/>
            </a:prstGeom>
            <a:solidFill>
              <a:schemeClr val="bg1"/>
            </a:solidFill>
            <a:ln w="2857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nvGrpSpPr>
          <p:cNvPr id="403516" name="Group 60"/>
          <p:cNvGrpSpPr>
            <a:grpSpLocks/>
          </p:cNvGrpSpPr>
          <p:nvPr/>
        </p:nvGrpSpPr>
        <p:grpSpPr bwMode="auto">
          <a:xfrm>
            <a:off x="3708400" y="5300663"/>
            <a:ext cx="2305050" cy="936625"/>
            <a:chOff x="703" y="1480"/>
            <a:chExt cx="1479" cy="658"/>
          </a:xfrm>
        </p:grpSpPr>
        <p:sp>
          <p:nvSpPr>
            <p:cNvPr id="19489" name="Rectangle 61"/>
            <p:cNvSpPr>
              <a:spLocks noChangeArrowheads="1"/>
            </p:cNvSpPr>
            <p:nvPr/>
          </p:nvSpPr>
          <p:spPr bwMode="auto">
            <a:xfrm>
              <a:off x="952" y="1548"/>
              <a:ext cx="991" cy="590"/>
            </a:xfrm>
            <a:prstGeom prst="rect">
              <a:avLst/>
            </a:prstGeom>
            <a:noFill/>
            <a:ln w="2857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19490" name="Rectangle 62"/>
            <p:cNvSpPr>
              <a:spLocks noChangeArrowheads="1"/>
            </p:cNvSpPr>
            <p:nvPr/>
          </p:nvSpPr>
          <p:spPr bwMode="auto">
            <a:xfrm>
              <a:off x="1224" y="1820"/>
              <a:ext cx="589" cy="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600">
                  <a:solidFill>
                    <a:srgbClr val="000066"/>
                  </a:solidFill>
                  <a:latin typeface="Times New Roman" panose="02020603050405020304" pitchFamily="18" charset="0"/>
                  <a:ea typeface="楷体_GB2312" pitchFamily="49" charset="-122"/>
                </a:rPr>
                <a:t>RAM1</a:t>
              </a:r>
            </a:p>
          </p:txBody>
        </p:sp>
        <p:grpSp>
          <p:nvGrpSpPr>
            <p:cNvPr id="19491" name="Group 63"/>
            <p:cNvGrpSpPr>
              <a:grpSpLocks/>
            </p:cNvGrpSpPr>
            <p:nvPr/>
          </p:nvGrpSpPr>
          <p:grpSpPr bwMode="auto">
            <a:xfrm>
              <a:off x="1725" y="1570"/>
              <a:ext cx="293" cy="548"/>
              <a:chOff x="2702" y="1110"/>
              <a:chExt cx="293" cy="548"/>
            </a:xfrm>
          </p:grpSpPr>
          <p:sp>
            <p:nvSpPr>
              <p:cNvPr id="19502" name="Rectangle 64"/>
              <p:cNvSpPr>
                <a:spLocks noChangeArrowheads="1"/>
              </p:cNvSpPr>
              <p:nvPr/>
            </p:nvSpPr>
            <p:spPr bwMode="auto">
              <a:xfrm>
                <a:off x="2702" y="1110"/>
                <a:ext cx="293" cy="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0</a:t>
                </a:r>
              </a:p>
              <a:p>
                <a:pPr eaLnBrk="1" hangingPunct="1">
                  <a:spcBef>
                    <a:spcPct val="50000"/>
                  </a:spcBef>
                </a:pPr>
                <a:r>
                  <a:rPr kumimoji="1" lang="en-US" altLang="zh-CN">
                    <a:solidFill>
                      <a:srgbClr val="000066"/>
                    </a:solidFill>
                    <a:latin typeface="楷体_GB2312" pitchFamily="49" charset="-122"/>
                    <a:ea typeface="楷体_GB2312" pitchFamily="49" charset="-122"/>
                  </a:rPr>
                  <a:t>D</a:t>
                </a:r>
                <a:r>
                  <a:rPr kumimoji="1" lang="en-US" altLang="zh-CN" baseline="-25000">
                    <a:solidFill>
                      <a:srgbClr val="000066"/>
                    </a:solidFill>
                    <a:latin typeface="楷体_GB2312" pitchFamily="49" charset="-122"/>
                    <a:ea typeface="楷体_GB2312" pitchFamily="49" charset="-122"/>
                  </a:rPr>
                  <a:t>7</a:t>
                </a:r>
              </a:p>
            </p:txBody>
          </p:sp>
          <p:sp>
            <p:nvSpPr>
              <p:cNvPr id="19503" name="Line 65"/>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19492" name="Group 66"/>
            <p:cNvGrpSpPr>
              <a:grpSpLocks/>
            </p:cNvGrpSpPr>
            <p:nvPr/>
          </p:nvGrpSpPr>
          <p:grpSpPr bwMode="auto">
            <a:xfrm>
              <a:off x="952" y="1571"/>
              <a:ext cx="293" cy="516"/>
              <a:chOff x="2702" y="1110"/>
              <a:chExt cx="293" cy="516"/>
            </a:xfrm>
          </p:grpSpPr>
          <p:sp>
            <p:nvSpPr>
              <p:cNvPr id="19500" name="Rectangle 67"/>
              <p:cNvSpPr>
                <a:spLocks noChangeArrowheads="1"/>
              </p:cNvSpPr>
              <p:nvPr/>
            </p:nvSpPr>
            <p:spPr bwMode="auto">
              <a:xfrm>
                <a:off x="2702" y="1110"/>
                <a:ext cx="293" cy="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a:solidFill>
                      <a:srgbClr val="000066"/>
                    </a:solidFill>
                    <a:latin typeface="楷体_GB2312" pitchFamily="49" charset="-122"/>
                    <a:ea typeface="楷体_GB2312" pitchFamily="49" charset="-122"/>
                  </a:rPr>
                  <a:t>A</a:t>
                </a:r>
                <a:r>
                  <a:rPr kumimoji="1" lang="en-US" altLang="zh-CN" baseline="-25000">
                    <a:solidFill>
                      <a:srgbClr val="000066"/>
                    </a:solidFill>
                    <a:latin typeface="楷体_GB2312" pitchFamily="49" charset="-122"/>
                    <a:ea typeface="楷体_GB2312" pitchFamily="49" charset="-122"/>
                  </a:rPr>
                  <a:t>0</a:t>
                </a:r>
              </a:p>
              <a:p>
                <a:pPr eaLnBrk="1" hangingPunct="1">
                  <a:spcBef>
                    <a:spcPct val="50000"/>
                  </a:spcBef>
                </a:pPr>
                <a:r>
                  <a:rPr kumimoji="1" lang="en-US" altLang="zh-CN" sz="1600">
                    <a:solidFill>
                      <a:srgbClr val="000066"/>
                    </a:solidFill>
                    <a:latin typeface="楷体_GB2312" pitchFamily="49" charset="-122"/>
                    <a:ea typeface="楷体_GB2312" pitchFamily="49" charset="-122"/>
                  </a:rPr>
                  <a:t>A</a:t>
                </a:r>
                <a:r>
                  <a:rPr kumimoji="1" lang="en-US" altLang="zh-CN" sz="1600" baseline="-25000">
                    <a:solidFill>
                      <a:srgbClr val="000066"/>
                    </a:solidFill>
                    <a:latin typeface="楷体_GB2312" pitchFamily="49" charset="-122"/>
                    <a:ea typeface="楷体_GB2312" pitchFamily="49" charset="-122"/>
                  </a:rPr>
                  <a:t>12</a:t>
                </a:r>
              </a:p>
            </p:txBody>
          </p:sp>
          <p:sp>
            <p:nvSpPr>
              <p:cNvPr id="19501" name="Line 68"/>
              <p:cNvSpPr>
                <a:spLocks noChangeShapeType="1"/>
              </p:cNvSpPr>
              <p:nvPr/>
            </p:nvSpPr>
            <p:spPr bwMode="auto">
              <a:xfrm>
                <a:off x="2829" y="1347"/>
                <a:ext cx="1" cy="85"/>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19493" name="Line 69"/>
            <p:cNvSpPr>
              <a:spLocks noChangeShapeType="1"/>
            </p:cNvSpPr>
            <p:nvPr/>
          </p:nvSpPr>
          <p:spPr bwMode="auto">
            <a:xfrm>
              <a:off x="1928" y="1798"/>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494" name="Line 70"/>
            <p:cNvSpPr>
              <a:spLocks noChangeShapeType="1"/>
            </p:cNvSpPr>
            <p:nvPr/>
          </p:nvSpPr>
          <p:spPr bwMode="auto">
            <a:xfrm>
              <a:off x="703" y="1866"/>
              <a:ext cx="254"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495" name="Line 71"/>
            <p:cNvSpPr>
              <a:spLocks noChangeShapeType="1"/>
            </p:cNvSpPr>
            <p:nvPr/>
          </p:nvSpPr>
          <p:spPr bwMode="auto">
            <a:xfrm>
              <a:off x="2041" y="1730"/>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496" name="Line 72"/>
            <p:cNvSpPr>
              <a:spLocks noChangeShapeType="1"/>
            </p:cNvSpPr>
            <p:nvPr/>
          </p:nvSpPr>
          <p:spPr bwMode="auto">
            <a:xfrm>
              <a:off x="794" y="1798"/>
              <a:ext cx="72" cy="124"/>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9497" name="Rectangle 73"/>
            <p:cNvSpPr>
              <a:spLocks noChangeArrowheads="1"/>
            </p:cNvSpPr>
            <p:nvPr/>
          </p:nvSpPr>
          <p:spPr bwMode="auto">
            <a:xfrm>
              <a:off x="1180" y="1548"/>
              <a:ext cx="343" cy="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en-US" altLang="zh-CN" sz="1600">
                  <a:solidFill>
                    <a:srgbClr val="000066"/>
                  </a:solidFill>
                  <a:latin typeface="Times New Roman" panose="02020603050405020304" pitchFamily="18" charset="0"/>
                  <a:ea typeface="楷体_GB2312" pitchFamily="49" charset="-122"/>
                </a:rPr>
                <a:t>CE</a:t>
              </a:r>
              <a:r>
                <a:rPr kumimoji="1" lang="en-US" altLang="zh-CN" sz="1600" baseline="-25000">
                  <a:solidFill>
                    <a:srgbClr val="000066"/>
                  </a:solidFill>
                  <a:latin typeface="Times New Roman" panose="02020603050405020304" pitchFamily="18" charset="0"/>
                  <a:ea typeface="楷体_GB2312" pitchFamily="49" charset="-122"/>
                </a:rPr>
                <a:t>1</a:t>
              </a:r>
            </a:p>
          </p:txBody>
        </p:sp>
        <p:sp>
          <p:nvSpPr>
            <p:cNvPr id="19498" name="Line 74"/>
            <p:cNvSpPr>
              <a:spLocks noChangeShapeType="1"/>
            </p:cNvSpPr>
            <p:nvPr/>
          </p:nvSpPr>
          <p:spPr bwMode="auto">
            <a:xfrm>
              <a:off x="1246" y="1587"/>
              <a:ext cx="160" cy="0"/>
            </a:xfrm>
            <a:prstGeom prst="line">
              <a:avLst/>
            </a:prstGeom>
            <a:noFill/>
            <a:ln w="2857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499" name="Oval 75"/>
            <p:cNvSpPr>
              <a:spLocks noChangeArrowheads="1"/>
            </p:cNvSpPr>
            <p:nvPr/>
          </p:nvSpPr>
          <p:spPr bwMode="auto">
            <a:xfrm>
              <a:off x="1247" y="1480"/>
              <a:ext cx="91" cy="68"/>
            </a:xfrm>
            <a:prstGeom prst="ellipse">
              <a:avLst/>
            </a:prstGeom>
            <a:solidFill>
              <a:schemeClr val="bg1"/>
            </a:solidFill>
            <a:ln w="28575">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
        <p:nvSpPr>
          <p:cNvPr id="403532" name="Rectangle 76"/>
          <p:cNvSpPr>
            <a:spLocks noChangeArrowheads="1"/>
          </p:cNvSpPr>
          <p:nvPr/>
        </p:nvSpPr>
        <p:spPr bwMode="auto">
          <a:xfrm>
            <a:off x="1008063" y="3378200"/>
            <a:ext cx="24844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楷体_GB2312" pitchFamily="49" charset="-122"/>
                <a:ea typeface="楷体_GB2312" pitchFamily="49" charset="-122"/>
              </a:rPr>
              <a:t>系统地址线数</a:t>
            </a:r>
            <a:r>
              <a:rPr lang="en-US" altLang="zh-CN" sz="2400">
                <a:solidFill>
                  <a:srgbClr val="000066"/>
                </a:solidFill>
                <a:latin typeface="楷体_GB2312" pitchFamily="49" charset="-122"/>
                <a:ea typeface="楷体_GB2312" pitchFamily="49" charset="-122"/>
              </a:rPr>
              <a:t>=15</a:t>
            </a:r>
          </a:p>
        </p:txBody>
      </p:sp>
      <p:sp>
        <p:nvSpPr>
          <p:cNvPr id="403533" name="Rectangle 77"/>
          <p:cNvSpPr>
            <a:spLocks noChangeArrowheads="1"/>
          </p:cNvSpPr>
          <p:nvPr/>
        </p:nvSpPr>
        <p:spPr bwMode="auto">
          <a:xfrm>
            <a:off x="1042988" y="4159250"/>
            <a:ext cx="203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系统</a:t>
            </a:r>
            <a:r>
              <a:rPr lang="en-US" altLang="zh-CN" sz="2400">
                <a:solidFill>
                  <a:srgbClr val="000066"/>
                </a:solidFill>
                <a:latin typeface="Times New Roman" panose="02020603050405020304" pitchFamily="18" charset="0"/>
                <a:ea typeface="楷体_GB2312" pitchFamily="49" charset="-122"/>
              </a:rPr>
              <a:t>:A</a:t>
            </a:r>
            <a:r>
              <a:rPr lang="en-US" altLang="zh-CN" sz="2400" baseline="-25000">
                <a:solidFill>
                  <a:srgbClr val="000066"/>
                </a:solidFill>
                <a:latin typeface="Times New Roman" panose="02020603050405020304" pitchFamily="18" charset="0"/>
                <a:ea typeface="楷体_GB2312" pitchFamily="49" charset="-122"/>
              </a:rPr>
              <a:t>0</a:t>
            </a:r>
            <a:r>
              <a:rPr lang="en-US" altLang="zh-CN" sz="2400">
                <a:solidFill>
                  <a:srgbClr val="000066"/>
                </a:solidFill>
                <a:latin typeface="Times New Roman" panose="02020603050405020304" pitchFamily="18" charset="0"/>
                <a:ea typeface="楷体_GB2312" pitchFamily="49" charset="-122"/>
              </a:rPr>
              <a:t> ~ A</a:t>
            </a:r>
            <a:r>
              <a:rPr lang="en-US" altLang="zh-CN" sz="2400" baseline="-25000">
                <a:solidFill>
                  <a:srgbClr val="000066"/>
                </a:solidFill>
                <a:latin typeface="Times New Roman" panose="02020603050405020304" pitchFamily="18" charset="0"/>
                <a:ea typeface="楷体_GB2312" pitchFamily="49" charset="-122"/>
              </a:rPr>
              <a:t>14</a:t>
            </a:r>
            <a:r>
              <a:rPr lang="en-US" altLang="zh-CN" sz="2400">
                <a:solidFill>
                  <a:srgbClr val="000066"/>
                </a:solidFill>
                <a:latin typeface="Times New Roman" panose="02020603050405020304" pitchFamily="18" charset="0"/>
                <a:ea typeface="楷体_GB2312" pitchFamily="49" charset="-122"/>
              </a:rPr>
              <a:t> </a:t>
            </a:r>
          </a:p>
        </p:txBody>
      </p:sp>
      <p:sp>
        <p:nvSpPr>
          <p:cNvPr id="403534" name="Rectangle 78"/>
          <p:cNvSpPr>
            <a:spLocks noChangeArrowheads="1"/>
          </p:cNvSpPr>
          <p:nvPr/>
        </p:nvSpPr>
        <p:spPr bwMode="auto">
          <a:xfrm>
            <a:off x="1187450" y="4843463"/>
            <a:ext cx="149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en-US" altLang="zh-CN" sz="2400">
                <a:solidFill>
                  <a:srgbClr val="CC0000"/>
                </a:solidFill>
                <a:latin typeface="Times New Roman" panose="02020603050405020304" pitchFamily="18" charset="0"/>
                <a:ea typeface="楷体_GB2312" pitchFamily="49" charset="-122"/>
              </a:rPr>
              <a:t>A</a:t>
            </a:r>
            <a:r>
              <a:rPr lang="en-US" altLang="zh-CN" sz="2400" baseline="-25000">
                <a:solidFill>
                  <a:srgbClr val="CC0000"/>
                </a:solidFill>
                <a:latin typeface="Times New Roman" panose="02020603050405020304" pitchFamily="18" charset="0"/>
                <a:ea typeface="楷体_GB2312" pitchFamily="49" charset="-122"/>
              </a:rPr>
              <a:t>13</a:t>
            </a:r>
            <a:r>
              <a:rPr lang="en-US" altLang="zh-CN" sz="2400">
                <a:solidFill>
                  <a:srgbClr val="CC0000"/>
                </a:solidFill>
                <a:latin typeface="Times New Roman" panose="02020603050405020304" pitchFamily="18" charset="0"/>
                <a:ea typeface="楷体_GB2312" pitchFamily="49" charset="-122"/>
              </a:rPr>
              <a:t> ~ A</a:t>
            </a:r>
            <a:r>
              <a:rPr lang="en-US" altLang="zh-CN" sz="2400" baseline="-25000">
                <a:solidFill>
                  <a:srgbClr val="CC0000"/>
                </a:solidFill>
                <a:latin typeface="Times New Roman" panose="02020603050405020304" pitchFamily="18" charset="0"/>
                <a:ea typeface="楷体_GB2312" pitchFamily="49" charset="-122"/>
              </a:rPr>
              <a:t>14</a:t>
            </a:r>
            <a:r>
              <a:rPr lang="en-US" altLang="zh-CN" sz="2400">
                <a:solidFill>
                  <a:srgbClr val="CC0000"/>
                </a:solidFill>
                <a:latin typeface="Times New Roman" panose="02020603050405020304" pitchFamily="18" charset="0"/>
                <a:ea typeface="楷体_GB2312" pitchFamily="49" charset="-122"/>
              </a:rPr>
              <a:t>?</a:t>
            </a:r>
          </a:p>
        </p:txBody>
      </p:sp>
      <p:grpSp>
        <p:nvGrpSpPr>
          <p:cNvPr id="403550" name="Group 94"/>
          <p:cNvGrpSpPr>
            <a:grpSpLocks/>
          </p:cNvGrpSpPr>
          <p:nvPr/>
        </p:nvGrpSpPr>
        <p:grpSpPr bwMode="auto">
          <a:xfrm>
            <a:off x="7200900" y="1700213"/>
            <a:ext cx="1344613" cy="4749800"/>
            <a:chOff x="4536" y="1071"/>
            <a:chExt cx="847" cy="2992"/>
          </a:xfrm>
        </p:grpSpPr>
        <p:grpSp>
          <p:nvGrpSpPr>
            <p:cNvPr id="19475" name="Group 79"/>
            <p:cNvGrpSpPr>
              <a:grpSpLocks/>
            </p:cNvGrpSpPr>
            <p:nvPr/>
          </p:nvGrpSpPr>
          <p:grpSpPr bwMode="auto">
            <a:xfrm>
              <a:off x="4544" y="1823"/>
              <a:ext cx="839" cy="747"/>
              <a:chOff x="3219" y="1728"/>
              <a:chExt cx="619" cy="768"/>
            </a:xfrm>
          </p:grpSpPr>
          <p:sp>
            <p:nvSpPr>
              <p:cNvPr id="19487" name="Rectangle 80"/>
              <p:cNvSpPr>
                <a:spLocks noChangeArrowheads="1"/>
              </p:cNvSpPr>
              <p:nvPr/>
            </p:nvSpPr>
            <p:spPr bwMode="auto">
              <a:xfrm>
                <a:off x="3262" y="1728"/>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2000H</a:t>
                </a:r>
              </a:p>
              <a:p>
                <a:pPr algn="ctr"/>
                <a:r>
                  <a:rPr kumimoji="1" lang="en-US" altLang="zh-CN" sz="1200">
                    <a:latin typeface="Times New Roman" panose="02020603050405020304" pitchFamily="18" charset="0"/>
                    <a:ea typeface="楷体_GB2312" pitchFamily="49" charset="-122"/>
                  </a:rPr>
                  <a:t>2001H</a:t>
                </a:r>
              </a:p>
              <a:p>
                <a:pPr algn="ctr"/>
                <a:r>
                  <a:rPr kumimoji="1" lang="en-US" altLang="zh-CN" sz="1200">
                    <a:latin typeface="Times New Roman" panose="02020603050405020304" pitchFamily="18" charset="0"/>
                    <a:ea typeface="楷体_GB2312" pitchFamily="49" charset="-122"/>
                  </a:rPr>
                  <a:t>2002H</a:t>
                </a:r>
              </a:p>
              <a:p>
                <a:pPr algn="ctr"/>
                <a:r>
                  <a:rPr kumimoji="1" lang="en-US" altLang="zh-CN" sz="1200">
                    <a:latin typeface="Times New Roman" panose="02020603050405020304" pitchFamily="18" charset="0"/>
                    <a:ea typeface="楷体_GB2312" pitchFamily="49" charset="-122"/>
                  </a:rPr>
                  <a:t>┇</a:t>
                </a:r>
              </a:p>
              <a:p>
                <a:pPr algn="ctr"/>
                <a:r>
                  <a:rPr kumimoji="1" lang="en-US" altLang="zh-CN" sz="1200">
                    <a:latin typeface="Times New Roman" panose="02020603050405020304" pitchFamily="18" charset="0"/>
                    <a:ea typeface="楷体_GB2312" pitchFamily="49" charset="-122"/>
                  </a:rPr>
                  <a:t>3FFFH </a:t>
                </a:r>
              </a:p>
              <a:p>
                <a:pPr algn="ctr"/>
                <a:endParaRPr kumimoji="1" lang="en-US" altLang="zh-CN" sz="1200">
                  <a:latin typeface="Times New Roman" panose="02020603050405020304" pitchFamily="18" charset="0"/>
                  <a:ea typeface="楷体_GB2312" pitchFamily="49" charset="-122"/>
                </a:endParaRPr>
              </a:p>
            </p:txBody>
          </p:sp>
          <p:sp>
            <p:nvSpPr>
              <p:cNvPr id="19488" name="Rectangle 81"/>
              <p:cNvSpPr>
                <a:spLocks noChangeArrowheads="1"/>
              </p:cNvSpPr>
              <p:nvPr/>
            </p:nvSpPr>
            <p:spPr bwMode="auto">
              <a:xfrm>
                <a:off x="3219" y="1728"/>
                <a:ext cx="619" cy="768"/>
              </a:xfrm>
              <a:prstGeom prst="rect">
                <a:avLst/>
              </a:prstGeom>
              <a:noFill/>
              <a:ln w="19050">
                <a:solidFill>
                  <a:srgbClr val="00006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nvGrpSpPr>
            <p:cNvPr id="19476" name="Group 82"/>
            <p:cNvGrpSpPr>
              <a:grpSpLocks/>
            </p:cNvGrpSpPr>
            <p:nvPr/>
          </p:nvGrpSpPr>
          <p:grpSpPr bwMode="auto">
            <a:xfrm>
              <a:off x="4544" y="2570"/>
              <a:ext cx="839" cy="747"/>
              <a:chOff x="3219" y="2496"/>
              <a:chExt cx="619" cy="768"/>
            </a:xfrm>
          </p:grpSpPr>
          <p:sp>
            <p:nvSpPr>
              <p:cNvPr id="19485" name="Rectangle 83"/>
              <p:cNvSpPr>
                <a:spLocks noChangeArrowheads="1"/>
              </p:cNvSpPr>
              <p:nvPr/>
            </p:nvSpPr>
            <p:spPr bwMode="auto">
              <a:xfrm>
                <a:off x="3262" y="2496"/>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4000H</a:t>
                </a:r>
              </a:p>
              <a:p>
                <a:pPr algn="ctr"/>
                <a:r>
                  <a:rPr kumimoji="1" lang="en-US" altLang="zh-CN" sz="1200">
                    <a:latin typeface="Times New Roman" panose="02020603050405020304" pitchFamily="18" charset="0"/>
                    <a:ea typeface="楷体_GB2312" pitchFamily="49" charset="-122"/>
                  </a:rPr>
                  <a:t>400H</a:t>
                </a:r>
              </a:p>
              <a:p>
                <a:pPr algn="ctr"/>
                <a:r>
                  <a:rPr kumimoji="1" lang="en-US" altLang="zh-CN" sz="1200">
                    <a:latin typeface="Times New Roman" panose="02020603050405020304" pitchFamily="18" charset="0"/>
                    <a:ea typeface="楷体_GB2312" pitchFamily="49" charset="-122"/>
                  </a:rPr>
                  <a:t>4002H</a:t>
                </a:r>
              </a:p>
              <a:p>
                <a:pPr algn="ctr"/>
                <a:r>
                  <a:rPr kumimoji="1" lang="en-US" altLang="zh-CN" sz="1200">
                    <a:latin typeface="Times New Roman" panose="02020603050405020304" pitchFamily="18" charset="0"/>
                    <a:ea typeface="楷体_GB2312" pitchFamily="49" charset="-122"/>
                  </a:rPr>
                  <a:t>┇</a:t>
                </a:r>
              </a:p>
              <a:p>
                <a:pPr algn="ctr"/>
                <a:r>
                  <a:rPr kumimoji="1" lang="en-US" altLang="zh-CN" sz="1200">
                    <a:latin typeface="Times New Roman" panose="02020603050405020304" pitchFamily="18" charset="0"/>
                    <a:ea typeface="楷体_GB2312" pitchFamily="49" charset="-122"/>
                  </a:rPr>
                  <a:t>5FFFH </a:t>
                </a:r>
              </a:p>
              <a:p>
                <a:pPr algn="ctr"/>
                <a:endParaRPr kumimoji="1" lang="en-US" altLang="zh-CN" sz="1200">
                  <a:latin typeface="Times New Roman" panose="02020603050405020304" pitchFamily="18" charset="0"/>
                  <a:ea typeface="楷体_GB2312" pitchFamily="49" charset="-122"/>
                </a:endParaRPr>
              </a:p>
            </p:txBody>
          </p:sp>
          <p:sp>
            <p:nvSpPr>
              <p:cNvPr id="19486" name="Rectangle 84"/>
              <p:cNvSpPr>
                <a:spLocks noChangeArrowheads="1"/>
              </p:cNvSpPr>
              <p:nvPr/>
            </p:nvSpPr>
            <p:spPr bwMode="auto">
              <a:xfrm>
                <a:off x="3219" y="2496"/>
                <a:ext cx="619" cy="768"/>
              </a:xfrm>
              <a:prstGeom prst="rect">
                <a:avLst/>
              </a:prstGeom>
              <a:noFill/>
              <a:ln w="1905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nvGrpSpPr>
            <p:cNvPr id="19477" name="Group 85"/>
            <p:cNvGrpSpPr>
              <a:grpSpLocks/>
            </p:cNvGrpSpPr>
            <p:nvPr/>
          </p:nvGrpSpPr>
          <p:grpSpPr bwMode="auto">
            <a:xfrm>
              <a:off x="4544" y="3317"/>
              <a:ext cx="839" cy="746"/>
              <a:chOff x="3219" y="3264"/>
              <a:chExt cx="619" cy="768"/>
            </a:xfrm>
          </p:grpSpPr>
          <p:sp>
            <p:nvSpPr>
              <p:cNvPr id="19483" name="Rectangle 86"/>
              <p:cNvSpPr>
                <a:spLocks noChangeArrowheads="1"/>
              </p:cNvSpPr>
              <p:nvPr/>
            </p:nvSpPr>
            <p:spPr bwMode="auto">
              <a:xfrm>
                <a:off x="3262" y="3264"/>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6000H</a:t>
                </a:r>
              </a:p>
              <a:p>
                <a:pPr algn="ctr"/>
                <a:r>
                  <a:rPr kumimoji="1" lang="en-US" altLang="zh-CN" sz="1200">
                    <a:latin typeface="Times New Roman" panose="02020603050405020304" pitchFamily="18" charset="0"/>
                    <a:ea typeface="楷体_GB2312" pitchFamily="49" charset="-122"/>
                  </a:rPr>
                  <a:t>6001H</a:t>
                </a:r>
              </a:p>
              <a:p>
                <a:pPr algn="ctr"/>
                <a:r>
                  <a:rPr kumimoji="1" lang="en-US" altLang="zh-CN" sz="1200">
                    <a:latin typeface="Times New Roman" panose="02020603050405020304" pitchFamily="18" charset="0"/>
                    <a:ea typeface="楷体_GB2312" pitchFamily="49" charset="-122"/>
                  </a:rPr>
                  <a:t>6002H</a:t>
                </a:r>
              </a:p>
              <a:p>
                <a:pPr algn="ctr"/>
                <a:r>
                  <a:rPr kumimoji="1" lang="en-US" altLang="zh-CN" sz="1200">
                    <a:latin typeface="Times New Roman" panose="02020603050405020304" pitchFamily="18" charset="0"/>
                    <a:ea typeface="楷体_GB2312" pitchFamily="49" charset="-122"/>
                  </a:rPr>
                  <a:t>┇</a:t>
                </a:r>
              </a:p>
              <a:p>
                <a:pPr algn="ctr"/>
                <a:r>
                  <a:rPr kumimoji="1" lang="en-US" altLang="zh-CN" sz="1200">
                    <a:latin typeface="Times New Roman" panose="02020603050405020304" pitchFamily="18" charset="0"/>
                    <a:ea typeface="楷体_GB2312" pitchFamily="49" charset="-122"/>
                  </a:rPr>
                  <a:t>7FFFH </a:t>
                </a:r>
              </a:p>
              <a:p>
                <a:pPr algn="ctr"/>
                <a:endParaRPr kumimoji="1" lang="en-US" altLang="zh-CN" sz="1200">
                  <a:latin typeface="Times New Roman" panose="02020603050405020304" pitchFamily="18" charset="0"/>
                  <a:ea typeface="楷体_GB2312" pitchFamily="49" charset="-122"/>
                </a:endParaRPr>
              </a:p>
            </p:txBody>
          </p:sp>
          <p:sp>
            <p:nvSpPr>
              <p:cNvPr id="19484" name="Rectangle 87"/>
              <p:cNvSpPr>
                <a:spLocks noChangeArrowheads="1"/>
              </p:cNvSpPr>
              <p:nvPr/>
            </p:nvSpPr>
            <p:spPr bwMode="auto">
              <a:xfrm>
                <a:off x="3219" y="3264"/>
                <a:ext cx="619" cy="768"/>
              </a:xfrm>
              <a:prstGeom prst="rect">
                <a:avLst/>
              </a:prstGeom>
              <a:noFill/>
              <a:ln w="1905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nvGrpSpPr>
            <p:cNvPr id="19478" name="Group 88"/>
            <p:cNvGrpSpPr>
              <a:grpSpLocks/>
            </p:cNvGrpSpPr>
            <p:nvPr/>
          </p:nvGrpSpPr>
          <p:grpSpPr bwMode="auto">
            <a:xfrm>
              <a:off x="4536" y="1071"/>
              <a:ext cx="839" cy="748"/>
              <a:chOff x="4536" y="1321"/>
              <a:chExt cx="839" cy="748"/>
            </a:xfrm>
          </p:grpSpPr>
          <p:grpSp>
            <p:nvGrpSpPr>
              <p:cNvPr id="19479" name="Group 89"/>
              <p:cNvGrpSpPr>
                <a:grpSpLocks/>
              </p:cNvGrpSpPr>
              <p:nvPr/>
            </p:nvGrpSpPr>
            <p:grpSpPr bwMode="auto">
              <a:xfrm>
                <a:off x="4536" y="1321"/>
                <a:ext cx="839" cy="746"/>
                <a:chOff x="3219" y="960"/>
                <a:chExt cx="619" cy="768"/>
              </a:xfrm>
            </p:grpSpPr>
            <p:sp>
              <p:nvSpPr>
                <p:cNvPr id="19481" name="Rectangle 90"/>
                <p:cNvSpPr>
                  <a:spLocks noChangeArrowheads="1"/>
                </p:cNvSpPr>
                <p:nvPr/>
              </p:nvSpPr>
              <p:spPr bwMode="auto">
                <a:xfrm>
                  <a:off x="3262" y="960"/>
                  <a:ext cx="533" cy="768"/>
                </a:xfrm>
                <a:prstGeom prst="rect">
                  <a:avLst/>
                </a:prstGeom>
                <a:noFill/>
                <a:ln w="12700">
                  <a:solidFill>
                    <a:srgbClr val="000000">
                      <a:alpha val="0"/>
                    </a:srgb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0000H</a:t>
                  </a:r>
                </a:p>
                <a:p>
                  <a:pPr algn="ctr"/>
                  <a:r>
                    <a:rPr kumimoji="1" lang="en-US" altLang="zh-CN" sz="1200">
                      <a:latin typeface="Times New Roman" panose="02020603050405020304" pitchFamily="18" charset="0"/>
                      <a:ea typeface="楷体_GB2312" pitchFamily="49" charset="-122"/>
                    </a:rPr>
                    <a:t>0001H</a:t>
                  </a:r>
                </a:p>
                <a:p>
                  <a:pPr algn="ctr"/>
                  <a:r>
                    <a:rPr kumimoji="1" lang="en-US" altLang="zh-CN" sz="1200">
                      <a:latin typeface="Times New Roman" panose="02020603050405020304" pitchFamily="18" charset="0"/>
                      <a:ea typeface="楷体_GB2312" pitchFamily="49" charset="-122"/>
                    </a:rPr>
                    <a:t>0002H</a:t>
                  </a:r>
                </a:p>
                <a:p>
                  <a:pPr algn="ctr"/>
                  <a:r>
                    <a:rPr kumimoji="1" lang="en-US" altLang="zh-CN" sz="1200">
                      <a:latin typeface="Times New Roman" panose="02020603050405020304" pitchFamily="18" charset="0"/>
                      <a:ea typeface="楷体_GB2312" pitchFamily="49" charset="-122"/>
                    </a:rPr>
                    <a:t>┇</a:t>
                  </a:r>
                </a:p>
                <a:p>
                  <a:pPr algn="ctr"/>
                  <a:r>
                    <a:rPr kumimoji="1" lang="en-US" altLang="zh-CN" sz="1200">
                      <a:latin typeface="Times New Roman" panose="02020603050405020304" pitchFamily="18" charset="0"/>
                      <a:ea typeface="楷体_GB2312" pitchFamily="49" charset="-122"/>
                    </a:rPr>
                    <a:t>1FFFH</a:t>
                  </a:r>
                </a:p>
                <a:p>
                  <a:pPr algn="ctr"/>
                  <a:endParaRPr kumimoji="1" lang="en-US" altLang="zh-CN" sz="1200">
                    <a:latin typeface="Times New Roman" panose="02020603050405020304" pitchFamily="18" charset="0"/>
                    <a:ea typeface="楷体_GB2312" pitchFamily="49" charset="-122"/>
                  </a:endParaRPr>
                </a:p>
              </p:txBody>
            </p:sp>
            <p:sp>
              <p:nvSpPr>
                <p:cNvPr id="19482" name="Rectangle 91"/>
                <p:cNvSpPr>
                  <a:spLocks noChangeArrowheads="1"/>
                </p:cNvSpPr>
                <p:nvPr/>
              </p:nvSpPr>
              <p:spPr bwMode="auto">
                <a:xfrm>
                  <a:off x="3219" y="960"/>
                  <a:ext cx="619" cy="768"/>
                </a:xfrm>
                <a:prstGeom prst="rect">
                  <a:avLst/>
                </a:prstGeom>
                <a:noFill/>
                <a:ln w="12700">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
            <p:nvSpPr>
              <p:cNvPr id="19480" name="Line 92"/>
              <p:cNvSpPr>
                <a:spLocks noChangeShapeType="1"/>
              </p:cNvSpPr>
              <p:nvPr/>
            </p:nvSpPr>
            <p:spPr bwMode="auto">
              <a:xfrm flipH="1">
                <a:off x="4536" y="1321"/>
                <a:ext cx="4" cy="748"/>
              </a:xfrm>
              <a:prstGeom prst="line">
                <a:avLst/>
              </a:prstGeom>
              <a:noFill/>
              <a:ln w="12700">
                <a:solidFill>
                  <a:srgbClr val="0000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
        <p:nvSpPr>
          <p:cNvPr id="403549" name="Rectangle 93"/>
          <p:cNvSpPr>
            <a:spLocks noChangeArrowheads="1"/>
          </p:cNvSpPr>
          <p:nvPr/>
        </p:nvSpPr>
        <p:spPr bwMode="auto">
          <a:xfrm>
            <a:off x="1116013" y="2106613"/>
            <a:ext cx="203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lang="zh-CN" altLang="en-US" sz="2400">
                <a:solidFill>
                  <a:srgbClr val="000066"/>
                </a:solidFill>
                <a:latin typeface="Times New Roman" panose="02020603050405020304" pitchFamily="18" charset="0"/>
                <a:ea typeface="楷体_GB2312" pitchFamily="49" charset="-122"/>
              </a:rPr>
              <a:t>芯片</a:t>
            </a:r>
            <a:r>
              <a:rPr lang="en-US" altLang="zh-CN" sz="2400">
                <a:solidFill>
                  <a:srgbClr val="000066"/>
                </a:solidFill>
                <a:latin typeface="Times New Roman" panose="02020603050405020304" pitchFamily="18" charset="0"/>
                <a:ea typeface="楷体_GB2312" pitchFamily="49" charset="-122"/>
              </a:rPr>
              <a:t>:A</a:t>
            </a:r>
            <a:r>
              <a:rPr lang="en-US" altLang="zh-CN" sz="2400" baseline="-25000">
                <a:solidFill>
                  <a:srgbClr val="000066"/>
                </a:solidFill>
                <a:latin typeface="Times New Roman" panose="02020603050405020304" pitchFamily="18" charset="0"/>
                <a:ea typeface="楷体_GB2312" pitchFamily="49" charset="-122"/>
              </a:rPr>
              <a:t>0</a:t>
            </a:r>
            <a:r>
              <a:rPr lang="en-US" altLang="zh-CN" sz="2400">
                <a:solidFill>
                  <a:srgbClr val="000066"/>
                </a:solidFill>
                <a:latin typeface="Times New Roman" panose="02020603050405020304" pitchFamily="18" charset="0"/>
                <a:ea typeface="楷体_GB2312" pitchFamily="49" charset="-122"/>
              </a:rPr>
              <a:t> ~ A</a:t>
            </a:r>
            <a:r>
              <a:rPr lang="en-US" altLang="zh-CN" sz="2400" baseline="-25000">
                <a:solidFill>
                  <a:srgbClr val="000066"/>
                </a:solidFill>
                <a:latin typeface="Times New Roman" panose="02020603050405020304" pitchFamily="18" charset="0"/>
                <a:ea typeface="楷体_GB2312" pitchFamily="49" charset="-122"/>
              </a:rPr>
              <a:t>12</a:t>
            </a:r>
            <a:r>
              <a:rPr lang="en-US" altLang="zh-CN" sz="2400">
                <a:solidFill>
                  <a:srgbClr val="000066"/>
                </a:solidFill>
                <a:latin typeface="Times New Roman" panose="02020603050405020304" pitchFamily="18" charset="0"/>
                <a:ea typeface="楷体_GB2312" pitchFamily="49" charset="-122"/>
              </a:rPr>
              <a:t> </a:t>
            </a:r>
          </a:p>
        </p:txBody>
      </p:sp>
    </p:spTree>
    <p:extLst>
      <p:ext uri="{BB962C8B-B14F-4D97-AF65-F5344CB8AC3E}">
        <p14:creationId xmlns:p14="http://schemas.microsoft.com/office/powerpoint/2010/main" val="851280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03465"/>
                                        </p:tgtEl>
                                        <p:attrNameLst>
                                          <p:attrName>style.visibility</p:attrName>
                                        </p:attrNameLst>
                                      </p:cBhvr>
                                      <p:to>
                                        <p:strVal val="visible"/>
                                      </p:to>
                                    </p:set>
                                    <p:animEffect transition="in" filter="strips(downRight)">
                                      <p:cBhvr>
                                        <p:cTn id="7" dur="500"/>
                                        <p:tgtEl>
                                          <p:spTgt spid="4034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03466"/>
                                        </p:tgtEl>
                                        <p:attrNameLst>
                                          <p:attrName>style.visibility</p:attrName>
                                        </p:attrNameLst>
                                      </p:cBhvr>
                                      <p:to>
                                        <p:strVal val="visible"/>
                                      </p:to>
                                    </p:set>
                                    <p:animEffect transition="in" filter="box(in)">
                                      <p:cBhvr>
                                        <p:cTn id="12" dur="500"/>
                                        <p:tgtEl>
                                          <p:spTgt spid="4034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03549"/>
                                        </p:tgtEl>
                                        <p:attrNameLst>
                                          <p:attrName>style.visibility</p:attrName>
                                        </p:attrNameLst>
                                      </p:cBhvr>
                                      <p:to>
                                        <p:strVal val="visible"/>
                                      </p:to>
                                    </p:set>
                                    <p:animEffect transition="in" filter="strips(downRight)">
                                      <p:cBhvr>
                                        <p:cTn id="17" dur="500"/>
                                        <p:tgtEl>
                                          <p:spTgt spid="40354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03482"/>
                                        </p:tgtEl>
                                        <p:attrNameLst>
                                          <p:attrName>style.visibility</p:attrName>
                                        </p:attrNameLst>
                                      </p:cBhvr>
                                      <p:to>
                                        <p:strVal val="visible"/>
                                      </p:to>
                                    </p:set>
                                    <p:animEffect transition="in" filter="strips(downRight)">
                                      <p:cBhvr>
                                        <p:cTn id="22" dur="500"/>
                                        <p:tgtEl>
                                          <p:spTgt spid="40348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03532"/>
                                        </p:tgtEl>
                                        <p:attrNameLst>
                                          <p:attrName>style.visibility</p:attrName>
                                        </p:attrNameLst>
                                      </p:cBhvr>
                                      <p:to>
                                        <p:strVal val="visible"/>
                                      </p:to>
                                    </p:set>
                                    <p:animEffect transition="in" filter="strips(downRight)">
                                      <p:cBhvr>
                                        <p:cTn id="27" dur="500"/>
                                        <p:tgtEl>
                                          <p:spTgt spid="40353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03533"/>
                                        </p:tgtEl>
                                        <p:attrNameLst>
                                          <p:attrName>style.visibility</p:attrName>
                                        </p:attrNameLst>
                                      </p:cBhvr>
                                      <p:to>
                                        <p:strVal val="visible"/>
                                      </p:to>
                                    </p:set>
                                    <p:animEffect transition="in" filter="strips(downRight)">
                                      <p:cBhvr>
                                        <p:cTn id="32" dur="500"/>
                                        <p:tgtEl>
                                          <p:spTgt spid="40353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403484"/>
                                        </p:tgtEl>
                                        <p:attrNameLst>
                                          <p:attrName>style.visibility</p:attrName>
                                        </p:attrNameLst>
                                      </p:cBhvr>
                                      <p:to>
                                        <p:strVal val="visible"/>
                                      </p:to>
                                    </p:set>
                                    <p:animEffect transition="in" filter="box(in)">
                                      <p:cBhvr>
                                        <p:cTn id="37" dur="500"/>
                                        <p:tgtEl>
                                          <p:spTgt spid="40348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403500"/>
                                        </p:tgtEl>
                                        <p:attrNameLst>
                                          <p:attrName>style.visibility</p:attrName>
                                        </p:attrNameLst>
                                      </p:cBhvr>
                                      <p:to>
                                        <p:strVal val="visible"/>
                                      </p:to>
                                    </p:set>
                                    <p:animEffect transition="in" filter="box(in)">
                                      <p:cBhvr>
                                        <p:cTn id="42" dur="500"/>
                                        <p:tgtEl>
                                          <p:spTgt spid="40350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403516"/>
                                        </p:tgtEl>
                                        <p:attrNameLst>
                                          <p:attrName>style.visibility</p:attrName>
                                        </p:attrNameLst>
                                      </p:cBhvr>
                                      <p:to>
                                        <p:strVal val="visible"/>
                                      </p:to>
                                    </p:set>
                                    <p:animEffect transition="in" filter="box(in)">
                                      <p:cBhvr>
                                        <p:cTn id="47" dur="500"/>
                                        <p:tgtEl>
                                          <p:spTgt spid="40351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403483"/>
                                        </p:tgtEl>
                                        <p:attrNameLst>
                                          <p:attrName>style.visibility</p:attrName>
                                        </p:attrNameLst>
                                      </p:cBhvr>
                                      <p:to>
                                        <p:strVal val="visible"/>
                                      </p:to>
                                    </p:set>
                                    <p:animEffect transition="in" filter="wipe(up)">
                                      <p:cBhvr>
                                        <p:cTn id="52" dur="500"/>
                                        <p:tgtEl>
                                          <p:spTgt spid="403483"/>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403534"/>
                                        </p:tgtEl>
                                        <p:attrNameLst>
                                          <p:attrName>style.visibility</p:attrName>
                                        </p:attrNameLst>
                                      </p:cBhvr>
                                      <p:to>
                                        <p:strVal val="visible"/>
                                      </p:to>
                                    </p:set>
                                    <p:animEffect transition="in" filter="strips(downRight)">
                                      <p:cBhvr>
                                        <p:cTn id="57" dur="500"/>
                                        <p:tgtEl>
                                          <p:spTgt spid="403534"/>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 presetClass="entr" presetSubtype="0" fill="hold" nodeType="clickEffect">
                                  <p:stCondLst>
                                    <p:cond delay="0"/>
                                  </p:stCondLst>
                                  <p:childTnLst>
                                    <p:set>
                                      <p:cBhvr>
                                        <p:cTn id="61" dur="1" fill="hold">
                                          <p:stCondLst>
                                            <p:cond delay="0"/>
                                          </p:stCondLst>
                                        </p:cTn>
                                        <p:tgtEl>
                                          <p:spTgt spid="403460"/>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403461"/>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403462"/>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403463"/>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8" presetClass="emph" presetSubtype="0" fill="hold" nodeType="clickEffect">
                                  <p:stCondLst>
                                    <p:cond delay="0"/>
                                  </p:stCondLst>
                                  <p:childTnLst>
                                    <p:animRot by="21600000">
                                      <p:cBhvr>
                                        <p:cTn id="71" dur="2000" fill="hold"/>
                                        <p:tgtEl>
                                          <p:spTgt spid="403460"/>
                                        </p:tgtEl>
                                        <p:attrNameLst>
                                          <p:attrName>r</p:attrName>
                                        </p:attrNameLst>
                                      </p:cBhvr>
                                    </p:animRot>
                                  </p:childTnLst>
                                </p:cTn>
                              </p:par>
                              <p:par>
                                <p:cTn id="72" presetID="8" presetClass="emph" presetSubtype="0" fill="hold" nodeType="withEffect">
                                  <p:stCondLst>
                                    <p:cond delay="0"/>
                                  </p:stCondLst>
                                  <p:childTnLst>
                                    <p:animRot by="21600000">
                                      <p:cBhvr>
                                        <p:cTn id="73" dur="2000" fill="hold"/>
                                        <p:tgtEl>
                                          <p:spTgt spid="403461"/>
                                        </p:tgtEl>
                                        <p:attrNameLst>
                                          <p:attrName>r</p:attrName>
                                        </p:attrNameLst>
                                      </p:cBhvr>
                                    </p:animRot>
                                  </p:childTnLst>
                                </p:cTn>
                              </p:par>
                              <p:par>
                                <p:cTn id="74" presetID="8" presetClass="emph" presetSubtype="0" fill="hold" nodeType="withEffect">
                                  <p:stCondLst>
                                    <p:cond delay="0"/>
                                  </p:stCondLst>
                                  <p:childTnLst>
                                    <p:animRot by="21600000">
                                      <p:cBhvr>
                                        <p:cTn id="75" dur="2000" fill="hold"/>
                                        <p:tgtEl>
                                          <p:spTgt spid="403462"/>
                                        </p:tgtEl>
                                        <p:attrNameLst>
                                          <p:attrName>r</p:attrName>
                                        </p:attrNameLst>
                                      </p:cBhvr>
                                    </p:animRot>
                                  </p:childTnLst>
                                </p:cTn>
                              </p:par>
                              <p:par>
                                <p:cTn id="76" presetID="8" presetClass="emph" presetSubtype="0" fill="hold" nodeType="withEffect">
                                  <p:stCondLst>
                                    <p:cond delay="0"/>
                                  </p:stCondLst>
                                  <p:childTnLst>
                                    <p:animRot by="21600000">
                                      <p:cBhvr>
                                        <p:cTn id="77" dur="2000" fill="hold"/>
                                        <p:tgtEl>
                                          <p:spTgt spid="403463"/>
                                        </p:tgtEl>
                                        <p:attrNameLst>
                                          <p:attrName>r</p:attrName>
                                        </p:attrNameLst>
                                      </p:cBhvr>
                                    </p:animRot>
                                  </p:childTnLst>
                                </p:cTn>
                              </p:par>
                            </p:childTnLst>
                          </p:cTn>
                        </p:par>
                      </p:childTnLst>
                    </p:cTn>
                  </p:par>
                  <p:par>
                    <p:cTn id="78" fill="hold" nodeType="clickPar">
                      <p:stCondLst>
                        <p:cond delay="indefinite"/>
                      </p:stCondLst>
                      <p:childTnLst>
                        <p:par>
                          <p:cTn id="79" fill="hold" nodeType="withGroup">
                            <p:stCondLst>
                              <p:cond delay="0"/>
                            </p:stCondLst>
                            <p:childTnLst>
                              <p:par>
                                <p:cTn id="80" presetID="22" presetClass="entr" presetSubtype="1" fill="hold" nodeType="clickEffect">
                                  <p:stCondLst>
                                    <p:cond delay="0"/>
                                  </p:stCondLst>
                                  <p:childTnLst>
                                    <p:set>
                                      <p:cBhvr>
                                        <p:cTn id="81" dur="1" fill="hold">
                                          <p:stCondLst>
                                            <p:cond delay="0"/>
                                          </p:stCondLst>
                                        </p:cTn>
                                        <p:tgtEl>
                                          <p:spTgt spid="403550"/>
                                        </p:tgtEl>
                                        <p:attrNameLst>
                                          <p:attrName>style.visibility</p:attrName>
                                        </p:attrNameLst>
                                      </p:cBhvr>
                                      <p:to>
                                        <p:strVal val="visible"/>
                                      </p:to>
                                    </p:set>
                                    <p:animEffect transition="in" filter="wipe(up)">
                                      <p:cBhvr>
                                        <p:cTn id="82" dur="500"/>
                                        <p:tgtEl>
                                          <p:spTgt spid="4035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65" grpId="0" animBg="1" autoUpdateAnimBg="0"/>
      <p:bldP spid="403482" grpId="0"/>
      <p:bldP spid="403532" grpId="0"/>
      <p:bldP spid="403533" grpId="0"/>
      <p:bldP spid="403534" grpId="0"/>
      <p:bldP spid="40354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5"/>
          <p:cNvSpPr>
            <a:spLocks noChangeArrowheads="1"/>
          </p:cNvSpPr>
          <p:nvPr/>
        </p:nvSpPr>
        <p:spPr bwMode="auto">
          <a:xfrm>
            <a:off x="1223963" y="296863"/>
            <a:ext cx="6845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2400">
                <a:solidFill>
                  <a:srgbClr val="000066"/>
                </a:solidFill>
                <a:latin typeface="Times New Roman" panose="02020603050405020304" pitchFamily="18" charset="0"/>
                <a:ea typeface="楷体_GB2312" pitchFamily="49" charset="-122"/>
              </a:rPr>
              <a:t>32K×8</a:t>
            </a:r>
            <a:r>
              <a:rPr kumimoji="1" lang="zh-CN" altLang="en-US" sz="2400">
                <a:solidFill>
                  <a:srgbClr val="000066"/>
                </a:solidFill>
                <a:latin typeface="Times New Roman" panose="02020603050405020304" pitchFamily="18" charset="0"/>
                <a:ea typeface="楷体_GB2312" pitchFamily="49" charset="-122"/>
              </a:rPr>
              <a:t>位存储器系统的地址分配表</a:t>
            </a:r>
          </a:p>
        </p:txBody>
      </p:sp>
      <p:grpSp>
        <p:nvGrpSpPr>
          <p:cNvPr id="404563" name="Group 83"/>
          <p:cNvGrpSpPr>
            <a:grpSpLocks/>
          </p:cNvGrpSpPr>
          <p:nvPr/>
        </p:nvGrpSpPr>
        <p:grpSpPr bwMode="auto">
          <a:xfrm>
            <a:off x="247650" y="873125"/>
            <a:ext cx="8358188" cy="5654675"/>
            <a:chOff x="156" y="550"/>
            <a:chExt cx="5265" cy="3562"/>
          </a:xfrm>
        </p:grpSpPr>
        <p:sp>
          <p:nvSpPr>
            <p:cNvPr id="20484" name="Rectangle 4"/>
            <p:cNvSpPr>
              <a:spLocks noChangeArrowheads="1"/>
            </p:cNvSpPr>
            <p:nvPr/>
          </p:nvSpPr>
          <p:spPr bwMode="auto">
            <a:xfrm>
              <a:off x="204" y="550"/>
              <a:ext cx="5217" cy="356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0485" name="Rectangle 6"/>
            <p:cNvSpPr>
              <a:spLocks noChangeArrowheads="1"/>
            </p:cNvSpPr>
            <p:nvPr/>
          </p:nvSpPr>
          <p:spPr bwMode="auto">
            <a:xfrm>
              <a:off x="214" y="563"/>
              <a:ext cx="514" cy="56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zh-CN" altLang="en-US">
                  <a:latin typeface="Times New Roman" panose="02020603050405020304" pitchFamily="18" charset="0"/>
                  <a:ea typeface="楷体_GB2312" pitchFamily="49" charset="-122"/>
                </a:rPr>
                <a:t>各</a:t>
              </a:r>
              <a:r>
                <a:rPr kumimoji="1" lang="en-US" altLang="zh-CN">
                  <a:latin typeface="Times New Roman" panose="02020603050405020304" pitchFamily="18" charset="0"/>
                  <a:ea typeface="楷体_GB2312" pitchFamily="49" charset="-122"/>
                </a:rPr>
                <a:t>RAM</a:t>
              </a:r>
              <a:r>
                <a:rPr kumimoji="1" lang="zh-CN" altLang="en-US">
                  <a:latin typeface="Times New Roman" panose="02020603050405020304" pitchFamily="18" charset="0"/>
                  <a:ea typeface="楷体_GB2312" pitchFamily="49" charset="-122"/>
                </a:rPr>
                <a:t>芯片</a:t>
              </a:r>
            </a:p>
            <a:p>
              <a:pPr algn="ctr"/>
              <a:endParaRPr kumimoji="1" lang="en-US" altLang="zh-CN">
                <a:latin typeface="Times New Roman" panose="02020603050405020304" pitchFamily="18" charset="0"/>
                <a:ea typeface="楷体_GB2312" pitchFamily="49" charset="-122"/>
              </a:endParaRPr>
            </a:p>
          </p:txBody>
        </p:sp>
        <p:sp>
          <p:nvSpPr>
            <p:cNvPr id="20486" name="Rectangle 7"/>
            <p:cNvSpPr>
              <a:spLocks noChangeArrowheads="1"/>
            </p:cNvSpPr>
            <p:nvPr/>
          </p:nvSpPr>
          <p:spPr bwMode="auto">
            <a:xfrm>
              <a:off x="156" y="563"/>
              <a:ext cx="630" cy="56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0487" name="Rectangle 8"/>
            <p:cNvSpPr>
              <a:spLocks noChangeArrowheads="1"/>
            </p:cNvSpPr>
            <p:nvPr/>
          </p:nvSpPr>
          <p:spPr bwMode="auto">
            <a:xfrm>
              <a:off x="844" y="563"/>
              <a:ext cx="488" cy="56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zh-CN" altLang="en-US" sz="1400">
                  <a:latin typeface="Times New Roman" panose="02020603050405020304" pitchFamily="18" charset="0"/>
                  <a:ea typeface="楷体_GB2312" pitchFamily="49" charset="-122"/>
                </a:rPr>
                <a:t>译码器有效输出端</a:t>
              </a:r>
            </a:p>
            <a:p>
              <a:pPr algn="ctr"/>
              <a:endParaRPr kumimoji="1" lang="en-US" altLang="zh-CN" sz="1400">
                <a:latin typeface="Times New Roman" panose="02020603050405020304" pitchFamily="18" charset="0"/>
                <a:ea typeface="楷体_GB2312" pitchFamily="49" charset="-122"/>
              </a:endParaRPr>
            </a:p>
          </p:txBody>
        </p:sp>
        <p:sp>
          <p:nvSpPr>
            <p:cNvPr id="20488" name="Rectangle 9"/>
            <p:cNvSpPr>
              <a:spLocks noChangeArrowheads="1"/>
            </p:cNvSpPr>
            <p:nvPr/>
          </p:nvSpPr>
          <p:spPr bwMode="auto">
            <a:xfrm>
              <a:off x="786" y="563"/>
              <a:ext cx="605" cy="56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0489" name="Rectangle 10"/>
            <p:cNvSpPr>
              <a:spLocks noChangeArrowheads="1"/>
            </p:cNvSpPr>
            <p:nvPr/>
          </p:nvSpPr>
          <p:spPr bwMode="auto">
            <a:xfrm>
              <a:off x="1449" y="563"/>
              <a:ext cx="650" cy="56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zh-CN" altLang="en-US" sz="1600">
                  <a:latin typeface="Times New Roman" panose="02020603050405020304" pitchFamily="18" charset="0"/>
                  <a:ea typeface="楷体_GB2312" pitchFamily="49" charset="-122"/>
                </a:rPr>
                <a:t>扩展的地址输入端</a:t>
              </a:r>
            </a:p>
            <a:p>
              <a:pPr algn="ctr"/>
              <a:r>
                <a:rPr kumimoji="1" lang="en-US" altLang="zh-CN" sz="1600">
                  <a:latin typeface="Times New Roman" panose="02020603050405020304" pitchFamily="18" charset="0"/>
                  <a:ea typeface="楷体_GB2312" pitchFamily="49" charset="-122"/>
                </a:rPr>
                <a:t>A</a:t>
              </a:r>
              <a:r>
                <a:rPr kumimoji="1" lang="en-US" altLang="zh-CN" sz="1600" baseline="-30000">
                  <a:latin typeface="Times New Roman" panose="02020603050405020304" pitchFamily="18" charset="0"/>
                  <a:ea typeface="楷体_GB2312" pitchFamily="49" charset="-122"/>
                </a:rPr>
                <a:t>14 </a:t>
              </a:r>
              <a:r>
                <a:rPr kumimoji="1" lang="en-US" altLang="zh-CN" sz="1600">
                  <a:latin typeface="Times New Roman" panose="02020603050405020304" pitchFamily="18" charset="0"/>
                  <a:ea typeface="楷体_GB2312" pitchFamily="49" charset="-122"/>
                </a:rPr>
                <a:t> A</a:t>
              </a:r>
              <a:r>
                <a:rPr kumimoji="1" lang="en-US" altLang="zh-CN" sz="1600" baseline="-30000">
                  <a:latin typeface="Times New Roman" panose="02020603050405020304" pitchFamily="18" charset="0"/>
                  <a:ea typeface="楷体_GB2312" pitchFamily="49" charset="-122"/>
                </a:rPr>
                <a:t>13</a:t>
              </a:r>
              <a:endParaRPr kumimoji="1" lang="en-US" altLang="zh-CN" sz="1600">
                <a:latin typeface="Times New Roman" panose="02020603050405020304" pitchFamily="18" charset="0"/>
                <a:ea typeface="楷体_GB2312" pitchFamily="49" charset="-122"/>
              </a:endParaRPr>
            </a:p>
            <a:p>
              <a:pPr algn="ctr"/>
              <a:endParaRPr kumimoji="1" lang="en-US" altLang="zh-CN" sz="1600">
                <a:latin typeface="Times New Roman" panose="02020603050405020304" pitchFamily="18" charset="0"/>
                <a:ea typeface="楷体_GB2312" pitchFamily="49" charset="-122"/>
              </a:endParaRPr>
            </a:p>
          </p:txBody>
        </p:sp>
        <p:sp>
          <p:nvSpPr>
            <p:cNvPr id="20490" name="Rectangle 11"/>
            <p:cNvSpPr>
              <a:spLocks noChangeArrowheads="1"/>
            </p:cNvSpPr>
            <p:nvPr/>
          </p:nvSpPr>
          <p:spPr bwMode="auto">
            <a:xfrm>
              <a:off x="1391" y="563"/>
              <a:ext cx="767" cy="560"/>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0491" name="Group 12"/>
            <p:cNvGrpSpPr>
              <a:grpSpLocks/>
            </p:cNvGrpSpPr>
            <p:nvPr/>
          </p:nvGrpSpPr>
          <p:grpSpPr bwMode="auto">
            <a:xfrm>
              <a:off x="2177" y="572"/>
              <a:ext cx="2361" cy="560"/>
              <a:chOff x="1477" y="384"/>
              <a:chExt cx="1742" cy="576"/>
            </a:xfrm>
          </p:grpSpPr>
          <p:sp>
            <p:nvSpPr>
              <p:cNvPr id="20560" name="Rectangle 13"/>
              <p:cNvSpPr>
                <a:spLocks noChangeArrowheads="1"/>
              </p:cNvSpPr>
              <p:nvPr/>
            </p:nvSpPr>
            <p:spPr bwMode="auto">
              <a:xfrm>
                <a:off x="1520" y="384"/>
                <a:ext cx="1656" cy="57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600">
                    <a:latin typeface="Times New Roman" panose="02020603050405020304" pitchFamily="18" charset="0"/>
                    <a:ea typeface="楷体_GB2312" pitchFamily="49" charset="-122"/>
                  </a:rPr>
                  <a:t>8K×8</a:t>
                </a:r>
                <a:r>
                  <a:rPr kumimoji="1" lang="zh-CN" altLang="en-US" sz="1600">
                    <a:latin typeface="Times New Roman" panose="02020603050405020304" pitchFamily="18" charset="0"/>
                    <a:ea typeface="楷体_GB2312" pitchFamily="49" charset="-122"/>
                  </a:rPr>
                  <a:t>位</a:t>
                </a:r>
                <a:r>
                  <a:rPr kumimoji="1" lang="en-US" altLang="zh-CN" sz="1600">
                    <a:latin typeface="Times New Roman" panose="02020603050405020304" pitchFamily="18" charset="0"/>
                    <a:ea typeface="楷体_GB2312" pitchFamily="49" charset="-122"/>
                  </a:rPr>
                  <a:t>RAM</a:t>
                </a:r>
                <a:r>
                  <a:rPr kumimoji="1" lang="zh-CN" altLang="en-US" sz="1600">
                    <a:latin typeface="Times New Roman" panose="02020603050405020304" pitchFamily="18" charset="0"/>
                    <a:ea typeface="楷体_GB2312" pitchFamily="49" charset="-122"/>
                  </a:rPr>
                  <a:t>芯片地址输入端</a:t>
                </a:r>
              </a:p>
              <a:p>
                <a:pPr algn="ctr"/>
                <a:r>
                  <a:rPr kumimoji="1" lang="zh-CN" altLang="en-US" sz="1600">
                    <a:latin typeface="Times New Roman" panose="02020603050405020304" pitchFamily="18" charset="0"/>
                    <a:ea typeface="楷体_GB2312" pitchFamily="49" charset="-122"/>
                  </a:rPr>
                  <a:t> </a:t>
                </a:r>
              </a:p>
              <a:p>
                <a:pPr algn="ctr"/>
                <a:r>
                  <a:rPr kumimoji="1" lang="en-US" altLang="zh-CN" sz="900">
                    <a:latin typeface="Times New Roman" panose="02020603050405020304" pitchFamily="18" charset="0"/>
                    <a:ea typeface="楷体_GB2312" pitchFamily="49" charset="-122"/>
                  </a:rPr>
                  <a:t>A</a:t>
                </a:r>
                <a:r>
                  <a:rPr kumimoji="1" lang="en-US" altLang="zh-CN" sz="900" baseline="-30000">
                    <a:latin typeface="Times New Roman" panose="02020603050405020304" pitchFamily="18" charset="0"/>
                    <a:ea typeface="楷体_GB2312" pitchFamily="49" charset="-122"/>
                  </a:rPr>
                  <a:t>12</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11</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10</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9</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8</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7</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6</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5</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4</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3</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2</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1</a:t>
                </a:r>
                <a:r>
                  <a:rPr kumimoji="1" lang="en-US" altLang="zh-CN" sz="900">
                    <a:latin typeface="Times New Roman" panose="02020603050405020304" pitchFamily="18" charset="0"/>
                    <a:ea typeface="楷体_GB2312" pitchFamily="49" charset="-122"/>
                  </a:rPr>
                  <a:t> A</a:t>
                </a:r>
                <a:r>
                  <a:rPr kumimoji="1" lang="en-US" altLang="zh-CN" sz="900" baseline="-30000">
                    <a:latin typeface="Times New Roman" panose="02020603050405020304" pitchFamily="18" charset="0"/>
                    <a:ea typeface="楷体_GB2312" pitchFamily="49" charset="-122"/>
                  </a:rPr>
                  <a:t>0</a:t>
                </a:r>
                <a:endParaRPr kumimoji="1" lang="en-US" altLang="zh-CN" sz="900">
                  <a:latin typeface="Times New Roman" panose="02020603050405020304" pitchFamily="18" charset="0"/>
                  <a:ea typeface="楷体_GB2312" pitchFamily="49" charset="-122"/>
                </a:endParaRPr>
              </a:p>
              <a:p>
                <a:pPr algn="ctr"/>
                <a:endParaRPr kumimoji="1" lang="en-US" altLang="zh-CN" sz="900">
                  <a:latin typeface="Times New Roman" panose="02020603050405020304" pitchFamily="18" charset="0"/>
                  <a:ea typeface="楷体_GB2312" pitchFamily="49" charset="-122"/>
                </a:endParaRPr>
              </a:p>
            </p:txBody>
          </p:sp>
          <p:sp>
            <p:nvSpPr>
              <p:cNvPr id="20561" name="Rectangle 14"/>
              <p:cNvSpPr>
                <a:spLocks noChangeArrowheads="1"/>
              </p:cNvSpPr>
              <p:nvPr/>
            </p:nvSpPr>
            <p:spPr bwMode="auto">
              <a:xfrm>
                <a:off x="1477" y="384"/>
                <a:ext cx="1742" cy="57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nvGrpSpPr>
            <p:cNvPr id="20492" name="Group 15"/>
            <p:cNvGrpSpPr>
              <a:grpSpLocks/>
            </p:cNvGrpSpPr>
            <p:nvPr/>
          </p:nvGrpSpPr>
          <p:grpSpPr bwMode="auto">
            <a:xfrm>
              <a:off x="4540" y="563"/>
              <a:ext cx="839" cy="560"/>
              <a:chOff x="3219" y="384"/>
              <a:chExt cx="619" cy="576"/>
            </a:xfrm>
          </p:grpSpPr>
          <p:sp>
            <p:nvSpPr>
              <p:cNvPr id="20558" name="Rectangle 16"/>
              <p:cNvSpPr>
                <a:spLocks noChangeArrowheads="1"/>
              </p:cNvSpPr>
              <p:nvPr/>
            </p:nvSpPr>
            <p:spPr bwMode="auto">
              <a:xfrm>
                <a:off x="3262" y="384"/>
                <a:ext cx="533" cy="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zh-CN" altLang="en-US" sz="1600">
                    <a:latin typeface="Times New Roman" panose="02020603050405020304" pitchFamily="18" charset="0"/>
                    <a:ea typeface="楷体_GB2312" pitchFamily="49" charset="-122"/>
                  </a:rPr>
                  <a:t>对应的十六进制地址码</a:t>
                </a:r>
              </a:p>
              <a:p>
                <a:pPr algn="ctr"/>
                <a:endParaRPr kumimoji="1" lang="en-US" altLang="zh-CN" sz="1200">
                  <a:latin typeface="Times New Roman" panose="02020603050405020304" pitchFamily="18" charset="0"/>
                  <a:ea typeface="楷体_GB2312" pitchFamily="49" charset="-122"/>
                </a:endParaRPr>
              </a:p>
            </p:txBody>
          </p:sp>
          <p:sp>
            <p:nvSpPr>
              <p:cNvPr id="20559" name="Rectangle 17"/>
              <p:cNvSpPr>
                <a:spLocks noChangeArrowheads="1"/>
              </p:cNvSpPr>
              <p:nvPr/>
            </p:nvSpPr>
            <p:spPr bwMode="auto">
              <a:xfrm>
                <a:off x="3219" y="384"/>
                <a:ext cx="619" cy="57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
          <p:nvSpPr>
            <p:cNvPr id="20493" name="Rectangle 18"/>
            <p:cNvSpPr>
              <a:spLocks noChangeArrowheads="1"/>
            </p:cNvSpPr>
            <p:nvPr/>
          </p:nvSpPr>
          <p:spPr bwMode="auto">
            <a:xfrm>
              <a:off x="214" y="1123"/>
              <a:ext cx="514"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r>
                <a:rPr kumimoji="1" lang="en-US" altLang="zh-CN">
                  <a:latin typeface="Times New Roman" panose="02020603050405020304" pitchFamily="18" charset="0"/>
                  <a:ea typeface="楷体_GB2312" pitchFamily="49" charset="-122"/>
                </a:rPr>
                <a:t>Ⅰ</a:t>
              </a:r>
            </a:p>
            <a:p>
              <a:pPr algn="ctr"/>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endParaRPr kumimoji="1" lang="en-US" altLang="zh-CN" sz="1200">
                <a:latin typeface="Times New Roman" panose="02020603050405020304" pitchFamily="18" charset="0"/>
                <a:ea typeface="楷体_GB2312" pitchFamily="49" charset="-122"/>
              </a:endParaRPr>
            </a:p>
          </p:txBody>
        </p:sp>
        <p:sp>
          <p:nvSpPr>
            <p:cNvPr id="20494" name="Rectangle 19"/>
            <p:cNvSpPr>
              <a:spLocks noChangeArrowheads="1"/>
            </p:cNvSpPr>
            <p:nvPr/>
          </p:nvSpPr>
          <p:spPr bwMode="auto">
            <a:xfrm>
              <a:off x="156" y="1123"/>
              <a:ext cx="630" cy="7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0495" name="Rectangle 20"/>
            <p:cNvSpPr>
              <a:spLocks noChangeArrowheads="1"/>
            </p:cNvSpPr>
            <p:nvPr/>
          </p:nvSpPr>
          <p:spPr bwMode="auto">
            <a:xfrm>
              <a:off x="1383" y="1117"/>
              <a:ext cx="767" cy="7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0496" name="Group 21"/>
            <p:cNvGrpSpPr>
              <a:grpSpLocks/>
            </p:cNvGrpSpPr>
            <p:nvPr/>
          </p:nvGrpSpPr>
          <p:grpSpPr bwMode="auto">
            <a:xfrm>
              <a:off x="1441" y="1117"/>
              <a:ext cx="3091" cy="746"/>
              <a:chOff x="1441" y="1117"/>
              <a:chExt cx="3091" cy="746"/>
            </a:xfrm>
          </p:grpSpPr>
          <p:sp>
            <p:nvSpPr>
              <p:cNvPr id="20554" name="Rectangle 22"/>
              <p:cNvSpPr>
                <a:spLocks noChangeArrowheads="1"/>
              </p:cNvSpPr>
              <p:nvPr/>
            </p:nvSpPr>
            <p:spPr bwMode="auto">
              <a:xfrm>
                <a:off x="1441" y="1117"/>
                <a:ext cx="650"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r>
                  <a:rPr kumimoji="1" lang="en-US" altLang="zh-CN" sz="1600">
                    <a:latin typeface="Times New Roman" panose="02020603050405020304" pitchFamily="18" charset="0"/>
                    <a:ea typeface="楷体_GB2312" pitchFamily="49" charset="-122"/>
                  </a:rPr>
                  <a:t>0   0</a:t>
                </a:r>
              </a:p>
              <a:p>
                <a:pPr algn="ctr"/>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endParaRPr kumimoji="1" lang="en-US" altLang="zh-CN" sz="1200">
                  <a:latin typeface="Times New Roman" panose="02020603050405020304" pitchFamily="18" charset="0"/>
                  <a:ea typeface="楷体_GB2312" pitchFamily="49" charset="-122"/>
                </a:endParaRPr>
              </a:p>
            </p:txBody>
          </p:sp>
          <p:grpSp>
            <p:nvGrpSpPr>
              <p:cNvPr id="20555" name="Group 23"/>
              <p:cNvGrpSpPr>
                <a:grpSpLocks/>
              </p:cNvGrpSpPr>
              <p:nvPr/>
            </p:nvGrpSpPr>
            <p:grpSpPr bwMode="auto">
              <a:xfrm>
                <a:off x="2171" y="1117"/>
                <a:ext cx="2361" cy="746"/>
                <a:chOff x="1477" y="960"/>
                <a:chExt cx="1742" cy="768"/>
              </a:xfrm>
            </p:grpSpPr>
            <p:sp>
              <p:nvSpPr>
                <p:cNvPr id="20556" name="Rectangle 24"/>
                <p:cNvSpPr>
                  <a:spLocks noChangeArrowheads="1"/>
                </p:cNvSpPr>
                <p:nvPr/>
              </p:nvSpPr>
              <p:spPr bwMode="auto">
                <a:xfrm>
                  <a:off x="1520" y="960"/>
                  <a:ext cx="1656"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 </a:t>
                  </a:r>
                </a:p>
                <a:p>
                  <a:pPr algn="ctr"/>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algn="ctr"/>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p>
                <a:p>
                  <a:pPr algn="ctr"/>
                  <a:r>
                    <a:rPr kumimoji="1" lang="en-US" altLang="zh-CN" sz="1400">
                      <a:latin typeface="Times New Roman" panose="02020603050405020304" pitchFamily="18" charset="0"/>
                      <a:ea typeface="楷体_GB2312" pitchFamily="49" charset="-122"/>
                    </a:rPr>
                    <a:t>┇</a:t>
                  </a:r>
                </a:p>
                <a:p>
                  <a:pPr algn="ctr"/>
                  <a:r>
                    <a:rPr kumimoji="1" lang="en-US" altLang="zh-CN" sz="1400">
                      <a:latin typeface="Times New Roman" panose="02020603050405020304" pitchFamily="18" charset="0"/>
                      <a:ea typeface="楷体_GB2312" pitchFamily="49" charset="-122"/>
                    </a:rPr>
                    <a:t>1  1  1  1  1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algn="ctr"/>
                  <a:endParaRPr kumimoji="1" lang="en-US" altLang="zh-CN" sz="1400">
                    <a:latin typeface="Times New Roman" panose="02020603050405020304" pitchFamily="18" charset="0"/>
                    <a:ea typeface="楷体_GB2312" pitchFamily="49" charset="-122"/>
                  </a:endParaRPr>
                </a:p>
              </p:txBody>
            </p:sp>
            <p:sp>
              <p:nvSpPr>
                <p:cNvPr id="20557" name="Rectangle 25"/>
                <p:cNvSpPr>
                  <a:spLocks noChangeArrowheads="1"/>
                </p:cNvSpPr>
                <p:nvPr/>
              </p:nvSpPr>
              <p:spPr bwMode="auto">
                <a:xfrm>
                  <a:off x="1477" y="960"/>
                  <a:ext cx="1742"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grpSp>
          <p:nvGrpSpPr>
            <p:cNvPr id="20497" name="Group 26"/>
            <p:cNvGrpSpPr>
              <a:grpSpLocks/>
            </p:cNvGrpSpPr>
            <p:nvPr/>
          </p:nvGrpSpPr>
          <p:grpSpPr bwMode="auto">
            <a:xfrm>
              <a:off x="4532" y="1117"/>
              <a:ext cx="839" cy="746"/>
              <a:chOff x="3219" y="960"/>
              <a:chExt cx="619" cy="768"/>
            </a:xfrm>
          </p:grpSpPr>
          <p:sp>
            <p:nvSpPr>
              <p:cNvPr id="20552" name="Rectangle 27"/>
              <p:cNvSpPr>
                <a:spLocks noChangeArrowheads="1"/>
              </p:cNvSpPr>
              <p:nvPr/>
            </p:nvSpPr>
            <p:spPr bwMode="auto">
              <a:xfrm>
                <a:off x="3262" y="960"/>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400">
                    <a:latin typeface="Times New Roman" panose="02020603050405020304" pitchFamily="18" charset="0"/>
                    <a:ea typeface="楷体_GB2312" pitchFamily="49" charset="-122"/>
                  </a:rPr>
                  <a:t>0000H</a:t>
                </a:r>
              </a:p>
              <a:p>
                <a:pPr algn="ctr"/>
                <a:r>
                  <a:rPr kumimoji="1" lang="en-US" altLang="zh-CN" sz="1400">
                    <a:latin typeface="Times New Roman" panose="02020603050405020304" pitchFamily="18" charset="0"/>
                    <a:ea typeface="楷体_GB2312" pitchFamily="49" charset="-122"/>
                  </a:rPr>
                  <a:t>0001H</a:t>
                </a:r>
              </a:p>
              <a:p>
                <a:pPr algn="ctr"/>
                <a:r>
                  <a:rPr kumimoji="1" lang="en-US" altLang="zh-CN" sz="1400">
                    <a:latin typeface="Times New Roman" panose="02020603050405020304" pitchFamily="18" charset="0"/>
                    <a:ea typeface="楷体_GB2312" pitchFamily="49" charset="-122"/>
                  </a:rPr>
                  <a:t>0002H</a:t>
                </a:r>
              </a:p>
              <a:p>
                <a:pPr algn="ctr"/>
                <a:r>
                  <a:rPr kumimoji="1" lang="en-US" altLang="zh-CN" sz="1400">
                    <a:latin typeface="Times New Roman" panose="02020603050405020304" pitchFamily="18" charset="0"/>
                    <a:ea typeface="楷体_GB2312" pitchFamily="49" charset="-122"/>
                  </a:rPr>
                  <a:t>┇</a:t>
                </a:r>
              </a:p>
              <a:p>
                <a:pPr algn="ctr"/>
                <a:r>
                  <a:rPr kumimoji="1" lang="en-US" altLang="zh-CN" sz="1400">
                    <a:latin typeface="Times New Roman" panose="02020603050405020304" pitchFamily="18" charset="0"/>
                    <a:ea typeface="楷体_GB2312" pitchFamily="49" charset="-122"/>
                  </a:rPr>
                  <a:t>1FFFH</a:t>
                </a:r>
              </a:p>
              <a:p>
                <a:pPr algn="ctr"/>
                <a:endParaRPr kumimoji="1" lang="en-US" altLang="zh-CN" sz="1400">
                  <a:latin typeface="Times New Roman" panose="02020603050405020304" pitchFamily="18" charset="0"/>
                  <a:ea typeface="楷体_GB2312" pitchFamily="49" charset="-122"/>
                </a:endParaRPr>
              </a:p>
            </p:txBody>
          </p:sp>
          <p:sp>
            <p:nvSpPr>
              <p:cNvPr id="20553" name="Rectangle 28"/>
              <p:cNvSpPr>
                <a:spLocks noChangeArrowheads="1"/>
              </p:cNvSpPr>
              <p:nvPr/>
            </p:nvSpPr>
            <p:spPr bwMode="auto">
              <a:xfrm>
                <a:off x="3219" y="960"/>
                <a:ext cx="619"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
          <p:nvSpPr>
            <p:cNvPr id="20498" name="Rectangle 29"/>
            <p:cNvSpPr>
              <a:spLocks noChangeArrowheads="1"/>
            </p:cNvSpPr>
            <p:nvPr/>
          </p:nvSpPr>
          <p:spPr bwMode="auto">
            <a:xfrm>
              <a:off x="214" y="1869"/>
              <a:ext cx="514"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 </a:t>
              </a:r>
            </a:p>
            <a:p>
              <a:pPr algn="ctr"/>
              <a:r>
                <a:rPr kumimoji="1" lang="en-US" altLang="zh-CN">
                  <a:latin typeface="Times New Roman" panose="02020603050405020304" pitchFamily="18" charset="0"/>
                  <a:ea typeface="楷体_GB2312" pitchFamily="49" charset="-122"/>
                </a:rPr>
                <a:t> </a:t>
              </a:r>
            </a:p>
            <a:p>
              <a:pPr algn="ctr"/>
              <a:r>
                <a:rPr kumimoji="1" lang="en-US" altLang="zh-CN">
                  <a:latin typeface="Times New Roman" panose="02020603050405020304" pitchFamily="18" charset="0"/>
                  <a:ea typeface="楷体_GB2312" pitchFamily="49" charset="-122"/>
                </a:rPr>
                <a:t>Ⅱ</a:t>
              </a:r>
            </a:p>
            <a:p>
              <a:pPr algn="ctr"/>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endParaRPr kumimoji="1" lang="en-US" altLang="zh-CN" sz="1200">
                <a:latin typeface="Times New Roman" panose="02020603050405020304" pitchFamily="18" charset="0"/>
                <a:ea typeface="楷体_GB2312" pitchFamily="49" charset="-122"/>
              </a:endParaRPr>
            </a:p>
          </p:txBody>
        </p:sp>
        <p:sp>
          <p:nvSpPr>
            <p:cNvPr id="20499" name="Rectangle 30"/>
            <p:cNvSpPr>
              <a:spLocks noChangeArrowheads="1"/>
            </p:cNvSpPr>
            <p:nvPr/>
          </p:nvSpPr>
          <p:spPr bwMode="auto">
            <a:xfrm>
              <a:off x="156" y="1869"/>
              <a:ext cx="630" cy="74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0500" name="Rectangle 31"/>
            <p:cNvSpPr>
              <a:spLocks noChangeArrowheads="1"/>
            </p:cNvSpPr>
            <p:nvPr/>
          </p:nvSpPr>
          <p:spPr bwMode="auto">
            <a:xfrm>
              <a:off x="1391" y="1869"/>
              <a:ext cx="767" cy="74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0501" name="Group 32"/>
            <p:cNvGrpSpPr>
              <a:grpSpLocks/>
            </p:cNvGrpSpPr>
            <p:nvPr/>
          </p:nvGrpSpPr>
          <p:grpSpPr bwMode="auto">
            <a:xfrm>
              <a:off x="1429" y="1869"/>
              <a:ext cx="3091" cy="747"/>
              <a:chOff x="1449" y="1869"/>
              <a:chExt cx="3091" cy="747"/>
            </a:xfrm>
          </p:grpSpPr>
          <p:sp>
            <p:nvSpPr>
              <p:cNvPr id="20548" name="Rectangle 33"/>
              <p:cNvSpPr>
                <a:spLocks noChangeArrowheads="1"/>
              </p:cNvSpPr>
              <p:nvPr/>
            </p:nvSpPr>
            <p:spPr bwMode="auto">
              <a:xfrm>
                <a:off x="1449" y="1869"/>
                <a:ext cx="650"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r>
                  <a:rPr kumimoji="1" lang="en-US" altLang="zh-CN" sz="1600">
                    <a:latin typeface="Times New Roman" panose="02020603050405020304" pitchFamily="18" charset="0"/>
                    <a:ea typeface="楷体_GB2312" pitchFamily="49" charset="-122"/>
                  </a:rPr>
                  <a:t>0   1</a:t>
                </a:r>
              </a:p>
              <a:p>
                <a:pPr algn="ctr"/>
                <a:r>
                  <a:rPr kumimoji="1" lang="en-US" altLang="zh-CN" sz="16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endParaRPr kumimoji="1" lang="en-US" altLang="zh-CN" sz="1200">
                  <a:latin typeface="Times New Roman" panose="02020603050405020304" pitchFamily="18" charset="0"/>
                  <a:ea typeface="楷体_GB2312" pitchFamily="49" charset="-122"/>
                </a:endParaRPr>
              </a:p>
            </p:txBody>
          </p:sp>
          <p:grpSp>
            <p:nvGrpSpPr>
              <p:cNvPr id="20549" name="Group 34"/>
              <p:cNvGrpSpPr>
                <a:grpSpLocks/>
              </p:cNvGrpSpPr>
              <p:nvPr/>
            </p:nvGrpSpPr>
            <p:grpSpPr bwMode="auto">
              <a:xfrm>
                <a:off x="2179" y="1869"/>
                <a:ext cx="2361" cy="747"/>
                <a:chOff x="1477" y="1728"/>
                <a:chExt cx="1742" cy="768"/>
              </a:xfrm>
            </p:grpSpPr>
            <p:sp>
              <p:nvSpPr>
                <p:cNvPr id="20550" name="Rectangle 35"/>
                <p:cNvSpPr>
                  <a:spLocks noChangeArrowheads="1"/>
                </p:cNvSpPr>
                <p:nvPr/>
              </p:nvSpPr>
              <p:spPr bwMode="auto">
                <a:xfrm>
                  <a:off x="1520" y="1728"/>
                  <a:ext cx="1656"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 </a:t>
                  </a:r>
                </a:p>
                <a:p>
                  <a:pPr algn="ctr"/>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algn="ctr"/>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p>
                <a:p>
                  <a:pPr algn="ctr"/>
                  <a:r>
                    <a:rPr kumimoji="1" lang="en-US" altLang="zh-CN" sz="1400">
                      <a:latin typeface="Times New Roman" panose="02020603050405020304" pitchFamily="18" charset="0"/>
                      <a:ea typeface="楷体_GB2312" pitchFamily="49" charset="-122"/>
                    </a:rPr>
                    <a:t>┇</a:t>
                  </a:r>
                </a:p>
                <a:p>
                  <a:pPr algn="ctr"/>
                  <a:r>
                    <a:rPr kumimoji="1" lang="en-US" altLang="zh-CN" sz="1400">
                      <a:latin typeface="Times New Roman" panose="02020603050405020304" pitchFamily="18" charset="0"/>
                      <a:ea typeface="楷体_GB2312" pitchFamily="49" charset="-122"/>
                    </a:rPr>
                    <a:t>1  1  1  1  1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algn="ctr"/>
                  <a:endParaRPr kumimoji="1" lang="en-US" altLang="zh-CN" sz="1400">
                    <a:latin typeface="Times New Roman" panose="02020603050405020304" pitchFamily="18" charset="0"/>
                    <a:ea typeface="楷体_GB2312" pitchFamily="49" charset="-122"/>
                  </a:endParaRPr>
                </a:p>
              </p:txBody>
            </p:sp>
            <p:sp>
              <p:nvSpPr>
                <p:cNvPr id="20551" name="Rectangle 36"/>
                <p:cNvSpPr>
                  <a:spLocks noChangeArrowheads="1"/>
                </p:cNvSpPr>
                <p:nvPr/>
              </p:nvSpPr>
              <p:spPr bwMode="auto">
                <a:xfrm>
                  <a:off x="1477" y="1728"/>
                  <a:ext cx="1742"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grpSp>
          <p:nvGrpSpPr>
            <p:cNvPr id="20502" name="Group 37"/>
            <p:cNvGrpSpPr>
              <a:grpSpLocks/>
            </p:cNvGrpSpPr>
            <p:nvPr/>
          </p:nvGrpSpPr>
          <p:grpSpPr bwMode="auto">
            <a:xfrm>
              <a:off x="4540" y="1869"/>
              <a:ext cx="839" cy="747"/>
              <a:chOff x="3219" y="1728"/>
              <a:chExt cx="619" cy="768"/>
            </a:xfrm>
          </p:grpSpPr>
          <p:sp>
            <p:nvSpPr>
              <p:cNvPr id="20546" name="Rectangle 38"/>
              <p:cNvSpPr>
                <a:spLocks noChangeArrowheads="1"/>
              </p:cNvSpPr>
              <p:nvPr/>
            </p:nvSpPr>
            <p:spPr bwMode="auto">
              <a:xfrm>
                <a:off x="3262" y="1728"/>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400">
                    <a:latin typeface="Times New Roman" panose="02020603050405020304" pitchFamily="18" charset="0"/>
                    <a:ea typeface="楷体_GB2312" pitchFamily="49" charset="-122"/>
                  </a:rPr>
                  <a:t>2000H</a:t>
                </a:r>
              </a:p>
              <a:p>
                <a:pPr algn="ctr"/>
                <a:r>
                  <a:rPr kumimoji="1" lang="en-US" altLang="zh-CN" sz="1400">
                    <a:latin typeface="Times New Roman" panose="02020603050405020304" pitchFamily="18" charset="0"/>
                    <a:ea typeface="楷体_GB2312" pitchFamily="49" charset="-122"/>
                  </a:rPr>
                  <a:t>2001H</a:t>
                </a:r>
              </a:p>
              <a:p>
                <a:pPr algn="ctr"/>
                <a:r>
                  <a:rPr kumimoji="1" lang="en-US" altLang="zh-CN" sz="1400">
                    <a:latin typeface="Times New Roman" panose="02020603050405020304" pitchFamily="18" charset="0"/>
                    <a:ea typeface="楷体_GB2312" pitchFamily="49" charset="-122"/>
                  </a:rPr>
                  <a:t>2002H</a:t>
                </a:r>
              </a:p>
              <a:p>
                <a:pPr algn="ctr"/>
                <a:r>
                  <a:rPr kumimoji="1" lang="en-US" altLang="zh-CN" sz="1400">
                    <a:latin typeface="Times New Roman" panose="02020603050405020304" pitchFamily="18" charset="0"/>
                    <a:ea typeface="楷体_GB2312" pitchFamily="49" charset="-122"/>
                  </a:rPr>
                  <a:t>┇</a:t>
                </a:r>
              </a:p>
              <a:p>
                <a:pPr algn="ctr"/>
                <a:r>
                  <a:rPr kumimoji="1" lang="en-US" altLang="zh-CN" sz="1400">
                    <a:latin typeface="Times New Roman" panose="02020603050405020304" pitchFamily="18" charset="0"/>
                    <a:ea typeface="楷体_GB2312" pitchFamily="49" charset="-122"/>
                  </a:rPr>
                  <a:t>3FFFH </a:t>
                </a:r>
              </a:p>
              <a:p>
                <a:pPr algn="ctr"/>
                <a:endParaRPr kumimoji="1" lang="en-US" altLang="zh-CN" sz="1400">
                  <a:latin typeface="Times New Roman" panose="02020603050405020304" pitchFamily="18" charset="0"/>
                  <a:ea typeface="楷体_GB2312" pitchFamily="49" charset="-122"/>
                </a:endParaRPr>
              </a:p>
            </p:txBody>
          </p:sp>
          <p:sp>
            <p:nvSpPr>
              <p:cNvPr id="20547" name="Rectangle 39"/>
              <p:cNvSpPr>
                <a:spLocks noChangeArrowheads="1"/>
              </p:cNvSpPr>
              <p:nvPr/>
            </p:nvSpPr>
            <p:spPr bwMode="auto">
              <a:xfrm>
                <a:off x="3219" y="1728"/>
                <a:ext cx="619"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
          <p:nvSpPr>
            <p:cNvPr id="20503" name="Rectangle 40"/>
            <p:cNvSpPr>
              <a:spLocks noChangeArrowheads="1"/>
            </p:cNvSpPr>
            <p:nvPr/>
          </p:nvSpPr>
          <p:spPr bwMode="auto">
            <a:xfrm>
              <a:off x="214" y="2616"/>
              <a:ext cx="514"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 </a:t>
              </a:r>
            </a:p>
            <a:p>
              <a:pPr algn="ctr"/>
              <a:r>
                <a:rPr kumimoji="1" lang="en-US" altLang="zh-CN">
                  <a:latin typeface="Times New Roman" panose="02020603050405020304" pitchFamily="18" charset="0"/>
                  <a:ea typeface="楷体_GB2312" pitchFamily="49" charset="-122"/>
                </a:rPr>
                <a:t> </a:t>
              </a:r>
            </a:p>
            <a:p>
              <a:pPr algn="ctr"/>
              <a:r>
                <a:rPr kumimoji="1" lang="en-US" altLang="zh-CN">
                  <a:latin typeface="Times New Roman" panose="02020603050405020304" pitchFamily="18" charset="0"/>
                  <a:ea typeface="楷体_GB2312" pitchFamily="49" charset="-122"/>
                </a:rPr>
                <a:t>Ⅲ</a:t>
              </a:r>
            </a:p>
            <a:p>
              <a:pPr algn="ctr"/>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endParaRPr kumimoji="1" lang="en-US" altLang="zh-CN" sz="1200">
                <a:latin typeface="Times New Roman" panose="02020603050405020304" pitchFamily="18" charset="0"/>
                <a:ea typeface="楷体_GB2312" pitchFamily="49" charset="-122"/>
              </a:endParaRPr>
            </a:p>
          </p:txBody>
        </p:sp>
        <p:sp>
          <p:nvSpPr>
            <p:cNvPr id="20504" name="Rectangle 41"/>
            <p:cNvSpPr>
              <a:spLocks noChangeArrowheads="1"/>
            </p:cNvSpPr>
            <p:nvPr/>
          </p:nvSpPr>
          <p:spPr bwMode="auto">
            <a:xfrm>
              <a:off x="156" y="2616"/>
              <a:ext cx="630" cy="74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0505" name="Group 42"/>
            <p:cNvGrpSpPr>
              <a:grpSpLocks/>
            </p:cNvGrpSpPr>
            <p:nvPr/>
          </p:nvGrpSpPr>
          <p:grpSpPr bwMode="auto">
            <a:xfrm>
              <a:off x="1391" y="2616"/>
              <a:ext cx="3149" cy="747"/>
              <a:chOff x="1391" y="2616"/>
              <a:chExt cx="3149" cy="747"/>
            </a:xfrm>
          </p:grpSpPr>
          <p:sp>
            <p:nvSpPr>
              <p:cNvPr id="20540" name="Rectangle 43"/>
              <p:cNvSpPr>
                <a:spLocks noChangeArrowheads="1"/>
              </p:cNvSpPr>
              <p:nvPr/>
            </p:nvSpPr>
            <p:spPr bwMode="auto">
              <a:xfrm>
                <a:off x="1449" y="2616"/>
                <a:ext cx="650"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 </a:t>
                </a:r>
              </a:p>
              <a:p>
                <a:pPr algn="ctr"/>
                <a:r>
                  <a:rPr kumimoji="1" lang="en-US" altLang="zh-CN" sz="1600">
                    <a:latin typeface="Times New Roman" panose="02020603050405020304" pitchFamily="18" charset="0"/>
                    <a:ea typeface="楷体_GB2312" pitchFamily="49" charset="-122"/>
                  </a:rPr>
                  <a:t> </a:t>
                </a:r>
              </a:p>
              <a:p>
                <a:pPr algn="ctr"/>
                <a:r>
                  <a:rPr kumimoji="1" lang="en-US" altLang="zh-CN" sz="1600">
                    <a:latin typeface="Times New Roman" panose="02020603050405020304" pitchFamily="18" charset="0"/>
                    <a:ea typeface="楷体_GB2312" pitchFamily="49" charset="-122"/>
                  </a:rPr>
                  <a:t>1   0</a:t>
                </a:r>
              </a:p>
              <a:p>
                <a:pPr algn="ctr"/>
                <a:r>
                  <a:rPr kumimoji="1" lang="en-US" altLang="zh-CN" sz="16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endParaRPr kumimoji="1" lang="en-US" altLang="zh-CN" sz="1200">
                  <a:latin typeface="Times New Roman" panose="02020603050405020304" pitchFamily="18" charset="0"/>
                  <a:ea typeface="楷体_GB2312" pitchFamily="49" charset="-122"/>
                </a:endParaRPr>
              </a:p>
            </p:txBody>
          </p:sp>
          <p:grpSp>
            <p:nvGrpSpPr>
              <p:cNvPr id="20541" name="Group 44"/>
              <p:cNvGrpSpPr>
                <a:grpSpLocks/>
              </p:cNvGrpSpPr>
              <p:nvPr/>
            </p:nvGrpSpPr>
            <p:grpSpPr bwMode="auto">
              <a:xfrm>
                <a:off x="1391" y="2616"/>
                <a:ext cx="3149" cy="747"/>
                <a:chOff x="1391" y="2616"/>
                <a:chExt cx="3149" cy="747"/>
              </a:xfrm>
            </p:grpSpPr>
            <p:sp>
              <p:nvSpPr>
                <p:cNvPr id="20542" name="Rectangle 45"/>
                <p:cNvSpPr>
                  <a:spLocks noChangeArrowheads="1"/>
                </p:cNvSpPr>
                <p:nvPr/>
              </p:nvSpPr>
              <p:spPr bwMode="auto">
                <a:xfrm>
                  <a:off x="1391" y="2616"/>
                  <a:ext cx="767" cy="74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0543" name="Group 46"/>
                <p:cNvGrpSpPr>
                  <a:grpSpLocks/>
                </p:cNvGrpSpPr>
                <p:nvPr/>
              </p:nvGrpSpPr>
              <p:grpSpPr bwMode="auto">
                <a:xfrm>
                  <a:off x="2179" y="2616"/>
                  <a:ext cx="2361" cy="747"/>
                  <a:chOff x="1477" y="2496"/>
                  <a:chExt cx="1742" cy="768"/>
                </a:xfrm>
              </p:grpSpPr>
              <p:sp>
                <p:nvSpPr>
                  <p:cNvPr id="20544" name="Rectangle 47"/>
                  <p:cNvSpPr>
                    <a:spLocks noChangeArrowheads="1"/>
                  </p:cNvSpPr>
                  <p:nvPr/>
                </p:nvSpPr>
                <p:spPr bwMode="auto">
                  <a:xfrm>
                    <a:off x="1520" y="2496"/>
                    <a:ext cx="1656"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 </a:t>
                    </a:r>
                  </a:p>
                  <a:p>
                    <a:pPr algn="ctr"/>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algn="ctr"/>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p>
                  <a:p>
                    <a:pPr algn="ctr"/>
                    <a:r>
                      <a:rPr kumimoji="1" lang="en-US" altLang="zh-CN" sz="1400">
                        <a:latin typeface="Times New Roman" panose="02020603050405020304" pitchFamily="18" charset="0"/>
                        <a:ea typeface="楷体_GB2312" pitchFamily="49" charset="-122"/>
                      </a:rPr>
                      <a:t>┇</a:t>
                    </a:r>
                  </a:p>
                  <a:p>
                    <a:pPr algn="ctr"/>
                    <a:r>
                      <a:rPr kumimoji="1" lang="en-US" altLang="zh-CN" sz="1400">
                        <a:latin typeface="Times New Roman" panose="02020603050405020304" pitchFamily="18" charset="0"/>
                        <a:ea typeface="楷体_GB2312" pitchFamily="49" charset="-122"/>
                      </a:rPr>
                      <a:t>1  1  1  1  1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algn="ctr"/>
                    <a:endParaRPr kumimoji="1" lang="en-US" altLang="zh-CN" sz="1400">
                      <a:latin typeface="Times New Roman" panose="02020603050405020304" pitchFamily="18" charset="0"/>
                      <a:ea typeface="楷体_GB2312" pitchFamily="49" charset="-122"/>
                    </a:endParaRPr>
                  </a:p>
                </p:txBody>
              </p:sp>
              <p:sp>
                <p:nvSpPr>
                  <p:cNvPr id="20545" name="Rectangle 48"/>
                  <p:cNvSpPr>
                    <a:spLocks noChangeArrowheads="1"/>
                  </p:cNvSpPr>
                  <p:nvPr/>
                </p:nvSpPr>
                <p:spPr bwMode="auto">
                  <a:xfrm>
                    <a:off x="1477" y="2496"/>
                    <a:ext cx="1742"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grpSp>
        <p:grpSp>
          <p:nvGrpSpPr>
            <p:cNvPr id="20506" name="Group 49"/>
            <p:cNvGrpSpPr>
              <a:grpSpLocks/>
            </p:cNvGrpSpPr>
            <p:nvPr/>
          </p:nvGrpSpPr>
          <p:grpSpPr bwMode="auto">
            <a:xfrm>
              <a:off x="4540" y="2616"/>
              <a:ext cx="839" cy="747"/>
              <a:chOff x="3219" y="2496"/>
              <a:chExt cx="619" cy="768"/>
            </a:xfrm>
          </p:grpSpPr>
          <p:sp>
            <p:nvSpPr>
              <p:cNvPr id="20538" name="Rectangle 50"/>
              <p:cNvSpPr>
                <a:spLocks noChangeArrowheads="1"/>
              </p:cNvSpPr>
              <p:nvPr/>
            </p:nvSpPr>
            <p:spPr bwMode="auto">
              <a:xfrm>
                <a:off x="3262" y="2496"/>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400">
                    <a:latin typeface="Times New Roman" panose="02020603050405020304" pitchFamily="18" charset="0"/>
                    <a:ea typeface="楷体_GB2312" pitchFamily="49" charset="-122"/>
                  </a:rPr>
                  <a:t>4000H</a:t>
                </a:r>
              </a:p>
              <a:p>
                <a:pPr algn="ctr"/>
                <a:r>
                  <a:rPr kumimoji="1" lang="en-US" altLang="zh-CN" sz="1400">
                    <a:latin typeface="Times New Roman" panose="02020603050405020304" pitchFamily="18" charset="0"/>
                    <a:ea typeface="楷体_GB2312" pitchFamily="49" charset="-122"/>
                  </a:rPr>
                  <a:t>400H</a:t>
                </a:r>
              </a:p>
              <a:p>
                <a:pPr algn="ctr"/>
                <a:r>
                  <a:rPr kumimoji="1" lang="en-US" altLang="zh-CN" sz="1400">
                    <a:latin typeface="Times New Roman" panose="02020603050405020304" pitchFamily="18" charset="0"/>
                    <a:ea typeface="楷体_GB2312" pitchFamily="49" charset="-122"/>
                  </a:rPr>
                  <a:t>4002H</a:t>
                </a:r>
              </a:p>
              <a:p>
                <a:pPr algn="ctr"/>
                <a:r>
                  <a:rPr kumimoji="1" lang="en-US" altLang="zh-CN" sz="1400">
                    <a:latin typeface="Times New Roman" panose="02020603050405020304" pitchFamily="18" charset="0"/>
                    <a:ea typeface="楷体_GB2312" pitchFamily="49" charset="-122"/>
                  </a:rPr>
                  <a:t>┇</a:t>
                </a:r>
              </a:p>
              <a:p>
                <a:pPr algn="ctr"/>
                <a:r>
                  <a:rPr kumimoji="1" lang="en-US" altLang="zh-CN" sz="1400">
                    <a:latin typeface="Times New Roman" panose="02020603050405020304" pitchFamily="18" charset="0"/>
                    <a:ea typeface="楷体_GB2312" pitchFamily="49" charset="-122"/>
                  </a:rPr>
                  <a:t>5FFFH </a:t>
                </a:r>
              </a:p>
              <a:p>
                <a:pPr algn="ctr"/>
                <a:endParaRPr kumimoji="1" lang="en-US" altLang="zh-CN" sz="1400">
                  <a:latin typeface="Times New Roman" panose="02020603050405020304" pitchFamily="18" charset="0"/>
                  <a:ea typeface="楷体_GB2312" pitchFamily="49" charset="-122"/>
                </a:endParaRPr>
              </a:p>
            </p:txBody>
          </p:sp>
          <p:sp>
            <p:nvSpPr>
              <p:cNvPr id="20539" name="Rectangle 51"/>
              <p:cNvSpPr>
                <a:spLocks noChangeArrowheads="1"/>
              </p:cNvSpPr>
              <p:nvPr/>
            </p:nvSpPr>
            <p:spPr bwMode="auto">
              <a:xfrm>
                <a:off x="3219" y="2496"/>
                <a:ext cx="619"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
          <p:nvSpPr>
            <p:cNvPr id="20507" name="Rectangle 52"/>
            <p:cNvSpPr>
              <a:spLocks noChangeArrowheads="1"/>
            </p:cNvSpPr>
            <p:nvPr/>
          </p:nvSpPr>
          <p:spPr bwMode="auto">
            <a:xfrm>
              <a:off x="214" y="3363"/>
              <a:ext cx="514"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r>
                <a:rPr kumimoji="1" lang="en-US" altLang="zh-CN">
                  <a:latin typeface="Times New Roman" panose="02020603050405020304" pitchFamily="18" charset="0"/>
                  <a:ea typeface="楷体_GB2312" pitchFamily="49" charset="-122"/>
                </a:rPr>
                <a:t>Ⅳ</a:t>
              </a:r>
            </a:p>
            <a:p>
              <a:pPr algn="ctr"/>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endParaRPr kumimoji="1" lang="en-US" altLang="zh-CN" sz="1200">
                <a:latin typeface="Times New Roman" panose="02020603050405020304" pitchFamily="18" charset="0"/>
                <a:ea typeface="楷体_GB2312" pitchFamily="49" charset="-122"/>
              </a:endParaRPr>
            </a:p>
          </p:txBody>
        </p:sp>
        <p:sp>
          <p:nvSpPr>
            <p:cNvPr id="20508" name="Rectangle 53"/>
            <p:cNvSpPr>
              <a:spLocks noChangeArrowheads="1"/>
            </p:cNvSpPr>
            <p:nvPr/>
          </p:nvSpPr>
          <p:spPr bwMode="auto">
            <a:xfrm>
              <a:off x="156" y="3363"/>
              <a:ext cx="630" cy="7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0509" name="Group 54"/>
            <p:cNvGrpSpPr>
              <a:grpSpLocks/>
            </p:cNvGrpSpPr>
            <p:nvPr/>
          </p:nvGrpSpPr>
          <p:grpSpPr bwMode="auto">
            <a:xfrm>
              <a:off x="786" y="1123"/>
              <a:ext cx="605" cy="2986"/>
              <a:chOff x="786" y="1123"/>
              <a:chExt cx="605" cy="2986"/>
            </a:xfrm>
          </p:grpSpPr>
          <p:sp>
            <p:nvSpPr>
              <p:cNvPr id="20530" name="Rectangle 55"/>
              <p:cNvSpPr>
                <a:spLocks noChangeArrowheads="1"/>
              </p:cNvSpPr>
              <p:nvPr/>
            </p:nvSpPr>
            <p:spPr bwMode="auto">
              <a:xfrm>
                <a:off x="844" y="1123"/>
                <a:ext cx="488"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r>
                  <a:rPr kumimoji="1" lang="en-US" altLang="zh-CN">
                    <a:latin typeface="Times New Roman" panose="02020603050405020304" pitchFamily="18" charset="0"/>
                    <a:ea typeface="楷体_GB2312" pitchFamily="49" charset="-122"/>
                  </a:rPr>
                  <a:t>Y</a:t>
                </a:r>
                <a:r>
                  <a:rPr kumimoji="1" lang="en-US" altLang="zh-CN" baseline="-30000">
                    <a:latin typeface="Times New Roman" panose="02020603050405020304" pitchFamily="18" charset="0"/>
                    <a:ea typeface="楷体_GB2312" pitchFamily="49" charset="-122"/>
                  </a:rPr>
                  <a:t>0</a:t>
                </a:r>
                <a:endParaRPr kumimoji="1" lang="en-US" altLang="zh-CN">
                  <a:latin typeface="Times New Roman" panose="02020603050405020304" pitchFamily="18" charset="0"/>
                  <a:ea typeface="楷体_GB2312" pitchFamily="49" charset="-122"/>
                </a:endParaRPr>
              </a:p>
              <a:p>
                <a:pPr algn="ctr"/>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endParaRPr kumimoji="1" lang="en-US" altLang="zh-CN" sz="1200">
                  <a:latin typeface="Times New Roman" panose="02020603050405020304" pitchFamily="18" charset="0"/>
                  <a:ea typeface="楷体_GB2312" pitchFamily="49" charset="-122"/>
                </a:endParaRPr>
              </a:p>
            </p:txBody>
          </p:sp>
          <p:sp>
            <p:nvSpPr>
              <p:cNvPr id="20531" name="Rectangle 56"/>
              <p:cNvSpPr>
                <a:spLocks noChangeArrowheads="1"/>
              </p:cNvSpPr>
              <p:nvPr/>
            </p:nvSpPr>
            <p:spPr bwMode="auto">
              <a:xfrm>
                <a:off x="786" y="1123"/>
                <a:ext cx="605" cy="7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0532" name="Rectangle 57"/>
              <p:cNvSpPr>
                <a:spLocks noChangeArrowheads="1"/>
              </p:cNvSpPr>
              <p:nvPr/>
            </p:nvSpPr>
            <p:spPr bwMode="auto">
              <a:xfrm>
                <a:off x="844" y="1869"/>
                <a:ext cx="488"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r>
                  <a:rPr kumimoji="1" lang="en-US" altLang="zh-CN">
                    <a:latin typeface="Times New Roman" panose="02020603050405020304" pitchFamily="18" charset="0"/>
                    <a:ea typeface="楷体_GB2312" pitchFamily="49" charset="-122"/>
                  </a:rPr>
                  <a:t>Y</a:t>
                </a:r>
                <a:r>
                  <a:rPr kumimoji="1" lang="en-US" altLang="zh-CN" baseline="-30000">
                    <a:latin typeface="Times New Roman" panose="02020603050405020304" pitchFamily="18" charset="0"/>
                    <a:ea typeface="楷体_GB2312" pitchFamily="49" charset="-122"/>
                  </a:rPr>
                  <a:t>1</a:t>
                </a:r>
                <a:endParaRPr kumimoji="1" lang="en-US" altLang="zh-CN">
                  <a:latin typeface="Times New Roman" panose="02020603050405020304" pitchFamily="18" charset="0"/>
                  <a:ea typeface="楷体_GB2312" pitchFamily="49" charset="-122"/>
                </a:endParaRPr>
              </a:p>
              <a:p>
                <a:pPr algn="ctr"/>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endParaRPr kumimoji="1" lang="en-US" altLang="zh-CN" sz="1200">
                  <a:latin typeface="Times New Roman" panose="02020603050405020304" pitchFamily="18" charset="0"/>
                  <a:ea typeface="楷体_GB2312" pitchFamily="49" charset="-122"/>
                </a:endParaRPr>
              </a:p>
            </p:txBody>
          </p:sp>
          <p:sp>
            <p:nvSpPr>
              <p:cNvPr id="20533" name="Rectangle 58"/>
              <p:cNvSpPr>
                <a:spLocks noChangeArrowheads="1"/>
              </p:cNvSpPr>
              <p:nvPr/>
            </p:nvSpPr>
            <p:spPr bwMode="auto">
              <a:xfrm>
                <a:off x="786" y="1869"/>
                <a:ext cx="605" cy="74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0534" name="Rectangle 59"/>
              <p:cNvSpPr>
                <a:spLocks noChangeArrowheads="1"/>
              </p:cNvSpPr>
              <p:nvPr/>
            </p:nvSpPr>
            <p:spPr bwMode="auto">
              <a:xfrm>
                <a:off x="844" y="2616"/>
                <a:ext cx="488" cy="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r>
                  <a:rPr kumimoji="1" lang="en-US" altLang="zh-CN">
                    <a:latin typeface="Times New Roman" panose="02020603050405020304" pitchFamily="18" charset="0"/>
                    <a:ea typeface="楷体_GB2312" pitchFamily="49" charset="-122"/>
                  </a:rPr>
                  <a:t>Y</a:t>
                </a:r>
                <a:r>
                  <a:rPr kumimoji="1" lang="en-US" altLang="zh-CN" baseline="-30000">
                    <a:latin typeface="Times New Roman" panose="02020603050405020304" pitchFamily="18" charset="0"/>
                    <a:ea typeface="楷体_GB2312" pitchFamily="49" charset="-122"/>
                  </a:rPr>
                  <a:t>2</a:t>
                </a:r>
                <a:endParaRPr kumimoji="1" lang="en-US" altLang="zh-CN">
                  <a:latin typeface="Times New Roman" panose="02020603050405020304" pitchFamily="18" charset="0"/>
                  <a:ea typeface="楷体_GB2312" pitchFamily="49" charset="-122"/>
                </a:endParaRPr>
              </a:p>
              <a:p>
                <a:pPr algn="ctr"/>
                <a:r>
                  <a:rPr kumimoji="1" lang="en-US" altLang="zh-CN">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endParaRPr kumimoji="1" lang="en-US" altLang="zh-CN" sz="1200">
                  <a:latin typeface="Times New Roman" panose="02020603050405020304" pitchFamily="18" charset="0"/>
                  <a:ea typeface="楷体_GB2312" pitchFamily="49" charset="-122"/>
                </a:endParaRPr>
              </a:p>
            </p:txBody>
          </p:sp>
          <p:sp>
            <p:nvSpPr>
              <p:cNvPr id="20535" name="Rectangle 60"/>
              <p:cNvSpPr>
                <a:spLocks noChangeArrowheads="1"/>
              </p:cNvSpPr>
              <p:nvPr/>
            </p:nvSpPr>
            <p:spPr bwMode="auto">
              <a:xfrm>
                <a:off x="786" y="2616"/>
                <a:ext cx="605" cy="747"/>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0536" name="Rectangle 61"/>
              <p:cNvSpPr>
                <a:spLocks noChangeArrowheads="1"/>
              </p:cNvSpPr>
              <p:nvPr/>
            </p:nvSpPr>
            <p:spPr bwMode="auto">
              <a:xfrm>
                <a:off x="844" y="3363"/>
                <a:ext cx="488"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r>
                  <a:rPr kumimoji="1" lang="en-US" altLang="zh-CN">
                    <a:latin typeface="Times New Roman" panose="02020603050405020304" pitchFamily="18" charset="0"/>
                    <a:ea typeface="楷体_GB2312" pitchFamily="49" charset="-122"/>
                  </a:rPr>
                  <a:t>Y</a:t>
                </a:r>
                <a:r>
                  <a:rPr kumimoji="1" lang="en-US" altLang="zh-CN" baseline="-30000">
                    <a:latin typeface="Times New Roman" panose="02020603050405020304" pitchFamily="18" charset="0"/>
                    <a:ea typeface="楷体_GB2312" pitchFamily="49" charset="-122"/>
                  </a:rPr>
                  <a:t>3</a:t>
                </a:r>
                <a:endParaRPr kumimoji="1" lang="en-US" altLang="zh-CN">
                  <a:latin typeface="Times New Roman" panose="02020603050405020304" pitchFamily="18" charset="0"/>
                  <a:ea typeface="楷体_GB2312" pitchFamily="49" charset="-122"/>
                </a:endParaRPr>
              </a:p>
              <a:p>
                <a:pPr algn="ctr"/>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endParaRPr kumimoji="1" lang="en-US" altLang="zh-CN" sz="1200">
                  <a:latin typeface="Times New Roman" panose="02020603050405020304" pitchFamily="18" charset="0"/>
                  <a:ea typeface="楷体_GB2312" pitchFamily="49" charset="-122"/>
                </a:endParaRPr>
              </a:p>
            </p:txBody>
          </p:sp>
          <p:sp>
            <p:nvSpPr>
              <p:cNvPr id="20537" name="Rectangle 62"/>
              <p:cNvSpPr>
                <a:spLocks noChangeArrowheads="1"/>
              </p:cNvSpPr>
              <p:nvPr/>
            </p:nvSpPr>
            <p:spPr bwMode="auto">
              <a:xfrm>
                <a:off x="786" y="3363"/>
                <a:ext cx="605" cy="7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
          <p:nvSpPr>
            <p:cNvPr id="20510" name="Rectangle 63"/>
            <p:cNvSpPr>
              <a:spLocks noChangeArrowheads="1"/>
            </p:cNvSpPr>
            <p:nvPr/>
          </p:nvSpPr>
          <p:spPr bwMode="auto">
            <a:xfrm>
              <a:off x="1391" y="3363"/>
              <a:ext cx="767" cy="746"/>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0511" name="Group 64"/>
            <p:cNvGrpSpPr>
              <a:grpSpLocks/>
            </p:cNvGrpSpPr>
            <p:nvPr/>
          </p:nvGrpSpPr>
          <p:grpSpPr bwMode="auto">
            <a:xfrm>
              <a:off x="1449" y="3363"/>
              <a:ext cx="3091" cy="746"/>
              <a:chOff x="1449" y="3363"/>
              <a:chExt cx="3091" cy="746"/>
            </a:xfrm>
          </p:grpSpPr>
          <p:sp>
            <p:nvSpPr>
              <p:cNvPr id="20526" name="Rectangle 65"/>
              <p:cNvSpPr>
                <a:spLocks noChangeArrowheads="1"/>
              </p:cNvSpPr>
              <p:nvPr/>
            </p:nvSpPr>
            <p:spPr bwMode="auto">
              <a:xfrm>
                <a:off x="1449" y="3363"/>
                <a:ext cx="650" cy="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r>
                  <a:rPr kumimoji="1" lang="en-US" altLang="zh-CN" sz="1600">
                    <a:latin typeface="Times New Roman" panose="02020603050405020304" pitchFamily="18" charset="0"/>
                    <a:ea typeface="楷体_GB2312" pitchFamily="49" charset="-122"/>
                  </a:rPr>
                  <a:t>1   1</a:t>
                </a:r>
              </a:p>
              <a:p>
                <a:pPr algn="ctr"/>
                <a:r>
                  <a:rPr kumimoji="1" lang="en-US" altLang="zh-CN" sz="1200">
                    <a:latin typeface="Times New Roman" panose="02020603050405020304" pitchFamily="18" charset="0"/>
                    <a:ea typeface="楷体_GB2312" pitchFamily="49" charset="-122"/>
                  </a:rPr>
                  <a:t> </a:t>
                </a:r>
              </a:p>
              <a:p>
                <a:pPr algn="ctr"/>
                <a:r>
                  <a:rPr kumimoji="1" lang="en-US" altLang="zh-CN" sz="1200">
                    <a:latin typeface="Times New Roman" panose="02020603050405020304" pitchFamily="18" charset="0"/>
                    <a:ea typeface="楷体_GB2312" pitchFamily="49" charset="-122"/>
                  </a:rPr>
                  <a:t> </a:t>
                </a:r>
              </a:p>
              <a:p>
                <a:pPr algn="ctr"/>
                <a:endParaRPr kumimoji="1" lang="en-US" altLang="zh-CN" sz="1200">
                  <a:latin typeface="Times New Roman" panose="02020603050405020304" pitchFamily="18" charset="0"/>
                  <a:ea typeface="楷体_GB2312" pitchFamily="49" charset="-122"/>
                </a:endParaRPr>
              </a:p>
            </p:txBody>
          </p:sp>
          <p:grpSp>
            <p:nvGrpSpPr>
              <p:cNvPr id="20527" name="Group 66"/>
              <p:cNvGrpSpPr>
                <a:grpSpLocks/>
              </p:cNvGrpSpPr>
              <p:nvPr/>
            </p:nvGrpSpPr>
            <p:grpSpPr bwMode="auto">
              <a:xfrm>
                <a:off x="2179" y="3363"/>
                <a:ext cx="2361" cy="746"/>
                <a:chOff x="1477" y="3264"/>
                <a:chExt cx="1742" cy="768"/>
              </a:xfrm>
            </p:grpSpPr>
            <p:sp>
              <p:nvSpPr>
                <p:cNvPr id="20528" name="Rectangle 67"/>
                <p:cNvSpPr>
                  <a:spLocks noChangeArrowheads="1"/>
                </p:cNvSpPr>
                <p:nvPr/>
              </p:nvSpPr>
              <p:spPr bwMode="auto">
                <a:xfrm>
                  <a:off x="1520" y="3264"/>
                  <a:ext cx="1656"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 </a:t>
                  </a:r>
                </a:p>
                <a:p>
                  <a:pPr algn="ctr"/>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algn="ctr"/>
                  <a:r>
                    <a:rPr kumimoji="1" lang="en-US" altLang="zh-CN" sz="1400">
                      <a:latin typeface="Times New Roman" panose="02020603050405020304" pitchFamily="18" charset="0"/>
                      <a:ea typeface="楷体_GB2312" pitchFamily="49" charset="-122"/>
                    </a:rPr>
                    <a:t>0  0  0  0  0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0</a:t>
                  </a:r>
                </a:p>
                <a:p>
                  <a:pPr algn="ctr"/>
                  <a:r>
                    <a:rPr kumimoji="1" lang="en-US" altLang="zh-CN" sz="1400">
                      <a:latin typeface="Times New Roman" panose="02020603050405020304" pitchFamily="18" charset="0"/>
                      <a:ea typeface="楷体_GB2312" pitchFamily="49" charset="-122"/>
                    </a:rPr>
                    <a:t>┇</a:t>
                  </a:r>
                </a:p>
                <a:p>
                  <a:pPr algn="ctr"/>
                  <a:r>
                    <a:rPr kumimoji="1" lang="en-US" altLang="zh-CN" sz="1400">
                      <a:latin typeface="Times New Roman" panose="02020603050405020304" pitchFamily="18" charset="0"/>
                      <a:ea typeface="楷体_GB2312" pitchFamily="49" charset="-122"/>
                    </a:rPr>
                    <a:t>1  1  1  1  1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r>
                    <a:rPr kumimoji="1" lang="en-US" altLang="zh-CN" sz="1400" baseline="-30000">
                      <a:latin typeface="Times New Roman" panose="02020603050405020304" pitchFamily="18" charset="0"/>
                      <a:ea typeface="楷体_GB2312" pitchFamily="49" charset="-122"/>
                    </a:rPr>
                    <a:t> </a:t>
                  </a:r>
                  <a:r>
                    <a:rPr kumimoji="1" lang="en-US" altLang="zh-CN" sz="1400">
                      <a:latin typeface="Times New Roman" panose="02020603050405020304" pitchFamily="18" charset="0"/>
                      <a:ea typeface="楷体_GB2312" pitchFamily="49" charset="-122"/>
                    </a:rPr>
                    <a:t> 1</a:t>
                  </a:r>
                </a:p>
                <a:p>
                  <a:pPr algn="ctr"/>
                  <a:endParaRPr kumimoji="1" lang="en-US" altLang="zh-CN" sz="1400">
                    <a:latin typeface="Times New Roman" panose="02020603050405020304" pitchFamily="18" charset="0"/>
                    <a:ea typeface="楷体_GB2312" pitchFamily="49" charset="-122"/>
                  </a:endParaRPr>
                </a:p>
              </p:txBody>
            </p:sp>
            <p:sp>
              <p:nvSpPr>
                <p:cNvPr id="20529" name="Rectangle 68"/>
                <p:cNvSpPr>
                  <a:spLocks noChangeArrowheads="1"/>
                </p:cNvSpPr>
                <p:nvPr/>
              </p:nvSpPr>
              <p:spPr bwMode="auto">
                <a:xfrm>
                  <a:off x="1477" y="3264"/>
                  <a:ext cx="1742"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grpSp>
          <p:nvGrpSpPr>
            <p:cNvPr id="20512" name="Group 69"/>
            <p:cNvGrpSpPr>
              <a:grpSpLocks/>
            </p:cNvGrpSpPr>
            <p:nvPr/>
          </p:nvGrpSpPr>
          <p:grpSpPr bwMode="auto">
            <a:xfrm>
              <a:off x="4540" y="3363"/>
              <a:ext cx="839" cy="746"/>
              <a:chOff x="3219" y="3264"/>
              <a:chExt cx="619" cy="768"/>
            </a:xfrm>
          </p:grpSpPr>
          <p:sp>
            <p:nvSpPr>
              <p:cNvPr id="20524" name="Rectangle 70"/>
              <p:cNvSpPr>
                <a:spLocks noChangeArrowheads="1"/>
              </p:cNvSpPr>
              <p:nvPr/>
            </p:nvSpPr>
            <p:spPr bwMode="auto">
              <a:xfrm>
                <a:off x="3262" y="3264"/>
                <a:ext cx="533"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en-US" altLang="zh-CN" sz="1400">
                    <a:latin typeface="Times New Roman" panose="02020603050405020304" pitchFamily="18" charset="0"/>
                    <a:ea typeface="楷体_GB2312" pitchFamily="49" charset="-122"/>
                  </a:rPr>
                  <a:t>6000H</a:t>
                </a:r>
              </a:p>
              <a:p>
                <a:pPr algn="ctr"/>
                <a:r>
                  <a:rPr kumimoji="1" lang="en-US" altLang="zh-CN" sz="1400">
                    <a:latin typeface="Times New Roman" panose="02020603050405020304" pitchFamily="18" charset="0"/>
                    <a:ea typeface="楷体_GB2312" pitchFamily="49" charset="-122"/>
                  </a:rPr>
                  <a:t>6001H</a:t>
                </a:r>
              </a:p>
              <a:p>
                <a:pPr algn="ctr"/>
                <a:r>
                  <a:rPr kumimoji="1" lang="en-US" altLang="zh-CN" sz="1400">
                    <a:latin typeface="Times New Roman" panose="02020603050405020304" pitchFamily="18" charset="0"/>
                    <a:ea typeface="楷体_GB2312" pitchFamily="49" charset="-122"/>
                  </a:rPr>
                  <a:t>6002H</a:t>
                </a:r>
              </a:p>
              <a:p>
                <a:pPr algn="ctr"/>
                <a:r>
                  <a:rPr kumimoji="1" lang="en-US" altLang="zh-CN" sz="1400">
                    <a:latin typeface="Times New Roman" panose="02020603050405020304" pitchFamily="18" charset="0"/>
                    <a:ea typeface="楷体_GB2312" pitchFamily="49" charset="-122"/>
                  </a:rPr>
                  <a:t>┇</a:t>
                </a:r>
              </a:p>
              <a:p>
                <a:pPr algn="ctr"/>
                <a:r>
                  <a:rPr kumimoji="1" lang="en-US" altLang="zh-CN" sz="1400">
                    <a:latin typeface="Times New Roman" panose="02020603050405020304" pitchFamily="18" charset="0"/>
                    <a:ea typeface="楷体_GB2312" pitchFamily="49" charset="-122"/>
                  </a:rPr>
                  <a:t>7FFFH </a:t>
                </a:r>
              </a:p>
              <a:p>
                <a:pPr algn="ctr"/>
                <a:endParaRPr kumimoji="1" lang="en-US" altLang="zh-CN" sz="1400">
                  <a:latin typeface="Times New Roman" panose="02020603050405020304" pitchFamily="18" charset="0"/>
                  <a:ea typeface="楷体_GB2312" pitchFamily="49" charset="-122"/>
                </a:endParaRPr>
              </a:p>
            </p:txBody>
          </p:sp>
          <p:sp>
            <p:nvSpPr>
              <p:cNvPr id="20525" name="Rectangle 71"/>
              <p:cNvSpPr>
                <a:spLocks noChangeArrowheads="1"/>
              </p:cNvSpPr>
              <p:nvPr/>
            </p:nvSpPr>
            <p:spPr bwMode="auto">
              <a:xfrm>
                <a:off x="3219" y="3264"/>
                <a:ext cx="619" cy="768"/>
              </a:xfrm>
              <a:prstGeom prst="rect">
                <a:avLst/>
              </a:prstGeom>
              <a:noFill/>
              <a:ln w="7">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sp>
          <p:nvSpPr>
            <p:cNvPr id="20513" name="Rectangle 72"/>
            <p:cNvSpPr>
              <a:spLocks noChangeArrowheads="1"/>
            </p:cNvSpPr>
            <p:nvPr/>
          </p:nvSpPr>
          <p:spPr bwMode="auto">
            <a:xfrm>
              <a:off x="174" y="560"/>
              <a:ext cx="5209" cy="3552"/>
            </a:xfrm>
            <a:prstGeom prst="rect">
              <a:avLst/>
            </a:prstGeom>
            <a:noFill/>
            <a:ln w="9525">
              <a:solidFill>
                <a:srgbClr val="A0A0A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0514" name="Group 73"/>
            <p:cNvGrpSpPr>
              <a:grpSpLocks/>
            </p:cNvGrpSpPr>
            <p:nvPr/>
          </p:nvGrpSpPr>
          <p:grpSpPr bwMode="auto">
            <a:xfrm>
              <a:off x="2789" y="890"/>
              <a:ext cx="839" cy="3220"/>
              <a:chOff x="2857" y="1049"/>
              <a:chExt cx="749" cy="2971"/>
            </a:xfrm>
          </p:grpSpPr>
          <p:sp>
            <p:nvSpPr>
              <p:cNvPr id="20521" name="Line 74"/>
              <p:cNvSpPr>
                <a:spLocks noChangeShapeType="1"/>
              </p:cNvSpPr>
              <p:nvPr/>
            </p:nvSpPr>
            <p:spPr bwMode="auto">
              <a:xfrm>
                <a:off x="3606" y="1094"/>
                <a:ext cx="0" cy="2926"/>
              </a:xfrm>
              <a:prstGeom prst="line">
                <a:avLst/>
              </a:prstGeom>
              <a:noFill/>
              <a:ln w="1905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22" name="Line 75"/>
              <p:cNvSpPr>
                <a:spLocks noChangeShapeType="1"/>
              </p:cNvSpPr>
              <p:nvPr/>
            </p:nvSpPr>
            <p:spPr bwMode="auto">
              <a:xfrm>
                <a:off x="3243" y="1071"/>
                <a:ext cx="0" cy="2926"/>
              </a:xfrm>
              <a:prstGeom prst="line">
                <a:avLst/>
              </a:prstGeom>
              <a:noFill/>
              <a:ln w="1905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23" name="Line 76"/>
              <p:cNvSpPr>
                <a:spLocks noChangeShapeType="1"/>
              </p:cNvSpPr>
              <p:nvPr/>
            </p:nvSpPr>
            <p:spPr bwMode="auto">
              <a:xfrm>
                <a:off x="2857" y="1049"/>
                <a:ext cx="0" cy="2926"/>
              </a:xfrm>
              <a:prstGeom prst="line">
                <a:avLst/>
              </a:prstGeom>
              <a:noFill/>
              <a:ln w="19050">
                <a:solidFill>
                  <a:schemeClr val="accent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20515" name="Line 77"/>
            <p:cNvSpPr>
              <a:spLocks noChangeShapeType="1"/>
            </p:cNvSpPr>
            <p:nvPr/>
          </p:nvSpPr>
          <p:spPr bwMode="auto">
            <a:xfrm>
              <a:off x="770" y="1865"/>
              <a:ext cx="462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16" name="Line 78"/>
            <p:cNvSpPr>
              <a:spLocks noChangeShapeType="1"/>
            </p:cNvSpPr>
            <p:nvPr/>
          </p:nvSpPr>
          <p:spPr bwMode="auto">
            <a:xfrm>
              <a:off x="748" y="2614"/>
              <a:ext cx="462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17" name="Line 79"/>
            <p:cNvSpPr>
              <a:spLocks noChangeShapeType="1"/>
            </p:cNvSpPr>
            <p:nvPr/>
          </p:nvSpPr>
          <p:spPr bwMode="auto">
            <a:xfrm>
              <a:off x="770" y="3362"/>
              <a:ext cx="4605"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18" name="Line 80"/>
            <p:cNvSpPr>
              <a:spLocks noChangeShapeType="1"/>
            </p:cNvSpPr>
            <p:nvPr/>
          </p:nvSpPr>
          <p:spPr bwMode="auto">
            <a:xfrm>
              <a:off x="2154" y="1139"/>
              <a:ext cx="0" cy="297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19" name="Line 81"/>
            <p:cNvSpPr>
              <a:spLocks noChangeShapeType="1"/>
            </p:cNvSpPr>
            <p:nvPr/>
          </p:nvSpPr>
          <p:spPr bwMode="auto">
            <a:xfrm>
              <a:off x="1383" y="1117"/>
              <a:ext cx="0" cy="297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520" name="Line 82"/>
            <p:cNvSpPr>
              <a:spLocks noChangeShapeType="1"/>
            </p:cNvSpPr>
            <p:nvPr/>
          </p:nvSpPr>
          <p:spPr bwMode="auto">
            <a:xfrm>
              <a:off x="4536" y="1117"/>
              <a:ext cx="0" cy="297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Tree>
    <p:extLst>
      <p:ext uri="{BB962C8B-B14F-4D97-AF65-F5344CB8AC3E}">
        <p14:creationId xmlns:p14="http://schemas.microsoft.com/office/powerpoint/2010/main" val="6036909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04563"/>
                                        </p:tgtEl>
                                        <p:attrNameLst>
                                          <p:attrName>style.visibility</p:attrName>
                                        </p:attrNameLst>
                                      </p:cBhvr>
                                      <p:to>
                                        <p:strVal val="visible"/>
                                      </p:to>
                                    </p:set>
                                    <p:animEffect transition="in" filter="wipe(up)">
                                      <p:cBhvr>
                                        <p:cTn id="7" dur="500"/>
                                        <p:tgtEl>
                                          <p:spTgt spid="4045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0" y="1552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aphicFrame>
        <p:nvGraphicFramePr>
          <p:cNvPr id="21507" name="Object 5"/>
          <p:cNvGraphicFramePr>
            <a:graphicFrameLocks noChangeAspect="1"/>
          </p:cNvGraphicFramePr>
          <p:nvPr/>
        </p:nvGraphicFramePr>
        <p:xfrm>
          <a:off x="863600" y="512763"/>
          <a:ext cx="7416800" cy="4989512"/>
        </p:xfrm>
        <a:graphic>
          <a:graphicData uri="http://schemas.openxmlformats.org/presentationml/2006/ole">
            <mc:AlternateContent xmlns:mc="http://schemas.openxmlformats.org/markup-compatibility/2006">
              <mc:Choice xmlns:v="urn:schemas-microsoft-com:vml" Requires="v">
                <p:oleObj spid="_x0000_s19458" name="图片" r:id="rId3" imgW="4797552" imgH="4169664" progId="Word.Picture.8">
                  <p:embed/>
                </p:oleObj>
              </mc:Choice>
              <mc:Fallback>
                <p:oleObj name="图片" r:id="rId3" imgW="4797552" imgH="4169664" progId="Word.Picture.8">
                  <p:embed/>
                  <p:pic>
                    <p:nvPicPr>
                      <p:cNvPr id="21507"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600" y="512763"/>
                        <a:ext cx="7416800" cy="4989512"/>
                      </a:xfrm>
                      <a:prstGeom prst="rect">
                        <a:avLst/>
                      </a:prstGeom>
                      <a:solidFill>
                        <a:schemeClr val="bg1"/>
                      </a:solidFill>
                      <a:ln w="9525">
                        <a:solidFill>
                          <a:schemeClr val="accent2"/>
                        </a:solidFill>
                        <a:miter lim="800000"/>
                        <a:headEnd/>
                        <a:tailEnd/>
                      </a:ln>
                    </p:spPr>
                  </p:pic>
                </p:oleObj>
              </mc:Fallback>
            </mc:AlternateContent>
          </a:graphicData>
        </a:graphic>
      </p:graphicFrame>
      <p:sp>
        <p:nvSpPr>
          <p:cNvPr id="405510" name="Text Box 6"/>
          <p:cNvSpPr txBox="1">
            <a:spLocks noChangeArrowheads="1"/>
          </p:cNvSpPr>
          <p:nvPr/>
        </p:nvSpPr>
        <p:spPr bwMode="auto">
          <a:xfrm>
            <a:off x="395288" y="5661025"/>
            <a:ext cx="84613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400">
                <a:solidFill>
                  <a:srgbClr val="000066"/>
                </a:solidFill>
                <a:latin typeface="楷体_GB2312" pitchFamily="49" charset="-122"/>
                <a:ea typeface="楷体_GB2312" pitchFamily="49" charset="-122"/>
              </a:rPr>
              <a:t>  </a:t>
            </a:r>
            <a:r>
              <a:rPr kumimoji="1" lang="zh-CN" altLang="en-US" sz="2400">
                <a:solidFill>
                  <a:srgbClr val="000066"/>
                </a:solidFill>
                <a:latin typeface="楷体_GB2312" pitchFamily="49" charset="-122"/>
                <a:ea typeface="楷体_GB2312" pitchFamily="49" charset="-122"/>
              </a:rPr>
              <a:t>字数的扩展可以利用外加译码器控制存储器芯片的片选输入端来实现。 </a:t>
            </a:r>
          </a:p>
        </p:txBody>
      </p:sp>
    </p:spTree>
    <p:extLst>
      <p:ext uri="{BB962C8B-B14F-4D97-AF65-F5344CB8AC3E}">
        <p14:creationId xmlns:p14="http://schemas.microsoft.com/office/powerpoint/2010/main" val="6484036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05510"/>
                                        </p:tgtEl>
                                        <p:attrNameLst>
                                          <p:attrName>style.visibility</p:attrName>
                                        </p:attrNameLst>
                                      </p:cBhvr>
                                      <p:to>
                                        <p:strVal val="visible"/>
                                      </p:to>
                                    </p:set>
                                    <p:animEffect transition="in" filter="box(in)">
                                      <p:cBhvr>
                                        <p:cTn id="7" dur="500"/>
                                        <p:tgtEl>
                                          <p:spTgt spid="405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10"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p:cNvSpPr txBox="1">
            <a:spLocks noChangeArrowheads="1"/>
          </p:cNvSpPr>
          <p:nvPr/>
        </p:nvSpPr>
        <p:spPr bwMode="auto">
          <a:xfrm>
            <a:off x="600075" y="111125"/>
            <a:ext cx="45037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en-US" altLang="zh-CN" sz="2400">
                <a:solidFill>
                  <a:srgbClr val="000066"/>
                </a:solidFill>
                <a:latin typeface="Times New Roman" panose="02020603050405020304" pitchFamily="18" charset="0"/>
                <a:ea typeface="楷体_GB2312" pitchFamily="49" charset="-122"/>
              </a:rPr>
              <a:t>3.</a:t>
            </a:r>
            <a:r>
              <a:rPr lang="zh-CN" altLang="en-US" sz="2400">
                <a:solidFill>
                  <a:srgbClr val="000066"/>
                </a:solidFill>
                <a:latin typeface="Times New Roman" panose="02020603050405020304" pitchFamily="18" charset="0"/>
                <a:ea typeface="楷体_GB2312" pitchFamily="49" charset="-122"/>
              </a:rPr>
              <a:t>同时实现字数、位数的扩展</a:t>
            </a:r>
          </a:p>
        </p:txBody>
      </p:sp>
      <p:sp>
        <p:nvSpPr>
          <p:cNvPr id="22531" name="Rectangle 3"/>
          <p:cNvSpPr>
            <a:spLocks noChangeArrowheads="1"/>
          </p:cNvSpPr>
          <p:nvPr/>
        </p:nvSpPr>
        <p:spPr bwMode="auto">
          <a:xfrm>
            <a:off x="179388" y="620713"/>
            <a:ext cx="8128000" cy="858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lnSpc>
                <a:spcPct val="90000"/>
              </a:lnSpc>
              <a:spcBef>
                <a:spcPct val="20000"/>
              </a:spcBef>
              <a:buClr>
                <a:schemeClr val="hlink"/>
              </a:buClr>
              <a:buFont typeface="Wingdings" panose="05000000000000000000" pitchFamily="2" charset="2"/>
              <a:buNone/>
            </a:pPr>
            <a:r>
              <a:rPr lang="en-US" altLang="zh-CN" sz="32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使用</a:t>
            </a:r>
            <a:r>
              <a:rPr lang="en-US" altLang="zh-CN" sz="2400">
                <a:solidFill>
                  <a:srgbClr val="000066"/>
                </a:solidFill>
                <a:latin typeface="Times New Roman" panose="02020603050405020304" pitchFamily="18" charset="0"/>
                <a:ea typeface="楷体_GB2312" pitchFamily="49" charset="-122"/>
              </a:rPr>
              <a:t>256</a:t>
            </a:r>
            <a:r>
              <a:rPr lang="en-US" altLang="zh-CN" sz="2400">
                <a:solidFill>
                  <a:srgbClr val="000066"/>
                </a:solidFill>
                <a:latin typeface="Times New Roman" panose="02020603050405020304" pitchFamily="18" charset="0"/>
                <a:ea typeface="楷体_GB2312" pitchFamily="49" charset="-122"/>
                <a:sym typeface="Symbol" panose="05050102010706020507" pitchFamily="18" charset="2"/>
              </a:rPr>
              <a:t></a:t>
            </a:r>
            <a:r>
              <a:rPr lang="en-US" altLang="zh-CN" sz="2400">
                <a:solidFill>
                  <a:srgbClr val="000066"/>
                </a:solidFill>
                <a:latin typeface="Times New Roman" panose="02020603050405020304" pitchFamily="18" charset="0"/>
                <a:ea typeface="楷体_GB2312" pitchFamily="49" charset="-122"/>
              </a:rPr>
              <a:t>4</a:t>
            </a:r>
            <a:r>
              <a:rPr lang="zh-CN" altLang="en-US" sz="2400">
                <a:solidFill>
                  <a:srgbClr val="000066"/>
                </a:solidFill>
                <a:latin typeface="Times New Roman" panose="02020603050405020304" pitchFamily="18" charset="0"/>
                <a:ea typeface="楷体_GB2312" pitchFamily="49" charset="-122"/>
              </a:rPr>
              <a:t>位芯片组成</a:t>
            </a:r>
            <a:r>
              <a:rPr lang="en-US" altLang="zh-CN" sz="2400">
                <a:solidFill>
                  <a:srgbClr val="000066"/>
                </a:solidFill>
                <a:latin typeface="Times New Roman" panose="02020603050405020304" pitchFamily="18" charset="0"/>
                <a:ea typeface="楷体_GB2312" pitchFamily="49" charset="-122"/>
              </a:rPr>
              <a:t>512</a:t>
            </a:r>
            <a:r>
              <a:rPr lang="en-US" altLang="zh-CN" sz="2400">
                <a:solidFill>
                  <a:srgbClr val="000066"/>
                </a:solidFill>
                <a:latin typeface="Times New Roman" panose="02020603050405020304" pitchFamily="18" charset="0"/>
                <a:ea typeface="楷体_GB2312" pitchFamily="49" charset="-122"/>
                <a:sym typeface="Symbol" panose="05050102010706020507" pitchFamily="18" charset="2"/>
              </a:rPr>
              <a:t></a:t>
            </a:r>
            <a:r>
              <a:rPr lang="en-US" altLang="zh-CN" sz="2400">
                <a:solidFill>
                  <a:srgbClr val="000066"/>
                </a:solidFill>
                <a:latin typeface="Times New Roman" panose="02020603050405020304" pitchFamily="18" charset="0"/>
                <a:ea typeface="楷体_GB2312" pitchFamily="49" charset="-122"/>
              </a:rPr>
              <a:t>8</a:t>
            </a:r>
            <a:r>
              <a:rPr lang="zh-CN" altLang="en-US" sz="2400">
                <a:solidFill>
                  <a:srgbClr val="000066"/>
                </a:solidFill>
                <a:latin typeface="Times New Roman" panose="02020603050405020304" pitchFamily="18" charset="0"/>
                <a:ea typeface="楷体_GB2312" pitchFamily="49" charset="-122"/>
              </a:rPr>
              <a:t>位存储器，问需要多少芯片</a:t>
            </a:r>
            <a:r>
              <a:rPr lang="en-US" altLang="zh-CN" sz="2400">
                <a:solidFill>
                  <a:srgbClr val="000066"/>
                </a:solidFill>
                <a:latin typeface="Times New Roman" panose="02020603050405020304" pitchFamily="18" charset="0"/>
                <a:ea typeface="楷体_GB2312" pitchFamily="49" charset="-122"/>
              </a:rPr>
              <a:t>? </a:t>
            </a:r>
            <a:r>
              <a:rPr lang="zh-CN" altLang="en-US" sz="2400">
                <a:solidFill>
                  <a:srgbClr val="000066"/>
                </a:solidFill>
                <a:latin typeface="Times New Roman" panose="02020603050405020304" pitchFamily="18" charset="0"/>
                <a:ea typeface="楷体_GB2312" pitchFamily="49" charset="-122"/>
              </a:rPr>
              <a:t>电路应如何连接？</a:t>
            </a:r>
          </a:p>
        </p:txBody>
      </p:sp>
      <p:grpSp>
        <p:nvGrpSpPr>
          <p:cNvPr id="421892" name="Group 4"/>
          <p:cNvGrpSpPr>
            <a:grpSpLocks/>
          </p:cNvGrpSpPr>
          <p:nvPr/>
        </p:nvGrpSpPr>
        <p:grpSpPr bwMode="auto">
          <a:xfrm>
            <a:off x="358775" y="2924175"/>
            <a:ext cx="2273300" cy="1976438"/>
            <a:chOff x="365" y="1693"/>
            <a:chExt cx="1796" cy="1442"/>
          </a:xfrm>
        </p:grpSpPr>
        <p:sp>
          <p:nvSpPr>
            <p:cNvPr id="22759" name="Line 5"/>
            <p:cNvSpPr>
              <a:spLocks noChangeShapeType="1"/>
            </p:cNvSpPr>
            <p:nvPr/>
          </p:nvSpPr>
          <p:spPr bwMode="auto">
            <a:xfrm>
              <a:off x="627" y="1695"/>
              <a:ext cx="0" cy="14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760" name="Line 6"/>
            <p:cNvSpPr>
              <a:spLocks noChangeShapeType="1"/>
            </p:cNvSpPr>
            <p:nvPr/>
          </p:nvSpPr>
          <p:spPr bwMode="auto">
            <a:xfrm>
              <a:off x="620" y="3135"/>
              <a:ext cx="1541"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761" name="Line 7"/>
            <p:cNvSpPr>
              <a:spLocks noChangeShapeType="1"/>
            </p:cNvSpPr>
            <p:nvPr/>
          </p:nvSpPr>
          <p:spPr bwMode="auto">
            <a:xfrm>
              <a:off x="365" y="1693"/>
              <a:ext cx="1092"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421896" name="Group 8"/>
          <p:cNvGrpSpPr>
            <a:grpSpLocks/>
          </p:cNvGrpSpPr>
          <p:nvPr/>
        </p:nvGrpSpPr>
        <p:grpSpPr bwMode="auto">
          <a:xfrm>
            <a:off x="142875" y="2457450"/>
            <a:ext cx="2773363" cy="2111375"/>
            <a:chOff x="518" y="1009"/>
            <a:chExt cx="2161" cy="1440"/>
          </a:xfrm>
        </p:grpSpPr>
        <p:sp>
          <p:nvSpPr>
            <p:cNvPr id="22756" name="Line 9"/>
            <p:cNvSpPr>
              <a:spLocks noChangeShapeType="1"/>
            </p:cNvSpPr>
            <p:nvPr/>
          </p:nvSpPr>
          <p:spPr bwMode="auto">
            <a:xfrm>
              <a:off x="518" y="1024"/>
              <a:ext cx="754"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757" name="Line 10"/>
            <p:cNvSpPr>
              <a:spLocks noChangeShapeType="1"/>
            </p:cNvSpPr>
            <p:nvPr/>
          </p:nvSpPr>
          <p:spPr bwMode="auto">
            <a:xfrm>
              <a:off x="823" y="1009"/>
              <a:ext cx="0" cy="14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758" name="Line 11"/>
            <p:cNvSpPr>
              <a:spLocks noChangeShapeType="1"/>
            </p:cNvSpPr>
            <p:nvPr/>
          </p:nvSpPr>
          <p:spPr bwMode="auto">
            <a:xfrm>
              <a:off x="816" y="2449"/>
              <a:ext cx="1863"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22534" name="Group 12"/>
          <p:cNvGrpSpPr>
            <a:grpSpLocks/>
          </p:cNvGrpSpPr>
          <p:nvPr/>
        </p:nvGrpSpPr>
        <p:grpSpPr bwMode="auto">
          <a:xfrm>
            <a:off x="912813" y="2016125"/>
            <a:ext cx="1714500" cy="2522538"/>
            <a:chOff x="666" y="1270"/>
            <a:chExt cx="1066" cy="1589"/>
          </a:xfrm>
        </p:grpSpPr>
        <p:sp>
          <p:nvSpPr>
            <p:cNvPr id="22713" name="Rectangle 13"/>
            <p:cNvSpPr>
              <a:spLocks noChangeArrowheads="1"/>
            </p:cNvSpPr>
            <p:nvPr/>
          </p:nvSpPr>
          <p:spPr bwMode="auto">
            <a:xfrm>
              <a:off x="683" y="1270"/>
              <a:ext cx="1049" cy="1589"/>
            </a:xfrm>
            <a:prstGeom prst="rect">
              <a:avLst/>
            </a:prstGeom>
            <a:solidFill>
              <a:schemeClr val="bg1"/>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714" name="Rectangle 14"/>
            <p:cNvSpPr>
              <a:spLocks noChangeArrowheads="1"/>
            </p:cNvSpPr>
            <p:nvPr/>
          </p:nvSpPr>
          <p:spPr bwMode="auto">
            <a:xfrm>
              <a:off x="666" y="1397"/>
              <a:ext cx="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15" name="Rectangle 15"/>
            <p:cNvSpPr>
              <a:spLocks noChangeArrowheads="1"/>
            </p:cNvSpPr>
            <p:nvPr/>
          </p:nvSpPr>
          <p:spPr bwMode="auto">
            <a:xfrm>
              <a:off x="712" y="2591"/>
              <a:ext cx="17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716" name="Line 16"/>
            <p:cNvSpPr>
              <a:spLocks noChangeShapeType="1"/>
            </p:cNvSpPr>
            <p:nvPr/>
          </p:nvSpPr>
          <p:spPr bwMode="auto">
            <a:xfrm flipH="1">
              <a:off x="678" y="1842"/>
              <a:ext cx="224"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717" name="Line 17"/>
            <p:cNvSpPr>
              <a:spLocks noChangeShapeType="1"/>
            </p:cNvSpPr>
            <p:nvPr/>
          </p:nvSpPr>
          <p:spPr bwMode="auto">
            <a:xfrm flipH="1">
              <a:off x="672" y="1589"/>
              <a:ext cx="236"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718" name="Rectangle 18"/>
            <p:cNvSpPr>
              <a:spLocks noChangeArrowheads="1"/>
            </p:cNvSpPr>
            <p:nvPr/>
          </p:nvSpPr>
          <p:spPr bwMode="auto">
            <a:xfrm>
              <a:off x="894" y="1393"/>
              <a:ext cx="630" cy="1362"/>
            </a:xfrm>
            <a:prstGeom prst="rect">
              <a:avLst/>
            </a:prstGeom>
            <a:solidFill>
              <a:srgbClr val="FFFFFF"/>
            </a:solidFill>
            <a:ln w="63500">
              <a:solidFill>
                <a:srgbClr val="0000FF"/>
              </a:solidFill>
              <a:miter lim="800000"/>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719" name="Oval 19"/>
            <p:cNvSpPr>
              <a:spLocks noChangeArrowheads="1"/>
            </p:cNvSpPr>
            <p:nvPr/>
          </p:nvSpPr>
          <p:spPr bwMode="auto">
            <a:xfrm>
              <a:off x="854" y="1557"/>
              <a:ext cx="35" cy="61"/>
            </a:xfrm>
            <a:prstGeom prst="ellipse">
              <a:avLst/>
            </a:prstGeom>
            <a:solidFill>
              <a:srgbClr val="FFFFFF"/>
            </a:solidFill>
            <a:ln w="206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720" name="Line 20"/>
            <p:cNvSpPr>
              <a:spLocks noChangeShapeType="1"/>
            </p:cNvSpPr>
            <p:nvPr/>
          </p:nvSpPr>
          <p:spPr bwMode="auto">
            <a:xfrm flipH="1">
              <a:off x="800" y="2553"/>
              <a:ext cx="39" cy="9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721" name="Line 21"/>
            <p:cNvSpPr>
              <a:spLocks noChangeShapeType="1"/>
            </p:cNvSpPr>
            <p:nvPr/>
          </p:nvSpPr>
          <p:spPr bwMode="auto">
            <a:xfrm flipH="1">
              <a:off x="1617" y="1722"/>
              <a:ext cx="39" cy="9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722" name="Rectangle 22"/>
            <p:cNvSpPr>
              <a:spLocks noChangeArrowheads="1"/>
            </p:cNvSpPr>
            <p:nvPr/>
          </p:nvSpPr>
          <p:spPr bwMode="auto">
            <a:xfrm>
              <a:off x="894" y="2481"/>
              <a:ext cx="318"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723" name="Rectangle 23"/>
            <p:cNvSpPr>
              <a:spLocks noChangeArrowheads="1"/>
            </p:cNvSpPr>
            <p:nvPr/>
          </p:nvSpPr>
          <p:spPr bwMode="auto">
            <a:xfrm>
              <a:off x="932" y="2497"/>
              <a:ext cx="11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24" name="Rectangle 24"/>
            <p:cNvSpPr>
              <a:spLocks noChangeArrowheads="1"/>
            </p:cNvSpPr>
            <p:nvPr/>
          </p:nvSpPr>
          <p:spPr bwMode="auto">
            <a:xfrm>
              <a:off x="1023" y="2560"/>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7</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25" name="Rectangle 25"/>
            <p:cNvSpPr>
              <a:spLocks noChangeArrowheads="1"/>
            </p:cNvSpPr>
            <p:nvPr/>
          </p:nvSpPr>
          <p:spPr bwMode="auto">
            <a:xfrm>
              <a:off x="1046" y="2485"/>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26" name="Rectangle 26"/>
            <p:cNvSpPr>
              <a:spLocks noChangeArrowheads="1"/>
            </p:cNvSpPr>
            <p:nvPr/>
          </p:nvSpPr>
          <p:spPr bwMode="auto">
            <a:xfrm>
              <a:off x="1113" y="2476"/>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27" name="Rectangle 27"/>
            <p:cNvSpPr>
              <a:spLocks noChangeArrowheads="1"/>
            </p:cNvSpPr>
            <p:nvPr/>
          </p:nvSpPr>
          <p:spPr bwMode="auto">
            <a:xfrm>
              <a:off x="1234" y="2554"/>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28" name="Rectangle 28"/>
            <p:cNvSpPr>
              <a:spLocks noChangeArrowheads="1"/>
            </p:cNvSpPr>
            <p:nvPr/>
          </p:nvSpPr>
          <p:spPr bwMode="auto">
            <a:xfrm>
              <a:off x="1264" y="2497"/>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29" name="Rectangle 29"/>
            <p:cNvSpPr>
              <a:spLocks noChangeArrowheads="1"/>
            </p:cNvSpPr>
            <p:nvPr/>
          </p:nvSpPr>
          <p:spPr bwMode="auto">
            <a:xfrm>
              <a:off x="909" y="1406"/>
              <a:ext cx="17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2730" name="Group 30"/>
            <p:cNvGrpSpPr>
              <a:grpSpLocks/>
            </p:cNvGrpSpPr>
            <p:nvPr/>
          </p:nvGrpSpPr>
          <p:grpSpPr bwMode="auto">
            <a:xfrm>
              <a:off x="929" y="1498"/>
              <a:ext cx="173" cy="189"/>
              <a:chOff x="2197" y="2105"/>
              <a:chExt cx="344" cy="213"/>
            </a:xfrm>
          </p:grpSpPr>
          <p:sp>
            <p:nvSpPr>
              <p:cNvPr id="22754" name="Line 31"/>
              <p:cNvSpPr>
                <a:spLocks noChangeShapeType="1"/>
              </p:cNvSpPr>
              <p:nvPr/>
            </p:nvSpPr>
            <p:spPr bwMode="auto">
              <a:xfrm>
                <a:off x="2205" y="2105"/>
                <a:ext cx="236"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755" name="Rectangle 32"/>
              <p:cNvSpPr>
                <a:spLocks noChangeArrowheads="1"/>
              </p:cNvSpPr>
              <p:nvPr/>
            </p:nvSpPr>
            <p:spPr bwMode="auto">
              <a:xfrm>
                <a:off x="2197" y="2123"/>
                <a:ext cx="344"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CS</a:t>
                </a:r>
              </a:p>
            </p:txBody>
          </p:sp>
        </p:grpSp>
        <p:sp>
          <p:nvSpPr>
            <p:cNvPr id="22731" name="Rectangle 33"/>
            <p:cNvSpPr>
              <a:spLocks noChangeArrowheads="1"/>
            </p:cNvSpPr>
            <p:nvPr/>
          </p:nvSpPr>
          <p:spPr bwMode="auto">
            <a:xfrm>
              <a:off x="1087" y="161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32" name="Rectangle 34"/>
            <p:cNvSpPr>
              <a:spLocks noChangeArrowheads="1"/>
            </p:cNvSpPr>
            <p:nvPr/>
          </p:nvSpPr>
          <p:spPr bwMode="auto">
            <a:xfrm>
              <a:off x="881" y="1683"/>
              <a:ext cx="264"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2733" name="Group 35"/>
            <p:cNvGrpSpPr>
              <a:grpSpLocks/>
            </p:cNvGrpSpPr>
            <p:nvPr/>
          </p:nvGrpSpPr>
          <p:grpSpPr bwMode="auto">
            <a:xfrm>
              <a:off x="921" y="1775"/>
              <a:ext cx="224" cy="173"/>
              <a:chOff x="2181" y="2417"/>
              <a:chExt cx="443" cy="196"/>
            </a:xfrm>
          </p:grpSpPr>
          <p:sp>
            <p:nvSpPr>
              <p:cNvPr id="22751" name="Line 36"/>
              <p:cNvSpPr>
                <a:spLocks noChangeShapeType="1"/>
              </p:cNvSpPr>
              <p:nvPr/>
            </p:nvSpPr>
            <p:spPr bwMode="auto">
              <a:xfrm>
                <a:off x="2361" y="2417"/>
                <a:ext cx="178" cy="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752" name="Rectangle 37"/>
              <p:cNvSpPr>
                <a:spLocks noChangeArrowheads="1"/>
              </p:cNvSpPr>
              <p:nvPr/>
            </p:nvSpPr>
            <p:spPr bwMode="auto">
              <a:xfrm>
                <a:off x="2359" y="2417"/>
                <a:ext cx="265"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W</a:t>
                </a:r>
              </a:p>
            </p:txBody>
          </p:sp>
          <p:sp>
            <p:nvSpPr>
              <p:cNvPr id="22753" name="Rectangle 38"/>
              <p:cNvSpPr>
                <a:spLocks noChangeArrowheads="1"/>
              </p:cNvSpPr>
              <p:nvPr/>
            </p:nvSpPr>
            <p:spPr bwMode="auto">
              <a:xfrm>
                <a:off x="2181" y="2417"/>
                <a:ext cx="265"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R/</a:t>
                </a:r>
              </a:p>
            </p:txBody>
          </p:sp>
        </p:grpSp>
        <p:sp>
          <p:nvSpPr>
            <p:cNvPr id="22734" name="Rectangle 39"/>
            <p:cNvSpPr>
              <a:spLocks noChangeArrowheads="1"/>
            </p:cNvSpPr>
            <p:nvPr/>
          </p:nvSpPr>
          <p:spPr bwMode="auto">
            <a:xfrm>
              <a:off x="1124" y="185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35" name="Rectangle 40"/>
            <p:cNvSpPr>
              <a:spLocks noChangeArrowheads="1"/>
            </p:cNvSpPr>
            <p:nvPr/>
          </p:nvSpPr>
          <p:spPr bwMode="auto">
            <a:xfrm>
              <a:off x="1252" y="1686"/>
              <a:ext cx="252"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736" name="Rectangle 41"/>
            <p:cNvSpPr>
              <a:spLocks noChangeArrowheads="1"/>
            </p:cNvSpPr>
            <p:nvPr/>
          </p:nvSpPr>
          <p:spPr bwMode="auto">
            <a:xfrm>
              <a:off x="1198" y="1702"/>
              <a:ext cx="11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37" name="Rectangle 42"/>
            <p:cNvSpPr>
              <a:spLocks noChangeArrowheads="1"/>
            </p:cNvSpPr>
            <p:nvPr/>
          </p:nvSpPr>
          <p:spPr bwMode="auto">
            <a:xfrm>
              <a:off x="1304" y="1765"/>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3</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38" name="Rectangle 43"/>
            <p:cNvSpPr>
              <a:spLocks noChangeArrowheads="1"/>
            </p:cNvSpPr>
            <p:nvPr/>
          </p:nvSpPr>
          <p:spPr bwMode="auto">
            <a:xfrm>
              <a:off x="1355" y="1690"/>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39" name="Rectangle 44"/>
            <p:cNvSpPr>
              <a:spLocks noChangeArrowheads="1"/>
            </p:cNvSpPr>
            <p:nvPr/>
          </p:nvSpPr>
          <p:spPr bwMode="auto">
            <a:xfrm>
              <a:off x="1400" y="1702"/>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40" name="Rectangle 45"/>
            <p:cNvSpPr>
              <a:spLocks noChangeArrowheads="1"/>
            </p:cNvSpPr>
            <p:nvPr/>
          </p:nvSpPr>
          <p:spPr bwMode="auto">
            <a:xfrm>
              <a:off x="1473" y="1765"/>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41" name="Rectangle 46"/>
            <p:cNvSpPr>
              <a:spLocks noChangeArrowheads="1"/>
            </p:cNvSpPr>
            <p:nvPr/>
          </p:nvSpPr>
          <p:spPr bwMode="auto">
            <a:xfrm>
              <a:off x="1484" y="1702"/>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42" name="Rectangle 47"/>
            <p:cNvSpPr>
              <a:spLocks noChangeArrowheads="1"/>
            </p:cNvSpPr>
            <p:nvPr/>
          </p:nvSpPr>
          <p:spPr bwMode="auto">
            <a:xfrm>
              <a:off x="1033" y="2035"/>
              <a:ext cx="427"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endParaRPr lang="zh-CN" altLang="zh-CN" sz="2400">
                <a:solidFill>
                  <a:srgbClr val="000066"/>
                </a:solidFill>
                <a:latin typeface="Times New Roman" panose="02020603050405020304" pitchFamily="18" charset="0"/>
                <a:ea typeface="楷体_GB2312" pitchFamily="49" charset="-122"/>
              </a:endParaRPr>
            </a:p>
          </p:txBody>
        </p:sp>
        <p:sp>
          <p:nvSpPr>
            <p:cNvPr id="22743" name="Rectangle 48"/>
            <p:cNvSpPr>
              <a:spLocks noChangeArrowheads="1"/>
            </p:cNvSpPr>
            <p:nvPr/>
          </p:nvSpPr>
          <p:spPr bwMode="auto">
            <a:xfrm>
              <a:off x="1366" y="213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 </a:t>
              </a:r>
            </a:p>
          </p:txBody>
        </p:sp>
        <p:sp>
          <p:nvSpPr>
            <p:cNvPr id="22744" name="Rectangle 49"/>
            <p:cNvSpPr>
              <a:spLocks noChangeArrowheads="1"/>
            </p:cNvSpPr>
            <p:nvPr/>
          </p:nvSpPr>
          <p:spPr bwMode="auto">
            <a:xfrm>
              <a:off x="698" y="2410"/>
              <a:ext cx="149"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745" name="Rectangle 50"/>
            <p:cNvSpPr>
              <a:spLocks noChangeArrowheads="1"/>
            </p:cNvSpPr>
            <p:nvPr/>
          </p:nvSpPr>
          <p:spPr bwMode="auto">
            <a:xfrm>
              <a:off x="732" y="2423"/>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8</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46" name="Rectangle 51"/>
            <p:cNvSpPr>
              <a:spLocks noChangeArrowheads="1"/>
            </p:cNvSpPr>
            <p:nvPr/>
          </p:nvSpPr>
          <p:spPr bwMode="auto">
            <a:xfrm>
              <a:off x="812" y="2423"/>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47" name="Rectangle 52"/>
            <p:cNvSpPr>
              <a:spLocks noChangeArrowheads="1"/>
            </p:cNvSpPr>
            <p:nvPr/>
          </p:nvSpPr>
          <p:spPr bwMode="auto">
            <a:xfrm>
              <a:off x="1550" y="1580"/>
              <a:ext cx="1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748" name="Rectangle 53"/>
            <p:cNvSpPr>
              <a:spLocks noChangeArrowheads="1"/>
            </p:cNvSpPr>
            <p:nvPr/>
          </p:nvSpPr>
          <p:spPr bwMode="auto">
            <a:xfrm>
              <a:off x="1594" y="1592"/>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49" name="Rectangle 54"/>
            <p:cNvSpPr>
              <a:spLocks noChangeArrowheads="1"/>
            </p:cNvSpPr>
            <p:nvPr/>
          </p:nvSpPr>
          <p:spPr bwMode="auto">
            <a:xfrm>
              <a:off x="1634" y="1592"/>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750" name="Rectangle 55"/>
            <p:cNvSpPr>
              <a:spLocks noChangeArrowheads="1"/>
            </p:cNvSpPr>
            <p:nvPr/>
          </p:nvSpPr>
          <p:spPr bwMode="auto">
            <a:xfrm>
              <a:off x="1523" y="1784"/>
              <a:ext cx="175"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nvGrpSpPr>
          <p:cNvPr id="421944" name="Group 56"/>
          <p:cNvGrpSpPr>
            <a:grpSpLocks/>
          </p:cNvGrpSpPr>
          <p:nvPr/>
        </p:nvGrpSpPr>
        <p:grpSpPr bwMode="auto">
          <a:xfrm>
            <a:off x="2297113" y="2276475"/>
            <a:ext cx="1911350" cy="720725"/>
            <a:chOff x="1777" y="1245"/>
            <a:chExt cx="1128" cy="485"/>
          </a:xfrm>
        </p:grpSpPr>
        <p:sp>
          <p:nvSpPr>
            <p:cNvPr id="22710" name="Line 57"/>
            <p:cNvSpPr>
              <a:spLocks noChangeShapeType="1"/>
            </p:cNvSpPr>
            <p:nvPr/>
          </p:nvSpPr>
          <p:spPr bwMode="auto">
            <a:xfrm>
              <a:off x="1777" y="1629"/>
              <a:ext cx="1128"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711" name="Line 58"/>
            <p:cNvSpPr>
              <a:spLocks noChangeShapeType="1"/>
            </p:cNvSpPr>
            <p:nvPr/>
          </p:nvSpPr>
          <p:spPr bwMode="auto">
            <a:xfrm flipH="1">
              <a:off x="2338" y="1554"/>
              <a:ext cx="304" cy="176"/>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712" name="Rectangle 59"/>
            <p:cNvSpPr>
              <a:spLocks noChangeArrowheads="1"/>
            </p:cNvSpPr>
            <p:nvPr/>
          </p:nvSpPr>
          <p:spPr bwMode="auto">
            <a:xfrm>
              <a:off x="2222" y="1245"/>
              <a:ext cx="544" cy="273"/>
            </a:xfrm>
            <a:prstGeom prst="rect">
              <a:avLst/>
            </a:prstGeom>
            <a:noFill/>
            <a:ln w="952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en-US" altLang="zh-CN" sz="2000">
                  <a:solidFill>
                    <a:srgbClr val="000066"/>
                  </a:solidFill>
                  <a:latin typeface="Times New Roman" panose="02020603050405020304" pitchFamily="18" charset="0"/>
                  <a:ea typeface="楷体_GB2312" pitchFamily="49" charset="-122"/>
                </a:rPr>
                <a:t>D</a:t>
              </a:r>
              <a:r>
                <a:rPr lang="en-US" altLang="zh-CN" sz="2000" baseline="-25000">
                  <a:solidFill>
                    <a:srgbClr val="000066"/>
                  </a:solidFill>
                  <a:latin typeface="Times New Roman" panose="02020603050405020304" pitchFamily="18" charset="0"/>
                  <a:ea typeface="楷体_GB2312" pitchFamily="49" charset="-122"/>
                </a:rPr>
                <a:t>0</a:t>
              </a:r>
              <a:r>
                <a:rPr lang="en-US" altLang="zh-CN" sz="2000">
                  <a:solidFill>
                    <a:srgbClr val="000066"/>
                  </a:solidFill>
                  <a:latin typeface="Times New Roman" panose="02020603050405020304" pitchFamily="18" charset="0"/>
                  <a:ea typeface="楷体_GB2312" pitchFamily="49" charset="-122"/>
                </a:rPr>
                <a:t>~ D</a:t>
              </a:r>
              <a:r>
                <a:rPr lang="en-US" altLang="zh-CN" sz="2000" baseline="-25000">
                  <a:solidFill>
                    <a:srgbClr val="000066"/>
                  </a:solidFill>
                  <a:latin typeface="Times New Roman" panose="02020603050405020304" pitchFamily="18" charset="0"/>
                  <a:ea typeface="楷体_GB2312" pitchFamily="49" charset="-122"/>
                </a:rPr>
                <a:t>3</a:t>
              </a:r>
            </a:p>
          </p:txBody>
        </p:sp>
      </p:grpSp>
      <p:sp>
        <p:nvSpPr>
          <p:cNvPr id="421951" name="Rectangle 63"/>
          <p:cNvSpPr>
            <a:spLocks noChangeArrowheads="1"/>
          </p:cNvSpPr>
          <p:nvPr/>
        </p:nvSpPr>
        <p:spPr bwMode="auto">
          <a:xfrm>
            <a:off x="755650" y="1484313"/>
            <a:ext cx="20970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zh-CN" altLang="en-US" sz="2000">
                <a:solidFill>
                  <a:srgbClr val="000066"/>
                </a:solidFill>
                <a:latin typeface="Times New Roman" panose="02020603050405020304" pitchFamily="18" charset="0"/>
                <a:ea typeface="楷体_GB2312" pitchFamily="49" charset="-122"/>
              </a:rPr>
              <a:t>位扩展组成</a:t>
            </a:r>
            <a:r>
              <a:rPr lang="en-US" altLang="zh-CN" sz="2000">
                <a:solidFill>
                  <a:srgbClr val="000066"/>
                </a:solidFill>
                <a:latin typeface="Times New Roman" panose="02020603050405020304" pitchFamily="18" charset="0"/>
                <a:ea typeface="楷体_GB2312" pitchFamily="49" charset="-122"/>
              </a:rPr>
              <a:t>256x8</a:t>
            </a:r>
          </a:p>
        </p:txBody>
      </p:sp>
      <p:sp>
        <p:nvSpPr>
          <p:cNvPr id="421952" name="Rectangle 64"/>
          <p:cNvSpPr>
            <a:spLocks noChangeArrowheads="1"/>
          </p:cNvSpPr>
          <p:nvPr/>
        </p:nvSpPr>
        <p:spPr bwMode="auto">
          <a:xfrm>
            <a:off x="4787900" y="1484313"/>
            <a:ext cx="20970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zh-CN" altLang="en-US" sz="2000">
                <a:solidFill>
                  <a:srgbClr val="000066"/>
                </a:solidFill>
                <a:latin typeface="Times New Roman" panose="02020603050405020304" pitchFamily="18" charset="0"/>
                <a:ea typeface="楷体_GB2312" pitchFamily="49" charset="-122"/>
              </a:rPr>
              <a:t>字扩展组成</a:t>
            </a:r>
            <a:r>
              <a:rPr lang="en-US" altLang="zh-CN" sz="2000">
                <a:solidFill>
                  <a:srgbClr val="000066"/>
                </a:solidFill>
                <a:latin typeface="Times New Roman" panose="02020603050405020304" pitchFamily="18" charset="0"/>
                <a:ea typeface="楷体_GB2312" pitchFamily="49" charset="-122"/>
              </a:rPr>
              <a:t>512x8</a:t>
            </a:r>
          </a:p>
        </p:txBody>
      </p:sp>
      <p:grpSp>
        <p:nvGrpSpPr>
          <p:cNvPr id="421953" name="Group 65"/>
          <p:cNvGrpSpPr>
            <a:grpSpLocks/>
          </p:cNvGrpSpPr>
          <p:nvPr/>
        </p:nvGrpSpPr>
        <p:grpSpPr bwMode="auto">
          <a:xfrm>
            <a:off x="-36513" y="4076700"/>
            <a:ext cx="2490788" cy="2201863"/>
            <a:chOff x="-2" y="2564"/>
            <a:chExt cx="1637" cy="1387"/>
          </a:xfrm>
        </p:grpSpPr>
        <p:grpSp>
          <p:nvGrpSpPr>
            <p:cNvPr id="22703" name="Group 66"/>
            <p:cNvGrpSpPr>
              <a:grpSpLocks/>
            </p:cNvGrpSpPr>
            <p:nvPr/>
          </p:nvGrpSpPr>
          <p:grpSpPr bwMode="auto">
            <a:xfrm>
              <a:off x="-2" y="2621"/>
              <a:ext cx="1637" cy="1278"/>
              <a:chOff x="365" y="1693"/>
              <a:chExt cx="1796" cy="1442"/>
            </a:xfrm>
          </p:grpSpPr>
          <p:sp>
            <p:nvSpPr>
              <p:cNvPr id="22707" name="Line 67"/>
              <p:cNvSpPr>
                <a:spLocks noChangeShapeType="1"/>
              </p:cNvSpPr>
              <p:nvPr/>
            </p:nvSpPr>
            <p:spPr bwMode="auto">
              <a:xfrm>
                <a:off x="627" y="1695"/>
                <a:ext cx="0" cy="14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708" name="Line 68"/>
              <p:cNvSpPr>
                <a:spLocks noChangeShapeType="1"/>
              </p:cNvSpPr>
              <p:nvPr/>
            </p:nvSpPr>
            <p:spPr bwMode="auto">
              <a:xfrm>
                <a:off x="620" y="3135"/>
                <a:ext cx="1541"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709" name="Line 69"/>
              <p:cNvSpPr>
                <a:spLocks noChangeShapeType="1"/>
              </p:cNvSpPr>
              <p:nvPr/>
            </p:nvSpPr>
            <p:spPr bwMode="auto">
              <a:xfrm>
                <a:off x="365" y="1693"/>
                <a:ext cx="1092"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22704" name="Line 70"/>
            <p:cNvSpPr>
              <a:spLocks noChangeShapeType="1"/>
            </p:cNvSpPr>
            <p:nvPr/>
          </p:nvSpPr>
          <p:spPr bwMode="auto">
            <a:xfrm flipH="1">
              <a:off x="542" y="2564"/>
              <a:ext cx="102" cy="10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705" name="Line 71"/>
            <p:cNvSpPr>
              <a:spLocks noChangeShapeType="1"/>
            </p:cNvSpPr>
            <p:nvPr/>
          </p:nvSpPr>
          <p:spPr bwMode="auto">
            <a:xfrm flipH="1">
              <a:off x="0" y="2579"/>
              <a:ext cx="102" cy="10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706" name="Line 72"/>
            <p:cNvSpPr>
              <a:spLocks noChangeShapeType="1"/>
            </p:cNvSpPr>
            <p:nvPr/>
          </p:nvSpPr>
          <p:spPr bwMode="auto">
            <a:xfrm flipH="1">
              <a:off x="653" y="3849"/>
              <a:ext cx="102" cy="10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22539" name="Group 73"/>
          <p:cNvGrpSpPr>
            <a:grpSpLocks/>
          </p:cNvGrpSpPr>
          <p:nvPr/>
        </p:nvGrpSpPr>
        <p:grpSpPr bwMode="auto">
          <a:xfrm>
            <a:off x="2000250" y="4043363"/>
            <a:ext cx="1692275" cy="2522537"/>
            <a:chOff x="666" y="1270"/>
            <a:chExt cx="1066" cy="1589"/>
          </a:xfrm>
        </p:grpSpPr>
        <p:sp>
          <p:nvSpPr>
            <p:cNvPr id="22660" name="Rectangle 74"/>
            <p:cNvSpPr>
              <a:spLocks noChangeArrowheads="1"/>
            </p:cNvSpPr>
            <p:nvPr/>
          </p:nvSpPr>
          <p:spPr bwMode="auto">
            <a:xfrm>
              <a:off x="683" y="1270"/>
              <a:ext cx="1049" cy="1589"/>
            </a:xfrm>
            <a:prstGeom prst="rect">
              <a:avLst/>
            </a:prstGeom>
            <a:solidFill>
              <a:schemeClr val="bg1"/>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61" name="Rectangle 75"/>
            <p:cNvSpPr>
              <a:spLocks noChangeArrowheads="1"/>
            </p:cNvSpPr>
            <p:nvPr/>
          </p:nvSpPr>
          <p:spPr bwMode="auto">
            <a:xfrm>
              <a:off x="666" y="1397"/>
              <a:ext cx="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62" name="Rectangle 76"/>
            <p:cNvSpPr>
              <a:spLocks noChangeArrowheads="1"/>
            </p:cNvSpPr>
            <p:nvPr/>
          </p:nvSpPr>
          <p:spPr bwMode="auto">
            <a:xfrm>
              <a:off x="712" y="2591"/>
              <a:ext cx="17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63" name="Line 77"/>
            <p:cNvSpPr>
              <a:spLocks noChangeShapeType="1"/>
            </p:cNvSpPr>
            <p:nvPr/>
          </p:nvSpPr>
          <p:spPr bwMode="auto">
            <a:xfrm flipH="1">
              <a:off x="678" y="1842"/>
              <a:ext cx="224"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664" name="Line 78"/>
            <p:cNvSpPr>
              <a:spLocks noChangeShapeType="1"/>
            </p:cNvSpPr>
            <p:nvPr/>
          </p:nvSpPr>
          <p:spPr bwMode="auto">
            <a:xfrm flipH="1">
              <a:off x="672" y="1589"/>
              <a:ext cx="236"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665" name="Rectangle 79"/>
            <p:cNvSpPr>
              <a:spLocks noChangeArrowheads="1"/>
            </p:cNvSpPr>
            <p:nvPr/>
          </p:nvSpPr>
          <p:spPr bwMode="auto">
            <a:xfrm>
              <a:off x="894" y="1393"/>
              <a:ext cx="630" cy="1362"/>
            </a:xfrm>
            <a:prstGeom prst="rect">
              <a:avLst/>
            </a:prstGeom>
            <a:solidFill>
              <a:srgbClr val="FFFFFF"/>
            </a:solidFill>
            <a:ln w="63500">
              <a:solidFill>
                <a:srgbClr val="0000FF"/>
              </a:solidFill>
              <a:miter lim="800000"/>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66" name="Oval 80"/>
            <p:cNvSpPr>
              <a:spLocks noChangeArrowheads="1"/>
            </p:cNvSpPr>
            <p:nvPr/>
          </p:nvSpPr>
          <p:spPr bwMode="auto">
            <a:xfrm>
              <a:off x="854" y="1557"/>
              <a:ext cx="35" cy="61"/>
            </a:xfrm>
            <a:prstGeom prst="ellipse">
              <a:avLst/>
            </a:prstGeom>
            <a:solidFill>
              <a:srgbClr val="FFFFFF"/>
            </a:solidFill>
            <a:ln w="206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67" name="Line 81"/>
            <p:cNvSpPr>
              <a:spLocks noChangeShapeType="1"/>
            </p:cNvSpPr>
            <p:nvPr/>
          </p:nvSpPr>
          <p:spPr bwMode="auto">
            <a:xfrm flipH="1">
              <a:off x="800" y="2553"/>
              <a:ext cx="39" cy="9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668" name="Line 82"/>
            <p:cNvSpPr>
              <a:spLocks noChangeShapeType="1"/>
            </p:cNvSpPr>
            <p:nvPr/>
          </p:nvSpPr>
          <p:spPr bwMode="auto">
            <a:xfrm flipH="1">
              <a:off x="1617" y="1722"/>
              <a:ext cx="39" cy="9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669" name="Rectangle 83"/>
            <p:cNvSpPr>
              <a:spLocks noChangeArrowheads="1"/>
            </p:cNvSpPr>
            <p:nvPr/>
          </p:nvSpPr>
          <p:spPr bwMode="auto">
            <a:xfrm>
              <a:off x="894" y="2481"/>
              <a:ext cx="318"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70" name="Rectangle 84"/>
            <p:cNvSpPr>
              <a:spLocks noChangeArrowheads="1"/>
            </p:cNvSpPr>
            <p:nvPr/>
          </p:nvSpPr>
          <p:spPr bwMode="auto">
            <a:xfrm>
              <a:off x="932" y="2497"/>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71" name="Rectangle 85"/>
            <p:cNvSpPr>
              <a:spLocks noChangeArrowheads="1"/>
            </p:cNvSpPr>
            <p:nvPr/>
          </p:nvSpPr>
          <p:spPr bwMode="auto">
            <a:xfrm>
              <a:off x="1023" y="2560"/>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7</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72" name="Rectangle 86"/>
            <p:cNvSpPr>
              <a:spLocks noChangeArrowheads="1"/>
            </p:cNvSpPr>
            <p:nvPr/>
          </p:nvSpPr>
          <p:spPr bwMode="auto">
            <a:xfrm>
              <a:off x="1046" y="2485"/>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73" name="Rectangle 87"/>
            <p:cNvSpPr>
              <a:spLocks noChangeArrowheads="1"/>
            </p:cNvSpPr>
            <p:nvPr/>
          </p:nvSpPr>
          <p:spPr bwMode="auto">
            <a:xfrm>
              <a:off x="1113" y="2476"/>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74" name="Rectangle 88"/>
            <p:cNvSpPr>
              <a:spLocks noChangeArrowheads="1"/>
            </p:cNvSpPr>
            <p:nvPr/>
          </p:nvSpPr>
          <p:spPr bwMode="auto">
            <a:xfrm>
              <a:off x="1234" y="2554"/>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75" name="Rectangle 89"/>
            <p:cNvSpPr>
              <a:spLocks noChangeArrowheads="1"/>
            </p:cNvSpPr>
            <p:nvPr/>
          </p:nvSpPr>
          <p:spPr bwMode="auto">
            <a:xfrm>
              <a:off x="1264" y="2497"/>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76" name="Rectangle 90"/>
            <p:cNvSpPr>
              <a:spLocks noChangeArrowheads="1"/>
            </p:cNvSpPr>
            <p:nvPr/>
          </p:nvSpPr>
          <p:spPr bwMode="auto">
            <a:xfrm>
              <a:off x="909" y="1406"/>
              <a:ext cx="17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2677" name="Group 91"/>
            <p:cNvGrpSpPr>
              <a:grpSpLocks/>
            </p:cNvGrpSpPr>
            <p:nvPr/>
          </p:nvGrpSpPr>
          <p:grpSpPr bwMode="auto">
            <a:xfrm>
              <a:off x="929" y="1498"/>
              <a:ext cx="176" cy="189"/>
              <a:chOff x="2197" y="2105"/>
              <a:chExt cx="350" cy="213"/>
            </a:xfrm>
          </p:grpSpPr>
          <p:sp>
            <p:nvSpPr>
              <p:cNvPr id="22701" name="Line 92"/>
              <p:cNvSpPr>
                <a:spLocks noChangeShapeType="1"/>
              </p:cNvSpPr>
              <p:nvPr/>
            </p:nvSpPr>
            <p:spPr bwMode="auto">
              <a:xfrm>
                <a:off x="2205" y="2105"/>
                <a:ext cx="236"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702" name="Rectangle 93"/>
              <p:cNvSpPr>
                <a:spLocks noChangeArrowheads="1"/>
              </p:cNvSpPr>
              <p:nvPr/>
            </p:nvSpPr>
            <p:spPr bwMode="auto">
              <a:xfrm>
                <a:off x="2197" y="2123"/>
                <a:ext cx="35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CS</a:t>
                </a:r>
              </a:p>
            </p:txBody>
          </p:sp>
        </p:grpSp>
        <p:sp>
          <p:nvSpPr>
            <p:cNvPr id="22678" name="Rectangle 94"/>
            <p:cNvSpPr>
              <a:spLocks noChangeArrowheads="1"/>
            </p:cNvSpPr>
            <p:nvPr/>
          </p:nvSpPr>
          <p:spPr bwMode="auto">
            <a:xfrm>
              <a:off x="1087" y="161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79" name="Rectangle 95"/>
            <p:cNvSpPr>
              <a:spLocks noChangeArrowheads="1"/>
            </p:cNvSpPr>
            <p:nvPr/>
          </p:nvSpPr>
          <p:spPr bwMode="auto">
            <a:xfrm>
              <a:off x="881" y="1683"/>
              <a:ext cx="264"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2680" name="Group 96"/>
            <p:cNvGrpSpPr>
              <a:grpSpLocks/>
            </p:cNvGrpSpPr>
            <p:nvPr/>
          </p:nvGrpSpPr>
          <p:grpSpPr bwMode="auto">
            <a:xfrm>
              <a:off x="921" y="1775"/>
              <a:ext cx="226" cy="173"/>
              <a:chOff x="2181" y="2417"/>
              <a:chExt cx="447" cy="196"/>
            </a:xfrm>
          </p:grpSpPr>
          <p:sp>
            <p:nvSpPr>
              <p:cNvPr id="22698" name="Line 97"/>
              <p:cNvSpPr>
                <a:spLocks noChangeShapeType="1"/>
              </p:cNvSpPr>
              <p:nvPr/>
            </p:nvSpPr>
            <p:spPr bwMode="auto">
              <a:xfrm>
                <a:off x="2361" y="2417"/>
                <a:ext cx="178" cy="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699" name="Rectangle 98"/>
              <p:cNvSpPr>
                <a:spLocks noChangeArrowheads="1"/>
              </p:cNvSpPr>
              <p:nvPr/>
            </p:nvSpPr>
            <p:spPr bwMode="auto">
              <a:xfrm>
                <a:off x="2359" y="2417"/>
                <a:ext cx="269"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W</a:t>
                </a:r>
              </a:p>
            </p:txBody>
          </p:sp>
          <p:sp>
            <p:nvSpPr>
              <p:cNvPr id="22700" name="Rectangle 99"/>
              <p:cNvSpPr>
                <a:spLocks noChangeArrowheads="1"/>
              </p:cNvSpPr>
              <p:nvPr/>
            </p:nvSpPr>
            <p:spPr bwMode="auto">
              <a:xfrm>
                <a:off x="2181" y="2417"/>
                <a:ext cx="269"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R/</a:t>
                </a:r>
              </a:p>
            </p:txBody>
          </p:sp>
        </p:grpSp>
        <p:sp>
          <p:nvSpPr>
            <p:cNvPr id="22681" name="Rectangle 100"/>
            <p:cNvSpPr>
              <a:spLocks noChangeArrowheads="1"/>
            </p:cNvSpPr>
            <p:nvPr/>
          </p:nvSpPr>
          <p:spPr bwMode="auto">
            <a:xfrm>
              <a:off x="1124" y="185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82" name="Rectangle 101"/>
            <p:cNvSpPr>
              <a:spLocks noChangeArrowheads="1"/>
            </p:cNvSpPr>
            <p:nvPr/>
          </p:nvSpPr>
          <p:spPr bwMode="auto">
            <a:xfrm>
              <a:off x="1252" y="1686"/>
              <a:ext cx="252"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83" name="Rectangle 102"/>
            <p:cNvSpPr>
              <a:spLocks noChangeArrowheads="1"/>
            </p:cNvSpPr>
            <p:nvPr/>
          </p:nvSpPr>
          <p:spPr bwMode="auto">
            <a:xfrm>
              <a:off x="1198" y="1702"/>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84" name="Rectangle 103"/>
            <p:cNvSpPr>
              <a:spLocks noChangeArrowheads="1"/>
            </p:cNvSpPr>
            <p:nvPr/>
          </p:nvSpPr>
          <p:spPr bwMode="auto">
            <a:xfrm>
              <a:off x="1304" y="1765"/>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85" name="Rectangle 104"/>
            <p:cNvSpPr>
              <a:spLocks noChangeArrowheads="1"/>
            </p:cNvSpPr>
            <p:nvPr/>
          </p:nvSpPr>
          <p:spPr bwMode="auto">
            <a:xfrm>
              <a:off x="1355" y="1690"/>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86" name="Rectangle 105"/>
            <p:cNvSpPr>
              <a:spLocks noChangeArrowheads="1"/>
            </p:cNvSpPr>
            <p:nvPr/>
          </p:nvSpPr>
          <p:spPr bwMode="auto">
            <a:xfrm>
              <a:off x="1400" y="1702"/>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87" name="Rectangle 106"/>
            <p:cNvSpPr>
              <a:spLocks noChangeArrowheads="1"/>
            </p:cNvSpPr>
            <p:nvPr/>
          </p:nvSpPr>
          <p:spPr bwMode="auto">
            <a:xfrm>
              <a:off x="1473" y="1765"/>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88" name="Rectangle 107"/>
            <p:cNvSpPr>
              <a:spLocks noChangeArrowheads="1"/>
            </p:cNvSpPr>
            <p:nvPr/>
          </p:nvSpPr>
          <p:spPr bwMode="auto">
            <a:xfrm>
              <a:off x="1484" y="1702"/>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89" name="Rectangle 108"/>
            <p:cNvSpPr>
              <a:spLocks noChangeArrowheads="1"/>
            </p:cNvSpPr>
            <p:nvPr/>
          </p:nvSpPr>
          <p:spPr bwMode="auto">
            <a:xfrm>
              <a:off x="1033" y="2035"/>
              <a:ext cx="427"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endParaRPr lang="zh-CN" altLang="zh-CN" sz="2400">
                <a:solidFill>
                  <a:srgbClr val="000066"/>
                </a:solidFill>
                <a:latin typeface="Times New Roman" panose="02020603050405020304" pitchFamily="18" charset="0"/>
                <a:ea typeface="楷体_GB2312" pitchFamily="49" charset="-122"/>
              </a:endParaRPr>
            </a:p>
          </p:txBody>
        </p:sp>
        <p:sp>
          <p:nvSpPr>
            <p:cNvPr id="22690" name="Rectangle 109"/>
            <p:cNvSpPr>
              <a:spLocks noChangeArrowheads="1"/>
            </p:cNvSpPr>
            <p:nvPr/>
          </p:nvSpPr>
          <p:spPr bwMode="auto">
            <a:xfrm>
              <a:off x="1366" y="2134"/>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 </a:t>
              </a:r>
            </a:p>
          </p:txBody>
        </p:sp>
        <p:sp>
          <p:nvSpPr>
            <p:cNvPr id="22691" name="Rectangle 110"/>
            <p:cNvSpPr>
              <a:spLocks noChangeArrowheads="1"/>
            </p:cNvSpPr>
            <p:nvPr/>
          </p:nvSpPr>
          <p:spPr bwMode="auto">
            <a:xfrm>
              <a:off x="698" y="2410"/>
              <a:ext cx="149"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92" name="Rectangle 111"/>
            <p:cNvSpPr>
              <a:spLocks noChangeArrowheads="1"/>
            </p:cNvSpPr>
            <p:nvPr/>
          </p:nvSpPr>
          <p:spPr bwMode="auto">
            <a:xfrm>
              <a:off x="732" y="2423"/>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8</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93" name="Rectangle 112"/>
            <p:cNvSpPr>
              <a:spLocks noChangeArrowheads="1"/>
            </p:cNvSpPr>
            <p:nvPr/>
          </p:nvSpPr>
          <p:spPr bwMode="auto">
            <a:xfrm>
              <a:off x="812" y="2423"/>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94" name="Rectangle 113"/>
            <p:cNvSpPr>
              <a:spLocks noChangeArrowheads="1"/>
            </p:cNvSpPr>
            <p:nvPr/>
          </p:nvSpPr>
          <p:spPr bwMode="auto">
            <a:xfrm>
              <a:off x="1550" y="1580"/>
              <a:ext cx="1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95" name="Rectangle 114"/>
            <p:cNvSpPr>
              <a:spLocks noChangeArrowheads="1"/>
            </p:cNvSpPr>
            <p:nvPr/>
          </p:nvSpPr>
          <p:spPr bwMode="auto">
            <a:xfrm>
              <a:off x="1594" y="1592"/>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96" name="Rectangle 115"/>
            <p:cNvSpPr>
              <a:spLocks noChangeArrowheads="1"/>
            </p:cNvSpPr>
            <p:nvPr/>
          </p:nvSpPr>
          <p:spPr bwMode="auto">
            <a:xfrm>
              <a:off x="1634" y="1592"/>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97" name="Rectangle 116"/>
            <p:cNvSpPr>
              <a:spLocks noChangeArrowheads="1"/>
            </p:cNvSpPr>
            <p:nvPr/>
          </p:nvSpPr>
          <p:spPr bwMode="auto">
            <a:xfrm>
              <a:off x="1523" y="1784"/>
              <a:ext cx="175"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nvGrpSpPr>
          <p:cNvPr id="422119" name="Group 231"/>
          <p:cNvGrpSpPr>
            <a:grpSpLocks/>
          </p:cNvGrpSpPr>
          <p:nvPr/>
        </p:nvGrpSpPr>
        <p:grpSpPr bwMode="auto">
          <a:xfrm>
            <a:off x="3527425" y="1952625"/>
            <a:ext cx="5070475" cy="4549775"/>
            <a:chOff x="2695" y="1252"/>
            <a:chExt cx="3194" cy="2866"/>
          </a:xfrm>
        </p:grpSpPr>
        <p:grpSp>
          <p:nvGrpSpPr>
            <p:cNvPr id="22554" name="Group 175"/>
            <p:cNvGrpSpPr>
              <a:grpSpLocks/>
            </p:cNvGrpSpPr>
            <p:nvPr/>
          </p:nvGrpSpPr>
          <p:grpSpPr bwMode="auto">
            <a:xfrm rot="10800000" flipV="1">
              <a:off x="4252" y="2547"/>
              <a:ext cx="1637" cy="1387"/>
              <a:chOff x="-2" y="2564"/>
              <a:chExt cx="1637" cy="1387"/>
            </a:xfrm>
          </p:grpSpPr>
          <p:grpSp>
            <p:nvGrpSpPr>
              <p:cNvPr id="22653" name="Group 176"/>
              <p:cNvGrpSpPr>
                <a:grpSpLocks/>
              </p:cNvGrpSpPr>
              <p:nvPr/>
            </p:nvGrpSpPr>
            <p:grpSpPr bwMode="auto">
              <a:xfrm>
                <a:off x="-2" y="2621"/>
                <a:ext cx="1637" cy="1278"/>
                <a:chOff x="365" y="1693"/>
                <a:chExt cx="1796" cy="1442"/>
              </a:xfrm>
            </p:grpSpPr>
            <p:sp>
              <p:nvSpPr>
                <p:cNvPr id="22657" name="Line 177"/>
                <p:cNvSpPr>
                  <a:spLocks noChangeShapeType="1"/>
                </p:cNvSpPr>
                <p:nvPr/>
              </p:nvSpPr>
              <p:spPr bwMode="auto">
                <a:xfrm>
                  <a:off x="627" y="1695"/>
                  <a:ext cx="0" cy="14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658" name="Line 178"/>
                <p:cNvSpPr>
                  <a:spLocks noChangeShapeType="1"/>
                </p:cNvSpPr>
                <p:nvPr/>
              </p:nvSpPr>
              <p:spPr bwMode="auto">
                <a:xfrm>
                  <a:off x="620" y="3135"/>
                  <a:ext cx="1541"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659" name="Line 179"/>
                <p:cNvSpPr>
                  <a:spLocks noChangeShapeType="1"/>
                </p:cNvSpPr>
                <p:nvPr/>
              </p:nvSpPr>
              <p:spPr bwMode="auto">
                <a:xfrm>
                  <a:off x="365" y="1693"/>
                  <a:ext cx="1092"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22654" name="Line 180"/>
              <p:cNvSpPr>
                <a:spLocks noChangeShapeType="1"/>
              </p:cNvSpPr>
              <p:nvPr/>
            </p:nvSpPr>
            <p:spPr bwMode="auto">
              <a:xfrm flipH="1">
                <a:off x="542" y="2564"/>
                <a:ext cx="102" cy="10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655" name="Line 181"/>
              <p:cNvSpPr>
                <a:spLocks noChangeShapeType="1"/>
              </p:cNvSpPr>
              <p:nvPr/>
            </p:nvSpPr>
            <p:spPr bwMode="auto">
              <a:xfrm flipH="1">
                <a:off x="0" y="2579"/>
                <a:ext cx="102" cy="10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656" name="Line 182"/>
              <p:cNvSpPr>
                <a:spLocks noChangeShapeType="1"/>
              </p:cNvSpPr>
              <p:nvPr/>
            </p:nvSpPr>
            <p:spPr bwMode="auto">
              <a:xfrm flipH="1">
                <a:off x="653" y="3849"/>
                <a:ext cx="102" cy="102"/>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22555" name="Group 230"/>
            <p:cNvGrpSpPr>
              <a:grpSpLocks/>
            </p:cNvGrpSpPr>
            <p:nvPr/>
          </p:nvGrpSpPr>
          <p:grpSpPr bwMode="auto">
            <a:xfrm>
              <a:off x="2695" y="1252"/>
              <a:ext cx="3089" cy="2866"/>
              <a:chOff x="2695" y="1252"/>
              <a:chExt cx="3089" cy="2866"/>
            </a:xfrm>
          </p:grpSpPr>
          <p:sp>
            <p:nvSpPr>
              <p:cNvPr id="22556" name="Line 118"/>
              <p:cNvSpPr>
                <a:spLocks noChangeShapeType="1"/>
              </p:cNvSpPr>
              <p:nvPr/>
            </p:nvSpPr>
            <p:spPr bwMode="auto">
              <a:xfrm rot="10800000" flipV="1">
                <a:off x="2695" y="1792"/>
                <a:ext cx="1654"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22557" name="Group 120"/>
              <p:cNvGrpSpPr>
                <a:grpSpLocks/>
              </p:cNvGrpSpPr>
              <p:nvPr/>
            </p:nvGrpSpPr>
            <p:grpSpPr bwMode="auto">
              <a:xfrm rot="10800000" flipV="1">
                <a:off x="4138" y="1834"/>
                <a:ext cx="1477" cy="1245"/>
                <a:chOff x="365" y="1693"/>
                <a:chExt cx="1796" cy="1442"/>
              </a:xfrm>
            </p:grpSpPr>
            <p:sp>
              <p:nvSpPr>
                <p:cNvPr id="22650" name="Line 121"/>
                <p:cNvSpPr>
                  <a:spLocks noChangeShapeType="1"/>
                </p:cNvSpPr>
                <p:nvPr/>
              </p:nvSpPr>
              <p:spPr bwMode="auto">
                <a:xfrm>
                  <a:off x="627" y="1695"/>
                  <a:ext cx="0" cy="14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651" name="Line 122"/>
                <p:cNvSpPr>
                  <a:spLocks noChangeShapeType="1"/>
                </p:cNvSpPr>
                <p:nvPr/>
              </p:nvSpPr>
              <p:spPr bwMode="auto">
                <a:xfrm>
                  <a:off x="620" y="3135"/>
                  <a:ext cx="1541"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652" name="Line 123"/>
                <p:cNvSpPr>
                  <a:spLocks noChangeShapeType="1"/>
                </p:cNvSpPr>
                <p:nvPr/>
              </p:nvSpPr>
              <p:spPr bwMode="auto">
                <a:xfrm>
                  <a:off x="365" y="1693"/>
                  <a:ext cx="1092"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22558" name="Group 124"/>
              <p:cNvGrpSpPr>
                <a:grpSpLocks/>
              </p:cNvGrpSpPr>
              <p:nvPr/>
            </p:nvGrpSpPr>
            <p:grpSpPr bwMode="auto">
              <a:xfrm rot="10800000" flipV="1">
                <a:off x="3969" y="1534"/>
                <a:ext cx="1815" cy="1330"/>
                <a:chOff x="518" y="1009"/>
                <a:chExt cx="2161" cy="1440"/>
              </a:xfrm>
            </p:grpSpPr>
            <p:sp>
              <p:nvSpPr>
                <p:cNvPr id="22647" name="Line 125"/>
                <p:cNvSpPr>
                  <a:spLocks noChangeShapeType="1"/>
                </p:cNvSpPr>
                <p:nvPr/>
              </p:nvSpPr>
              <p:spPr bwMode="auto">
                <a:xfrm>
                  <a:off x="518" y="1024"/>
                  <a:ext cx="754"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648" name="Line 126"/>
                <p:cNvSpPr>
                  <a:spLocks noChangeShapeType="1"/>
                </p:cNvSpPr>
                <p:nvPr/>
              </p:nvSpPr>
              <p:spPr bwMode="auto">
                <a:xfrm>
                  <a:off x="823" y="1009"/>
                  <a:ext cx="0" cy="1423"/>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649" name="Line 127"/>
                <p:cNvSpPr>
                  <a:spLocks noChangeShapeType="1"/>
                </p:cNvSpPr>
                <p:nvPr/>
              </p:nvSpPr>
              <p:spPr bwMode="auto">
                <a:xfrm>
                  <a:off x="816" y="2449"/>
                  <a:ext cx="1863"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sp>
            <p:nvSpPr>
              <p:cNvPr id="22559" name="Rectangle 129"/>
              <p:cNvSpPr>
                <a:spLocks noChangeArrowheads="1"/>
              </p:cNvSpPr>
              <p:nvPr/>
            </p:nvSpPr>
            <p:spPr bwMode="auto">
              <a:xfrm rot="10800000" flipV="1">
                <a:off x="4155" y="1252"/>
                <a:ext cx="1049" cy="1589"/>
              </a:xfrm>
              <a:prstGeom prst="rect">
                <a:avLst/>
              </a:prstGeom>
              <a:solidFill>
                <a:schemeClr val="bg1"/>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560" name="Rectangle 130"/>
              <p:cNvSpPr>
                <a:spLocks noChangeArrowheads="1"/>
              </p:cNvSpPr>
              <p:nvPr/>
            </p:nvSpPr>
            <p:spPr bwMode="auto">
              <a:xfrm rot="10800000" flipV="1">
                <a:off x="5186" y="2541"/>
                <a:ext cx="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61" name="Rectangle 131"/>
              <p:cNvSpPr>
                <a:spLocks noChangeArrowheads="1"/>
              </p:cNvSpPr>
              <p:nvPr/>
            </p:nvSpPr>
            <p:spPr bwMode="auto">
              <a:xfrm rot="10800000" flipV="1">
                <a:off x="5000" y="2573"/>
                <a:ext cx="17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562" name="Line 132"/>
              <p:cNvSpPr>
                <a:spLocks noChangeShapeType="1"/>
              </p:cNvSpPr>
              <p:nvPr/>
            </p:nvSpPr>
            <p:spPr bwMode="auto">
              <a:xfrm rot="10800000" flipH="1" flipV="1">
                <a:off x="4986" y="1824"/>
                <a:ext cx="224"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3" name="Line 133"/>
              <p:cNvSpPr>
                <a:spLocks noChangeShapeType="1"/>
              </p:cNvSpPr>
              <p:nvPr/>
            </p:nvSpPr>
            <p:spPr bwMode="auto">
              <a:xfrm rot="10800000" flipH="1" flipV="1">
                <a:off x="4980" y="1571"/>
                <a:ext cx="236"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4" name="Rectangle 134"/>
              <p:cNvSpPr>
                <a:spLocks noChangeArrowheads="1"/>
              </p:cNvSpPr>
              <p:nvPr/>
            </p:nvSpPr>
            <p:spPr bwMode="auto">
              <a:xfrm rot="10800000" flipV="1">
                <a:off x="4364" y="1376"/>
                <a:ext cx="630" cy="1362"/>
              </a:xfrm>
              <a:prstGeom prst="rect">
                <a:avLst/>
              </a:prstGeom>
              <a:solidFill>
                <a:srgbClr val="FFFFFF"/>
              </a:solidFill>
              <a:ln w="63500">
                <a:solidFill>
                  <a:srgbClr val="0000FF"/>
                </a:solidFill>
                <a:miter lim="800000"/>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565" name="Oval 135"/>
              <p:cNvSpPr>
                <a:spLocks noChangeArrowheads="1"/>
              </p:cNvSpPr>
              <p:nvPr/>
            </p:nvSpPr>
            <p:spPr bwMode="auto">
              <a:xfrm rot="10800000" flipV="1">
                <a:off x="4998" y="1539"/>
                <a:ext cx="35" cy="61"/>
              </a:xfrm>
              <a:prstGeom prst="ellipse">
                <a:avLst/>
              </a:prstGeom>
              <a:solidFill>
                <a:srgbClr val="FFFFFF"/>
              </a:solidFill>
              <a:ln w="206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566" name="Line 136"/>
              <p:cNvSpPr>
                <a:spLocks noChangeShapeType="1"/>
              </p:cNvSpPr>
              <p:nvPr/>
            </p:nvSpPr>
            <p:spPr bwMode="auto">
              <a:xfrm rot="10800000" flipH="1" flipV="1">
                <a:off x="5048" y="2536"/>
                <a:ext cx="39" cy="9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7" name="Line 137"/>
              <p:cNvSpPr>
                <a:spLocks noChangeShapeType="1"/>
              </p:cNvSpPr>
              <p:nvPr/>
            </p:nvSpPr>
            <p:spPr bwMode="auto">
              <a:xfrm rot="10800000" flipH="1" flipV="1">
                <a:off x="4231" y="1704"/>
                <a:ext cx="39" cy="9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68" name="Rectangle 138"/>
              <p:cNvSpPr>
                <a:spLocks noChangeArrowheads="1"/>
              </p:cNvSpPr>
              <p:nvPr/>
            </p:nvSpPr>
            <p:spPr bwMode="auto">
              <a:xfrm rot="10800000" flipV="1">
                <a:off x="4676" y="2463"/>
                <a:ext cx="318"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569" name="Rectangle 139"/>
              <p:cNvSpPr>
                <a:spLocks noChangeArrowheads="1"/>
              </p:cNvSpPr>
              <p:nvPr/>
            </p:nvSpPr>
            <p:spPr bwMode="auto">
              <a:xfrm rot="10800000" flipV="1">
                <a:off x="4785" y="2478"/>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70" name="Rectangle 140"/>
              <p:cNvSpPr>
                <a:spLocks noChangeArrowheads="1"/>
              </p:cNvSpPr>
              <p:nvPr/>
            </p:nvSpPr>
            <p:spPr bwMode="auto">
              <a:xfrm rot="10800000" flipV="1">
                <a:off x="4865" y="2523"/>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7</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71" name="Rectangle 141"/>
              <p:cNvSpPr>
                <a:spLocks noChangeArrowheads="1"/>
              </p:cNvSpPr>
              <p:nvPr/>
            </p:nvSpPr>
            <p:spPr bwMode="auto">
              <a:xfrm rot="10800000" flipV="1">
                <a:off x="4702" y="2478"/>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72" name="Rectangle 142"/>
              <p:cNvSpPr>
                <a:spLocks noChangeArrowheads="1"/>
              </p:cNvSpPr>
              <p:nvPr/>
            </p:nvSpPr>
            <p:spPr bwMode="auto">
              <a:xfrm rot="10800000" flipV="1">
                <a:off x="4513" y="2478"/>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73" name="Rectangle 143"/>
              <p:cNvSpPr>
                <a:spLocks noChangeArrowheads="1"/>
              </p:cNvSpPr>
              <p:nvPr/>
            </p:nvSpPr>
            <p:spPr bwMode="auto">
              <a:xfrm rot="10800000" flipV="1">
                <a:off x="4638" y="2523"/>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74" name="Rectangle 144"/>
              <p:cNvSpPr>
                <a:spLocks noChangeArrowheads="1"/>
              </p:cNvSpPr>
              <p:nvPr/>
            </p:nvSpPr>
            <p:spPr bwMode="auto">
              <a:xfrm rot="10800000" flipV="1">
                <a:off x="4584" y="1424"/>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75" name="Rectangle 145"/>
              <p:cNvSpPr>
                <a:spLocks noChangeArrowheads="1"/>
              </p:cNvSpPr>
              <p:nvPr/>
            </p:nvSpPr>
            <p:spPr bwMode="auto">
              <a:xfrm rot="10800000" flipV="1">
                <a:off x="4799" y="1389"/>
                <a:ext cx="17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576" name="Line 147"/>
              <p:cNvSpPr>
                <a:spLocks noChangeShapeType="1"/>
              </p:cNvSpPr>
              <p:nvPr/>
            </p:nvSpPr>
            <p:spPr bwMode="auto">
              <a:xfrm rot="10800000" flipV="1">
                <a:off x="4814" y="1512"/>
                <a:ext cx="119"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577" name="Rectangle 148"/>
              <p:cNvSpPr>
                <a:spLocks noChangeArrowheads="1"/>
              </p:cNvSpPr>
              <p:nvPr/>
            </p:nvSpPr>
            <p:spPr bwMode="auto">
              <a:xfrm rot="10800000" flipV="1">
                <a:off x="4762" y="1488"/>
                <a:ext cx="17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CS</a:t>
                </a:r>
              </a:p>
            </p:txBody>
          </p:sp>
          <p:sp>
            <p:nvSpPr>
              <p:cNvPr id="22578" name="Rectangle 149"/>
              <p:cNvSpPr>
                <a:spLocks noChangeArrowheads="1"/>
              </p:cNvSpPr>
              <p:nvPr/>
            </p:nvSpPr>
            <p:spPr bwMode="auto">
              <a:xfrm rot="10800000" flipV="1">
                <a:off x="4771" y="235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79" name="Rectangle 150"/>
              <p:cNvSpPr>
                <a:spLocks noChangeArrowheads="1"/>
              </p:cNvSpPr>
              <p:nvPr/>
            </p:nvSpPr>
            <p:spPr bwMode="auto">
              <a:xfrm rot="10800000" flipV="1">
                <a:off x="4743" y="1666"/>
                <a:ext cx="264"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2580" name="Group 151"/>
              <p:cNvGrpSpPr>
                <a:grpSpLocks/>
              </p:cNvGrpSpPr>
              <p:nvPr/>
            </p:nvGrpSpPr>
            <p:grpSpPr bwMode="auto">
              <a:xfrm rot="10800000" flipV="1">
                <a:off x="4741" y="1737"/>
                <a:ext cx="226" cy="182"/>
                <a:chOff x="2181" y="2394"/>
                <a:chExt cx="448" cy="206"/>
              </a:xfrm>
            </p:grpSpPr>
            <p:sp>
              <p:nvSpPr>
                <p:cNvPr id="22644" name="Line 152"/>
                <p:cNvSpPr>
                  <a:spLocks noChangeShapeType="1"/>
                </p:cNvSpPr>
                <p:nvPr/>
              </p:nvSpPr>
              <p:spPr bwMode="auto">
                <a:xfrm>
                  <a:off x="2361" y="2417"/>
                  <a:ext cx="178" cy="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645" name="Rectangle 153"/>
                <p:cNvSpPr>
                  <a:spLocks noChangeArrowheads="1"/>
                </p:cNvSpPr>
                <p:nvPr/>
              </p:nvSpPr>
              <p:spPr bwMode="auto">
                <a:xfrm>
                  <a:off x="2359" y="2404"/>
                  <a:ext cx="270"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W</a:t>
                  </a:r>
                </a:p>
              </p:txBody>
            </p:sp>
            <p:sp>
              <p:nvSpPr>
                <p:cNvPr id="22646" name="Rectangle 154"/>
                <p:cNvSpPr>
                  <a:spLocks noChangeArrowheads="1"/>
                </p:cNvSpPr>
                <p:nvPr/>
              </p:nvSpPr>
              <p:spPr bwMode="auto">
                <a:xfrm>
                  <a:off x="2181" y="2394"/>
                  <a:ext cx="270" cy="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R/</a:t>
                  </a:r>
                </a:p>
              </p:txBody>
            </p:sp>
          </p:grpSp>
          <p:sp>
            <p:nvSpPr>
              <p:cNvPr id="22581" name="Rectangle 155"/>
              <p:cNvSpPr>
                <a:spLocks noChangeArrowheads="1"/>
              </p:cNvSpPr>
              <p:nvPr/>
            </p:nvSpPr>
            <p:spPr bwMode="auto">
              <a:xfrm rot="10800000" flipV="1">
                <a:off x="4734" y="2114"/>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82" name="Rectangle 156"/>
              <p:cNvSpPr>
                <a:spLocks noChangeArrowheads="1"/>
              </p:cNvSpPr>
              <p:nvPr/>
            </p:nvSpPr>
            <p:spPr bwMode="auto">
              <a:xfrm rot="10800000" flipV="1">
                <a:off x="4384" y="1669"/>
                <a:ext cx="252"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583" name="Rectangle 157"/>
              <p:cNvSpPr>
                <a:spLocks noChangeArrowheads="1"/>
              </p:cNvSpPr>
              <p:nvPr/>
            </p:nvSpPr>
            <p:spPr bwMode="auto">
              <a:xfrm rot="10800000" flipV="1">
                <a:off x="4574" y="1696"/>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84" name="Rectangle 158"/>
              <p:cNvSpPr>
                <a:spLocks noChangeArrowheads="1"/>
              </p:cNvSpPr>
              <p:nvPr/>
            </p:nvSpPr>
            <p:spPr bwMode="auto">
              <a:xfrm rot="10800000" flipV="1">
                <a:off x="4672" y="1752"/>
                <a:ext cx="91"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85" name="Rectangle 159"/>
              <p:cNvSpPr>
                <a:spLocks noChangeArrowheads="1"/>
              </p:cNvSpPr>
              <p:nvPr/>
            </p:nvSpPr>
            <p:spPr bwMode="auto">
              <a:xfrm rot="10800000" flipV="1">
                <a:off x="4490" y="1684"/>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86" name="Rectangle 160"/>
              <p:cNvSpPr>
                <a:spLocks noChangeArrowheads="1"/>
              </p:cNvSpPr>
              <p:nvPr/>
            </p:nvSpPr>
            <p:spPr bwMode="auto">
              <a:xfrm rot="10800000" flipV="1">
                <a:off x="4374" y="1684"/>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87" name="Rectangle 161"/>
              <p:cNvSpPr>
                <a:spLocks noChangeArrowheads="1"/>
              </p:cNvSpPr>
              <p:nvPr/>
            </p:nvSpPr>
            <p:spPr bwMode="auto">
              <a:xfrm rot="10800000" flipV="1">
                <a:off x="4468" y="1774"/>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88" name="Rectangle 162"/>
              <p:cNvSpPr>
                <a:spLocks noChangeArrowheads="1"/>
              </p:cNvSpPr>
              <p:nvPr/>
            </p:nvSpPr>
            <p:spPr bwMode="auto">
              <a:xfrm rot="10800000" flipV="1">
                <a:off x="4364" y="2218"/>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89" name="Rectangle 163"/>
              <p:cNvSpPr>
                <a:spLocks noChangeArrowheads="1"/>
              </p:cNvSpPr>
              <p:nvPr/>
            </p:nvSpPr>
            <p:spPr bwMode="auto">
              <a:xfrm rot="10800000" flipV="1">
                <a:off x="4427" y="1496"/>
                <a:ext cx="427"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endParaRPr lang="zh-CN" altLang="zh-CN" sz="2400">
                  <a:solidFill>
                    <a:srgbClr val="000066"/>
                  </a:solidFill>
                  <a:latin typeface="Times New Roman" panose="02020603050405020304" pitchFamily="18" charset="0"/>
                  <a:ea typeface="楷体_GB2312" pitchFamily="49" charset="-122"/>
                </a:endParaRPr>
              </a:p>
            </p:txBody>
          </p:sp>
          <p:sp>
            <p:nvSpPr>
              <p:cNvPr id="22590" name="Rectangle 164"/>
              <p:cNvSpPr>
                <a:spLocks noChangeArrowheads="1"/>
              </p:cNvSpPr>
              <p:nvPr/>
            </p:nvSpPr>
            <p:spPr bwMode="auto">
              <a:xfrm rot="10800000" flipV="1">
                <a:off x="4474" y="1749"/>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 </a:t>
                </a:r>
              </a:p>
            </p:txBody>
          </p:sp>
          <p:sp>
            <p:nvSpPr>
              <p:cNvPr id="22591" name="Rectangle 165"/>
              <p:cNvSpPr>
                <a:spLocks noChangeArrowheads="1"/>
              </p:cNvSpPr>
              <p:nvPr/>
            </p:nvSpPr>
            <p:spPr bwMode="auto">
              <a:xfrm rot="10800000" flipV="1">
                <a:off x="5040" y="2392"/>
                <a:ext cx="149"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592" name="Rectangle 166"/>
              <p:cNvSpPr>
                <a:spLocks noChangeArrowheads="1"/>
              </p:cNvSpPr>
              <p:nvPr/>
            </p:nvSpPr>
            <p:spPr bwMode="auto">
              <a:xfrm rot="10800000" flipV="1">
                <a:off x="5076" y="2406"/>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8</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93" name="Rectangle 167"/>
              <p:cNvSpPr>
                <a:spLocks noChangeArrowheads="1"/>
              </p:cNvSpPr>
              <p:nvPr/>
            </p:nvSpPr>
            <p:spPr bwMode="auto">
              <a:xfrm rot="10800000" flipV="1">
                <a:off x="5036" y="1498"/>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94" name="Rectangle 168"/>
              <p:cNvSpPr>
                <a:spLocks noChangeArrowheads="1"/>
              </p:cNvSpPr>
              <p:nvPr/>
            </p:nvSpPr>
            <p:spPr bwMode="auto">
              <a:xfrm rot="10800000" flipV="1">
                <a:off x="4208" y="1563"/>
                <a:ext cx="1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595" name="Rectangle 169"/>
              <p:cNvSpPr>
                <a:spLocks noChangeArrowheads="1"/>
              </p:cNvSpPr>
              <p:nvPr/>
            </p:nvSpPr>
            <p:spPr bwMode="auto">
              <a:xfrm rot="10800000" flipV="1">
                <a:off x="4214" y="1575"/>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96" name="Rectangle 170"/>
              <p:cNvSpPr>
                <a:spLocks noChangeArrowheads="1"/>
              </p:cNvSpPr>
              <p:nvPr/>
            </p:nvSpPr>
            <p:spPr bwMode="auto">
              <a:xfrm rot="10800000" flipV="1">
                <a:off x="4214" y="2328"/>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597" name="Rectangle 171"/>
              <p:cNvSpPr>
                <a:spLocks noChangeArrowheads="1"/>
              </p:cNvSpPr>
              <p:nvPr/>
            </p:nvSpPr>
            <p:spPr bwMode="auto">
              <a:xfrm rot="10800000" flipV="1">
                <a:off x="4189" y="1767"/>
                <a:ext cx="175"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598" name="Line 172"/>
              <p:cNvSpPr>
                <a:spLocks noChangeShapeType="1"/>
              </p:cNvSpPr>
              <p:nvPr/>
            </p:nvSpPr>
            <p:spPr bwMode="auto">
              <a:xfrm rot="10800000" flipH="1" flipV="1">
                <a:off x="3426" y="1705"/>
                <a:ext cx="324" cy="165"/>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599" name="Rectangle 173"/>
              <p:cNvSpPr>
                <a:spLocks noChangeArrowheads="1"/>
              </p:cNvSpPr>
              <p:nvPr/>
            </p:nvSpPr>
            <p:spPr bwMode="auto">
              <a:xfrm rot="10800000" flipV="1">
                <a:off x="3267" y="1417"/>
                <a:ext cx="581" cy="256"/>
              </a:xfrm>
              <a:prstGeom prst="rect">
                <a:avLst/>
              </a:prstGeom>
              <a:noFill/>
              <a:ln w="952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en-US" altLang="zh-CN" sz="2000">
                    <a:solidFill>
                      <a:srgbClr val="000066"/>
                    </a:solidFill>
                    <a:latin typeface="Times New Roman" panose="02020603050405020304" pitchFamily="18" charset="0"/>
                    <a:ea typeface="楷体_GB2312" pitchFamily="49" charset="-122"/>
                  </a:rPr>
                  <a:t>D</a:t>
                </a:r>
                <a:r>
                  <a:rPr lang="en-US" altLang="zh-CN" sz="2000" baseline="-25000">
                    <a:solidFill>
                      <a:srgbClr val="000066"/>
                    </a:solidFill>
                    <a:latin typeface="Times New Roman" panose="02020603050405020304" pitchFamily="18" charset="0"/>
                    <a:ea typeface="楷体_GB2312" pitchFamily="49" charset="-122"/>
                  </a:rPr>
                  <a:t>0</a:t>
                </a:r>
                <a:r>
                  <a:rPr lang="en-US" altLang="zh-CN" sz="2000">
                    <a:solidFill>
                      <a:srgbClr val="000066"/>
                    </a:solidFill>
                    <a:latin typeface="Times New Roman" panose="02020603050405020304" pitchFamily="18" charset="0"/>
                    <a:ea typeface="楷体_GB2312" pitchFamily="49" charset="-122"/>
                  </a:rPr>
                  <a:t>~ D</a:t>
                </a:r>
                <a:r>
                  <a:rPr lang="en-US" altLang="zh-CN" sz="2000" baseline="-25000">
                    <a:solidFill>
                      <a:srgbClr val="000066"/>
                    </a:solidFill>
                    <a:latin typeface="Times New Roman" panose="02020603050405020304" pitchFamily="18" charset="0"/>
                    <a:ea typeface="楷体_GB2312" pitchFamily="49" charset="-122"/>
                  </a:rPr>
                  <a:t>3</a:t>
                </a:r>
              </a:p>
            </p:txBody>
          </p:sp>
          <p:sp>
            <p:nvSpPr>
              <p:cNvPr id="22600" name="Line 174"/>
              <p:cNvSpPr>
                <a:spLocks noChangeShapeType="1"/>
              </p:cNvSpPr>
              <p:nvPr/>
            </p:nvSpPr>
            <p:spPr bwMode="auto">
              <a:xfrm rot="10800000" flipV="1">
                <a:off x="2788" y="3030"/>
                <a:ext cx="778"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601" name="Rectangle 184"/>
              <p:cNvSpPr>
                <a:spLocks noChangeArrowheads="1"/>
              </p:cNvSpPr>
              <p:nvPr/>
            </p:nvSpPr>
            <p:spPr bwMode="auto">
              <a:xfrm rot="10800000" flipV="1">
                <a:off x="3470" y="2529"/>
                <a:ext cx="1049" cy="1589"/>
              </a:xfrm>
              <a:prstGeom prst="rect">
                <a:avLst/>
              </a:prstGeom>
              <a:solidFill>
                <a:schemeClr val="bg1"/>
              </a:solidFill>
              <a:ln w="9525">
                <a:solidFill>
                  <a:srgbClr val="00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02" name="Rectangle 185"/>
              <p:cNvSpPr>
                <a:spLocks noChangeArrowheads="1"/>
              </p:cNvSpPr>
              <p:nvPr/>
            </p:nvSpPr>
            <p:spPr bwMode="auto">
              <a:xfrm rot="10800000" flipV="1">
                <a:off x="4502" y="3820"/>
                <a:ext cx="3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03" name="Rectangle 186"/>
              <p:cNvSpPr>
                <a:spLocks noChangeArrowheads="1"/>
              </p:cNvSpPr>
              <p:nvPr/>
            </p:nvSpPr>
            <p:spPr bwMode="auto">
              <a:xfrm rot="10800000" flipV="1">
                <a:off x="4315" y="3850"/>
                <a:ext cx="175"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04" name="Line 187"/>
              <p:cNvSpPr>
                <a:spLocks noChangeShapeType="1"/>
              </p:cNvSpPr>
              <p:nvPr/>
            </p:nvSpPr>
            <p:spPr bwMode="auto">
              <a:xfrm rot="10800000" flipH="1" flipV="1">
                <a:off x="4301" y="3101"/>
                <a:ext cx="224"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605" name="Line 188"/>
              <p:cNvSpPr>
                <a:spLocks noChangeShapeType="1"/>
              </p:cNvSpPr>
              <p:nvPr/>
            </p:nvSpPr>
            <p:spPr bwMode="auto">
              <a:xfrm rot="10800000" flipH="1" flipV="1">
                <a:off x="4295" y="2848"/>
                <a:ext cx="236"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606" name="Rectangle 189"/>
              <p:cNvSpPr>
                <a:spLocks noChangeArrowheads="1"/>
              </p:cNvSpPr>
              <p:nvPr/>
            </p:nvSpPr>
            <p:spPr bwMode="auto">
              <a:xfrm rot="10800000" flipV="1">
                <a:off x="3679" y="2653"/>
                <a:ext cx="630" cy="1362"/>
              </a:xfrm>
              <a:prstGeom prst="rect">
                <a:avLst/>
              </a:prstGeom>
              <a:solidFill>
                <a:srgbClr val="FFFFFF"/>
              </a:solidFill>
              <a:ln w="63500">
                <a:solidFill>
                  <a:srgbClr val="0000FF"/>
                </a:solidFill>
                <a:miter lim="800000"/>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07" name="Oval 190"/>
              <p:cNvSpPr>
                <a:spLocks noChangeArrowheads="1"/>
              </p:cNvSpPr>
              <p:nvPr/>
            </p:nvSpPr>
            <p:spPr bwMode="auto">
              <a:xfrm rot="10800000" flipV="1">
                <a:off x="4313" y="2816"/>
                <a:ext cx="35" cy="61"/>
              </a:xfrm>
              <a:prstGeom prst="ellipse">
                <a:avLst/>
              </a:prstGeom>
              <a:solidFill>
                <a:srgbClr val="FFFFFF"/>
              </a:solidFill>
              <a:ln w="20638">
                <a:solidFill>
                  <a:srgbClr val="000000"/>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08" name="Line 191"/>
              <p:cNvSpPr>
                <a:spLocks noChangeShapeType="1"/>
              </p:cNvSpPr>
              <p:nvPr/>
            </p:nvSpPr>
            <p:spPr bwMode="auto">
              <a:xfrm rot="10800000" flipH="1" flipV="1">
                <a:off x="4363" y="3813"/>
                <a:ext cx="39" cy="9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609" name="Line 192"/>
              <p:cNvSpPr>
                <a:spLocks noChangeShapeType="1"/>
              </p:cNvSpPr>
              <p:nvPr/>
            </p:nvSpPr>
            <p:spPr bwMode="auto">
              <a:xfrm rot="10800000" flipH="1" flipV="1">
                <a:off x="3546" y="2981"/>
                <a:ext cx="39" cy="9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610" name="Rectangle 193"/>
              <p:cNvSpPr>
                <a:spLocks noChangeArrowheads="1"/>
              </p:cNvSpPr>
              <p:nvPr/>
            </p:nvSpPr>
            <p:spPr bwMode="auto">
              <a:xfrm rot="10800000" flipV="1">
                <a:off x="4059" y="3740"/>
                <a:ext cx="318" cy="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11" name="Rectangle 194"/>
              <p:cNvSpPr>
                <a:spLocks noChangeArrowheads="1"/>
              </p:cNvSpPr>
              <p:nvPr/>
            </p:nvSpPr>
            <p:spPr bwMode="auto">
              <a:xfrm rot="10800000" flipV="1">
                <a:off x="4082" y="3748"/>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12" name="Rectangle 195"/>
              <p:cNvSpPr>
                <a:spLocks noChangeArrowheads="1"/>
              </p:cNvSpPr>
              <p:nvPr/>
            </p:nvSpPr>
            <p:spPr bwMode="auto">
              <a:xfrm rot="10800000" flipV="1">
                <a:off x="4192" y="3820"/>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7</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13" name="Rectangle 196"/>
              <p:cNvSpPr>
                <a:spLocks noChangeArrowheads="1"/>
              </p:cNvSpPr>
              <p:nvPr/>
            </p:nvSpPr>
            <p:spPr bwMode="auto">
              <a:xfrm rot="10800000" flipV="1">
                <a:off x="4014" y="3748"/>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14" name="Rectangle 197"/>
              <p:cNvSpPr>
                <a:spLocks noChangeArrowheads="1"/>
              </p:cNvSpPr>
              <p:nvPr/>
            </p:nvSpPr>
            <p:spPr bwMode="auto">
              <a:xfrm rot="10800000" flipV="1">
                <a:off x="3875" y="3760"/>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15" name="Rectangle 198"/>
              <p:cNvSpPr>
                <a:spLocks noChangeArrowheads="1"/>
              </p:cNvSpPr>
              <p:nvPr/>
            </p:nvSpPr>
            <p:spPr bwMode="auto">
              <a:xfrm rot="10800000" flipV="1">
                <a:off x="3981" y="3814"/>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16" name="Rectangle 199"/>
              <p:cNvSpPr>
                <a:spLocks noChangeArrowheads="1"/>
              </p:cNvSpPr>
              <p:nvPr/>
            </p:nvSpPr>
            <p:spPr bwMode="auto">
              <a:xfrm rot="10800000" flipV="1">
                <a:off x="3899" y="2702"/>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17" name="Rectangle 200"/>
              <p:cNvSpPr>
                <a:spLocks noChangeArrowheads="1"/>
              </p:cNvSpPr>
              <p:nvPr/>
            </p:nvSpPr>
            <p:spPr bwMode="auto">
              <a:xfrm rot="10800000" flipV="1">
                <a:off x="4114" y="2666"/>
                <a:ext cx="179"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2618" name="Group 201"/>
              <p:cNvGrpSpPr>
                <a:grpSpLocks/>
              </p:cNvGrpSpPr>
              <p:nvPr/>
            </p:nvGrpSpPr>
            <p:grpSpPr bwMode="auto">
              <a:xfrm rot="10800000" flipV="1">
                <a:off x="4105" y="2772"/>
                <a:ext cx="176" cy="173"/>
                <a:chOff x="2197" y="2062"/>
                <a:chExt cx="349" cy="195"/>
              </a:xfrm>
            </p:grpSpPr>
            <p:sp>
              <p:nvSpPr>
                <p:cNvPr id="22642" name="Line 202"/>
                <p:cNvSpPr>
                  <a:spLocks noChangeShapeType="1"/>
                </p:cNvSpPr>
                <p:nvPr/>
              </p:nvSpPr>
              <p:spPr bwMode="auto">
                <a:xfrm>
                  <a:off x="2205" y="2105"/>
                  <a:ext cx="236" cy="1"/>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643" name="Rectangle 203"/>
                <p:cNvSpPr>
                  <a:spLocks noChangeArrowheads="1"/>
                </p:cNvSpPr>
                <p:nvPr/>
              </p:nvSpPr>
              <p:spPr bwMode="auto">
                <a:xfrm>
                  <a:off x="2197" y="2062"/>
                  <a:ext cx="349"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CS</a:t>
                  </a:r>
                </a:p>
              </p:txBody>
            </p:sp>
          </p:grpSp>
          <p:sp>
            <p:nvSpPr>
              <p:cNvPr id="22619" name="Rectangle 204"/>
              <p:cNvSpPr>
                <a:spLocks noChangeArrowheads="1"/>
              </p:cNvSpPr>
              <p:nvPr/>
            </p:nvSpPr>
            <p:spPr bwMode="auto">
              <a:xfrm rot="10800000" flipV="1">
                <a:off x="4086" y="3633"/>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20" name="Rectangle 205"/>
              <p:cNvSpPr>
                <a:spLocks noChangeArrowheads="1"/>
              </p:cNvSpPr>
              <p:nvPr/>
            </p:nvSpPr>
            <p:spPr bwMode="auto">
              <a:xfrm rot="10800000" flipV="1">
                <a:off x="4058" y="2943"/>
                <a:ext cx="264"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nvGrpSpPr>
              <p:cNvPr id="22621" name="Group 206"/>
              <p:cNvGrpSpPr>
                <a:grpSpLocks/>
              </p:cNvGrpSpPr>
              <p:nvPr/>
            </p:nvGrpSpPr>
            <p:grpSpPr bwMode="auto">
              <a:xfrm rot="10800000" flipV="1">
                <a:off x="4054" y="3034"/>
                <a:ext cx="227" cy="185"/>
                <a:chOff x="2181" y="2417"/>
                <a:chExt cx="450" cy="208"/>
              </a:xfrm>
            </p:grpSpPr>
            <p:sp>
              <p:nvSpPr>
                <p:cNvPr id="22639" name="Line 207"/>
                <p:cNvSpPr>
                  <a:spLocks noChangeShapeType="1"/>
                </p:cNvSpPr>
                <p:nvPr/>
              </p:nvSpPr>
              <p:spPr bwMode="auto">
                <a:xfrm>
                  <a:off x="2361" y="2417"/>
                  <a:ext cx="178" cy="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640" name="Rectangle 208"/>
                <p:cNvSpPr>
                  <a:spLocks noChangeArrowheads="1"/>
                </p:cNvSpPr>
                <p:nvPr/>
              </p:nvSpPr>
              <p:spPr bwMode="auto">
                <a:xfrm>
                  <a:off x="2361" y="2428"/>
                  <a:ext cx="270"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W</a:t>
                  </a:r>
                </a:p>
              </p:txBody>
            </p:sp>
            <p:sp>
              <p:nvSpPr>
                <p:cNvPr id="22641" name="Rectangle 209"/>
                <p:cNvSpPr>
                  <a:spLocks noChangeArrowheads="1"/>
                </p:cNvSpPr>
                <p:nvPr/>
              </p:nvSpPr>
              <p:spPr bwMode="auto">
                <a:xfrm>
                  <a:off x="2181" y="2431"/>
                  <a:ext cx="270"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b="0">
                      <a:solidFill>
                        <a:srgbClr val="000066"/>
                      </a:solidFill>
                      <a:latin typeface="Times New Roman" panose="02020603050405020304" pitchFamily="18" charset="0"/>
                      <a:ea typeface="楷体_GB2312" pitchFamily="49" charset="-122"/>
                    </a:rPr>
                    <a:t>R/</a:t>
                  </a:r>
                </a:p>
              </p:txBody>
            </p:sp>
          </p:grpSp>
          <p:sp>
            <p:nvSpPr>
              <p:cNvPr id="22622" name="Rectangle 210"/>
              <p:cNvSpPr>
                <a:spLocks noChangeArrowheads="1"/>
              </p:cNvSpPr>
              <p:nvPr/>
            </p:nvSpPr>
            <p:spPr bwMode="auto">
              <a:xfrm rot="10800000" flipV="1">
                <a:off x="4049" y="3393"/>
                <a:ext cx="3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500" b="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23" name="Rectangle 211"/>
              <p:cNvSpPr>
                <a:spLocks noChangeArrowheads="1"/>
              </p:cNvSpPr>
              <p:nvPr/>
            </p:nvSpPr>
            <p:spPr bwMode="auto">
              <a:xfrm rot="10800000" flipV="1">
                <a:off x="3699" y="2946"/>
                <a:ext cx="252"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24" name="Rectangle 212"/>
              <p:cNvSpPr>
                <a:spLocks noChangeArrowheads="1"/>
              </p:cNvSpPr>
              <p:nvPr/>
            </p:nvSpPr>
            <p:spPr bwMode="auto">
              <a:xfrm rot="10800000" flipV="1">
                <a:off x="3878" y="2954"/>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25" name="Rectangle 213"/>
              <p:cNvSpPr>
                <a:spLocks noChangeArrowheads="1"/>
              </p:cNvSpPr>
              <p:nvPr/>
            </p:nvSpPr>
            <p:spPr bwMode="auto">
              <a:xfrm rot="10800000" flipV="1">
                <a:off x="3981" y="3047"/>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26" name="Rectangle 214"/>
              <p:cNvSpPr>
                <a:spLocks noChangeArrowheads="1"/>
              </p:cNvSpPr>
              <p:nvPr/>
            </p:nvSpPr>
            <p:spPr bwMode="auto">
              <a:xfrm rot="10800000" flipV="1">
                <a:off x="3810" y="2976"/>
                <a:ext cx="8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27" name="Rectangle 215"/>
              <p:cNvSpPr>
                <a:spLocks noChangeArrowheads="1"/>
              </p:cNvSpPr>
              <p:nvPr/>
            </p:nvSpPr>
            <p:spPr bwMode="auto">
              <a:xfrm rot="10800000" flipV="1">
                <a:off x="3674" y="2976"/>
                <a:ext cx="1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D</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28" name="Rectangle 216"/>
              <p:cNvSpPr>
                <a:spLocks noChangeArrowheads="1"/>
              </p:cNvSpPr>
              <p:nvPr/>
            </p:nvSpPr>
            <p:spPr bwMode="auto">
              <a:xfrm rot="10800000" flipV="1">
                <a:off x="3787" y="3045"/>
                <a:ext cx="56"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1400">
                    <a:solidFill>
                      <a:srgbClr val="000066"/>
                    </a:solidFill>
                    <a:latin typeface="Times New Roman" panose="02020603050405020304" pitchFamily="18" charset="0"/>
                    <a:ea typeface="楷体_GB2312" pitchFamily="49" charset="-122"/>
                  </a:rPr>
                  <a:t>0</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29" name="Rectangle 218"/>
              <p:cNvSpPr>
                <a:spLocks noChangeArrowheads="1"/>
              </p:cNvSpPr>
              <p:nvPr/>
            </p:nvSpPr>
            <p:spPr bwMode="auto">
              <a:xfrm rot="10800000" flipV="1">
                <a:off x="3742" y="3295"/>
                <a:ext cx="427"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endParaRPr lang="zh-CN" altLang="zh-CN" sz="2400">
                  <a:solidFill>
                    <a:srgbClr val="000066"/>
                  </a:solidFill>
                  <a:latin typeface="Times New Roman" panose="02020603050405020304" pitchFamily="18" charset="0"/>
                  <a:ea typeface="楷体_GB2312" pitchFamily="49" charset="-122"/>
                </a:endParaRPr>
              </a:p>
            </p:txBody>
          </p:sp>
          <p:sp>
            <p:nvSpPr>
              <p:cNvPr id="22630" name="Rectangle 219"/>
              <p:cNvSpPr>
                <a:spLocks noChangeArrowheads="1"/>
              </p:cNvSpPr>
              <p:nvPr/>
            </p:nvSpPr>
            <p:spPr bwMode="auto">
              <a:xfrm rot="10800000" flipV="1">
                <a:off x="3788" y="3027"/>
                <a:ext cx="4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400">
                    <a:solidFill>
                      <a:srgbClr val="000066"/>
                    </a:solidFill>
                    <a:latin typeface="Times New Roman" panose="02020603050405020304" pitchFamily="18" charset="0"/>
                    <a:ea typeface="楷体_GB2312" pitchFamily="49" charset="-122"/>
                  </a:rPr>
                  <a:t> </a:t>
                </a:r>
              </a:p>
            </p:txBody>
          </p:sp>
          <p:sp>
            <p:nvSpPr>
              <p:cNvPr id="22631" name="Rectangle 220"/>
              <p:cNvSpPr>
                <a:spLocks noChangeArrowheads="1"/>
              </p:cNvSpPr>
              <p:nvPr/>
            </p:nvSpPr>
            <p:spPr bwMode="auto">
              <a:xfrm rot="10800000" flipV="1">
                <a:off x="4355" y="3669"/>
                <a:ext cx="149" cy="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32" name="Rectangle 221"/>
              <p:cNvSpPr>
                <a:spLocks noChangeArrowheads="1"/>
              </p:cNvSpPr>
              <p:nvPr/>
            </p:nvSpPr>
            <p:spPr bwMode="auto">
              <a:xfrm rot="10800000" flipV="1">
                <a:off x="4391" y="3683"/>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8</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33" name="Rectangle 222"/>
              <p:cNvSpPr>
                <a:spLocks noChangeArrowheads="1"/>
              </p:cNvSpPr>
              <p:nvPr/>
            </p:nvSpPr>
            <p:spPr bwMode="auto">
              <a:xfrm rot="10800000" flipV="1">
                <a:off x="4351" y="2776"/>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34" name="Rectangle 223"/>
              <p:cNvSpPr>
                <a:spLocks noChangeArrowheads="1"/>
              </p:cNvSpPr>
              <p:nvPr/>
            </p:nvSpPr>
            <p:spPr bwMode="auto">
              <a:xfrm rot="10800000" flipV="1">
                <a:off x="3523" y="2840"/>
                <a:ext cx="12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35" name="Rectangle 224"/>
              <p:cNvSpPr>
                <a:spLocks noChangeArrowheads="1"/>
              </p:cNvSpPr>
              <p:nvPr/>
            </p:nvSpPr>
            <p:spPr bwMode="auto">
              <a:xfrm rot="10800000" flipV="1">
                <a:off x="3529" y="2852"/>
                <a:ext cx="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4</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36" name="Rectangle 225"/>
              <p:cNvSpPr>
                <a:spLocks noChangeArrowheads="1"/>
              </p:cNvSpPr>
              <p:nvPr/>
            </p:nvSpPr>
            <p:spPr bwMode="auto">
              <a:xfrm rot="10800000" flipV="1">
                <a:off x="3528" y="3607"/>
                <a:ext cx="4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kumimoji="1" lang="en-US" altLang="zh-CN" sz="2000">
                    <a:solidFill>
                      <a:srgbClr val="000066"/>
                    </a:solidFill>
                    <a:latin typeface="Times New Roman" panose="02020603050405020304" pitchFamily="18" charset="0"/>
                    <a:ea typeface="楷体_GB2312" pitchFamily="49" charset="-122"/>
                  </a:rPr>
                  <a:t> </a:t>
                </a:r>
                <a:endParaRPr kumimoji="1" lang="en-US" altLang="zh-CN" sz="2400">
                  <a:solidFill>
                    <a:srgbClr val="000066"/>
                  </a:solidFill>
                  <a:latin typeface="Times New Roman" panose="02020603050405020304" pitchFamily="18" charset="0"/>
                  <a:ea typeface="楷体_GB2312" pitchFamily="49" charset="-122"/>
                </a:endParaRPr>
              </a:p>
            </p:txBody>
          </p:sp>
          <p:sp>
            <p:nvSpPr>
              <p:cNvPr id="22637" name="Rectangle 226"/>
              <p:cNvSpPr>
                <a:spLocks noChangeArrowheads="1"/>
              </p:cNvSpPr>
              <p:nvPr/>
            </p:nvSpPr>
            <p:spPr bwMode="auto">
              <a:xfrm rot="10800000" flipV="1">
                <a:off x="3504" y="3044"/>
                <a:ext cx="175" cy="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638" name="Rectangle 227"/>
              <p:cNvSpPr>
                <a:spLocks noChangeArrowheads="1"/>
              </p:cNvSpPr>
              <p:nvPr/>
            </p:nvSpPr>
            <p:spPr bwMode="auto">
              <a:xfrm rot="10800000" flipV="1">
                <a:off x="3112" y="2673"/>
                <a:ext cx="581" cy="256"/>
              </a:xfrm>
              <a:prstGeom prst="rect">
                <a:avLst/>
              </a:prstGeom>
              <a:noFill/>
              <a:ln w="952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en-US" altLang="zh-CN" sz="2000">
                    <a:solidFill>
                      <a:srgbClr val="000066"/>
                    </a:solidFill>
                    <a:latin typeface="Times New Roman" panose="02020603050405020304" pitchFamily="18" charset="0"/>
                    <a:ea typeface="楷体_GB2312" pitchFamily="49" charset="-122"/>
                  </a:rPr>
                  <a:t>D</a:t>
                </a:r>
                <a:r>
                  <a:rPr lang="en-US" altLang="zh-CN" sz="2000" baseline="-25000">
                    <a:solidFill>
                      <a:srgbClr val="000066"/>
                    </a:solidFill>
                    <a:latin typeface="Times New Roman" panose="02020603050405020304" pitchFamily="18" charset="0"/>
                    <a:ea typeface="楷体_GB2312" pitchFamily="49" charset="-122"/>
                  </a:rPr>
                  <a:t>4</a:t>
                </a:r>
                <a:r>
                  <a:rPr lang="en-US" altLang="zh-CN" sz="2000">
                    <a:solidFill>
                      <a:srgbClr val="000066"/>
                    </a:solidFill>
                    <a:latin typeface="Times New Roman" panose="02020603050405020304" pitchFamily="18" charset="0"/>
                    <a:ea typeface="楷体_GB2312" pitchFamily="49" charset="-122"/>
                  </a:rPr>
                  <a:t>~ D</a:t>
                </a:r>
                <a:r>
                  <a:rPr lang="en-US" altLang="zh-CN" sz="2000" baseline="-25000">
                    <a:solidFill>
                      <a:srgbClr val="000066"/>
                    </a:solidFill>
                    <a:latin typeface="Times New Roman" panose="02020603050405020304" pitchFamily="18" charset="0"/>
                    <a:ea typeface="楷体_GB2312" pitchFamily="49" charset="-122"/>
                  </a:rPr>
                  <a:t>7</a:t>
                </a:r>
              </a:p>
            </p:txBody>
          </p:sp>
        </p:grpSp>
      </p:grpSp>
      <p:sp>
        <p:nvSpPr>
          <p:cNvPr id="22541" name="Rectangle 228"/>
          <p:cNvSpPr>
            <a:spLocks noChangeArrowheads="1"/>
          </p:cNvSpPr>
          <p:nvPr/>
        </p:nvSpPr>
        <p:spPr bwMode="auto">
          <a:xfrm>
            <a:off x="0" y="3824288"/>
            <a:ext cx="1162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en-US" altLang="zh-CN">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7</a:t>
            </a:r>
            <a:r>
              <a:rPr lang="en-US" altLang="zh-CN">
                <a:solidFill>
                  <a:srgbClr val="000066"/>
                </a:solidFill>
                <a:latin typeface="Times New Roman" panose="02020603050405020304" pitchFamily="18" charset="0"/>
                <a:ea typeface="楷体_GB2312" pitchFamily="49" charset="-122"/>
              </a:rPr>
              <a:t>~ A</a:t>
            </a:r>
            <a:r>
              <a:rPr lang="en-US" altLang="zh-CN" baseline="-25000">
                <a:solidFill>
                  <a:srgbClr val="000066"/>
                </a:solidFill>
                <a:latin typeface="Times New Roman" panose="02020603050405020304" pitchFamily="18" charset="0"/>
                <a:ea typeface="楷体_GB2312" pitchFamily="49" charset="-122"/>
              </a:rPr>
              <a:t>0</a:t>
            </a:r>
          </a:p>
        </p:txBody>
      </p:sp>
      <p:grpSp>
        <p:nvGrpSpPr>
          <p:cNvPr id="421948" name="Group 60"/>
          <p:cNvGrpSpPr>
            <a:grpSpLocks/>
          </p:cNvGrpSpPr>
          <p:nvPr/>
        </p:nvGrpSpPr>
        <p:grpSpPr bwMode="auto">
          <a:xfrm>
            <a:off x="3275013" y="4149725"/>
            <a:ext cx="1054100" cy="596900"/>
            <a:chOff x="2748" y="2710"/>
            <a:chExt cx="664" cy="376"/>
          </a:xfrm>
        </p:grpSpPr>
        <p:sp>
          <p:nvSpPr>
            <p:cNvPr id="22552" name="Line 61"/>
            <p:cNvSpPr>
              <a:spLocks noChangeShapeType="1"/>
            </p:cNvSpPr>
            <p:nvPr/>
          </p:nvSpPr>
          <p:spPr bwMode="auto">
            <a:xfrm>
              <a:off x="2748" y="3086"/>
              <a:ext cx="454" cy="0"/>
            </a:xfrm>
            <a:prstGeom prst="line">
              <a:avLst/>
            </a:prstGeom>
            <a:noFill/>
            <a:ln w="3810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553" name="Rectangle 62"/>
            <p:cNvSpPr>
              <a:spLocks noChangeArrowheads="1"/>
            </p:cNvSpPr>
            <p:nvPr/>
          </p:nvSpPr>
          <p:spPr bwMode="auto">
            <a:xfrm>
              <a:off x="2831" y="2710"/>
              <a:ext cx="581" cy="256"/>
            </a:xfrm>
            <a:prstGeom prst="rect">
              <a:avLst/>
            </a:prstGeom>
            <a:noFill/>
            <a:ln w="9525">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en-US" altLang="zh-CN" sz="2000">
                  <a:solidFill>
                    <a:srgbClr val="000066"/>
                  </a:solidFill>
                  <a:latin typeface="Times New Roman" panose="02020603050405020304" pitchFamily="18" charset="0"/>
                  <a:ea typeface="楷体_GB2312" pitchFamily="49" charset="-122"/>
                </a:rPr>
                <a:t>D</a:t>
              </a:r>
              <a:r>
                <a:rPr lang="en-US" altLang="zh-CN" sz="2000" baseline="-25000">
                  <a:solidFill>
                    <a:srgbClr val="000066"/>
                  </a:solidFill>
                  <a:latin typeface="Times New Roman" panose="02020603050405020304" pitchFamily="18" charset="0"/>
                  <a:ea typeface="楷体_GB2312" pitchFamily="49" charset="-122"/>
                </a:rPr>
                <a:t>4</a:t>
              </a:r>
              <a:r>
                <a:rPr lang="en-US" altLang="zh-CN" sz="2000">
                  <a:solidFill>
                    <a:srgbClr val="000066"/>
                  </a:solidFill>
                  <a:latin typeface="Times New Roman" panose="02020603050405020304" pitchFamily="18" charset="0"/>
                  <a:ea typeface="楷体_GB2312" pitchFamily="49" charset="-122"/>
                </a:rPr>
                <a:t>~ D</a:t>
              </a:r>
              <a:r>
                <a:rPr lang="en-US" altLang="zh-CN" sz="2000" baseline="-25000">
                  <a:solidFill>
                    <a:srgbClr val="000066"/>
                  </a:solidFill>
                  <a:latin typeface="Times New Roman" panose="02020603050405020304" pitchFamily="18" charset="0"/>
                  <a:ea typeface="楷体_GB2312" pitchFamily="49" charset="-122"/>
                </a:rPr>
                <a:t>7</a:t>
              </a:r>
            </a:p>
          </p:txBody>
        </p:sp>
      </p:grpSp>
      <p:grpSp>
        <p:nvGrpSpPr>
          <p:cNvPr id="422180" name="Group 292"/>
          <p:cNvGrpSpPr>
            <a:grpSpLocks/>
          </p:cNvGrpSpPr>
          <p:nvPr/>
        </p:nvGrpSpPr>
        <p:grpSpPr bwMode="auto">
          <a:xfrm>
            <a:off x="0" y="1773238"/>
            <a:ext cx="9144000" cy="915987"/>
            <a:chOff x="0" y="1117"/>
            <a:chExt cx="5760" cy="577"/>
          </a:xfrm>
        </p:grpSpPr>
        <p:sp>
          <p:nvSpPr>
            <p:cNvPr id="22544" name="Line 278"/>
            <p:cNvSpPr>
              <a:spLocks noChangeShapeType="1"/>
            </p:cNvSpPr>
            <p:nvPr/>
          </p:nvSpPr>
          <p:spPr bwMode="auto">
            <a:xfrm flipH="1">
              <a:off x="5496" y="1525"/>
              <a:ext cx="237"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2545" name="Line 279"/>
            <p:cNvSpPr>
              <a:spLocks noChangeShapeType="1"/>
            </p:cNvSpPr>
            <p:nvPr/>
          </p:nvSpPr>
          <p:spPr bwMode="auto">
            <a:xfrm flipH="1">
              <a:off x="4921" y="1531"/>
              <a:ext cx="237"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22546" name="Group 291"/>
            <p:cNvGrpSpPr>
              <a:grpSpLocks/>
            </p:cNvGrpSpPr>
            <p:nvPr/>
          </p:nvGrpSpPr>
          <p:grpSpPr bwMode="auto">
            <a:xfrm>
              <a:off x="0" y="1117"/>
              <a:ext cx="5760" cy="577"/>
              <a:chOff x="0" y="1117"/>
              <a:chExt cx="5760" cy="577"/>
            </a:xfrm>
          </p:grpSpPr>
          <p:sp>
            <p:nvSpPr>
              <p:cNvPr id="22547" name="Rectangle 285"/>
              <p:cNvSpPr>
                <a:spLocks noChangeArrowheads="1"/>
              </p:cNvSpPr>
              <p:nvPr/>
            </p:nvSpPr>
            <p:spPr bwMode="auto">
              <a:xfrm>
                <a:off x="0" y="1275"/>
                <a:ext cx="29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en-US" altLang="zh-CN">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8</a:t>
                </a:r>
              </a:p>
            </p:txBody>
          </p:sp>
          <p:sp>
            <p:nvSpPr>
              <p:cNvPr id="22548" name="Rectangle 286"/>
              <p:cNvSpPr>
                <a:spLocks noChangeArrowheads="1"/>
              </p:cNvSpPr>
              <p:nvPr/>
            </p:nvSpPr>
            <p:spPr bwMode="auto">
              <a:xfrm>
                <a:off x="5465" y="1117"/>
                <a:ext cx="295"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spcBef>
                    <a:spcPct val="50000"/>
                  </a:spcBef>
                </a:pPr>
                <a:r>
                  <a:rPr lang="en-US" altLang="zh-CN">
                    <a:solidFill>
                      <a:srgbClr val="000066"/>
                    </a:solidFill>
                    <a:latin typeface="Times New Roman" panose="02020603050405020304" pitchFamily="18" charset="0"/>
                    <a:ea typeface="楷体_GB2312" pitchFamily="49" charset="-122"/>
                  </a:rPr>
                  <a:t>A</a:t>
                </a:r>
                <a:r>
                  <a:rPr lang="en-US" altLang="zh-CN" baseline="-25000">
                    <a:solidFill>
                      <a:srgbClr val="000066"/>
                    </a:solidFill>
                    <a:latin typeface="Times New Roman" panose="02020603050405020304" pitchFamily="18" charset="0"/>
                    <a:ea typeface="楷体_GB2312" pitchFamily="49" charset="-122"/>
                  </a:rPr>
                  <a:t>8</a:t>
                </a:r>
              </a:p>
            </p:txBody>
          </p:sp>
          <p:grpSp>
            <p:nvGrpSpPr>
              <p:cNvPr id="22549" name="Group 290"/>
              <p:cNvGrpSpPr>
                <a:grpSpLocks/>
              </p:cNvGrpSpPr>
              <p:nvPr/>
            </p:nvGrpSpPr>
            <p:grpSpPr bwMode="auto">
              <a:xfrm>
                <a:off x="5171" y="1344"/>
                <a:ext cx="391" cy="350"/>
                <a:chOff x="5125" y="2818"/>
                <a:chExt cx="391" cy="350"/>
              </a:xfrm>
            </p:grpSpPr>
            <p:sp>
              <p:nvSpPr>
                <p:cNvPr id="22550" name="AutoShape 287"/>
                <p:cNvSpPr>
                  <a:spLocks noChangeArrowheads="1"/>
                </p:cNvSpPr>
                <p:nvPr/>
              </p:nvSpPr>
              <p:spPr bwMode="auto">
                <a:xfrm rot="5400000" flipH="1" flipV="1">
                  <a:off x="5191" y="2843"/>
                  <a:ext cx="350" cy="300"/>
                </a:xfrm>
                <a:prstGeom prst="triangle">
                  <a:avLst>
                    <a:gd name="adj" fmla="val 50000"/>
                  </a:avLst>
                </a:prstGeom>
                <a:solidFill>
                  <a:srgbClr val="FFFFFF"/>
                </a:solidFill>
                <a:ln w="38100">
                  <a:solidFill>
                    <a:srgbClr val="0000CC"/>
                  </a:solidFill>
                  <a:miter lim="800000"/>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sp>
              <p:nvSpPr>
                <p:cNvPr id="22551" name="Oval 288"/>
                <p:cNvSpPr>
                  <a:spLocks noChangeArrowheads="1"/>
                </p:cNvSpPr>
                <p:nvPr/>
              </p:nvSpPr>
              <p:spPr bwMode="auto">
                <a:xfrm rot="5672986" flipH="1">
                  <a:off x="5126" y="2953"/>
                  <a:ext cx="83" cy="85"/>
                </a:xfrm>
                <a:prstGeom prst="ellipse">
                  <a:avLst/>
                </a:prstGeom>
                <a:solidFill>
                  <a:srgbClr val="FFFFFF"/>
                </a:solidFill>
                <a:ln w="38100">
                  <a:solidFill>
                    <a:srgbClr val="0000CC"/>
                  </a:solidFill>
                  <a:round/>
                  <a:headEnd/>
                  <a:tailEnd/>
                </a:ln>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endParaRPr lang="zh-CN" altLang="en-US"/>
                </a:p>
              </p:txBody>
            </p:sp>
          </p:grpSp>
        </p:grpSp>
      </p:grpSp>
    </p:spTree>
    <p:extLst>
      <p:ext uri="{BB962C8B-B14F-4D97-AF65-F5344CB8AC3E}">
        <p14:creationId xmlns:p14="http://schemas.microsoft.com/office/powerpoint/2010/main" val="32954758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21951"/>
                                        </p:tgtEl>
                                        <p:attrNameLst>
                                          <p:attrName>style.visibility</p:attrName>
                                        </p:attrNameLst>
                                      </p:cBhvr>
                                      <p:to>
                                        <p:strVal val="visible"/>
                                      </p:to>
                                    </p:set>
                                    <p:animEffect transition="in" filter="strips(downRight)">
                                      <p:cBhvr>
                                        <p:cTn id="7" dur="500"/>
                                        <p:tgtEl>
                                          <p:spTgt spid="42195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21892"/>
                                        </p:tgtEl>
                                        <p:attrNameLst>
                                          <p:attrName>style.visibility</p:attrName>
                                        </p:attrNameLst>
                                      </p:cBhvr>
                                      <p:to>
                                        <p:strVal val="visible"/>
                                      </p:to>
                                    </p:set>
                                    <p:animEffect transition="in" filter="wipe(left)">
                                      <p:cBhvr>
                                        <p:cTn id="12" dur="500"/>
                                        <p:tgtEl>
                                          <p:spTgt spid="42189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21896"/>
                                        </p:tgtEl>
                                        <p:attrNameLst>
                                          <p:attrName>style.visibility</p:attrName>
                                        </p:attrNameLst>
                                      </p:cBhvr>
                                      <p:to>
                                        <p:strVal val="visible"/>
                                      </p:to>
                                    </p:set>
                                    <p:animEffect transition="in" filter="wipe(left)">
                                      <p:cBhvr>
                                        <p:cTn id="17" dur="500"/>
                                        <p:tgtEl>
                                          <p:spTgt spid="42189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21953"/>
                                        </p:tgtEl>
                                        <p:attrNameLst>
                                          <p:attrName>style.visibility</p:attrName>
                                        </p:attrNameLst>
                                      </p:cBhvr>
                                      <p:to>
                                        <p:strVal val="visible"/>
                                      </p:to>
                                    </p:set>
                                    <p:animEffect transition="in" filter="strips(downRight)">
                                      <p:cBhvr>
                                        <p:cTn id="22" dur="500"/>
                                        <p:tgtEl>
                                          <p:spTgt spid="42195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421948"/>
                                        </p:tgtEl>
                                        <p:attrNameLst>
                                          <p:attrName>style.visibility</p:attrName>
                                        </p:attrNameLst>
                                      </p:cBhvr>
                                      <p:to>
                                        <p:strVal val="visible"/>
                                      </p:to>
                                    </p:set>
                                    <p:animEffect transition="in" filter="wipe(left)">
                                      <p:cBhvr>
                                        <p:cTn id="27" dur="500"/>
                                        <p:tgtEl>
                                          <p:spTgt spid="4219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421944"/>
                                        </p:tgtEl>
                                        <p:attrNameLst>
                                          <p:attrName>style.visibility</p:attrName>
                                        </p:attrNameLst>
                                      </p:cBhvr>
                                      <p:to>
                                        <p:strVal val="visible"/>
                                      </p:to>
                                    </p:set>
                                    <p:animEffect transition="in" filter="strips(downRight)">
                                      <p:cBhvr>
                                        <p:cTn id="32" dur="500"/>
                                        <p:tgtEl>
                                          <p:spTgt spid="42194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21952"/>
                                        </p:tgtEl>
                                        <p:attrNameLst>
                                          <p:attrName>style.visibility</p:attrName>
                                        </p:attrNameLst>
                                      </p:cBhvr>
                                      <p:to>
                                        <p:strVal val="visible"/>
                                      </p:to>
                                    </p:set>
                                    <p:animEffect transition="in" filter="strips(downRight)">
                                      <p:cBhvr>
                                        <p:cTn id="37" dur="500"/>
                                        <p:tgtEl>
                                          <p:spTgt spid="42195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422119"/>
                                        </p:tgtEl>
                                        <p:attrNameLst>
                                          <p:attrName>style.visibility</p:attrName>
                                        </p:attrNameLst>
                                      </p:cBhvr>
                                      <p:to>
                                        <p:strVal val="visible"/>
                                      </p:to>
                                    </p:set>
                                    <p:animEffect transition="in" filter="strips(downRight)">
                                      <p:cBhvr>
                                        <p:cTn id="42" dur="500"/>
                                        <p:tgtEl>
                                          <p:spTgt spid="42211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12" fill="hold" nodeType="clickEffect">
                                  <p:stCondLst>
                                    <p:cond delay="0"/>
                                  </p:stCondLst>
                                  <p:childTnLst>
                                    <p:set>
                                      <p:cBhvr>
                                        <p:cTn id="46" dur="1" fill="hold">
                                          <p:stCondLst>
                                            <p:cond delay="0"/>
                                          </p:stCondLst>
                                        </p:cTn>
                                        <p:tgtEl>
                                          <p:spTgt spid="422180"/>
                                        </p:tgtEl>
                                        <p:attrNameLst>
                                          <p:attrName>style.visibility</p:attrName>
                                        </p:attrNameLst>
                                      </p:cBhvr>
                                      <p:to>
                                        <p:strVal val="visible"/>
                                      </p:to>
                                    </p:set>
                                    <p:animEffect transition="in" filter="strips(downLeft)">
                                      <p:cBhvr>
                                        <p:cTn id="47" dur="500"/>
                                        <p:tgtEl>
                                          <p:spTgt spid="422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951" grpId="0" autoUpdateAnimBg="0"/>
      <p:bldP spid="421952"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93"/>
          <p:cNvGraphicFramePr>
            <a:graphicFrameLocks noChangeAspect="1"/>
          </p:cNvGraphicFramePr>
          <p:nvPr/>
        </p:nvGraphicFramePr>
        <p:xfrm>
          <a:off x="142875" y="1484313"/>
          <a:ext cx="8713788" cy="5543550"/>
        </p:xfrm>
        <a:graphic>
          <a:graphicData uri="http://schemas.openxmlformats.org/presentationml/2006/ole">
            <mc:AlternateContent xmlns:mc="http://schemas.openxmlformats.org/markup-compatibility/2006">
              <mc:Choice xmlns:v="urn:schemas-microsoft-com:vml" Requires="v">
                <p:oleObj spid="_x0000_s20482" name="图片" r:id="rId3" imgW="5588212" imgH="3548200" progId="Word.Picture.8">
                  <p:embed/>
                </p:oleObj>
              </mc:Choice>
              <mc:Fallback>
                <p:oleObj name="图片" r:id="rId3" imgW="5588212" imgH="3548200" progId="Word.Picture.8">
                  <p:embed/>
                  <p:pic>
                    <p:nvPicPr>
                      <p:cNvPr id="23554" name="Object 93"/>
                      <p:cNvPicPr>
                        <a:picLocks noChangeAspect="1" noChangeArrowheads="1"/>
                      </p:cNvPicPr>
                      <p:nvPr/>
                    </p:nvPicPr>
                    <p:blipFill>
                      <a:blip r:embed="rId4">
                        <a:extLst>
                          <a:ext uri="{28A0092B-C50C-407E-A947-70E740481C1C}">
                            <a14:useLocalDpi xmlns:a14="http://schemas.microsoft.com/office/drawing/2010/main" val="0"/>
                          </a:ext>
                        </a:extLst>
                      </a:blip>
                      <a:srcRect t="-1340"/>
                      <a:stretch>
                        <a:fillRect/>
                      </a:stretch>
                    </p:blipFill>
                    <p:spPr bwMode="auto">
                      <a:xfrm>
                        <a:off x="142875" y="1484313"/>
                        <a:ext cx="8713788"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55" name="Rectangle 6"/>
          <p:cNvSpPr>
            <a:spLocks noChangeArrowheads="1"/>
          </p:cNvSpPr>
          <p:nvPr/>
        </p:nvSpPr>
        <p:spPr bwMode="auto">
          <a:xfrm>
            <a:off x="395288" y="404813"/>
            <a:ext cx="7129462"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lr>
                <a:schemeClr val="accent2"/>
              </a:buClr>
              <a:buFont typeface="Wingdings" panose="05000000000000000000" pitchFamily="2" charset="2"/>
              <a:buChar char="o"/>
              <a:defRPr sz="3000" b="1">
                <a:solidFill>
                  <a:schemeClr val="tx1"/>
                </a:solidFill>
                <a:latin typeface="Arial Narrow" panose="020B0606020202030204" pitchFamily="34" charset="0"/>
                <a:ea typeface="楷体_GB2312" pitchFamily="49" charset="-122"/>
              </a:defRPr>
            </a:lvl1pPr>
            <a:lvl2pPr marL="908050" indent="-436563">
              <a:spcBef>
                <a:spcPct val="20000"/>
              </a:spcBef>
              <a:buClr>
                <a:schemeClr val="accent2"/>
              </a:buClr>
              <a:buFont typeface="Wingdings" panose="05000000000000000000" pitchFamily="2" charset="2"/>
              <a:buChar char="n"/>
              <a:defRPr sz="3000" b="1">
                <a:solidFill>
                  <a:schemeClr val="tx1"/>
                </a:solidFill>
                <a:latin typeface="Arial Narrow" panose="020B0606020202030204" pitchFamily="34" charset="0"/>
                <a:ea typeface="楷体_GB2312" pitchFamily="49" charset="-122"/>
              </a:defRPr>
            </a:lvl2pPr>
            <a:lvl3pPr marL="1304925" indent="-395288">
              <a:spcBef>
                <a:spcPct val="20000"/>
              </a:spcBef>
              <a:buClr>
                <a:schemeClr val="accent2"/>
              </a:buClr>
              <a:buFont typeface="Wingdings" panose="05000000000000000000" pitchFamily="2" charset="2"/>
              <a:buChar char="o"/>
              <a:defRPr sz="2800" b="1">
                <a:solidFill>
                  <a:schemeClr val="tx1"/>
                </a:solidFill>
                <a:latin typeface="Arial Narrow" panose="020B0606020202030204" pitchFamily="34" charset="0"/>
                <a:ea typeface="楷体_GB2312" pitchFamily="49" charset="-122"/>
              </a:defRPr>
            </a:lvl3pPr>
            <a:lvl4pPr marL="1693863" indent="-387350">
              <a:spcBef>
                <a:spcPct val="20000"/>
              </a:spcBef>
              <a:buClr>
                <a:schemeClr val="accent2"/>
              </a:buClr>
              <a:buFont typeface="Wingdings" panose="05000000000000000000" pitchFamily="2" charset="2"/>
              <a:buChar char="n"/>
              <a:defRPr sz="2400" b="1">
                <a:solidFill>
                  <a:schemeClr val="tx1"/>
                </a:solidFill>
                <a:latin typeface="Arial Narrow" panose="020B0606020202030204" pitchFamily="34" charset="0"/>
                <a:ea typeface="楷体_GB2312" pitchFamily="49" charset="-122"/>
              </a:defRPr>
            </a:lvl4pPr>
            <a:lvl5pPr marL="2093913" indent="-398463">
              <a:spcBef>
                <a:spcPct val="25000"/>
              </a:spcBef>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5pPr>
            <a:lvl6pPr marL="25511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6pPr>
            <a:lvl7pPr marL="30083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7pPr>
            <a:lvl8pPr marL="34655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8pPr>
            <a:lvl9pPr marL="3922713" indent="-398463" eaLnBrk="0" fontAlgn="base" hangingPunct="0">
              <a:spcBef>
                <a:spcPct val="25000"/>
              </a:spcBef>
              <a:spcAft>
                <a:spcPct val="0"/>
              </a:spcAft>
              <a:buClr>
                <a:schemeClr val="accent2"/>
              </a:buClr>
              <a:buFont typeface="Wingdings" panose="05000000000000000000" pitchFamily="2" charset="2"/>
              <a:buChar char="§"/>
              <a:defRPr sz="2400" b="1">
                <a:solidFill>
                  <a:schemeClr val="tx1"/>
                </a:solidFill>
                <a:latin typeface="Arial Narrow" panose="020B0606020202030204" pitchFamily="34" charset="0"/>
                <a:ea typeface="楷体_GB2312" pitchFamily="49" charset="-122"/>
              </a:defRPr>
            </a:lvl9pPr>
          </a:lstStyle>
          <a:p>
            <a:pPr eaLnBrk="1" hangingPunct="1">
              <a:spcBef>
                <a:spcPct val="0"/>
              </a:spcBef>
              <a:buClrTx/>
              <a:buFontTx/>
              <a:buNone/>
            </a:pPr>
            <a:r>
              <a:rPr lang="en-US" altLang="zh-CN" sz="2800">
                <a:solidFill>
                  <a:schemeClr val="accent2"/>
                </a:solidFill>
                <a:latin typeface="Times New Roman" panose="02020603050405020304" pitchFamily="18" charset="0"/>
                <a:sym typeface="Symbol" panose="05050102010706020507" pitchFamily="18" charset="2"/>
              </a:rPr>
              <a:t>7.2.5</a:t>
            </a:r>
            <a:r>
              <a:rPr lang="en-US" altLang="zh-CN" sz="2800">
                <a:solidFill>
                  <a:schemeClr val="accent2"/>
                </a:solidFill>
                <a:latin typeface="Times New Roman" panose="02020603050405020304" pitchFamily="18" charset="0"/>
              </a:rPr>
              <a:t>  RAM</a:t>
            </a:r>
            <a:r>
              <a:rPr lang="zh-CN" altLang="en-US" sz="2800">
                <a:solidFill>
                  <a:schemeClr val="accent2"/>
                </a:solidFill>
                <a:latin typeface="Times New Roman" panose="02020603050405020304" pitchFamily="18" charset="0"/>
              </a:rPr>
              <a:t>应用举例</a:t>
            </a:r>
            <a:r>
              <a:rPr lang="en-US" altLang="zh-CN" sz="2800">
                <a:solidFill>
                  <a:schemeClr val="accent2"/>
                </a:solidFill>
                <a:latin typeface="Times New Roman" panose="02020603050405020304" pitchFamily="18" charset="0"/>
              </a:rPr>
              <a:t>—LED</a:t>
            </a:r>
            <a:r>
              <a:rPr lang="zh-CN" altLang="en-US" sz="2800">
                <a:solidFill>
                  <a:schemeClr val="accent2"/>
                </a:solidFill>
                <a:latin typeface="Times New Roman" panose="02020603050405020304" pitchFamily="18" charset="0"/>
              </a:rPr>
              <a:t>点阵显示屏</a:t>
            </a:r>
          </a:p>
        </p:txBody>
      </p:sp>
      <p:sp>
        <p:nvSpPr>
          <p:cNvPr id="425055" name="AutoShape 95"/>
          <p:cNvSpPr>
            <a:spLocks noChangeArrowheads="1"/>
          </p:cNvSpPr>
          <p:nvPr/>
        </p:nvSpPr>
        <p:spPr bwMode="auto">
          <a:xfrm>
            <a:off x="6624638" y="5192713"/>
            <a:ext cx="2303462" cy="1189037"/>
          </a:xfrm>
          <a:prstGeom prst="wedgeRoundRectCallout">
            <a:avLst>
              <a:gd name="adj1" fmla="val -53861"/>
              <a:gd name="adj2" fmla="val -82579"/>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zh-CN" altLang="en-US" sz="2400">
                <a:solidFill>
                  <a:srgbClr val="000066"/>
                </a:solidFill>
                <a:latin typeface="Tahoma" panose="020B0604030504040204" pitchFamily="34" charset="0"/>
                <a:ea typeface="楷体_GB2312" pitchFamily="49" charset="-122"/>
              </a:rPr>
              <a:t>计数器控制译码器</a:t>
            </a:r>
            <a:r>
              <a:rPr kumimoji="1" lang="en-US" altLang="zh-CN" sz="2400">
                <a:solidFill>
                  <a:srgbClr val="000066"/>
                </a:solidFill>
                <a:latin typeface="Tahoma" panose="020B0604030504040204" pitchFamily="34" charset="0"/>
                <a:ea typeface="楷体_GB2312" pitchFamily="49" charset="-122"/>
              </a:rPr>
              <a:t>32</a:t>
            </a:r>
            <a:r>
              <a:rPr kumimoji="1" lang="zh-CN" altLang="en-US" sz="2400">
                <a:solidFill>
                  <a:srgbClr val="000066"/>
                </a:solidFill>
                <a:latin typeface="Tahoma" panose="020B0604030504040204" pitchFamily="34" charset="0"/>
                <a:ea typeface="楷体_GB2312" pitchFamily="49" charset="-122"/>
              </a:rPr>
              <a:t>个输出依次为低电平</a:t>
            </a:r>
            <a:endParaRPr kumimoji="1" lang="zh-CN" altLang="en-US" sz="2400">
              <a:solidFill>
                <a:srgbClr val="000066"/>
              </a:solidFill>
              <a:latin typeface="Times New Roman" panose="02020603050405020304" pitchFamily="18" charset="0"/>
              <a:ea typeface="楷体_GB2312" pitchFamily="49" charset="-122"/>
            </a:endParaRPr>
          </a:p>
          <a:p>
            <a:pPr algn="ctr" eaLnBrk="1" hangingPunct="1"/>
            <a:endParaRPr kumimoji="1" lang="en-US" altLang="zh-CN" sz="2400">
              <a:solidFill>
                <a:srgbClr val="000066"/>
              </a:solidFill>
              <a:latin typeface="Tahoma" panose="020B0604030504040204" pitchFamily="34" charset="0"/>
              <a:ea typeface="楷体_GB2312" pitchFamily="49" charset="-122"/>
            </a:endParaRPr>
          </a:p>
        </p:txBody>
      </p:sp>
      <p:sp>
        <p:nvSpPr>
          <p:cNvPr id="425056" name="AutoShape 96"/>
          <p:cNvSpPr>
            <a:spLocks noChangeArrowheads="1"/>
          </p:cNvSpPr>
          <p:nvPr/>
        </p:nvSpPr>
        <p:spPr bwMode="auto">
          <a:xfrm>
            <a:off x="7416800" y="2349500"/>
            <a:ext cx="1727200" cy="1189038"/>
          </a:xfrm>
          <a:prstGeom prst="wedgeRoundRectCallout">
            <a:avLst>
              <a:gd name="adj1" fmla="val -79690"/>
              <a:gd name="adj2" fmla="val 79773"/>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zh-CN" altLang="en-US" sz="2400">
                <a:solidFill>
                  <a:srgbClr val="000066"/>
                </a:solidFill>
                <a:latin typeface="Tahoma" panose="020B0604030504040204" pitchFamily="34" charset="0"/>
                <a:ea typeface="楷体_GB2312" pitchFamily="49" charset="-122"/>
              </a:rPr>
              <a:t>显示屏</a:t>
            </a:r>
          </a:p>
          <a:p>
            <a:pPr algn="ctr" eaLnBrk="1" hangingPunct="1"/>
            <a:r>
              <a:rPr kumimoji="1" lang="zh-CN" altLang="en-US" sz="2400">
                <a:solidFill>
                  <a:srgbClr val="000066"/>
                </a:solidFill>
                <a:latin typeface="Tahoma" panose="020B0604030504040204" pitchFamily="34" charset="0"/>
                <a:ea typeface="楷体_GB2312" pitchFamily="49" charset="-122"/>
              </a:rPr>
              <a:t>逐列扫描</a:t>
            </a:r>
            <a:endParaRPr kumimoji="1" lang="zh-CN" altLang="en-US" sz="2400">
              <a:solidFill>
                <a:srgbClr val="000066"/>
              </a:solidFill>
              <a:latin typeface="Times New Roman" panose="02020603050405020304" pitchFamily="18" charset="0"/>
              <a:ea typeface="楷体_GB2312" pitchFamily="49" charset="-122"/>
            </a:endParaRPr>
          </a:p>
          <a:p>
            <a:pPr algn="ctr" eaLnBrk="1" hangingPunct="1"/>
            <a:endParaRPr kumimoji="1" lang="en-US" altLang="zh-CN" sz="2400">
              <a:solidFill>
                <a:srgbClr val="000066"/>
              </a:solidFill>
              <a:latin typeface="Tahoma" panose="020B0604030504040204" pitchFamily="34" charset="0"/>
              <a:ea typeface="楷体_GB2312" pitchFamily="49" charset="-122"/>
            </a:endParaRPr>
          </a:p>
        </p:txBody>
      </p:sp>
      <p:sp>
        <p:nvSpPr>
          <p:cNvPr id="425057" name="AutoShape 97"/>
          <p:cNvSpPr>
            <a:spLocks noChangeArrowheads="1"/>
          </p:cNvSpPr>
          <p:nvPr/>
        </p:nvSpPr>
        <p:spPr bwMode="auto">
          <a:xfrm>
            <a:off x="3455988" y="4005263"/>
            <a:ext cx="1979612" cy="1800225"/>
          </a:xfrm>
          <a:prstGeom prst="wedgeRoundRectCallout">
            <a:avLst>
              <a:gd name="adj1" fmla="val -78148"/>
              <a:gd name="adj2" fmla="val -47532"/>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zh-CN" altLang="en-US" sz="2400">
                <a:solidFill>
                  <a:srgbClr val="000066"/>
                </a:solidFill>
                <a:latin typeface="Tahoma" panose="020B0604030504040204" pitchFamily="34" charset="0"/>
                <a:ea typeface="楷体_GB2312" pitchFamily="49" charset="-122"/>
              </a:rPr>
              <a:t>存储显示的数据，需要发光存</a:t>
            </a:r>
            <a:r>
              <a:rPr kumimoji="1" lang="en-US" altLang="zh-CN" sz="2400">
                <a:solidFill>
                  <a:srgbClr val="000066"/>
                </a:solidFill>
                <a:latin typeface="Tahoma" panose="020B0604030504040204" pitchFamily="34" charset="0"/>
                <a:ea typeface="楷体_GB2312" pitchFamily="49" charset="-122"/>
              </a:rPr>
              <a:t>1</a:t>
            </a:r>
            <a:r>
              <a:rPr kumimoji="1" lang="zh-CN" altLang="en-US" sz="2400">
                <a:solidFill>
                  <a:srgbClr val="000066"/>
                </a:solidFill>
                <a:latin typeface="Tahoma" panose="020B0604030504040204" pitchFamily="34" charset="0"/>
                <a:ea typeface="楷体_GB2312" pitchFamily="49" charset="-122"/>
              </a:rPr>
              <a:t>，否则存</a:t>
            </a:r>
            <a:r>
              <a:rPr kumimoji="1" lang="en-US" altLang="zh-CN" sz="2400">
                <a:solidFill>
                  <a:srgbClr val="000066"/>
                </a:solidFill>
                <a:latin typeface="Tahoma" panose="020B0604030504040204" pitchFamily="34" charset="0"/>
                <a:ea typeface="楷体_GB2312" pitchFamily="49" charset="-122"/>
              </a:rPr>
              <a:t>0</a:t>
            </a:r>
            <a:r>
              <a:rPr kumimoji="1" lang="zh-CN" altLang="en-US" sz="2400">
                <a:solidFill>
                  <a:srgbClr val="000066"/>
                </a:solidFill>
                <a:latin typeface="Tahoma" panose="020B0604030504040204" pitchFamily="34" charset="0"/>
                <a:ea typeface="楷体_GB2312" pitchFamily="49" charset="-122"/>
              </a:rPr>
              <a:t>。</a:t>
            </a:r>
            <a:endParaRPr kumimoji="1" lang="zh-CN" altLang="en-US" sz="2400">
              <a:solidFill>
                <a:srgbClr val="000066"/>
              </a:solidFill>
              <a:latin typeface="Times New Roman" panose="02020603050405020304" pitchFamily="18" charset="0"/>
              <a:ea typeface="楷体_GB2312" pitchFamily="49" charset="-122"/>
            </a:endParaRPr>
          </a:p>
          <a:p>
            <a:pPr algn="ctr" eaLnBrk="1" hangingPunct="1"/>
            <a:endParaRPr kumimoji="1" lang="en-US" altLang="zh-CN" sz="2400">
              <a:solidFill>
                <a:srgbClr val="000066"/>
              </a:solidFill>
              <a:latin typeface="Tahoma" panose="020B0604030504040204" pitchFamily="34" charset="0"/>
              <a:ea typeface="楷体_GB2312" pitchFamily="49" charset="-122"/>
            </a:endParaRPr>
          </a:p>
        </p:txBody>
      </p:sp>
      <p:sp>
        <p:nvSpPr>
          <p:cNvPr id="425058" name="AutoShape 98"/>
          <p:cNvSpPr>
            <a:spLocks noChangeArrowheads="1"/>
          </p:cNvSpPr>
          <p:nvPr/>
        </p:nvSpPr>
        <p:spPr bwMode="auto">
          <a:xfrm>
            <a:off x="611188" y="1052513"/>
            <a:ext cx="2016125" cy="1331912"/>
          </a:xfrm>
          <a:prstGeom prst="wedgeRoundRectCallout">
            <a:avLst>
              <a:gd name="adj1" fmla="val 60708"/>
              <a:gd name="adj2" fmla="val 68713"/>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algn="ctr" eaLnBrk="1" hangingPunct="1"/>
            <a:r>
              <a:rPr kumimoji="1" lang="zh-CN" altLang="en-US" sz="2400">
                <a:solidFill>
                  <a:srgbClr val="000066"/>
                </a:solidFill>
                <a:latin typeface="Tahoma" panose="020B0604030504040204" pitchFamily="34" charset="0"/>
                <a:ea typeface="楷体_GB2312" pitchFamily="49" charset="-122"/>
              </a:rPr>
              <a:t>通过该缓冲器输入</a:t>
            </a:r>
            <a:r>
              <a:rPr kumimoji="1" lang="en-US" altLang="zh-CN" sz="2400">
                <a:solidFill>
                  <a:srgbClr val="000066"/>
                </a:solidFill>
                <a:latin typeface="Tahoma" panose="020B0604030504040204" pitchFamily="34" charset="0"/>
                <a:ea typeface="楷体_GB2312" pitchFamily="49" charset="-122"/>
              </a:rPr>
              <a:t>RAM</a:t>
            </a:r>
            <a:r>
              <a:rPr kumimoji="1" lang="zh-CN" altLang="en-US" sz="2400">
                <a:solidFill>
                  <a:srgbClr val="000066"/>
                </a:solidFill>
                <a:latin typeface="Tahoma" panose="020B0604030504040204" pitchFamily="34" charset="0"/>
                <a:ea typeface="楷体_GB2312" pitchFamily="49" charset="-122"/>
              </a:rPr>
              <a:t>新的数据</a:t>
            </a:r>
            <a:endParaRPr kumimoji="1" lang="zh-CN" altLang="en-US" sz="2400">
              <a:solidFill>
                <a:srgbClr val="000066"/>
              </a:solidFill>
              <a:latin typeface="Times New Roman" panose="02020603050405020304" pitchFamily="18" charset="0"/>
              <a:ea typeface="楷体_GB2312" pitchFamily="49" charset="-122"/>
            </a:endParaRPr>
          </a:p>
          <a:p>
            <a:pPr algn="ctr" eaLnBrk="1" hangingPunct="1"/>
            <a:endParaRPr kumimoji="1" lang="en-US" altLang="zh-CN" sz="2400">
              <a:solidFill>
                <a:srgbClr val="000066"/>
              </a:solidFill>
              <a:latin typeface="Tahoma" panose="020B0604030504040204" pitchFamily="34" charset="0"/>
              <a:ea typeface="楷体_GB2312" pitchFamily="49" charset="-122"/>
            </a:endParaRPr>
          </a:p>
        </p:txBody>
      </p:sp>
      <p:sp>
        <p:nvSpPr>
          <p:cNvPr id="425059" name="AutoShape 99"/>
          <p:cNvSpPr>
            <a:spLocks noChangeArrowheads="1"/>
          </p:cNvSpPr>
          <p:nvPr/>
        </p:nvSpPr>
        <p:spPr bwMode="auto">
          <a:xfrm>
            <a:off x="0" y="3789363"/>
            <a:ext cx="2303463" cy="2376487"/>
          </a:xfrm>
          <a:prstGeom prst="wedgeRoundRectCallout">
            <a:avLst>
              <a:gd name="adj1" fmla="val 74810"/>
              <a:gd name="adj2" fmla="val 54542"/>
              <a:gd name="adj3" fmla="val 16667"/>
            </a:avLst>
          </a:prstGeom>
          <a:solidFill>
            <a:srgbClr val="CC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Narrow" panose="020B0606020202030204" pitchFamily="34" charset="0"/>
                <a:ea typeface="宋体" panose="02010600030101010101" pitchFamily="2" charset="-122"/>
              </a:defRPr>
            </a:lvl1pPr>
            <a:lvl2pPr marL="742950" indent="-285750">
              <a:defRPr b="1">
                <a:solidFill>
                  <a:schemeClr val="tx1"/>
                </a:solidFill>
                <a:latin typeface="Arial Narrow" panose="020B0606020202030204" pitchFamily="34" charset="0"/>
                <a:ea typeface="宋体" panose="02010600030101010101" pitchFamily="2" charset="-122"/>
              </a:defRPr>
            </a:lvl2pPr>
            <a:lvl3pPr marL="1143000" indent="-228600">
              <a:defRPr b="1">
                <a:solidFill>
                  <a:schemeClr val="tx1"/>
                </a:solidFill>
                <a:latin typeface="Arial Narrow" panose="020B0606020202030204" pitchFamily="34" charset="0"/>
                <a:ea typeface="宋体" panose="02010600030101010101" pitchFamily="2" charset="-122"/>
              </a:defRPr>
            </a:lvl3pPr>
            <a:lvl4pPr marL="1600200" indent="-228600">
              <a:defRPr b="1">
                <a:solidFill>
                  <a:schemeClr val="tx1"/>
                </a:solidFill>
                <a:latin typeface="Arial Narrow" panose="020B0606020202030204" pitchFamily="34" charset="0"/>
                <a:ea typeface="宋体" panose="02010600030101010101" pitchFamily="2" charset="-122"/>
              </a:defRPr>
            </a:lvl4pPr>
            <a:lvl5pPr marL="2057400" indent="-228600">
              <a:defRPr b="1">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Narrow" panose="020B0606020202030204" pitchFamily="34" charset="0"/>
                <a:ea typeface="宋体" panose="02010600030101010101" pitchFamily="2" charset="-122"/>
              </a:defRPr>
            </a:lvl9pPr>
          </a:lstStyle>
          <a:p>
            <a:pPr eaLnBrk="1" hangingPunct="1"/>
            <a:r>
              <a:rPr kumimoji="1" lang="zh-CN" altLang="en-US" sz="2400">
                <a:solidFill>
                  <a:srgbClr val="000066"/>
                </a:solidFill>
                <a:latin typeface="Tahoma" panose="020B0604030504040204" pitchFamily="34" charset="0"/>
                <a:ea typeface="楷体_GB2312" pitchFamily="49" charset="-122"/>
              </a:rPr>
              <a:t>正常时，由计数器产生</a:t>
            </a:r>
            <a:r>
              <a:rPr kumimoji="1" lang="en-US" altLang="zh-CN" sz="2400">
                <a:solidFill>
                  <a:srgbClr val="000066"/>
                </a:solidFill>
                <a:latin typeface="Tahoma" panose="020B0604030504040204" pitchFamily="34" charset="0"/>
                <a:ea typeface="楷体_GB2312" pitchFamily="49" charset="-122"/>
              </a:rPr>
              <a:t>RAM</a:t>
            </a:r>
            <a:r>
              <a:rPr kumimoji="1" lang="zh-CN" altLang="en-US" sz="2400">
                <a:solidFill>
                  <a:srgbClr val="000066"/>
                </a:solidFill>
                <a:latin typeface="Tahoma" panose="020B0604030504040204" pitchFamily="34" charset="0"/>
                <a:ea typeface="楷体_GB2312" pitchFamily="49" charset="-122"/>
              </a:rPr>
              <a:t>地址，更新</a:t>
            </a:r>
            <a:r>
              <a:rPr kumimoji="1" lang="en-US" altLang="zh-CN" sz="2400">
                <a:solidFill>
                  <a:srgbClr val="000066"/>
                </a:solidFill>
                <a:latin typeface="Tahoma" panose="020B0604030504040204" pitchFamily="34" charset="0"/>
                <a:ea typeface="楷体_GB2312" pitchFamily="49" charset="-122"/>
              </a:rPr>
              <a:t>RAM</a:t>
            </a:r>
            <a:r>
              <a:rPr kumimoji="1" lang="zh-CN" altLang="en-US" sz="2400">
                <a:solidFill>
                  <a:srgbClr val="000066"/>
                </a:solidFill>
                <a:latin typeface="Tahoma" panose="020B0604030504040204" pitchFamily="34" charset="0"/>
                <a:ea typeface="楷体_GB2312" pitchFamily="49" charset="-122"/>
              </a:rPr>
              <a:t>数据时，选择外部地址。</a:t>
            </a:r>
            <a:endParaRPr kumimoji="1" lang="zh-CN" altLang="en-US" sz="2400">
              <a:solidFill>
                <a:srgbClr val="000066"/>
              </a:solidFill>
              <a:latin typeface="Times New Roman" panose="02020603050405020304" pitchFamily="18" charset="0"/>
              <a:ea typeface="楷体_GB2312" pitchFamily="49" charset="-122"/>
            </a:endParaRPr>
          </a:p>
          <a:p>
            <a:pPr eaLnBrk="1" hangingPunct="1"/>
            <a:endParaRPr kumimoji="1" lang="en-US" altLang="zh-CN" sz="2400">
              <a:solidFill>
                <a:srgbClr val="000066"/>
              </a:solidFill>
              <a:latin typeface="Tahoma" panose="020B0604030504040204" pitchFamily="34" charset="0"/>
              <a:ea typeface="楷体_GB2312" pitchFamily="49" charset="-122"/>
            </a:endParaRPr>
          </a:p>
        </p:txBody>
      </p:sp>
    </p:spTree>
    <p:extLst>
      <p:ext uri="{BB962C8B-B14F-4D97-AF65-F5344CB8AC3E}">
        <p14:creationId xmlns:p14="http://schemas.microsoft.com/office/powerpoint/2010/main" val="38175428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25056"/>
                                        </p:tgtEl>
                                        <p:attrNameLst>
                                          <p:attrName>style.visibility</p:attrName>
                                        </p:attrNameLst>
                                      </p:cBhvr>
                                      <p:to>
                                        <p:strVal val="visible"/>
                                      </p:to>
                                    </p:set>
                                    <p:animEffect transition="in" filter="wipe(right)">
                                      <p:cBhvr>
                                        <p:cTn id="7" dur="500"/>
                                        <p:tgtEl>
                                          <p:spTgt spid="4250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425055"/>
                                        </p:tgtEl>
                                        <p:attrNameLst>
                                          <p:attrName>style.visibility</p:attrName>
                                        </p:attrNameLst>
                                      </p:cBhvr>
                                      <p:to>
                                        <p:strVal val="visible"/>
                                      </p:to>
                                    </p:set>
                                    <p:animEffect transition="in" filter="wipe(right)">
                                      <p:cBhvr>
                                        <p:cTn id="12" dur="500"/>
                                        <p:tgtEl>
                                          <p:spTgt spid="42505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425057"/>
                                        </p:tgtEl>
                                        <p:attrNameLst>
                                          <p:attrName>style.visibility</p:attrName>
                                        </p:attrNameLst>
                                      </p:cBhvr>
                                      <p:to>
                                        <p:strVal val="visible"/>
                                      </p:to>
                                    </p:set>
                                    <p:animEffect transition="in" filter="wipe(right)">
                                      <p:cBhvr>
                                        <p:cTn id="17" dur="500"/>
                                        <p:tgtEl>
                                          <p:spTgt spid="4250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425058"/>
                                        </p:tgtEl>
                                        <p:attrNameLst>
                                          <p:attrName>style.visibility</p:attrName>
                                        </p:attrNameLst>
                                      </p:cBhvr>
                                      <p:to>
                                        <p:strVal val="visible"/>
                                      </p:to>
                                    </p:set>
                                    <p:animEffect transition="in" filter="wipe(right)">
                                      <p:cBhvr>
                                        <p:cTn id="22" dur="500"/>
                                        <p:tgtEl>
                                          <p:spTgt spid="42505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425059"/>
                                        </p:tgtEl>
                                        <p:attrNameLst>
                                          <p:attrName>style.visibility</p:attrName>
                                        </p:attrNameLst>
                                      </p:cBhvr>
                                      <p:to>
                                        <p:strVal val="visible"/>
                                      </p:to>
                                    </p:set>
                                    <p:animEffect transition="in" filter="wipe(right)">
                                      <p:cBhvr>
                                        <p:cTn id="27" dur="500"/>
                                        <p:tgtEl>
                                          <p:spTgt spid="425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055" grpId="0" animBg="1"/>
      <p:bldP spid="425056" grpId="0" animBg="1"/>
      <p:bldP spid="425057" grpId="0" animBg="1"/>
      <p:bldP spid="425058" grpId="0" animBg="1"/>
      <p:bldP spid="425059"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活字">
  <a:themeElements>
    <a:clrScheme name="木活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活字">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木活字">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TM03090434[[fn=木材纹理]]</Template>
  <TotalTime>386</TotalTime>
  <Words>3364</Words>
  <Application>Microsoft Office PowerPoint</Application>
  <PresentationFormat>全屏显示(4:3)</PresentationFormat>
  <Paragraphs>1051</Paragraphs>
  <Slides>41</Slides>
  <Notes>4</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3</vt:i4>
      </vt:variant>
      <vt:variant>
        <vt:lpstr>幻灯片标题</vt:lpstr>
      </vt:variant>
      <vt:variant>
        <vt:i4>41</vt:i4>
      </vt:variant>
    </vt:vector>
  </HeadingPairs>
  <TitlesOfParts>
    <vt:vector size="56" baseType="lpstr">
      <vt:lpstr>等线</vt:lpstr>
      <vt:lpstr>楷体_GB2312</vt:lpstr>
      <vt:lpstr>Arial</vt:lpstr>
      <vt:lpstr>Arial Narrow</vt:lpstr>
      <vt:lpstr>Georgia</vt:lpstr>
      <vt:lpstr>Rockwell</vt:lpstr>
      <vt:lpstr>Rockwell Condensed</vt:lpstr>
      <vt:lpstr>Tahoma</vt:lpstr>
      <vt:lpstr>Times New Roman</vt:lpstr>
      <vt:lpstr>Verdana</vt:lpstr>
      <vt:lpstr>Wingdings</vt:lpstr>
      <vt:lpstr>木活字</vt:lpstr>
      <vt:lpstr>图片</vt:lpstr>
      <vt:lpstr>Photo Editor 照片</vt:lpstr>
      <vt:lpstr>公式</vt:lpstr>
      <vt:lpstr>电子电路基础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电子电路基础</dc:title>
  <dc:creator>Jeng Shawn</dc:creator>
  <cp:lastModifiedBy>njucn</cp:lastModifiedBy>
  <cp:revision>31</cp:revision>
  <dcterms:created xsi:type="dcterms:W3CDTF">2024-06-19T12:38:22Z</dcterms:created>
  <dcterms:modified xsi:type="dcterms:W3CDTF">2024-10-23T05:28:00Z</dcterms:modified>
</cp:coreProperties>
</file>