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2" r:id="rId1"/>
  </p:sldMasterIdLst>
  <p:notesMasterIdLst>
    <p:notesMasterId r:id="rId78"/>
  </p:notesMasterIdLst>
  <p:sldIdLst>
    <p:sldId id="256" r:id="rId2"/>
    <p:sldId id="437" r:id="rId3"/>
    <p:sldId id="523" r:id="rId4"/>
    <p:sldId id="460" r:id="rId5"/>
    <p:sldId id="526" r:id="rId6"/>
    <p:sldId id="529" r:id="rId7"/>
    <p:sldId id="462" r:id="rId8"/>
    <p:sldId id="530" r:id="rId9"/>
    <p:sldId id="463" r:id="rId10"/>
    <p:sldId id="464" r:id="rId11"/>
    <p:sldId id="531" r:id="rId12"/>
    <p:sldId id="532" r:id="rId13"/>
    <p:sldId id="533" r:id="rId14"/>
    <p:sldId id="534" r:id="rId15"/>
    <p:sldId id="535" r:id="rId16"/>
    <p:sldId id="536" r:id="rId17"/>
    <p:sldId id="537" r:id="rId18"/>
    <p:sldId id="538" r:id="rId19"/>
    <p:sldId id="539" r:id="rId20"/>
    <p:sldId id="540" r:id="rId21"/>
    <p:sldId id="541" r:id="rId22"/>
    <p:sldId id="542" r:id="rId23"/>
    <p:sldId id="543" r:id="rId24"/>
    <p:sldId id="544" r:id="rId25"/>
    <p:sldId id="545" r:id="rId26"/>
    <p:sldId id="546" r:id="rId27"/>
    <p:sldId id="547" r:id="rId28"/>
    <p:sldId id="548" r:id="rId29"/>
    <p:sldId id="549" r:id="rId30"/>
    <p:sldId id="550" r:id="rId31"/>
    <p:sldId id="551" r:id="rId32"/>
    <p:sldId id="552" r:id="rId33"/>
    <p:sldId id="553" r:id="rId34"/>
    <p:sldId id="554" r:id="rId35"/>
    <p:sldId id="555" r:id="rId36"/>
    <p:sldId id="556" r:id="rId37"/>
    <p:sldId id="557" r:id="rId38"/>
    <p:sldId id="558" r:id="rId39"/>
    <p:sldId id="559" r:id="rId40"/>
    <p:sldId id="560" r:id="rId41"/>
    <p:sldId id="561" r:id="rId42"/>
    <p:sldId id="562" r:id="rId43"/>
    <p:sldId id="563" r:id="rId44"/>
    <p:sldId id="564" r:id="rId45"/>
    <p:sldId id="565" r:id="rId46"/>
    <p:sldId id="566" r:id="rId47"/>
    <p:sldId id="567" r:id="rId48"/>
    <p:sldId id="568" r:id="rId49"/>
    <p:sldId id="569" r:id="rId50"/>
    <p:sldId id="570" r:id="rId51"/>
    <p:sldId id="571" r:id="rId52"/>
    <p:sldId id="572" r:id="rId53"/>
    <p:sldId id="573" r:id="rId54"/>
    <p:sldId id="574" r:id="rId55"/>
    <p:sldId id="575" r:id="rId56"/>
    <p:sldId id="576" r:id="rId57"/>
    <p:sldId id="577" r:id="rId58"/>
    <p:sldId id="637" r:id="rId59"/>
    <p:sldId id="638" r:id="rId60"/>
    <p:sldId id="639" r:id="rId61"/>
    <p:sldId id="640" r:id="rId62"/>
    <p:sldId id="641" r:id="rId63"/>
    <p:sldId id="642" r:id="rId64"/>
    <p:sldId id="643" r:id="rId65"/>
    <p:sldId id="644" r:id="rId66"/>
    <p:sldId id="645" r:id="rId67"/>
    <p:sldId id="646" r:id="rId68"/>
    <p:sldId id="487" r:id="rId69"/>
    <p:sldId id="578" r:id="rId70"/>
    <p:sldId id="579" r:id="rId71"/>
    <p:sldId id="580" r:id="rId72"/>
    <p:sldId id="581" r:id="rId73"/>
    <p:sldId id="582" r:id="rId74"/>
    <p:sldId id="583" r:id="rId75"/>
    <p:sldId id="584" r:id="rId76"/>
    <p:sldId id="585" r:id="rId7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0099FF"/>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4065" autoAdjust="0"/>
  </p:normalViewPr>
  <p:slideViewPr>
    <p:cSldViewPr snapToGrid="0">
      <p:cViewPr varScale="1">
        <p:scale>
          <a:sx n="95" d="100"/>
          <a:sy n="95" d="100"/>
        </p:scale>
        <p:origin x="204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 Id="rId5" Type="http://schemas.openxmlformats.org/officeDocument/2006/relationships/image" Target="../media/image27.wmf"/><Relationship Id="rId4" Type="http://schemas.openxmlformats.org/officeDocument/2006/relationships/image" Target="../media/image26.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image" Target="../media/image29.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image" Target="../media/image35.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38.wmf"/><Relationship Id="rId1" Type="http://schemas.openxmlformats.org/officeDocument/2006/relationships/image" Target="../media/image37.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image" Target="../media/image41.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image" Target="../media/image47.wmf"/><Relationship Id="rId1" Type="http://schemas.openxmlformats.org/officeDocument/2006/relationships/image" Target="../media/image46.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image" Target="../media/image51.wmf"/><Relationship Id="rId1" Type="http://schemas.openxmlformats.org/officeDocument/2006/relationships/image" Target="../media/image50.w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image" Target="../media/image51.wmf"/><Relationship Id="rId1" Type="http://schemas.openxmlformats.org/officeDocument/2006/relationships/image" Target="../media/image53.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image" Target="../media/image57.wmf"/><Relationship Id="rId1" Type="http://schemas.openxmlformats.org/officeDocument/2006/relationships/image" Target="../media/image56.wmf"/><Relationship Id="rId5" Type="http://schemas.openxmlformats.org/officeDocument/2006/relationships/image" Target="../media/image60.wmf"/><Relationship Id="rId4" Type="http://schemas.openxmlformats.org/officeDocument/2006/relationships/image" Target="../media/image59.wmf"/></Relationships>
</file>

<file path=ppt/drawings/_rels/vmlDrawing33.vml.rels><?xml version="1.0" encoding="UTF-8" standalone="yes"?>
<Relationships xmlns="http://schemas.openxmlformats.org/package/2006/relationships"><Relationship Id="rId2" Type="http://schemas.openxmlformats.org/officeDocument/2006/relationships/image" Target="../media/image62.wmf"/><Relationship Id="rId1" Type="http://schemas.openxmlformats.org/officeDocument/2006/relationships/image" Target="../media/image61.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35.vml.rels><?xml version="1.0" encoding="UTF-8" standalone="yes"?>
<Relationships xmlns="http://schemas.openxmlformats.org/package/2006/relationships"><Relationship Id="rId3" Type="http://schemas.openxmlformats.org/officeDocument/2006/relationships/image" Target="../media/image65.wmf"/><Relationship Id="rId2" Type="http://schemas.openxmlformats.org/officeDocument/2006/relationships/image" Target="../media/image64.wmf"/><Relationship Id="rId1" Type="http://schemas.openxmlformats.org/officeDocument/2006/relationships/image" Target="../media/image63.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66.wmf"/></Relationships>
</file>

<file path=ppt/drawings/_rels/vmlDrawing37.vml.rels><?xml version="1.0" encoding="UTF-8" standalone="yes"?>
<Relationships xmlns="http://schemas.openxmlformats.org/package/2006/relationships"><Relationship Id="rId2" Type="http://schemas.openxmlformats.org/officeDocument/2006/relationships/image" Target="../media/image68.wmf"/><Relationship Id="rId1" Type="http://schemas.openxmlformats.org/officeDocument/2006/relationships/image" Target="../media/image67.wmf"/></Relationships>
</file>

<file path=ppt/drawings/_rels/vmlDrawing38.v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image" Target="../media/image64.wmf"/><Relationship Id="rId1" Type="http://schemas.openxmlformats.org/officeDocument/2006/relationships/image" Target="../media/image63.wmf"/></Relationships>
</file>

<file path=ppt/drawings/_rels/vmlDrawing39.vml.rels><?xml version="1.0" encoding="UTF-8" standalone="yes"?>
<Relationships xmlns="http://schemas.openxmlformats.org/package/2006/relationships"><Relationship Id="rId3" Type="http://schemas.openxmlformats.org/officeDocument/2006/relationships/image" Target="../media/image72.wmf"/><Relationship Id="rId2" Type="http://schemas.openxmlformats.org/officeDocument/2006/relationships/image" Target="../media/image71.wmf"/><Relationship Id="rId1" Type="http://schemas.openxmlformats.org/officeDocument/2006/relationships/image" Target="../media/image70.wmf"/><Relationship Id="rId4" Type="http://schemas.openxmlformats.org/officeDocument/2006/relationships/image" Target="../media/image73.w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74.wmf"/></Relationships>
</file>

<file path=ppt/drawings/_rels/vmlDrawing41.vml.rels><?xml version="1.0" encoding="UTF-8" standalone="yes"?>
<Relationships xmlns="http://schemas.openxmlformats.org/package/2006/relationships"><Relationship Id="rId3" Type="http://schemas.openxmlformats.org/officeDocument/2006/relationships/image" Target="../media/image77.wmf"/><Relationship Id="rId2" Type="http://schemas.openxmlformats.org/officeDocument/2006/relationships/image" Target="../media/image76.wmf"/><Relationship Id="rId1" Type="http://schemas.openxmlformats.org/officeDocument/2006/relationships/image" Target="../media/image75.wmf"/></Relationships>
</file>

<file path=ppt/drawings/_rels/vmlDrawing42.vml.rels><?xml version="1.0" encoding="UTF-8" standalone="yes"?>
<Relationships xmlns="http://schemas.openxmlformats.org/package/2006/relationships"><Relationship Id="rId3" Type="http://schemas.openxmlformats.org/officeDocument/2006/relationships/image" Target="../media/image80.wmf"/><Relationship Id="rId2" Type="http://schemas.openxmlformats.org/officeDocument/2006/relationships/image" Target="../media/image79.wmf"/><Relationship Id="rId1" Type="http://schemas.openxmlformats.org/officeDocument/2006/relationships/image" Target="../media/image78.wmf"/></Relationships>
</file>

<file path=ppt/drawings/_rels/vmlDrawing43.vml.rels><?xml version="1.0" encoding="UTF-8" standalone="yes"?>
<Relationships xmlns="http://schemas.openxmlformats.org/package/2006/relationships"><Relationship Id="rId3" Type="http://schemas.openxmlformats.org/officeDocument/2006/relationships/image" Target="../media/image83.wmf"/><Relationship Id="rId2" Type="http://schemas.openxmlformats.org/officeDocument/2006/relationships/image" Target="../media/image82.wmf"/><Relationship Id="rId1" Type="http://schemas.openxmlformats.org/officeDocument/2006/relationships/image" Target="../media/image81.wmf"/><Relationship Id="rId5" Type="http://schemas.openxmlformats.org/officeDocument/2006/relationships/image" Target="../media/image85.wmf"/><Relationship Id="rId4" Type="http://schemas.openxmlformats.org/officeDocument/2006/relationships/image" Target="../media/image84.wmf"/></Relationships>
</file>

<file path=ppt/drawings/_rels/vmlDrawing44.vml.rels><?xml version="1.0" encoding="UTF-8" standalone="yes"?>
<Relationships xmlns="http://schemas.openxmlformats.org/package/2006/relationships"><Relationship Id="rId2" Type="http://schemas.openxmlformats.org/officeDocument/2006/relationships/image" Target="../media/image87.wmf"/><Relationship Id="rId1" Type="http://schemas.openxmlformats.org/officeDocument/2006/relationships/image" Target="../media/image86.wmf"/></Relationships>
</file>

<file path=ppt/drawings/_rels/vmlDrawing45.vml.rels><?xml version="1.0" encoding="UTF-8" standalone="yes"?>
<Relationships xmlns="http://schemas.openxmlformats.org/package/2006/relationships"><Relationship Id="rId2" Type="http://schemas.openxmlformats.org/officeDocument/2006/relationships/image" Target="../media/image89.wmf"/><Relationship Id="rId1" Type="http://schemas.openxmlformats.org/officeDocument/2006/relationships/image" Target="../media/image88.wmf"/></Relationships>
</file>

<file path=ppt/drawings/_rels/vmlDrawing46.vml.rels><?xml version="1.0" encoding="UTF-8" standalone="yes"?>
<Relationships xmlns="http://schemas.openxmlformats.org/package/2006/relationships"><Relationship Id="rId3" Type="http://schemas.openxmlformats.org/officeDocument/2006/relationships/image" Target="../media/image92.wmf"/><Relationship Id="rId2" Type="http://schemas.openxmlformats.org/officeDocument/2006/relationships/image" Target="../media/image91.wmf"/><Relationship Id="rId1" Type="http://schemas.openxmlformats.org/officeDocument/2006/relationships/image" Target="../media/image90.wmf"/><Relationship Id="rId4" Type="http://schemas.openxmlformats.org/officeDocument/2006/relationships/image" Target="../media/image75.wmf"/></Relationships>
</file>

<file path=ppt/drawings/_rels/vmlDrawing47.vml.rels><?xml version="1.0" encoding="UTF-8" standalone="yes"?>
<Relationships xmlns="http://schemas.openxmlformats.org/package/2006/relationships"><Relationship Id="rId3" Type="http://schemas.openxmlformats.org/officeDocument/2006/relationships/image" Target="../media/image95.wmf"/><Relationship Id="rId2" Type="http://schemas.openxmlformats.org/officeDocument/2006/relationships/image" Target="../media/image94.wmf"/><Relationship Id="rId1" Type="http://schemas.openxmlformats.org/officeDocument/2006/relationships/image" Target="../media/image93.wmf"/><Relationship Id="rId5" Type="http://schemas.openxmlformats.org/officeDocument/2006/relationships/image" Target="../media/image97.wmf"/><Relationship Id="rId4" Type="http://schemas.openxmlformats.org/officeDocument/2006/relationships/image" Target="../media/image96.wmf"/></Relationships>
</file>

<file path=ppt/drawings/_rels/vmlDrawing48.vml.rels><?xml version="1.0" encoding="UTF-8" standalone="yes"?>
<Relationships xmlns="http://schemas.openxmlformats.org/package/2006/relationships"><Relationship Id="rId3" Type="http://schemas.openxmlformats.org/officeDocument/2006/relationships/image" Target="../media/image100.wmf"/><Relationship Id="rId2" Type="http://schemas.openxmlformats.org/officeDocument/2006/relationships/image" Target="../media/image99.wmf"/><Relationship Id="rId1" Type="http://schemas.openxmlformats.org/officeDocument/2006/relationships/image" Target="../media/image98.w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01.w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102.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102.e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102.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102.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102.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102.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102.e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103.w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104.e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10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88B50A-B17D-424E-9A79-165AAB328B8B}" type="datetimeFigureOut">
              <a:rPr lang="zh-CN" altLang="en-US" smtClean="0"/>
              <a:t>2024/9/30</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B3CA91-00E5-42BC-8F96-04AE44849E72}" type="slidenum">
              <a:rPr lang="zh-CN" altLang="en-US" smtClean="0"/>
              <a:t>‹#›</a:t>
            </a:fld>
            <a:endParaRPr lang="zh-CN" altLang="en-US"/>
          </a:p>
        </p:txBody>
      </p:sp>
    </p:spTree>
    <p:extLst>
      <p:ext uri="{BB962C8B-B14F-4D97-AF65-F5344CB8AC3E}">
        <p14:creationId xmlns:p14="http://schemas.microsoft.com/office/powerpoint/2010/main" val="3771456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C38C06-25BA-4513-8DAF-BA2718D86095}" type="slidenum">
              <a:rPr lang="en-US" altLang="zh-CN"/>
              <a:pPr/>
              <a:t>21</a:t>
            </a:fld>
            <a:endParaRPr lang="en-US" altLang="zh-CN"/>
          </a:p>
        </p:txBody>
      </p:sp>
      <p:sp>
        <p:nvSpPr>
          <p:cNvPr id="410626" name="Rectangle 2"/>
          <p:cNvSpPr>
            <a:spLocks noGrp="1" noRot="1" noChangeAspect="1" noChangeArrowheads="1" noTextEdit="1"/>
          </p:cNvSpPr>
          <p:nvPr>
            <p:ph type="sldImg"/>
          </p:nvPr>
        </p:nvSpPr>
        <p:spPr>
          <a:ln/>
        </p:spPr>
      </p:sp>
      <p:sp>
        <p:nvSpPr>
          <p:cNvPr id="410627" name="Rectangle 3"/>
          <p:cNvSpPr>
            <a:spLocks noGrp="1" noChangeArrowheads="1"/>
          </p:cNvSpPr>
          <p:nvPr>
            <p:ph type="body" idx="1"/>
          </p:nvPr>
        </p:nvSpPr>
        <p:spPr>
          <a:xfrm>
            <a:off x="685800" y="4343400"/>
            <a:ext cx="5486400" cy="4114800"/>
          </a:xfrm>
        </p:spPr>
        <p:txBody>
          <a:bodyPr/>
          <a:lstStyle/>
          <a:p>
            <a:r>
              <a:rPr lang="en-US" altLang="zh-CN"/>
              <a:t> </a:t>
            </a:r>
          </a:p>
        </p:txBody>
      </p:sp>
    </p:spTree>
    <p:extLst>
      <p:ext uri="{BB962C8B-B14F-4D97-AF65-F5344CB8AC3E}">
        <p14:creationId xmlns:p14="http://schemas.microsoft.com/office/powerpoint/2010/main" val="2256209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08E03F-FDDF-4C01-AE36-DF8115721BF9}" type="slidenum">
              <a:rPr lang="en-US" altLang="zh-CN"/>
              <a:pPr/>
              <a:t>41</a:t>
            </a:fld>
            <a:endParaRPr lang="en-US" altLang="zh-CN"/>
          </a:p>
        </p:txBody>
      </p:sp>
      <p:sp>
        <p:nvSpPr>
          <p:cNvPr id="440322" name="Rectangle 2"/>
          <p:cNvSpPr>
            <a:spLocks noGrp="1" noRot="1" noChangeAspect="1" noChangeArrowheads="1" noTextEdit="1"/>
          </p:cNvSpPr>
          <p:nvPr>
            <p:ph type="sldImg"/>
          </p:nvPr>
        </p:nvSpPr>
        <p:spPr>
          <a:ln/>
        </p:spPr>
      </p:sp>
      <p:sp>
        <p:nvSpPr>
          <p:cNvPr id="440323" name="Rectangle 3"/>
          <p:cNvSpPr>
            <a:spLocks noGrp="1" noChangeArrowheads="1"/>
          </p:cNvSpPr>
          <p:nvPr>
            <p:ph type="body" idx="1"/>
          </p:nvPr>
        </p:nvSpPr>
        <p:spPr>
          <a:xfrm>
            <a:off x="685800" y="4343400"/>
            <a:ext cx="5486400" cy="4114800"/>
          </a:xfrm>
        </p:spPr>
        <p:txBody>
          <a:bodyPr/>
          <a:lstStyle/>
          <a:p>
            <a:endParaRPr lang="zh-CN" altLang="zh-CN"/>
          </a:p>
        </p:txBody>
      </p:sp>
    </p:spTree>
    <p:extLst>
      <p:ext uri="{BB962C8B-B14F-4D97-AF65-F5344CB8AC3E}">
        <p14:creationId xmlns:p14="http://schemas.microsoft.com/office/powerpoint/2010/main" val="3727587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362258-2054-4BF3-A142-D75D6EEF36D4}" type="slidenum">
              <a:rPr lang="en-US" altLang="zh-CN"/>
              <a:pPr/>
              <a:t>74</a:t>
            </a:fld>
            <a:endParaRPr lang="en-US" altLang="zh-CN"/>
          </a:p>
        </p:txBody>
      </p:sp>
      <p:sp>
        <p:nvSpPr>
          <p:cNvPr id="368642" name="Rectangle 2"/>
          <p:cNvSpPr>
            <a:spLocks noGrp="1" noRot="1" noChangeAspect="1" noChangeArrowheads="1" noTextEdit="1"/>
          </p:cNvSpPr>
          <p:nvPr>
            <p:ph type="sldImg"/>
          </p:nvPr>
        </p:nvSpPr>
        <p:spPr>
          <a:ln/>
        </p:spPr>
      </p:sp>
      <p:sp>
        <p:nvSpPr>
          <p:cNvPr id="368643" name="Rectangle 3"/>
          <p:cNvSpPr>
            <a:spLocks noGrp="1" noChangeArrowheads="1"/>
          </p:cNvSpPr>
          <p:nvPr>
            <p:ph type="body" idx="1"/>
          </p:nvPr>
        </p:nvSpPr>
        <p:spPr/>
        <p:txBody>
          <a:bodyPr/>
          <a:lstStyle/>
          <a:p>
            <a:r>
              <a:rPr lang="zh-CN" altLang="en-US"/>
              <a:t>图中看出，谐波次数越高，幅值分量越小，对原波形的贡献越小，所以在一定条件下可忽略高次谐波。</a:t>
            </a:r>
          </a:p>
        </p:txBody>
      </p:sp>
    </p:spTree>
    <p:extLst>
      <p:ext uri="{BB962C8B-B14F-4D97-AF65-F5344CB8AC3E}">
        <p14:creationId xmlns:p14="http://schemas.microsoft.com/office/powerpoint/2010/main" val="400459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362258-2054-4BF3-A142-D75D6EEF36D4}" type="slidenum">
              <a:rPr lang="en-US" altLang="zh-CN"/>
              <a:pPr/>
              <a:t>75</a:t>
            </a:fld>
            <a:endParaRPr lang="en-US" altLang="zh-CN"/>
          </a:p>
        </p:txBody>
      </p:sp>
      <p:sp>
        <p:nvSpPr>
          <p:cNvPr id="368642" name="Rectangle 2"/>
          <p:cNvSpPr>
            <a:spLocks noGrp="1" noRot="1" noChangeAspect="1" noChangeArrowheads="1" noTextEdit="1"/>
          </p:cNvSpPr>
          <p:nvPr>
            <p:ph type="sldImg"/>
          </p:nvPr>
        </p:nvSpPr>
        <p:spPr>
          <a:ln/>
        </p:spPr>
      </p:sp>
      <p:sp>
        <p:nvSpPr>
          <p:cNvPr id="368643" name="Rectangle 3"/>
          <p:cNvSpPr>
            <a:spLocks noGrp="1" noChangeArrowheads="1"/>
          </p:cNvSpPr>
          <p:nvPr>
            <p:ph type="body" idx="1"/>
          </p:nvPr>
        </p:nvSpPr>
        <p:spPr/>
        <p:txBody>
          <a:bodyPr/>
          <a:lstStyle/>
          <a:p>
            <a:r>
              <a:rPr lang="zh-CN" altLang="en-US"/>
              <a:t>图中看出，谐波次数越高，幅值分量越小，对原波形的贡献越小，所以在一定条件下可忽略高次谐波。</a:t>
            </a:r>
          </a:p>
        </p:txBody>
      </p:sp>
    </p:spTree>
    <p:extLst>
      <p:ext uri="{BB962C8B-B14F-4D97-AF65-F5344CB8AC3E}">
        <p14:creationId xmlns:p14="http://schemas.microsoft.com/office/powerpoint/2010/main" val="3235172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362258-2054-4BF3-A142-D75D6EEF36D4}" type="slidenum">
              <a:rPr lang="en-US" altLang="zh-CN"/>
              <a:pPr/>
              <a:t>76</a:t>
            </a:fld>
            <a:endParaRPr lang="en-US" altLang="zh-CN"/>
          </a:p>
        </p:txBody>
      </p:sp>
      <p:sp>
        <p:nvSpPr>
          <p:cNvPr id="368642" name="Rectangle 2"/>
          <p:cNvSpPr>
            <a:spLocks noGrp="1" noRot="1" noChangeAspect="1" noChangeArrowheads="1" noTextEdit="1"/>
          </p:cNvSpPr>
          <p:nvPr>
            <p:ph type="sldImg"/>
          </p:nvPr>
        </p:nvSpPr>
        <p:spPr>
          <a:ln/>
        </p:spPr>
      </p:sp>
      <p:sp>
        <p:nvSpPr>
          <p:cNvPr id="368643" name="Rectangle 3"/>
          <p:cNvSpPr>
            <a:spLocks noGrp="1" noChangeArrowheads="1"/>
          </p:cNvSpPr>
          <p:nvPr>
            <p:ph type="body" idx="1"/>
          </p:nvPr>
        </p:nvSpPr>
        <p:spPr/>
        <p:txBody>
          <a:bodyPr/>
          <a:lstStyle/>
          <a:p>
            <a:r>
              <a:rPr lang="zh-CN" altLang="en-US"/>
              <a:t>图中看出，谐波次数越高，幅值分量越小，对原波形的贡献越小，所以在一定条件下可忽略高次谐波。</a:t>
            </a:r>
          </a:p>
        </p:txBody>
      </p:sp>
    </p:spTree>
    <p:extLst>
      <p:ext uri="{BB962C8B-B14F-4D97-AF65-F5344CB8AC3E}">
        <p14:creationId xmlns:p14="http://schemas.microsoft.com/office/powerpoint/2010/main" val="68378941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F6F3187A-E8BF-4572-8554-E1B94456778F}" type="datetime1">
              <a:rPr lang="en-US" altLang="zh-CN" smtClean="0"/>
              <a:t>9/30/2024</a:t>
            </a:fld>
            <a:endParaRPr lang="en-US" dirty="0"/>
          </a:p>
        </p:txBody>
      </p:sp>
      <p:sp>
        <p:nvSpPr>
          <p:cNvPr id="5" name="Footer Placeholder 4"/>
          <p:cNvSpPr>
            <a:spLocks noGrp="1"/>
          </p:cNvSpPr>
          <p:nvPr>
            <p:ph type="ftr" sz="quarter" idx="11"/>
          </p:nvPr>
        </p:nvSpPr>
        <p:spPr>
          <a:xfrm>
            <a:off x="812805" y="6272785"/>
            <a:ext cx="4745736" cy="365125"/>
          </a:xfrm>
        </p:spPr>
        <p:txBody>
          <a:bodyPr/>
          <a:lstStyle/>
          <a:p>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30964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113AE142-B161-43D0-BC76-1D5C5EB65F62}" type="datetime1">
              <a:rPr lang="en-US" altLang="zh-CN" smtClean="0"/>
              <a:t>9/30/2024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496145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zh-CN" altLang="en-US"/>
              <a:t>单击此处编辑母版标题样式</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fld id="{03670BE4-F528-4EFE-ABD6-84E74FFDFC23}" type="datetime1">
              <a:rPr lang="en-US" altLang="zh-CN" smtClean="0"/>
              <a:t>9/30/2024</a:t>
            </a:fld>
            <a:endParaRPr lang="en-US" dirty="0"/>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endParaRPr lang="en-US" dirty="0"/>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56241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1B0515F4-3B14-4DCF-B968-DC1296025B5C}" type="datetime1">
              <a:rPr lang="en-US" altLang="zh-CN" smtClean="0"/>
              <a:t>9/30/2024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727140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87E1D09A-4506-413C-8F8B-00E170C267E2}" type="datetime1">
              <a:rPr lang="en-US" altLang="zh-CN" smtClean="0"/>
              <a:t>9/30/2024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30070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1FA1570F-513C-42AB-8237-D35FCD225A42}" type="datetime1">
              <a:rPr lang="en-US" altLang="zh-CN" smtClean="0"/>
              <a:t>9/30/2024</a:t>
            </a:fld>
            <a:endParaRPr lang="en-US" dirty="0"/>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91375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FE4442-BA5F-4376-B2B3-5583ABE0E03C}" type="datetime1">
              <a:rPr lang="en-US" altLang="zh-CN" smtClean="0"/>
              <a:t>9/30/2024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38473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zh-CN" altLang="en-US"/>
              <a:t>单击此处编辑母版标题样式</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fld id="{B9516567-03EB-4D4F-9FC8-2B328C359B2A}" type="datetime1">
              <a:rPr lang="en-US" altLang="zh-CN" smtClean="0"/>
              <a:t>9/30/2024</a:t>
            </a:fld>
            <a:endParaRPr lang="en-US" dirty="0"/>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50841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0" y="0"/>
            <a:ext cx="6227805"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fld id="{42FA96E3-B4A6-44A5-BE43-47C2D4A30BD8}" type="datetime1">
              <a:rPr lang="en-US" altLang="zh-CN" smtClean="0"/>
              <a:t>9/30/2024</a:t>
            </a:fld>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28580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C0381E06-CB85-452A-AAD0-7D8B010AA80F}" type="datetime1">
              <a:rPr lang="en-US" altLang="zh-CN" smtClean="0"/>
              <a:t>9/30/2024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40216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9E127350-7CA6-4BC9-BF6B-ADC11C000F9D}" type="datetime1">
              <a:rPr lang="en-US" altLang="zh-CN" smtClean="0"/>
              <a:t>9/30/2024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89004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13" cstate="print">
            <a:lum bright="70000" contrast="-70000"/>
            <a:extLst>
              <a:ext uri="{28A0092B-C50C-407E-A947-70E740481C1C}">
                <a14:useLocalDpi xmlns:a14="http://schemas.microsoft.com/office/drawing/2010/main" val="0"/>
              </a:ext>
            </a:extLst>
          </a:blip>
          <a:stretch>
            <a:fillRect/>
          </a:stretch>
        </p:blipFill>
        <p:spPr>
          <a:xfrm>
            <a:off x="7092011" y="171449"/>
            <a:ext cx="1908754" cy="2392866"/>
          </a:xfrm>
          <a:prstGeom prst="rect">
            <a:avLst/>
          </a:prstGeom>
        </p:spPr>
      </p:pic>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4">
                <a:duotone>
                  <a:schemeClr val="accent1">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fld id="{FD5C9B09-530A-4AE7-857C-3A5513713535}" type="datetime1">
              <a:rPr lang="en-US" altLang="zh-CN" smtClean="0"/>
              <a:t>9/30/2024</a:t>
            </a:fld>
            <a:endParaRPr lang="en-US" dirty="0"/>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20763965"/>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hdr="0" ftr="0" dt="0"/>
  <p:txStyles>
    <p:titleStyle>
      <a:lvl1pPr algn="l" defTabSz="914400" rtl="0" eaLnBrk="1" latinLnBrk="0" hangingPunct="1">
        <a:lnSpc>
          <a:spcPct val="90000"/>
        </a:lnSpc>
        <a:spcBef>
          <a:spcPct val="0"/>
        </a:spcBef>
        <a:buNone/>
        <a:defRPr sz="4200" b="0" kern="1200" cap="all" baseline="0">
          <a:blipFill>
            <a:blip r:embed="rId1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ch05-6.ppt" TargetMode="External"/><Relationship Id="rId3" Type="http://schemas.openxmlformats.org/officeDocument/2006/relationships/slide" Target="slide6.xml"/><Relationship Id="rId7" Type="http://schemas.openxmlformats.org/officeDocument/2006/relationships/hyperlink" Target="ch05-3.ppt" TargetMode="Externa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hyperlink" Target="ch05-5.ppt" TargetMode="External"/><Relationship Id="rId5" Type="http://schemas.openxmlformats.org/officeDocument/2006/relationships/hyperlink" Target="ch05-4.ppt" TargetMode="External"/><Relationship Id="rId4" Type="http://schemas.openxmlformats.org/officeDocument/2006/relationships/hyperlink" Target="ch05-2.pp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7.wmf"/><Relationship Id="rId5" Type="http://schemas.openxmlformats.org/officeDocument/2006/relationships/oleObject" Target="../embeddings/oleObject2.bin"/><Relationship Id="rId4" Type="http://schemas.openxmlformats.org/officeDocument/2006/relationships/image" Target="../media/image6.wmf"/></Relationships>
</file>

<file path=ppt/slides/_rels/slide6.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slide" Target="slide7.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9.wmf"/><Relationship Id="rId5" Type="http://schemas.openxmlformats.org/officeDocument/2006/relationships/oleObject" Target="../embeddings/oleObject4.bin"/><Relationship Id="rId4" Type="http://schemas.openxmlformats.org/officeDocument/2006/relationships/image" Target="../media/image8.w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10.w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12.wmf"/><Relationship Id="rId5" Type="http://schemas.openxmlformats.org/officeDocument/2006/relationships/oleObject" Target="../embeddings/oleObject7.bin"/><Relationship Id="rId4" Type="http://schemas.openxmlformats.org/officeDocument/2006/relationships/image" Target="../media/image11.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14.wmf"/><Relationship Id="rId5" Type="http://schemas.openxmlformats.org/officeDocument/2006/relationships/oleObject" Target="../embeddings/oleObject9.bin"/><Relationship Id="rId4" Type="http://schemas.openxmlformats.org/officeDocument/2006/relationships/image" Target="../media/image13.wmf"/></Relationships>
</file>

<file path=ppt/slides/_rels/slide11.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slide" Target="slide3.xml"/><Relationship Id="rId1" Type="http://schemas.openxmlformats.org/officeDocument/2006/relationships/slideLayout" Target="../slideLayouts/slideLayout1.xml"/><Relationship Id="rId4" Type="http://schemas.openxmlformats.org/officeDocument/2006/relationships/slide" Target="slide13.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15.w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17.wmf"/><Relationship Id="rId5" Type="http://schemas.openxmlformats.org/officeDocument/2006/relationships/oleObject" Target="../embeddings/oleObject12.bin"/><Relationship Id="rId4" Type="http://schemas.openxmlformats.org/officeDocument/2006/relationships/image" Target="../media/image16.w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19.wmf"/><Relationship Id="rId5" Type="http://schemas.openxmlformats.org/officeDocument/2006/relationships/oleObject" Target="../embeddings/oleObject14.bin"/><Relationship Id="rId4" Type="http://schemas.openxmlformats.org/officeDocument/2006/relationships/image" Target="../media/image18.w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oleObject" Target="../embeddings/oleObject16.bin"/><Relationship Id="rId4" Type="http://schemas.openxmlformats.org/officeDocument/2006/relationships/image" Target="../media/image19.w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7.bin"/><Relationship Id="rId7" Type="http://schemas.openxmlformats.org/officeDocument/2006/relationships/oleObject" Target="../embeddings/oleObject19.bin"/><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20.wmf"/><Relationship Id="rId5" Type="http://schemas.openxmlformats.org/officeDocument/2006/relationships/oleObject" Target="../embeddings/oleObject18.bin"/><Relationship Id="rId4" Type="http://schemas.openxmlformats.org/officeDocument/2006/relationships/image" Target="../media/image19.w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image" Target="../media/image21.w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image" Target="../media/image22.wmf"/></Relationships>
</file>

<file path=ppt/slides/_rels/slide19.xml.rels><?xml version="1.0" encoding="UTF-8" standalone="yes"?>
<Relationships xmlns="http://schemas.openxmlformats.org/package/2006/relationships"><Relationship Id="rId8" Type="http://schemas.openxmlformats.org/officeDocument/2006/relationships/image" Target="../media/image25.wmf"/><Relationship Id="rId3" Type="http://schemas.openxmlformats.org/officeDocument/2006/relationships/oleObject" Target="../embeddings/oleObject22.bin"/><Relationship Id="rId7" Type="http://schemas.openxmlformats.org/officeDocument/2006/relationships/oleObject" Target="../embeddings/oleObject24.bin"/><Relationship Id="rId12" Type="http://schemas.openxmlformats.org/officeDocument/2006/relationships/image" Target="../media/image27.wmf"/><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24.wmf"/><Relationship Id="rId11" Type="http://schemas.openxmlformats.org/officeDocument/2006/relationships/oleObject" Target="../embeddings/oleObject26.bin"/><Relationship Id="rId5" Type="http://schemas.openxmlformats.org/officeDocument/2006/relationships/oleObject" Target="../embeddings/oleObject23.bin"/><Relationship Id="rId10" Type="http://schemas.openxmlformats.org/officeDocument/2006/relationships/image" Target="../media/image26.wmf"/><Relationship Id="rId4" Type="http://schemas.openxmlformats.org/officeDocument/2006/relationships/image" Target="../media/image23.wmf"/><Relationship Id="rId9" Type="http://schemas.openxmlformats.org/officeDocument/2006/relationships/oleObject" Target="../embeddings/oleObject25.bin"/></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7.xml"/><Relationship Id="rId1" Type="http://schemas.openxmlformats.org/officeDocument/2006/relationships/vmlDrawing" Target="../drawings/vmlDrawing14.vml"/><Relationship Id="rId4" Type="http://schemas.openxmlformats.org/officeDocument/2006/relationships/image" Target="../media/image28.wmf"/></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30.wmf"/><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oleObject" Target="../embeddings/oleObject29.bin"/><Relationship Id="rId5" Type="http://schemas.openxmlformats.org/officeDocument/2006/relationships/image" Target="../media/image29.wmf"/><Relationship Id="rId4" Type="http://schemas.openxmlformats.org/officeDocument/2006/relationships/oleObject" Target="../embeddings/oleObject28.bin"/></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image" Target="../media/image32.wmf"/><Relationship Id="rId5" Type="http://schemas.openxmlformats.org/officeDocument/2006/relationships/oleObject" Target="../embeddings/oleObject31.bin"/><Relationship Id="rId4" Type="http://schemas.openxmlformats.org/officeDocument/2006/relationships/image" Target="../media/image31.w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7.xml"/><Relationship Id="rId1" Type="http://schemas.openxmlformats.org/officeDocument/2006/relationships/vmlDrawing" Target="../drawings/vmlDrawing17.vml"/><Relationship Id="rId4" Type="http://schemas.openxmlformats.org/officeDocument/2006/relationships/image" Target="../media/image31.w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7.xml"/><Relationship Id="rId1" Type="http://schemas.openxmlformats.org/officeDocument/2006/relationships/vmlDrawing" Target="../drawings/vmlDrawing18.vml"/><Relationship Id="rId6" Type="http://schemas.openxmlformats.org/officeDocument/2006/relationships/image" Target="../media/image34.wmf"/><Relationship Id="rId5" Type="http://schemas.openxmlformats.org/officeDocument/2006/relationships/oleObject" Target="../embeddings/oleObject34.bin"/><Relationship Id="rId4" Type="http://schemas.openxmlformats.org/officeDocument/2006/relationships/image" Target="../media/image33.wmf"/></Relationships>
</file>

<file path=ppt/slides/_rels/slide25.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slide" Target="slide3.xml"/><Relationship Id="rId1" Type="http://schemas.openxmlformats.org/officeDocument/2006/relationships/slideLayout" Target="../slideLayouts/slideLayout1.xml"/><Relationship Id="rId4" Type="http://schemas.openxmlformats.org/officeDocument/2006/relationships/slide" Target="slide10.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7.xml"/><Relationship Id="rId1" Type="http://schemas.openxmlformats.org/officeDocument/2006/relationships/vmlDrawing" Target="../drawings/vmlDrawing19.vml"/><Relationship Id="rId6" Type="http://schemas.openxmlformats.org/officeDocument/2006/relationships/image" Target="../media/image36.wmf"/><Relationship Id="rId5" Type="http://schemas.openxmlformats.org/officeDocument/2006/relationships/oleObject" Target="../embeddings/oleObject36.bin"/><Relationship Id="rId4" Type="http://schemas.openxmlformats.org/officeDocument/2006/relationships/image" Target="../media/image35.wmf"/></Relationships>
</file>

<file path=ppt/slides/_rels/slide27.xml.rels><?xml version="1.0" encoding="UTF-8" standalone="yes"?>
<Relationships xmlns="http://schemas.openxmlformats.org/package/2006/relationships"><Relationship Id="rId8" Type="http://schemas.openxmlformats.org/officeDocument/2006/relationships/image" Target="../media/image39.wmf"/><Relationship Id="rId3" Type="http://schemas.openxmlformats.org/officeDocument/2006/relationships/oleObject" Target="../embeddings/oleObject37.bin"/><Relationship Id="rId7" Type="http://schemas.openxmlformats.org/officeDocument/2006/relationships/oleObject" Target="../embeddings/oleObject39.bin"/><Relationship Id="rId2" Type="http://schemas.openxmlformats.org/officeDocument/2006/relationships/slideLayout" Target="../slideLayouts/slideLayout7.xml"/><Relationship Id="rId1" Type="http://schemas.openxmlformats.org/officeDocument/2006/relationships/vmlDrawing" Target="../drawings/vmlDrawing20.vml"/><Relationship Id="rId6" Type="http://schemas.openxmlformats.org/officeDocument/2006/relationships/image" Target="../media/image38.wmf"/><Relationship Id="rId5" Type="http://schemas.openxmlformats.org/officeDocument/2006/relationships/oleObject" Target="../embeddings/oleObject38.bin"/><Relationship Id="rId4" Type="http://schemas.openxmlformats.org/officeDocument/2006/relationships/image" Target="../media/image37.w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7.xml"/><Relationship Id="rId1" Type="http://schemas.openxmlformats.org/officeDocument/2006/relationships/vmlDrawing" Target="../drawings/vmlDrawing21.vml"/><Relationship Id="rId4" Type="http://schemas.openxmlformats.org/officeDocument/2006/relationships/image" Target="../media/image40.emf"/></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Layout" Target="../slideLayouts/slideLayout7.xml"/><Relationship Id="rId1" Type="http://schemas.openxmlformats.org/officeDocument/2006/relationships/vmlDrawing" Target="../drawings/vmlDrawing22.vml"/><Relationship Id="rId6" Type="http://schemas.openxmlformats.org/officeDocument/2006/relationships/image" Target="../media/image39.wmf"/><Relationship Id="rId5" Type="http://schemas.openxmlformats.org/officeDocument/2006/relationships/oleObject" Target="../embeddings/oleObject42.bin"/><Relationship Id="rId4" Type="http://schemas.openxmlformats.org/officeDocument/2006/relationships/image" Target="../media/image41.wmf"/></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Layout" Target="../slideLayouts/slideLayout7.xml"/><Relationship Id="rId1" Type="http://schemas.openxmlformats.org/officeDocument/2006/relationships/vmlDrawing" Target="../drawings/vmlDrawing23.vml"/><Relationship Id="rId4" Type="http://schemas.openxmlformats.org/officeDocument/2006/relationships/image" Target="../media/image42.w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7.xml"/><Relationship Id="rId1" Type="http://schemas.openxmlformats.org/officeDocument/2006/relationships/vmlDrawing" Target="../drawings/vmlDrawing24.vml"/><Relationship Id="rId4" Type="http://schemas.openxmlformats.org/officeDocument/2006/relationships/image" Target="../media/image43.e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Layout" Target="../slideLayouts/slideLayout7.xml"/><Relationship Id="rId1" Type="http://schemas.openxmlformats.org/officeDocument/2006/relationships/vmlDrawing" Target="../drawings/vmlDrawing25.vml"/><Relationship Id="rId4" Type="http://schemas.openxmlformats.org/officeDocument/2006/relationships/image" Target="../media/image44.wmf"/></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Layout" Target="../slideLayouts/slideLayout7.xml"/><Relationship Id="rId1" Type="http://schemas.openxmlformats.org/officeDocument/2006/relationships/vmlDrawing" Target="../drawings/vmlDrawing26.vml"/><Relationship Id="rId4" Type="http://schemas.openxmlformats.org/officeDocument/2006/relationships/image" Target="../media/image45.wmf"/></Relationships>
</file>

<file path=ppt/slides/_rels/slide34.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4.xml"/><Relationship Id="rId1" Type="http://schemas.openxmlformats.org/officeDocument/2006/relationships/slideLayout" Target="../slideLayouts/slideLayout1.xml"/><Relationship Id="rId5" Type="http://schemas.openxmlformats.org/officeDocument/2006/relationships/slide" Target="slide9.xml"/><Relationship Id="rId4" Type="http://schemas.openxmlformats.org/officeDocument/2006/relationships/slide" Target="slide11.xml"/></Relationships>
</file>

<file path=ppt/slides/_rels/slide35.xml.rels><?xml version="1.0" encoding="UTF-8" standalone="yes"?>
<Relationships xmlns="http://schemas.openxmlformats.org/package/2006/relationships"><Relationship Id="rId8" Type="http://schemas.openxmlformats.org/officeDocument/2006/relationships/image" Target="../media/image48.wmf"/><Relationship Id="rId3" Type="http://schemas.openxmlformats.org/officeDocument/2006/relationships/oleObject" Target="../embeddings/oleObject47.bin"/><Relationship Id="rId7" Type="http://schemas.openxmlformats.org/officeDocument/2006/relationships/oleObject" Target="../embeddings/oleObject49.bin"/><Relationship Id="rId2" Type="http://schemas.openxmlformats.org/officeDocument/2006/relationships/slideLayout" Target="../slideLayouts/slideLayout7.xml"/><Relationship Id="rId1" Type="http://schemas.openxmlformats.org/officeDocument/2006/relationships/vmlDrawing" Target="../drawings/vmlDrawing27.vml"/><Relationship Id="rId6" Type="http://schemas.openxmlformats.org/officeDocument/2006/relationships/image" Target="../media/image47.wmf"/><Relationship Id="rId5" Type="http://schemas.openxmlformats.org/officeDocument/2006/relationships/oleObject" Target="../embeddings/oleObject48.bin"/><Relationship Id="rId4" Type="http://schemas.openxmlformats.org/officeDocument/2006/relationships/image" Target="../media/image46.wmf"/></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Layout" Target="../slideLayouts/slideLayout7.xml"/><Relationship Id="rId1" Type="http://schemas.openxmlformats.org/officeDocument/2006/relationships/vmlDrawing" Target="../drawings/vmlDrawing28.vml"/><Relationship Id="rId4" Type="http://schemas.openxmlformats.org/officeDocument/2006/relationships/image" Target="../media/image49.wmf"/></Relationships>
</file>

<file path=ppt/slides/_rels/slide37.xml.rels><?xml version="1.0" encoding="UTF-8" standalone="yes"?>
<Relationships xmlns="http://schemas.openxmlformats.org/package/2006/relationships"><Relationship Id="rId8" Type="http://schemas.openxmlformats.org/officeDocument/2006/relationships/image" Target="../media/image52.wmf"/><Relationship Id="rId3" Type="http://schemas.openxmlformats.org/officeDocument/2006/relationships/oleObject" Target="../embeddings/oleObject51.bin"/><Relationship Id="rId7" Type="http://schemas.openxmlformats.org/officeDocument/2006/relationships/oleObject" Target="../embeddings/oleObject53.bin"/><Relationship Id="rId2" Type="http://schemas.openxmlformats.org/officeDocument/2006/relationships/slideLayout" Target="../slideLayouts/slideLayout7.xml"/><Relationship Id="rId1" Type="http://schemas.openxmlformats.org/officeDocument/2006/relationships/vmlDrawing" Target="../drawings/vmlDrawing29.vml"/><Relationship Id="rId6" Type="http://schemas.openxmlformats.org/officeDocument/2006/relationships/image" Target="../media/image51.wmf"/><Relationship Id="rId5" Type="http://schemas.openxmlformats.org/officeDocument/2006/relationships/oleObject" Target="../embeddings/oleObject52.bin"/><Relationship Id="rId4" Type="http://schemas.openxmlformats.org/officeDocument/2006/relationships/image" Target="../media/image50.wmf"/></Relationships>
</file>

<file path=ppt/slides/_rels/slide38.xml.rels><?xml version="1.0" encoding="UTF-8" standalone="yes"?>
<Relationships xmlns="http://schemas.openxmlformats.org/package/2006/relationships"><Relationship Id="rId8" Type="http://schemas.openxmlformats.org/officeDocument/2006/relationships/image" Target="../media/image54.wmf"/><Relationship Id="rId3" Type="http://schemas.openxmlformats.org/officeDocument/2006/relationships/oleObject" Target="../embeddings/oleObject54.bin"/><Relationship Id="rId7" Type="http://schemas.openxmlformats.org/officeDocument/2006/relationships/oleObject" Target="../embeddings/oleObject56.bin"/><Relationship Id="rId2" Type="http://schemas.openxmlformats.org/officeDocument/2006/relationships/slideLayout" Target="../slideLayouts/slideLayout7.xml"/><Relationship Id="rId1" Type="http://schemas.openxmlformats.org/officeDocument/2006/relationships/vmlDrawing" Target="../drawings/vmlDrawing30.vml"/><Relationship Id="rId6" Type="http://schemas.openxmlformats.org/officeDocument/2006/relationships/image" Target="../media/image51.wmf"/><Relationship Id="rId5" Type="http://schemas.openxmlformats.org/officeDocument/2006/relationships/oleObject" Target="../embeddings/oleObject55.bin"/><Relationship Id="rId4" Type="http://schemas.openxmlformats.org/officeDocument/2006/relationships/image" Target="../media/image53.wmf"/></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57.bin"/><Relationship Id="rId2" Type="http://schemas.openxmlformats.org/officeDocument/2006/relationships/slideLayout" Target="../slideLayouts/slideLayout7.xml"/><Relationship Id="rId1" Type="http://schemas.openxmlformats.org/officeDocument/2006/relationships/vmlDrawing" Target="../drawings/vmlDrawing31.vml"/><Relationship Id="rId4" Type="http://schemas.openxmlformats.org/officeDocument/2006/relationships/image" Target="../media/image55.emf"/></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61.bin"/><Relationship Id="rId13" Type="http://schemas.openxmlformats.org/officeDocument/2006/relationships/oleObject" Target="../embeddings/oleObject64.bin"/><Relationship Id="rId3" Type="http://schemas.openxmlformats.org/officeDocument/2006/relationships/oleObject" Target="../embeddings/oleObject58.bin"/><Relationship Id="rId7" Type="http://schemas.openxmlformats.org/officeDocument/2006/relationships/oleObject" Target="../embeddings/oleObject60.bin"/><Relationship Id="rId12" Type="http://schemas.openxmlformats.org/officeDocument/2006/relationships/oleObject" Target="../embeddings/oleObject63.bin"/><Relationship Id="rId2" Type="http://schemas.openxmlformats.org/officeDocument/2006/relationships/slideLayout" Target="../slideLayouts/slideLayout7.xml"/><Relationship Id="rId1" Type="http://schemas.openxmlformats.org/officeDocument/2006/relationships/vmlDrawing" Target="../drawings/vmlDrawing32.vml"/><Relationship Id="rId6" Type="http://schemas.openxmlformats.org/officeDocument/2006/relationships/image" Target="../media/image57.wmf"/><Relationship Id="rId11" Type="http://schemas.openxmlformats.org/officeDocument/2006/relationships/image" Target="../media/image59.wmf"/><Relationship Id="rId5" Type="http://schemas.openxmlformats.org/officeDocument/2006/relationships/oleObject" Target="../embeddings/oleObject59.bin"/><Relationship Id="rId10" Type="http://schemas.openxmlformats.org/officeDocument/2006/relationships/oleObject" Target="../embeddings/oleObject62.bin"/><Relationship Id="rId4" Type="http://schemas.openxmlformats.org/officeDocument/2006/relationships/image" Target="../media/image56.wmf"/><Relationship Id="rId9" Type="http://schemas.openxmlformats.org/officeDocument/2006/relationships/image" Target="../media/image58.wmf"/><Relationship Id="rId14" Type="http://schemas.openxmlformats.org/officeDocument/2006/relationships/image" Target="../media/image60.wmf"/></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62.wmf"/><Relationship Id="rId2" Type="http://schemas.openxmlformats.org/officeDocument/2006/relationships/slideLayout" Target="../slideLayouts/slideLayout7.xml"/><Relationship Id="rId1" Type="http://schemas.openxmlformats.org/officeDocument/2006/relationships/vmlDrawing" Target="../drawings/vmlDrawing33.vml"/><Relationship Id="rId6" Type="http://schemas.openxmlformats.org/officeDocument/2006/relationships/oleObject" Target="../embeddings/oleObject66.bin"/><Relationship Id="rId5" Type="http://schemas.openxmlformats.org/officeDocument/2006/relationships/image" Target="../media/image61.wmf"/><Relationship Id="rId4" Type="http://schemas.openxmlformats.org/officeDocument/2006/relationships/oleObject" Target="../embeddings/oleObject65.bin"/></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slideLayout" Target="../slideLayouts/slideLayout7.xml"/><Relationship Id="rId1" Type="http://schemas.openxmlformats.org/officeDocument/2006/relationships/vmlDrawing" Target="../drawings/vmlDrawing34.vml"/><Relationship Id="rId4" Type="http://schemas.openxmlformats.org/officeDocument/2006/relationships/image" Target="../media/image57.wmf"/></Relationships>
</file>

<file path=ppt/slides/_rels/slide43.xml.rels><?xml version="1.0" encoding="UTF-8" standalone="yes"?>
<Relationships xmlns="http://schemas.openxmlformats.org/package/2006/relationships"><Relationship Id="rId8" Type="http://schemas.openxmlformats.org/officeDocument/2006/relationships/image" Target="../media/image65.wmf"/><Relationship Id="rId3" Type="http://schemas.openxmlformats.org/officeDocument/2006/relationships/oleObject" Target="../embeddings/oleObject68.bin"/><Relationship Id="rId7" Type="http://schemas.openxmlformats.org/officeDocument/2006/relationships/oleObject" Target="../embeddings/oleObject70.bin"/><Relationship Id="rId2" Type="http://schemas.openxmlformats.org/officeDocument/2006/relationships/slideLayout" Target="../slideLayouts/slideLayout7.xml"/><Relationship Id="rId1" Type="http://schemas.openxmlformats.org/officeDocument/2006/relationships/vmlDrawing" Target="../drawings/vmlDrawing35.vml"/><Relationship Id="rId6" Type="http://schemas.openxmlformats.org/officeDocument/2006/relationships/image" Target="../media/image64.wmf"/><Relationship Id="rId5" Type="http://schemas.openxmlformats.org/officeDocument/2006/relationships/oleObject" Target="../embeddings/oleObject69.bin"/><Relationship Id="rId4" Type="http://schemas.openxmlformats.org/officeDocument/2006/relationships/image" Target="../media/image63.wmf"/></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71.bin"/><Relationship Id="rId2" Type="http://schemas.openxmlformats.org/officeDocument/2006/relationships/slideLayout" Target="../slideLayouts/slideLayout7.xml"/><Relationship Id="rId1" Type="http://schemas.openxmlformats.org/officeDocument/2006/relationships/vmlDrawing" Target="../drawings/vmlDrawing36.vml"/><Relationship Id="rId4" Type="http://schemas.openxmlformats.org/officeDocument/2006/relationships/image" Target="../media/image66.wmf"/></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72.bin"/><Relationship Id="rId2" Type="http://schemas.openxmlformats.org/officeDocument/2006/relationships/slideLayout" Target="../slideLayouts/slideLayout7.xml"/><Relationship Id="rId1" Type="http://schemas.openxmlformats.org/officeDocument/2006/relationships/vmlDrawing" Target="../drawings/vmlDrawing37.vml"/><Relationship Id="rId6" Type="http://schemas.openxmlformats.org/officeDocument/2006/relationships/image" Target="../media/image68.wmf"/><Relationship Id="rId5" Type="http://schemas.openxmlformats.org/officeDocument/2006/relationships/oleObject" Target="../embeddings/oleObject73.bin"/><Relationship Id="rId4" Type="http://schemas.openxmlformats.org/officeDocument/2006/relationships/image" Target="../media/image67.wmf"/></Relationships>
</file>

<file path=ppt/slides/_rels/slide46.xml.rels><?xml version="1.0" encoding="UTF-8" standalone="yes"?>
<Relationships xmlns="http://schemas.openxmlformats.org/package/2006/relationships"><Relationship Id="rId8" Type="http://schemas.openxmlformats.org/officeDocument/2006/relationships/image" Target="../media/image69.wmf"/><Relationship Id="rId3" Type="http://schemas.openxmlformats.org/officeDocument/2006/relationships/oleObject" Target="../embeddings/oleObject74.bin"/><Relationship Id="rId7" Type="http://schemas.openxmlformats.org/officeDocument/2006/relationships/oleObject" Target="../embeddings/oleObject76.bin"/><Relationship Id="rId2" Type="http://schemas.openxmlformats.org/officeDocument/2006/relationships/slideLayout" Target="../slideLayouts/slideLayout7.xml"/><Relationship Id="rId1" Type="http://schemas.openxmlformats.org/officeDocument/2006/relationships/vmlDrawing" Target="../drawings/vmlDrawing38.vml"/><Relationship Id="rId6" Type="http://schemas.openxmlformats.org/officeDocument/2006/relationships/image" Target="../media/image64.wmf"/><Relationship Id="rId5" Type="http://schemas.openxmlformats.org/officeDocument/2006/relationships/oleObject" Target="../embeddings/oleObject75.bin"/><Relationship Id="rId4" Type="http://schemas.openxmlformats.org/officeDocument/2006/relationships/image" Target="../media/image63.wmf"/></Relationships>
</file>

<file path=ppt/slides/_rels/slide4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8.xml"/><Relationship Id="rId1" Type="http://schemas.openxmlformats.org/officeDocument/2006/relationships/slideLayout" Target="../slideLayouts/slideLayout1.xml"/><Relationship Id="rId6" Type="http://schemas.openxmlformats.org/officeDocument/2006/relationships/slide" Target="slide7.xml"/><Relationship Id="rId5" Type="http://schemas.openxmlformats.org/officeDocument/2006/relationships/slide" Target="slide10.xml"/><Relationship Id="rId4" Type="http://schemas.openxmlformats.org/officeDocument/2006/relationships/slide" Target="slide16.xml"/></Relationships>
</file>

<file path=ppt/slides/_rels/slide48.xml.rels><?xml version="1.0" encoding="UTF-8" standalone="yes"?>
<Relationships xmlns="http://schemas.openxmlformats.org/package/2006/relationships"><Relationship Id="rId8" Type="http://schemas.openxmlformats.org/officeDocument/2006/relationships/image" Target="../media/image72.wmf"/><Relationship Id="rId3" Type="http://schemas.openxmlformats.org/officeDocument/2006/relationships/oleObject" Target="../embeddings/oleObject77.bin"/><Relationship Id="rId7" Type="http://schemas.openxmlformats.org/officeDocument/2006/relationships/oleObject" Target="../embeddings/oleObject79.bin"/><Relationship Id="rId2" Type="http://schemas.openxmlformats.org/officeDocument/2006/relationships/slideLayout" Target="../slideLayouts/slideLayout7.xml"/><Relationship Id="rId1" Type="http://schemas.openxmlformats.org/officeDocument/2006/relationships/vmlDrawing" Target="../drawings/vmlDrawing39.vml"/><Relationship Id="rId6" Type="http://schemas.openxmlformats.org/officeDocument/2006/relationships/image" Target="../media/image71.wmf"/><Relationship Id="rId5" Type="http://schemas.openxmlformats.org/officeDocument/2006/relationships/oleObject" Target="../embeddings/oleObject78.bin"/><Relationship Id="rId10" Type="http://schemas.openxmlformats.org/officeDocument/2006/relationships/image" Target="../media/image73.wmf"/><Relationship Id="rId4" Type="http://schemas.openxmlformats.org/officeDocument/2006/relationships/image" Target="../media/image70.wmf"/><Relationship Id="rId9" Type="http://schemas.openxmlformats.org/officeDocument/2006/relationships/oleObject" Target="../embeddings/oleObject80.bin"/></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81.bin"/><Relationship Id="rId2" Type="http://schemas.openxmlformats.org/officeDocument/2006/relationships/slideLayout" Target="../slideLayouts/slideLayout7.xml"/><Relationship Id="rId1" Type="http://schemas.openxmlformats.org/officeDocument/2006/relationships/vmlDrawing" Target="../drawings/vmlDrawing40.vml"/><Relationship Id="rId4" Type="http://schemas.openxmlformats.org/officeDocument/2006/relationships/image" Target="../media/image74.wmf"/></Relationships>
</file>

<file path=ppt/slides/_rels/slide50.xml.rels><?xml version="1.0" encoding="UTF-8" standalone="yes"?>
<Relationships xmlns="http://schemas.openxmlformats.org/package/2006/relationships"><Relationship Id="rId8" Type="http://schemas.openxmlformats.org/officeDocument/2006/relationships/image" Target="../media/image77.wmf"/><Relationship Id="rId3" Type="http://schemas.openxmlformats.org/officeDocument/2006/relationships/oleObject" Target="../embeddings/oleObject82.bin"/><Relationship Id="rId7" Type="http://schemas.openxmlformats.org/officeDocument/2006/relationships/oleObject" Target="../embeddings/oleObject84.bin"/><Relationship Id="rId2" Type="http://schemas.openxmlformats.org/officeDocument/2006/relationships/slideLayout" Target="../slideLayouts/slideLayout7.xml"/><Relationship Id="rId1" Type="http://schemas.openxmlformats.org/officeDocument/2006/relationships/vmlDrawing" Target="../drawings/vmlDrawing41.vml"/><Relationship Id="rId6" Type="http://schemas.openxmlformats.org/officeDocument/2006/relationships/image" Target="../media/image76.wmf"/><Relationship Id="rId5" Type="http://schemas.openxmlformats.org/officeDocument/2006/relationships/oleObject" Target="../embeddings/oleObject83.bin"/><Relationship Id="rId4" Type="http://schemas.openxmlformats.org/officeDocument/2006/relationships/image" Target="../media/image75.wmf"/></Relationships>
</file>

<file path=ppt/slides/_rels/slide51.xml.rels><?xml version="1.0" encoding="UTF-8" standalone="yes"?>
<Relationships xmlns="http://schemas.openxmlformats.org/package/2006/relationships"><Relationship Id="rId8" Type="http://schemas.openxmlformats.org/officeDocument/2006/relationships/image" Target="../media/image80.wmf"/><Relationship Id="rId3" Type="http://schemas.openxmlformats.org/officeDocument/2006/relationships/oleObject" Target="../embeddings/oleObject85.bin"/><Relationship Id="rId7" Type="http://schemas.openxmlformats.org/officeDocument/2006/relationships/oleObject" Target="../embeddings/oleObject87.bin"/><Relationship Id="rId2" Type="http://schemas.openxmlformats.org/officeDocument/2006/relationships/slideLayout" Target="../slideLayouts/slideLayout7.xml"/><Relationship Id="rId1" Type="http://schemas.openxmlformats.org/officeDocument/2006/relationships/vmlDrawing" Target="../drawings/vmlDrawing42.vml"/><Relationship Id="rId6" Type="http://schemas.openxmlformats.org/officeDocument/2006/relationships/image" Target="../media/image79.wmf"/><Relationship Id="rId5" Type="http://schemas.openxmlformats.org/officeDocument/2006/relationships/oleObject" Target="../embeddings/oleObject86.bin"/><Relationship Id="rId4" Type="http://schemas.openxmlformats.org/officeDocument/2006/relationships/image" Target="../media/image78.wmf"/></Relationships>
</file>

<file path=ppt/slides/_rels/slide52.xml.rels><?xml version="1.0" encoding="UTF-8" standalone="yes"?>
<Relationships xmlns="http://schemas.openxmlformats.org/package/2006/relationships"><Relationship Id="rId8" Type="http://schemas.openxmlformats.org/officeDocument/2006/relationships/image" Target="../media/image83.wmf"/><Relationship Id="rId3" Type="http://schemas.openxmlformats.org/officeDocument/2006/relationships/oleObject" Target="../embeddings/oleObject88.bin"/><Relationship Id="rId7" Type="http://schemas.openxmlformats.org/officeDocument/2006/relationships/oleObject" Target="../embeddings/oleObject90.bin"/><Relationship Id="rId12" Type="http://schemas.openxmlformats.org/officeDocument/2006/relationships/image" Target="../media/image85.wmf"/><Relationship Id="rId2" Type="http://schemas.openxmlformats.org/officeDocument/2006/relationships/slideLayout" Target="../slideLayouts/slideLayout7.xml"/><Relationship Id="rId1" Type="http://schemas.openxmlformats.org/officeDocument/2006/relationships/vmlDrawing" Target="../drawings/vmlDrawing43.vml"/><Relationship Id="rId6" Type="http://schemas.openxmlformats.org/officeDocument/2006/relationships/image" Target="../media/image82.wmf"/><Relationship Id="rId11" Type="http://schemas.openxmlformats.org/officeDocument/2006/relationships/oleObject" Target="../embeddings/oleObject92.bin"/><Relationship Id="rId5" Type="http://schemas.openxmlformats.org/officeDocument/2006/relationships/oleObject" Target="../embeddings/oleObject89.bin"/><Relationship Id="rId10" Type="http://schemas.openxmlformats.org/officeDocument/2006/relationships/image" Target="../media/image84.wmf"/><Relationship Id="rId4" Type="http://schemas.openxmlformats.org/officeDocument/2006/relationships/image" Target="../media/image81.wmf"/><Relationship Id="rId9" Type="http://schemas.openxmlformats.org/officeDocument/2006/relationships/oleObject" Target="../embeddings/oleObject91.bin"/></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93.bin"/><Relationship Id="rId2" Type="http://schemas.openxmlformats.org/officeDocument/2006/relationships/slideLayout" Target="../slideLayouts/slideLayout7.xml"/><Relationship Id="rId1" Type="http://schemas.openxmlformats.org/officeDocument/2006/relationships/vmlDrawing" Target="../drawings/vmlDrawing44.vml"/><Relationship Id="rId6" Type="http://schemas.openxmlformats.org/officeDocument/2006/relationships/image" Target="../media/image87.wmf"/><Relationship Id="rId5" Type="http://schemas.openxmlformats.org/officeDocument/2006/relationships/oleObject" Target="../embeddings/oleObject94.bin"/><Relationship Id="rId4" Type="http://schemas.openxmlformats.org/officeDocument/2006/relationships/image" Target="../media/image86.wmf"/></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95.bin"/><Relationship Id="rId2" Type="http://schemas.openxmlformats.org/officeDocument/2006/relationships/slideLayout" Target="../slideLayouts/slideLayout7.xml"/><Relationship Id="rId1" Type="http://schemas.openxmlformats.org/officeDocument/2006/relationships/vmlDrawing" Target="../drawings/vmlDrawing45.vml"/><Relationship Id="rId6" Type="http://schemas.openxmlformats.org/officeDocument/2006/relationships/image" Target="../media/image89.wmf"/><Relationship Id="rId5" Type="http://schemas.openxmlformats.org/officeDocument/2006/relationships/oleObject" Target="../embeddings/oleObject96.bin"/><Relationship Id="rId4" Type="http://schemas.openxmlformats.org/officeDocument/2006/relationships/image" Target="../media/image88.wmf"/></Relationships>
</file>

<file path=ppt/slides/_rels/slide55.xml.rels><?xml version="1.0" encoding="UTF-8" standalone="yes"?>
<Relationships xmlns="http://schemas.openxmlformats.org/package/2006/relationships"><Relationship Id="rId8" Type="http://schemas.openxmlformats.org/officeDocument/2006/relationships/image" Target="../media/image92.wmf"/><Relationship Id="rId3" Type="http://schemas.openxmlformats.org/officeDocument/2006/relationships/oleObject" Target="../embeddings/oleObject97.bin"/><Relationship Id="rId7" Type="http://schemas.openxmlformats.org/officeDocument/2006/relationships/oleObject" Target="../embeddings/oleObject99.bin"/><Relationship Id="rId2" Type="http://schemas.openxmlformats.org/officeDocument/2006/relationships/slideLayout" Target="../slideLayouts/slideLayout7.xml"/><Relationship Id="rId1" Type="http://schemas.openxmlformats.org/officeDocument/2006/relationships/vmlDrawing" Target="../drawings/vmlDrawing46.vml"/><Relationship Id="rId6" Type="http://schemas.openxmlformats.org/officeDocument/2006/relationships/image" Target="../media/image91.wmf"/><Relationship Id="rId5" Type="http://schemas.openxmlformats.org/officeDocument/2006/relationships/oleObject" Target="../embeddings/oleObject98.bin"/><Relationship Id="rId10" Type="http://schemas.openxmlformats.org/officeDocument/2006/relationships/image" Target="../media/image75.wmf"/><Relationship Id="rId4" Type="http://schemas.openxmlformats.org/officeDocument/2006/relationships/image" Target="../media/image90.wmf"/><Relationship Id="rId9" Type="http://schemas.openxmlformats.org/officeDocument/2006/relationships/oleObject" Target="../embeddings/oleObject100.bin"/></Relationships>
</file>

<file path=ppt/slides/_rels/slide56.xml.rels><?xml version="1.0" encoding="UTF-8" standalone="yes"?>
<Relationships xmlns="http://schemas.openxmlformats.org/package/2006/relationships"><Relationship Id="rId8" Type="http://schemas.openxmlformats.org/officeDocument/2006/relationships/image" Target="../media/image95.wmf"/><Relationship Id="rId3" Type="http://schemas.openxmlformats.org/officeDocument/2006/relationships/oleObject" Target="../embeddings/oleObject101.bin"/><Relationship Id="rId7" Type="http://schemas.openxmlformats.org/officeDocument/2006/relationships/oleObject" Target="../embeddings/oleObject103.bin"/><Relationship Id="rId12" Type="http://schemas.openxmlformats.org/officeDocument/2006/relationships/image" Target="../media/image97.wmf"/><Relationship Id="rId2" Type="http://schemas.openxmlformats.org/officeDocument/2006/relationships/slideLayout" Target="../slideLayouts/slideLayout7.xml"/><Relationship Id="rId1" Type="http://schemas.openxmlformats.org/officeDocument/2006/relationships/vmlDrawing" Target="../drawings/vmlDrawing47.vml"/><Relationship Id="rId6" Type="http://schemas.openxmlformats.org/officeDocument/2006/relationships/image" Target="../media/image94.wmf"/><Relationship Id="rId11" Type="http://schemas.openxmlformats.org/officeDocument/2006/relationships/oleObject" Target="../embeddings/oleObject105.bin"/><Relationship Id="rId5" Type="http://schemas.openxmlformats.org/officeDocument/2006/relationships/oleObject" Target="../embeddings/oleObject102.bin"/><Relationship Id="rId10" Type="http://schemas.openxmlformats.org/officeDocument/2006/relationships/image" Target="../media/image96.wmf"/><Relationship Id="rId4" Type="http://schemas.openxmlformats.org/officeDocument/2006/relationships/image" Target="../media/image93.wmf"/><Relationship Id="rId9" Type="http://schemas.openxmlformats.org/officeDocument/2006/relationships/oleObject" Target="../embeddings/oleObject104.bin"/></Relationships>
</file>

<file path=ppt/slides/_rels/slide57.xml.rels><?xml version="1.0" encoding="UTF-8" standalone="yes"?>
<Relationships xmlns="http://schemas.openxmlformats.org/package/2006/relationships"><Relationship Id="rId8" Type="http://schemas.openxmlformats.org/officeDocument/2006/relationships/image" Target="../media/image100.wmf"/><Relationship Id="rId3" Type="http://schemas.openxmlformats.org/officeDocument/2006/relationships/oleObject" Target="../embeddings/oleObject106.bin"/><Relationship Id="rId7" Type="http://schemas.openxmlformats.org/officeDocument/2006/relationships/oleObject" Target="../embeddings/oleObject108.bin"/><Relationship Id="rId2" Type="http://schemas.openxmlformats.org/officeDocument/2006/relationships/slideLayout" Target="../slideLayouts/slideLayout7.xml"/><Relationship Id="rId1" Type="http://schemas.openxmlformats.org/officeDocument/2006/relationships/vmlDrawing" Target="../drawings/vmlDrawing48.vml"/><Relationship Id="rId6" Type="http://schemas.openxmlformats.org/officeDocument/2006/relationships/image" Target="../media/image99.wmf"/><Relationship Id="rId5" Type="http://schemas.openxmlformats.org/officeDocument/2006/relationships/oleObject" Target="../embeddings/oleObject107.bin"/><Relationship Id="rId4" Type="http://schemas.openxmlformats.org/officeDocument/2006/relationships/image" Target="../media/image98.wmf"/></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109.bin"/><Relationship Id="rId2" Type="http://schemas.openxmlformats.org/officeDocument/2006/relationships/slideLayout" Target="../slideLayouts/slideLayout6.xml"/><Relationship Id="rId1" Type="http://schemas.openxmlformats.org/officeDocument/2006/relationships/vmlDrawing" Target="../drawings/vmlDrawing49.vml"/><Relationship Id="rId4" Type="http://schemas.openxmlformats.org/officeDocument/2006/relationships/image" Target="../media/image101.wm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110.bin"/><Relationship Id="rId2" Type="http://schemas.openxmlformats.org/officeDocument/2006/relationships/slideLayout" Target="../slideLayouts/slideLayout7.xml"/><Relationship Id="rId1" Type="http://schemas.openxmlformats.org/officeDocument/2006/relationships/vmlDrawing" Target="../drawings/vmlDrawing50.vml"/><Relationship Id="rId4" Type="http://schemas.openxmlformats.org/officeDocument/2006/relationships/image" Target="../media/image102.emf"/></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111.bin"/><Relationship Id="rId2" Type="http://schemas.openxmlformats.org/officeDocument/2006/relationships/slideLayout" Target="../slideLayouts/slideLayout7.xml"/><Relationship Id="rId1" Type="http://schemas.openxmlformats.org/officeDocument/2006/relationships/vmlDrawing" Target="../drawings/vmlDrawing51.vml"/><Relationship Id="rId4" Type="http://schemas.openxmlformats.org/officeDocument/2006/relationships/image" Target="../media/image102.emf"/></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112.bin"/><Relationship Id="rId2" Type="http://schemas.openxmlformats.org/officeDocument/2006/relationships/slideLayout" Target="../slideLayouts/slideLayout7.xml"/><Relationship Id="rId1" Type="http://schemas.openxmlformats.org/officeDocument/2006/relationships/vmlDrawing" Target="../drawings/vmlDrawing52.vml"/><Relationship Id="rId4" Type="http://schemas.openxmlformats.org/officeDocument/2006/relationships/image" Target="../media/image102.emf"/></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113.bin"/><Relationship Id="rId2" Type="http://schemas.openxmlformats.org/officeDocument/2006/relationships/slideLayout" Target="../slideLayouts/slideLayout7.xml"/><Relationship Id="rId1" Type="http://schemas.openxmlformats.org/officeDocument/2006/relationships/vmlDrawing" Target="../drawings/vmlDrawing53.vml"/><Relationship Id="rId4" Type="http://schemas.openxmlformats.org/officeDocument/2006/relationships/image" Target="../media/image102.emf"/></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114.bin"/><Relationship Id="rId2" Type="http://schemas.openxmlformats.org/officeDocument/2006/relationships/slideLayout" Target="../slideLayouts/slideLayout7.xml"/><Relationship Id="rId1" Type="http://schemas.openxmlformats.org/officeDocument/2006/relationships/vmlDrawing" Target="../drawings/vmlDrawing54.vml"/><Relationship Id="rId4" Type="http://schemas.openxmlformats.org/officeDocument/2006/relationships/image" Target="../media/image102.emf"/></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115.bin"/><Relationship Id="rId2" Type="http://schemas.openxmlformats.org/officeDocument/2006/relationships/slideLayout" Target="../slideLayouts/slideLayout7.xml"/><Relationship Id="rId1" Type="http://schemas.openxmlformats.org/officeDocument/2006/relationships/vmlDrawing" Target="../drawings/vmlDrawing55.vml"/><Relationship Id="rId4" Type="http://schemas.openxmlformats.org/officeDocument/2006/relationships/image" Target="../media/image102.emf"/></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116.bin"/><Relationship Id="rId2" Type="http://schemas.openxmlformats.org/officeDocument/2006/relationships/slideLayout" Target="../slideLayouts/slideLayout7.xml"/><Relationship Id="rId1" Type="http://schemas.openxmlformats.org/officeDocument/2006/relationships/vmlDrawing" Target="../drawings/vmlDrawing56.vml"/><Relationship Id="rId4" Type="http://schemas.openxmlformats.org/officeDocument/2006/relationships/image" Target="../media/image102.emf"/></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117.bin"/><Relationship Id="rId2" Type="http://schemas.openxmlformats.org/officeDocument/2006/relationships/slideLayout" Target="../slideLayouts/slideLayout7.xml"/><Relationship Id="rId1" Type="http://schemas.openxmlformats.org/officeDocument/2006/relationships/vmlDrawing" Target="../drawings/vmlDrawing57.vml"/><Relationship Id="rId4" Type="http://schemas.openxmlformats.org/officeDocument/2006/relationships/image" Target="../media/image103.wmf"/></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118.bin"/><Relationship Id="rId2" Type="http://schemas.openxmlformats.org/officeDocument/2006/relationships/slideLayout" Target="../slideLayouts/slideLayout6.xml"/><Relationship Id="rId1" Type="http://schemas.openxmlformats.org/officeDocument/2006/relationships/vmlDrawing" Target="../drawings/vmlDrawing58.vml"/><Relationship Id="rId5" Type="http://schemas.openxmlformats.org/officeDocument/2006/relationships/hyperlink" Target="../../PLD/ch6-1.pps#-1,1,&#27809;&#26377;&#24187;&#28783;&#29255;&#26631;&#39064;" TargetMode="External"/><Relationship Id="rId4" Type="http://schemas.openxmlformats.org/officeDocument/2006/relationships/image" Target="../media/image104.emf"/></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slide" Target="slide8.xml"/></Relationships>
</file>

<file path=ppt/slides/_rels/slide7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59.vml"/><Relationship Id="rId6" Type="http://schemas.openxmlformats.org/officeDocument/2006/relationships/image" Target="../media/image105.wmf"/><Relationship Id="rId5" Type="http://schemas.openxmlformats.org/officeDocument/2006/relationships/oleObject" Target="../embeddings/oleObject119.bin"/><Relationship Id="rId4" Type="http://schemas.openxmlformats.org/officeDocument/2006/relationships/audio" Target="../media/audio1.wav"/></Relationships>
</file>

<file path=ppt/slides/_rels/slide7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07.png"/><Relationship Id="rId4" Type="http://schemas.openxmlformats.org/officeDocument/2006/relationships/image" Target="../media/image10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电子电路基础</a:t>
            </a:r>
          </a:p>
        </p:txBody>
      </p:sp>
      <p:sp>
        <p:nvSpPr>
          <p:cNvPr id="3" name="副标题 2"/>
          <p:cNvSpPr>
            <a:spLocks noGrp="1"/>
          </p:cNvSpPr>
          <p:nvPr>
            <p:ph type="subTitle" idx="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FAB73BC-B049-4115-A692-8D63A059BFB8}" type="slidenum">
              <a:rPr lang="en-US" smtClean="0"/>
              <a:pPr/>
              <a:t>1</a:t>
            </a:fld>
            <a:endParaRPr lang="en-US" dirty="0"/>
          </a:p>
        </p:txBody>
      </p:sp>
    </p:spTree>
    <p:extLst>
      <p:ext uri="{BB962C8B-B14F-4D97-AF65-F5344CB8AC3E}">
        <p14:creationId xmlns:p14="http://schemas.microsoft.com/office/powerpoint/2010/main" val="3107422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66" name="Rectangle 22"/>
          <p:cNvSpPr>
            <a:spLocks noChangeArrowheads="1"/>
          </p:cNvSpPr>
          <p:nvPr/>
        </p:nvSpPr>
        <p:spPr bwMode="auto">
          <a:xfrm>
            <a:off x="827088" y="1196975"/>
            <a:ext cx="8001000"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sz="4000" b="1">
                <a:solidFill>
                  <a:schemeClr val="tx2"/>
                </a:solidFill>
                <a:latin typeface="Arial Narrow" panose="020B0606020202030204" pitchFamily="34" charset="0"/>
                <a:ea typeface="隶书" panose="02010509060101010101" pitchFamily="49" charset="-122"/>
              </a:defRPr>
            </a:lvl1pPr>
            <a:lvl2pPr algn="l">
              <a:defRPr sz="4000" b="1">
                <a:solidFill>
                  <a:schemeClr val="tx2"/>
                </a:solidFill>
                <a:latin typeface="Arial Narrow" panose="020B0606020202030204" pitchFamily="34" charset="0"/>
                <a:ea typeface="隶书" panose="02010509060101010101" pitchFamily="49" charset="-122"/>
              </a:defRPr>
            </a:lvl2pPr>
            <a:lvl3pPr algn="l">
              <a:defRPr sz="4000" b="1">
                <a:solidFill>
                  <a:schemeClr val="tx2"/>
                </a:solidFill>
                <a:latin typeface="Arial Narrow" panose="020B0606020202030204" pitchFamily="34" charset="0"/>
                <a:ea typeface="隶书" panose="02010509060101010101" pitchFamily="49" charset="-122"/>
              </a:defRPr>
            </a:lvl3pPr>
            <a:lvl4pPr algn="l">
              <a:defRPr sz="4000" b="1">
                <a:solidFill>
                  <a:schemeClr val="tx2"/>
                </a:solidFill>
                <a:latin typeface="Arial Narrow" panose="020B0606020202030204" pitchFamily="34" charset="0"/>
                <a:ea typeface="隶书" panose="02010509060101010101" pitchFamily="49" charset="-122"/>
              </a:defRPr>
            </a:lvl4pPr>
            <a:lvl5pPr algn="l">
              <a:defRPr sz="4000" b="1">
                <a:solidFill>
                  <a:schemeClr val="tx2"/>
                </a:solidFill>
                <a:latin typeface="Arial Narrow" panose="020B0606020202030204" pitchFamily="34" charset="0"/>
                <a:ea typeface="隶书" panose="02010509060101010101" pitchFamily="49" charset="-122"/>
              </a:defRPr>
            </a:lvl5pPr>
            <a:lvl6pPr marL="4572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6pPr>
            <a:lvl7pPr marL="9144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7pPr>
            <a:lvl8pPr marL="13716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8pPr>
            <a:lvl9pPr marL="18288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9pPr>
          </a:lstStyle>
          <a:p>
            <a:r>
              <a:rPr lang="en-US" altLang="zh-CN" sz="3600">
                <a:solidFill>
                  <a:schemeClr val="accent2"/>
                </a:solidFill>
                <a:latin typeface="Times New Roman" panose="02020603050405020304" pitchFamily="18" charset="0"/>
                <a:ea typeface="楷体_GB2312" pitchFamily="49" charset="-122"/>
              </a:rPr>
              <a:t>5  </a:t>
            </a:r>
            <a:r>
              <a:rPr lang="zh-CN" altLang="en-US" sz="3600">
                <a:solidFill>
                  <a:schemeClr val="accent2"/>
                </a:solidFill>
                <a:latin typeface="Times New Roman" panose="02020603050405020304" pitchFamily="18" charset="0"/>
                <a:ea typeface="楷体_GB2312" pitchFamily="49" charset="-122"/>
              </a:rPr>
              <a:t>锁存器和触发器</a:t>
            </a:r>
          </a:p>
        </p:txBody>
      </p:sp>
      <p:sp>
        <p:nvSpPr>
          <p:cNvPr id="364567" name="Rectangle 23"/>
          <p:cNvSpPr>
            <a:spLocks noChangeArrowheads="1"/>
          </p:cNvSpPr>
          <p:nvPr/>
        </p:nvSpPr>
        <p:spPr bwMode="auto">
          <a:xfrm>
            <a:off x="684213" y="2249488"/>
            <a:ext cx="2927350" cy="71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228528" bIns="0" anchor="ctr">
            <a:spAutoFit/>
          </a:bodyPr>
          <a:lstStyle/>
          <a:p>
            <a:pPr algn="l"/>
            <a:r>
              <a:rPr kumimoji="1" lang="en-US" altLang="zh-CN" sz="3200" dirty="0">
                <a:solidFill>
                  <a:srgbClr val="000066"/>
                </a:solidFill>
                <a:latin typeface="Times New Roman" panose="02020603050405020304" pitchFamily="18" charset="0"/>
                <a:ea typeface="楷体_GB2312" pitchFamily="49" charset="-122"/>
                <a:hlinkClick r:id="rId3" action="ppaction://hlinksldjump"/>
              </a:rPr>
              <a:t>5.1  </a:t>
            </a:r>
            <a:r>
              <a:rPr kumimoji="1" lang="zh-CN" altLang="en-US" sz="3200" dirty="0">
                <a:solidFill>
                  <a:srgbClr val="000066"/>
                </a:solidFill>
                <a:latin typeface="Times New Roman" panose="02020603050405020304" pitchFamily="18" charset="0"/>
                <a:ea typeface="楷体_GB2312" pitchFamily="49" charset="-122"/>
                <a:hlinkClick r:id="rId3" action="ppaction://hlinksldjump"/>
              </a:rPr>
              <a:t>双稳态电路</a:t>
            </a:r>
            <a:endParaRPr kumimoji="1" lang="zh-CN" altLang="en-US" sz="3200" dirty="0">
              <a:solidFill>
                <a:srgbClr val="000066"/>
              </a:solidFill>
              <a:latin typeface="Times New Roman" panose="02020603050405020304" pitchFamily="18" charset="0"/>
              <a:ea typeface="楷体_GB2312" pitchFamily="49" charset="-122"/>
            </a:endParaRPr>
          </a:p>
        </p:txBody>
      </p:sp>
      <p:sp>
        <p:nvSpPr>
          <p:cNvPr id="364569" name="Rectangle 25"/>
          <p:cNvSpPr>
            <a:spLocks noChangeArrowheads="1"/>
          </p:cNvSpPr>
          <p:nvPr/>
        </p:nvSpPr>
        <p:spPr bwMode="auto">
          <a:xfrm>
            <a:off x="684213" y="3041650"/>
            <a:ext cx="2633662" cy="71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228528" bIns="0" anchor="ctr">
            <a:spAutoFit/>
          </a:bodyPr>
          <a:lstStyle/>
          <a:p>
            <a:pPr algn="l"/>
            <a:r>
              <a:rPr kumimoji="1" lang="en-US" altLang="zh-CN" sz="3200" dirty="0">
                <a:solidFill>
                  <a:srgbClr val="000066"/>
                </a:solidFill>
                <a:latin typeface="Times New Roman" panose="02020603050405020304" pitchFamily="18" charset="0"/>
                <a:ea typeface="楷体_GB2312" pitchFamily="49" charset="-122"/>
                <a:hlinkClick r:id="rId4" action="ppaction://hlinkpres?slideindex=1&amp;slidetitle="/>
              </a:rPr>
              <a:t>5.2  SR</a:t>
            </a:r>
            <a:r>
              <a:rPr kumimoji="1" lang="zh-CN" altLang="en-US" sz="3200" dirty="0">
                <a:solidFill>
                  <a:srgbClr val="000066"/>
                </a:solidFill>
                <a:latin typeface="Times New Roman" panose="02020603050405020304" pitchFamily="18" charset="0"/>
                <a:ea typeface="楷体_GB2312" pitchFamily="49" charset="-122"/>
                <a:hlinkClick r:id="rId4" action="ppaction://hlinkpres?slideindex=1&amp;slidetitle="/>
              </a:rPr>
              <a:t>锁存器</a:t>
            </a:r>
            <a:endParaRPr kumimoji="1" lang="zh-CN" altLang="en-US" sz="3200" dirty="0">
              <a:solidFill>
                <a:srgbClr val="000066"/>
              </a:solidFill>
              <a:latin typeface="Times New Roman" panose="02020603050405020304" pitchFamily="18" charset="0"/>
              <a:ea typeface="楷体_GB2312" pitchFamily="49" charset="-122"/>
            </a:endParaRPr>
          </a:p>
        </p:txBody>
      </p:sp>
      <p:sp>
        <p:nvSpPr>
          <p:cNvPr id="364572" name="Rectangle 28"/>
          <p:cNvSpPr>
            <a:spLocks noChangeArrowheads="1"/>
          </p:cNvSpPr>
          <p:nvPr/>
        </p:nvSpPr>
        <p:spPr bwMode="auto">
          <a:xfrm>
            <a:off x="684213" y="4441825"/>
            <a:ext cx="7077075" cy="71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228528" bIns="0" anchor="ctr">
            <a:spAutoFit/>
          </a:bodyPr>
          <a:lstStyle/>
          <a:p>
            <a:pPr algn="l"/>
            <a:r>
              <a:rPr kumimoji="1" lang="en-US" altLang="zh-CN" sz="3200">
                <a:solidFill>
                  <a:srgbClr val="000066"/>
                </a:solidFill>
                <a:latin typeface="Times New Roman" panose="02020603050405020304" pitchFamily="18" charset="0"/>
                <a:ea typeface="楷体_GB2312" pitchFamily="49" charset="-122"/>
                <a:hlinkClick r:id="rId5" action="ppaction://hlinkpres?slideindex=1&amp;slidetitle="/>
              </a:rPr>
              <a:t>5.4  </a:t>
            </a:r>
            <a:r>
              <a:rPr kumimoji="1" lang="zh-CN" altLang="en-US" sz="3200">
                <a:solidFill>
                  <a:srgbClr val="000066"/>
                </a:solidFill>
                <a:latin typeface="Times New Roman" panose="02020603050405020304" pitchFamily="18" charset="0"/>
                <a:ea typeface="楷体_GB2312" pitchFamily="49" charset="-122"/>
                <a:hlinkClick r:id="rId5" action="ppaction://hlinkpres?slideindex=1&amp;slidetitle="/>
              </a:rPr>
              <a:t>触发器的电路结构和工作原理</a:t>
            </a:r>
            <a:endParaRPr kumimoji="1" lang="zh-CN" altLang="en-US" sz="3200">
              <a:solidFill>
                <a:srgbClr val="000066"/>
              </a:solidFill>
              <a:latin typeface="Times New Roman" panose="02020603050405020304" pitchFamily="18" charset="0"/>
              <a:ea typeface="楷体_GB2312" pitchFamily="49" charset="-122"/>
            </a:endParaRPr>
          </a:p>
        </p:txBody>
      </p:sp>
      <p:sp>
        <p:nvSpPr>
          <p:cNvPr id="364577" name="Rectangle 33"/>
          <p:cNvSpPr>
            <a:spLocks noChangeArrowheads="1"/>
          </p:cNvSpPr>
          <p:nvPr/>
        </p:nvSpPr>
        <p:spPr bwMode="auto">
          <a:xfrm>
            <a:off x="712788" y="5089525"/>
            <a:ext cx="4146550" cy="71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228528" bIns="0" anchor="ctr">
            <a:spAutoFit/>
          </a:bodyPr>
          <a:lstStyle/>
          <a:p>
            <a:pPr algn="l"/>
            <a:r>
              <a:rPr kumimoji="1" lang="en-US" altLang="zh-CN" sz="3200">
                <a:solidFill>
                  <a:srgbClr val="000066"/>
                </a:solidFill>
                <a:latin typeface="Times New Roman" panose="02020603050405020304" pitchFamily="18" charset="0"/>
                <a:ea typeface="楷体_GB2312" pitchFamily="49" charset="-122"/>
                <a:hlinkClick r:id="rId6" action="ppaction://hlinkpres?slideindex=1&amp;slidetitle="/>
              </a:rPr>
              <a:t>5.5  </a:t>
            </a:r>
            <a:r>
              <a:rPr kumimoji="1" lang="zh-CN" altLang="en-US" sz="3200">
                <a:solidFill>
                  <a:srgbClr val="000066"/>
                </a:solidFill>
                <a:latin typeface="Times New Roman" panose="02020603050405020304" pitchFamily="18" charset="0"/>
                <a:ea typeface="楷体_GB2312" pitchFamily="49" charset="-122"/>
                <a:hlinkClick r:id="rId6" action="ppaction://hlinkpres?slideindex=1&amp;slidetitle="/>
              </a:rPr>
              <a:t>触发器的逻辑功能</a:t>
            </a:r>
            <a:endParaRPr kumimoji="1" lang="zh-CN" altLang="en-US" sz="3200">
              <a:solidFill>
                <a:srgbClr val="000066"/>
              </a:solidFill>
              <a:latin typeface="Times New Roman" panose="02020603050405020304" pitchFamily="18" charset="0"/>
              <a:ea typeface="楷体_GB2312" pitchFamily="49" charset="-122"/>
            </a:endParaRPr>
          </a:p>
        </p:txBody>
      </p:sp>
      <p:sp>
        <p:nvSpPr>
          <p:cNvPr id="364584" name="Rectangle 40"/>
          <p:cNvSpPr>
            <a:spLocks noChangeArrowheads="1"/>
          </p:cNvSpPr>
          <p:nvPr/>
        </p:nvSpPr>
        <p:spPr bwMode="auto">
          <a:xfrm>
            <a:off x="684213" y="3721100"/>
            <a:ext cx="2408237" cy="71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228528" bIns="0" anchor="ctr">
            <a:spAutoFit/>
          </a:bodyPr>
          <a:lstStyle/>
          <a:p>
            <a:pPr algn="l"/>
            <a:r>
              <a:rPr kumimoji="1" lang="en-US" altLang="zh-CN" sz="3200">
                <a:solidFill>
                  <a:srgbClr val="000066"/>
                </a:solidFill>
                <a:latin typeface="Times New Roman" panose="02020603050405020304" pitchFamily="18" charset="0"/>
                <a:ea typeface="楷体_GB2312" pitchFamily="49" charset="-122"/>
                <a:hlinkClick r:id="rId7" action="ppaction://hlinkpres?slideindex=1&amp;slidetitle="/>
              </a:rPr>
              <a:t>5.3  D</a:t>
            </a:r>
            <a:r>
              <a:rPr kumimoji="1" lang="zh-CN" altLang="en-US" sz="3200">
                <a:solidFill>
                  <a:srgbClr val="000066"/>
                </a:solidFill>
                <a:latin typeface="Times New Roman" panose="02020603050405020304" pitchFamily="18" charset="0"/>
                <a:ea typeface="楷体_GB2312" pitchFamily="49" charset="-122"/>
                <a:hlinkClick r:id="rId7" action="ppaction://hlinkpres?slideindex=1&amp;slidetitle="/>
              </a:rPr>
              <a:t>锁存器</a:t>
            </a:r>
            <a:endParaRPr kumimoji="1" lang="zh-CN" altLang="en-US" sz="3200">
              <a:solidFill>
                <a:srgbClr val="000066"/>
              </a:solidFill>
              <a:latin typeface="Times New Roman" panose="02020603050405020304" pitchFamily="18" charset="0"/>
              <a:ea typeface="楷体_GB2312" pitchFamily="49" charset="-122"/>
            </a:endParaRPr>
          </a:p>
        </p:txBody>
      </p:sp>
      <p:sp>
        <p:nvSpPr>
          <p:cNvPr id="364585" name="Rectangle 41"/>
          <p:cNvSpPr>
            <a:spLocks noChangeArrowheads="1"/>
          </p:cNvSpPr>
          <p:nvPr/>
        </p:nvSpPr>
        <p:spPr bwMode="auto">
          <a:xfrm>
            <a:off x="755650" y="5734050"/>
            <a:ext cx="7229475" cy="71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228528" bIns="0" anchor="ctr">
            <a:spAutoFit/>
          </a:bodyPr>
          <a:lstStyle/>
          <a:p>
            <a:pPr algn="l"/>
            <a:r>
              <a:rPr kumimoji="1" lang="en-US" altLang="zh-CN" sz="3200">
                <a:solidFill>
                  <a:srgbClr val="000066"/>
                </a:solidFill>
                <a:latin typeface="Times New Roman" panose="02020603050405020304" pitchFamily="18" charset="0"/>
                <a:ea typeface="楷体_GB2312" pitchFamily="49" charset="-122"/>
                <a:hlinkClick r:id="rId8" action="ppaction://hlinkpres?slideindex=1&amp;slidetitle="/>
              </a:rPr>
              <a:t>5.6  </a:t>
            </a:r>
            <a:r>
              <a:rPr kumimoji="1" lang="zh-CN" altLang="en-US" sz="3200">
                <a:solidFill>
                  <a:srgbClr val="000066"/>
                </a:solidFill>
                <a:latin typeface="Times New Roman" panose="02020603050405020304" pitchFamily="18" charset="0"/>
                <a:ea typeface="楷体_GB2312" pitchFamily="49" charset="-122"/>
                <a:hlinkClick r:id="rId8" action="ppaction://hlinkpres?slideindex=1&amp;slidetitle="/>
              </a:rPr>
              <a:t>用</a:t>
            </a:r>
            <a:r>
              <a:rPr kumimoji="1" lang="en-US" altLang="zh-CN" sz="3200">
                <a:solidFill>
                  <a:srgbClr val="000066"/>
                </a:solidFill>
                <a:latin typeface="Times New Roman" panose="02020603050405020304" pitchFamily="18" charset="0"/>
                <a:ea typeface="楷体_GB2312" pitchFamily="49" charset="-122"/>
                <a:hlinkClick r:id="rId8" action="ppaction://hlinkpres?slideindex=1&amp;slidetitle="/>
              </a:rPr>
              <a:t>Verilog HDL</a:t>
            </a:r>
            <a:r>
              <a:rPr kumimoji="1" lang="zh-CN" altLang="en-US" sz="3200">
                <a:solidFill>
                  <a:srgbClr val="000066"/>
                </a:solidFill>
                <a:latin typeface="Times New Roman" panose="02020603050405020304" pitchFamily="18" charset="0"/>
                <a:ea typeface="楷体_GB2312" pitchFamily="49" charset="-122"/>
                <a:hlinkClick r:id="rId8" action="ppaction://hlinkpres?slideindex=1&amp;slidetitle="/>
              </a:rPr>
              <a:t>描述锁存器和触发器</a:t>
            </a:r>
            <a:endParaRPr kumimoji="1" lang="zh-CN" altLang="en-US" sz="3200">
              <a:solidFill>
                <a:srgbClr val="000066"/>
              </a:solidFill>
              <a:latin typeface="Times New Roman" panose="02020603050405020304" pitchFamily="18" charset="0"/>
              <a:ea typeface="楷体_GB2312" pitchFamily="49" charset="-122"/>
            </a:endParaRPr>
          </a:p>
        </p:txBody>
      </p:sp>
    </p:spTree>
  </p:cSld>
  <p:clrMapOvr>
    <a:masterClrMapping/>
  </p:clrMapOvr>
  <p:transition>
    <p:wipe dir="r"/>
    <p:sndAc>
      <p:stSnd>
        <p:snd r:embed="rId2" name="PROJCTOR.WAV"/>
      </p:stSnd>
    </p:sndAc>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8" name="Rectangle 4"/>
          <p:cNvSpPr>
            <a:spLocks noChangeArrowheads="1"/>
          </p:cNvSpPr>
          <p:nvPr/>
        </p:nvSpPr>
        <p:spPr bwMode="auto">
          <a:xfrm>
            <a:off x="755650" y="188913"/>
            <a:ext cx="40513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zh-CN" altLang="en-US" sz="3200">
                <a:solidFill>
                  <a:schemeClr val="accent2"/>
                </a:solidFill>
                <a:latin typeface="楷体_GB2312" pitchFamily="49" charset="-122"/>
              </a:rPr>
              <a:t>教学基本要求</a:t>
            </a:r>
          </a:p>
        </p:txBody>
      </p:sp>
      <p:sp>
        <p:nvSpPr>
          <p:cNvPr id="461829" name="Rectangle 5"/>
          <p:cNvSpPr>
            <a:spLocks noChangeArrowheads="1"/>
          </p:cNvSpPr>
          <p:nvPr/>
        </p:nvSpPr>
        <p:spPr bwMode="auto">
          <a:xfrm>
            <a:off x="755650" y="1557338"/>
            <a:ext cx="7651750" cy="130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2800">
                <a:solidFill>
                  <a:srgbClr val="000066"/>
                </a:solidFill>
                <a:latin typeface="Times New Roman" panose="02020603050405020304" pitchFamily="18" charset="0"/>
              </a:rPr>
              <a:t>1</a:t>
            </a:r>
            <a:r>
              <a:rPr lang="zh-CN" altLang="en-US" sz="2800">
                <a:solidFill>
                  <a:srgbClr val="000066"/>
                </a:solidFill>
                <a:latin typeface="Times New Roman" panose="02020603050405020304" pitchFamily="18" charset="0"/>
              </a:rPr>
              <a:t>、掌握锁存器、触发器的电路结构和工作原理</a:t>
            </a:r>
          </a:p>
        </p:txBody>
      </p:sp>
      <p:sp>
        <p:nvSpPr>
          <p:cNvPr id="461830" name="Rectangle 6"/>
          <p:cNvSpPr>
            <a:spLocks noChangeArrowheads="1"/>
          </p:cNvSpPr>
          <p:nvPr/>
        </p:nvSpPr>
        <p:spPr bwMode="auto">
          <a:xfrm>
            <a:off x="801688" y="2908300"/>
            <a:ext cx="7740650"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pPr>
              <a:lnSpc>
                <a:spcPct val="150000"/>
              </a:lnSpc>
            </a:pPr>
            <a:r>
              <a:rPr lang="en-US" altLang="zh-CN" sz="2800">
                <a:solidFill>
                  <a:srgbClr val="000066"/>
                </a:solidFill>
                <a:latin typeface="Times New Roman" panose="02020603050405020304" pitchFamily="18" charset="0"/>
              </a:rPr>
              <a:t>2</a:t>
            </a:r>
            <a:r>
              <a:rPr lang="zh-CN" altLang="en-US" sz="2800">
                <a:solidFill>
                  <a:srgbClr val="000066"/>
                </a:solidFill>
                <a:latin typeface="Times New Roman" panose="02020603050405020304" pitchFamily="18" charset="0"/>
              </a:rPr>
              <a:t>、熟练掌握</a:t>
            </a:r>
            <a:r>
              <a:rPr lang="en-US" altLang="zh-CN" sz="2800" i="1">
                <a:solidFill>
                  <a:srgbClr val="000066"/>
                </a:solidFill>
                <a:latin typeface="Times New Roman" panose="02020603050405020304" pitchFamily="18" charset="0"/>
              </a:rPr>
              <a:t>SR</a:t>
            </a:r>
            <a:r>
              <a:rPr lang="zh-CN" altLang="en-US" sz="2800">
                <a:solidFill>
                  <a:srgbClr val="000066"/>
                </a:solidFill>
                <a:latin typeface="Times New Roman" panose="02020603050405020304" pitchFamily="18" charset="0"/>
              </a:rPr>
              <a:t>触发器、</a:t>
            </a:r>
            <a:r>
              <a:rPr lang="en-US" altLang="zh-CN" sz="2800" i="1">
                <a:solidFill>
                  <a:srgbClr val="000066"/>
                </a:solidFill>
                <a:latin typeface="Times New Roman" panose="02020603050405020304" pitchFamily="18" charset="0"/>
              </a:rPr>
              <a:t>JK</a:t>
            </a:r>
            <a:r>
              <a:rPr lang="zh-CN" altLang="en-US" sz="2800">
                <a:solidFill>
                  <a:srgbClr val="000066"/>
                </a:solidFill>
                <a:latin typeface="Times New Roman" panose="02020603050405020304" pitchFamily="18" charset="0"/>
              </a:rPr>
              <a:t>触发器、</a:t>
            </a:r>
            <a:r>
              <a:rPr lang="en-US" altLang="zh-CN" sz="2800" i="1">
                <a:solidFill>
                  <a:srgbClr val="000066"/>
                </a:solidFill>
                <a:latin typeface="Times New Roman" panose="02020603050405020304" pitchFamily="18" charset="0"/>
              </a:rPr>
              <a:t>D</a:t>
            </a:r>
            <a:r>
              <a:rPr lang="zh-CN" altLang="en-US" sz="2800">
                <a:solidFill>
                  <a:srgbClr val="000066"/>
                </a:solidFill>
                <a:latin typeface="Times New Roman" panose="02020603050405020304" pitchFamily="18" charset="0"/>
              </a:rPr>
              <a:t>触发器及</a:t>
            </a:r>
            <a:r>
              <a:rPr lang="en-US" altLang="zh-CN" sz="2800" i="1">
                <a:solidFill>
                  <a:srgbClr val="000066"/>
                </a:solidFill>
                <a:latin typeface="Times New Roman" panose="02020603050405020304" pitchFamily="18" charset="0"/>
              </a:rPr>
              <a:t>T </a:t>
            </a:r>
            <a:r>
              <a:rPr lang="zh-CN" altLang="en-US" sz="2800">
                <a:solidFill>
                  <a:srgbClr val="000066"/>
                </a:solidFill>
                <a:latin typeface="Times New Roman" panose="02020603050405020304" pitchFamily="18" charset="0"/>
              </a:rPr>
              <a:t>触发器的逻辑功能</a:t>
            </a:r>
          </a:p>
        </p:txBody>
      </p:sp>
      <p:sp>
        <p:nvSpPr>
          <p:cNvPr id="461831" name="Rectangle 7"/>
          <p:cNvSpPr>
            <a:spLocks noChangeArrowheads="1"/>
          </p:cNvSpPr>
          <p:nvPr/>
        </p:nvSpPr>
        <p:spPr bwMode="auto">
          <a:xfrm>
            <a:off x="836613" y="4302125"/>
            <a:ext cx="7507287"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2800">
                <a:solidFill>
                  <a:srgbClr val="000066"/>
                </a:solidFill>
                <a:latin typeface="Times New Roman" panose="02020603050405020304" pitchFamily="18" charset="0"/>
              </a:rPr>
              <a:t>3</a:t>
            </a:r>
            <a:r>
              <a:rPr lang="zh-CN" altLang="en-US" sz="2800">
                <a:solidFill>
                  <a:srgbClr val="000066"/>
                </a:solidFill>
                <a:latin typeface="Times New Roman" panose="02020603050405020304" pitchFamily="18" charset="0"/>
              </a:rPr>
              <a:t>、正确理解锁存器、触发器的动态特性</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61829"/>
                                        </p:tgtEl>
                                        <p:attrNameLst>
                                          <p:attrName>style.visibility</p:attrName>
                                        </p:attrNameLst>
                                      </p:cBhvr>
                                      <p:to>
                                        <p:strVal val="visible"/>
                                      </p:to>
                                    </p:set>
                                    <p:animEffect transition="in" filter="strips(downRight)">
                                      <p:cBhvr>
                                        <p:cTn id="7" dur="500"/>
                                        <p:tgtEl>
                                          <p:spTgt spid="46182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61830"/>
                                        </p:tgtEl>
                                        <p:attrNameLst>
                                          <p:attrName>style.visibility</p:attrName>
                                        </p:attrNameLst>
                                      </p:cBhvr>
                                      <p:to>
                                        <p:strVal val="visible"/>
                                      </p:to>
                                    </p:set>
                                    <p:animEffect transition="in" filter="strips(downRight)">
                                      <p:cBhvr>
                                        <p:cTn id="12" dur="500"/>
                                        <p:tgtEl>
                                          <p:spTgt spid="46183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61831"/>
                                        </p:tgtEl>
                                        <p:attrNameLst>
                                          <p:attrName>style.visibility</p:attrName>
                                        </p:attrNameLst>
                                      </p:cBhvr>
                                      <p:to>
                                        <p:strVal val="visible"/>
                                      </p:to>
                                    </p:set>
                                    <p:animEffect transition="in" filter="strips(downRight)">
                                      <p:cBhvr>
                                        <p:cTn id="17" dur="500"/>
                                        <p:tgtEl>
                                          <p:spTgt spid="4618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1829" grpId="0" autoUpdateAnimBg="0"/>
      <p:bldP spid="461830" grpId="0" autoUpdateAnimBg="0"/>
      <p:bldP spid="461831"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p:cNvSpPr>
            <a:spLocks noChangeArrowheads="1"/>
          </p:cNvSpPr>
          <p:nvPr/>
        </p:nvSpPr>
        <p:spPr bwMode="auto">
          <a:xfrm>
            <a:off x="611188" y="1412875"/>
            <a:ext cx="5508625"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lnSpc>
                <a:spcPct val="150000"/>
              </a:lnSpc>
            </a:pPr>
            <a:r>
              <a:rPr lang="en-US" altLang="zh-CN" sz="2400">
                <a:solidFill>
                  <a:srgbClr val="000066"/>
                </a:solidFill>
                <a:latin typeface="楷体_GB2312" pitchFamily="49" charset="-122"/>
                <a:ea typeface="楷体_GB2312" pitchFamily="49" charset="-122"/>
              </a:rPr>
              <a:t>1</a:t>
            </a:r>
            <a:r>
              <a:rPr lang="zh-CN" altLang="en-US" sz="2400">
                <a:solidFill>
                  <a:srgbClr val="000066"/>
                </a:solidFill>
                <a:latin typeface="楷体_GB2312" pitchFamily="49" charset="-122"/>
                <a:ea typeface="楷体_GB2312" pitchFamily="49" charset="-122"/>
              </a:rPr>
              <a:t>、时序逻辑电路与锁存器、触发器：</a:t>
            </a:r>
          </a:p>
        </p:txBody>
      </p:sp>
      <p:sp>
        <p:nvSpPr>
          <p:cNvPr id="395267" name="Rectangle 3"/>
          <p:cNvSpPr>
            <a:spLocks noChangeArrowheads="1"/>
          </p:cNvSpPr>
          <p:nvPr/>
        </p:nvSpPr>
        <p:spPr bwMode="auto">
          <a:xfrm>
            <a:off x="477838" y="2133600"/>
            <a:ext cx="2330450"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lnSpc>
                <a:spcPct val="150000"/>
              </a:lnSpc>
            </a:pPr>
            <a:r>
              <a:rPr lang="en-US" altLang="zh-CN" sz="2400">
                <a:solidFill>
                  <a:srgbClr val="000066"/>
                </a:solidFill>
                <a:latin typeface="楷体_GB2312" pitchFamily="49" charset="-122"/>
                <a:ea typeface="楷体_GB2312" pitchFamily="49" charset="-122"/>
              </a:rPr>
              <a:t> </a:t>
            </a:r>
            <a:r>
              <a:rPr lang="zh-CN" altLang="en-US" sz="2400">
                <a:solidFill>
                  <a:schemeClr val="accent2"/>
                </a:solidFill>
                <a:latin typeface="楷体_GB2312" pitchFamily="49" charset="-122"/>
                <a:ea typeface="楷体_GB2312" pitchFamily="49" charset="-122"/>
              </a:rPr>
              <a:t>时序逻辑电路</a:t>
            </a:r>
            <a:r>
              <a:rPr lang="en-US" altLang="zh-CN" sz="2400">
                <a:solidFill>
                  <a:schemeClr val="accent2"/>
                </a:solidFill>
                <a:latin typeface="楷体_GB2312" pitchFamily="49" charset="-122"/>
                <a:ea typeface="楷体_GB2312" pitchFamily="49" charset="-122"/>
              </a:rPr>
              <a:t>:</a:t>
            </a:r>
          </a:p>
        </p:txBody>
      </p:sp>
      <p:sp>
        <p:nvSpPr>
          <p:cNvPr id="395268" name="Rectangle 4"/>
          <p:cNvSpPr>
            <a:spLocks noChangeArrowheads="1"/>
          </p:cNvSpPr>
          <p:nvPr/>
        </p:nvSpPr>
        <p:spPr bwMode="auto">
          <a:xfrm>
            <a:off x="827088" y="476250"/>
            <a:ext cx="2120900" cy="579438"/>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3200" dirty="0">
                <a:solidFill>
                  <a:schemeClr val="accent2"/>
                </a:solidFill>
                <a:latin typeface="楷体_GB2312" pitchFamily="49" charset="-122"/>
                <a:ea typeface="楷体_GB2312" pitchFamily="49" charset="-122"/>
              </a:rPr>
              <a:t>概述</a:t>
            </a:r>
            <a:endParaRPr lang="en-GB" altLang="zh-CN" sz="3200" dirty="0">
              <a:solidFill>
                <a:schemeClr val="accent2"/>
              </a:solidFill>
              <a:latin typeface="楷体_GB2312" pitchFamily="49" charset="-122"/>
              <a:ea typeface="楷体_GB2312" pitchFamily="49" charset="-122"/>
            </a:endParaRPr>
          </a:p>
        </p:txBody>
      </p:sp>
      <p:sp>
        <p:nvSpPr>
          <p:cNvPr id="395269" name="Rectangle 5"/>
          <p:cNvSpPr>
            <a:spLocks noChangeArrowheads="1"/>
          </p:cNvSpPr>
          <p:nvPr/>
        </p:nvSpPr>
        <p:spPr bwMode="auto">
          <a:xfrm>
            <a:off x="466725" y="5300663"/>
            <a:ext cx="7921625" cy="63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50000"/>
              </a:lnSpc>
            </a:pPr>
            <a:r>
              <a:rPr lang="zh-CN" altLang="en-US" sz="2400" dirty="0">
                <a:solidFill>
                  <a:schemeClr val="accent2"/>
                </a:solidFill>
                <a:latin typeface="楷体_GB2312" pitchFamily="49" charset="-122"/>
                <a:ea typeface="楷体_GB2312" pitchFamily="49" charset="-122"/>
              </a:rPr>
              <a:t>锁存器和触发器</a:t>
            </a:r>
            <a:r>
              <a:rPr lang="zh-CN" altLang="en-US" sz="2400" dirty="0">
                <a:solidFill>
                  <a:srgbClr val="000066"/>
                </a:solidFill>
                <a:latin typeface="楷体_GB2312" pitchFamily="49" charset="-122"/>
                <a:ea typeface="楷体_GB2312" pitchFamily="49" charset="-122"/>
              </a:rPr>
              <a:t>是构成时序逻辑电路的基本逻辑单元 。</a:t>
            </a:r>
            <a:endParaRPr lang="en-GB" altLang="zh-CN" sz="2400" dirty="0">
              <a:solidFill>
                <a:srgbClr val="000066"/>
              </a:solidFill>
              <a:latin typeface="楷体_GB2312" pitchFamily="49" charset="-122"/>
              <a:ea typeface="楷体_GB2312" pitchFamily="49" charset="-122"/>
            </a:endParaRPr>
          </a:p>
        </p:txBody>
      </p:sp>
      <p:sp>
        <p:nvSpPr>
          <p:cNvPr id="395270" name="Rectangle 6"/>
          <p:cNvSpPr>
            <a:spLocks noChangeArrowheads="1"/>
          </p:cNvSpPr>
          <p:nvPr/>
        </p:nvSpPr>
        <p:spPr bwMode="auto">
          <a:xfrm>
            <a:off x="250825" y="4365625"/>
            <a:ext cx="8566150"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lnSpc>
                <a:spcPct val="150000"/>
              </a:lnSpc>
            </a:pPr>
            <a:r>
              <a:rPr lang="en-US" altLang="zh-CN" sz="2400" dirty="0">
                <a:solidFill>
                  <a:srgbClr val="000066"/>
                </a:solidFill>
                <a:latin typeface="楷体_GB2312" pitchFamily="49" charset="-122"/>
                <a:ea typeface="楷体_GB2312" pitchFamily="49" charset="-122"/>
              </a:rPr>
              <a:t> </a:t>
            </a:r>
            <a:r>
              <a:rPr lang="zh-CN" altLang="en-US" sz="2400" dirty="0">
                <a:solidFill>
                  <a:srgbClr val="000066"/>
                </a:solidFill>
                <a:latin typeface="楷体_GB2312" pitchFamily="49" charset="-122"/>
                <a:ea typeface="楷体_GB2312" pitchFamily="49" charset="-122"/>
              </a:rPr>
              <a:t>结构特征</a:t>
            </a:r>
            <a:r>
              <a:rPr lang="en-US" altLang="zh-CN" sz="2400" dirty="0">
                <a:solidFill>
                  <a:srgbClr val="000066"/>
                </a:solidFill>
                <a:latin typeface="楷体_GB2312" pitchFamily="49" charset="-122"/>
                <a:ea typeface="楷体_GB2312" pitchFamily="49" charset="-122"/>
              </a:rPr>
              <a:t>:</a:t>
            </a:r>
            <a:r>
              <a:rPr lang="zh-CN" altLang="en-US" sz="2400" dirty="0">
                <a:solidFill>
                  <a:srgbClr val="000066"/>
                </a:solidFill>
                <a:latin typeface="楷体_GB2312" pitchFamily="49" charset="-122"/>
                <a:ea typeface="楷体_GB2312" pitchFamily="49" charset="-122"/>
              </a:rPr>
              <a:t>由组合逻辑电路和存储电路组成</a:t>
            </a:r>
            <a:r>
              <a:rPr lang="en-US" altLang="zh-CN" sz="2400" dirty="0">
                <a:solidFill>
                  <a:srgbClr val="000066"/>
                </a:solidFill>
                <a:latin typeface="楷体_GB2312" pitchFamily="49" charset="-122"/>
                <a:ea typeface="楷体_GB2312" pitchFamily="49" charset="-122"/>
              </a:rPr>
              <a:t>,</a:t>
            </a:r>
            <a:r>
              <a:rPr lang="zh-CN" altLang="en-US" sz="2400" dirty="0">
                <a:solidFill>
                  <a:srgbClr val="000066"/>
                </a:solidFill>
                <a:latin typeface="楷体_GB2312" pitchFamily="49" charset="-122"/>
                <a:ea typeface="楷体_GB2312" pitchFamily="49" charset="-122"/>
              </a:rPr>
              <a:t>电路中存在反馈。</a:t>
            </a:r>
          </a:p>
        </p:txBody>
      </p:sp>
      <p:sp>
        <p:nvSpPr>
          <p:cNvPr id="395271" name="Rectangle 7"/>
          <p:cNvSpPr>
            <a:spLocks noChangeArrowheads="1"/>
          </p:cNvSpPr>
          <p:nvPr/>
        </p:nvSpPr>
        <p:spPr bwMode="auto">
          <a:xfrm>
            <a:off x="395288" y="2668588"/>
            <a:ext cx="8569325"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lnSpc>
                <a:spcPct val="200000"/>
              </a:lnSpc>
            </a:pPr>
            <a:r>
              <a:rPr lang="zh-CN" altLang="en-US" sz="2400" dirty="0">
                <a:solidFill>
                  <a:srgbClr val="000066"/>
                </a:solidFill>
                <a:latin typeface="Verdana" panose="020B0604030504040204" pitchFamily="34" charset="0"/>
                <a:ea typeface="楷体_GB2312" pitchFamily="49" charset="-122"/>
              </a:rPr>
              <a:t>工作特征：</a:t>
            </a:r>
            <a:r>
              <a:rPr lang="zh-CN" altLang="en-US" sz="2400" dirty="0">
                <a:solidFill>
                  <a:srgbClr val="000066"/>
                </a:solidFill>
                <a:latin typeface="楷体_GB2312" pitchFamily="49" charset="-122"/>
                <a:ea typeface="楷体_GB2312" pitchFamily="49" charset="-122"/>
              </a:rPr>
              <a:t>时序逻辑电路的工作特点是任意时刻的输出状态不仅与该当前的输入信号有关，而且与此前电路的状态有关。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95266"/>
                                        </p:tgtEl>
                                        <p:attrNameLst>
                                          <p:attrName>style.visibility</p:attrName>
                                        </p:attrNameLst>
                                      </p:cBhvr>
                                      <p:to>
                                        <p:strVal val="visible"/>
                                      </p:to>
                                    </p:set>
                                    <p:animEffect transition="in" filter="strips(downRight)">
                                      <p:cBhvr>
                                        <p:cTn id="7" dur="500"/>
                                        <p:tgtEl>
                                          <p:spTgt spid="3952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95267"/>
                                        </p:tgtEl>
                                        <p:attrNameLst>
                                          <p:attrName>style.visibility</p:attrName>
                                        </p:attrNameLst>
                                      </p:cBhvr>
                                      <p:to>
                                        <p:strVal val="visible"/>
                                      </p:to>
                                    </p:set>
                                    <p:animEffect transition="in" filter="strips(downRight)">
                                      <p:cBhvr>
                                        <p:cTn id="12" dur="500"/>
                                        <p:tgtEl>
                                          <p:spTgt spid="39526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95271"/>
                                        </p:tgtEl>
                                        <p:attrNameLst>
                                          <p:attrName>style.visibility</p:attrName>
                                        </p:attrNameLst>
                                      </p:cBhvr>
                                      <p:to>
                                        <p:strVal val="visible"/>
                                      </p:to>
                                    </p:set>
                                    <p:animEffect transition="in" filter="strips(downRight)">
                                      <p:cBhvr>
                                        <p:cTn id="17" dur="500"/>
                                        <p:tgtEl>
                                          <p:spTgt spid="39527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95270"/>
                                        </p:tgtEl>
                                        <p:attrNameLst>
                                          <p:attrName>style.visibility</p:attrName>
                                        </p:attrNameLst>
                                      </p:cBhvr>
                                      <p:to>
                                        <p:strVal val="visible"/>
                                      </p:to>
                                    </p:set>
                                    <p:animEffect transition="in" filter="strips(downRight)">
                                      <p:cBhvr>
                                        <p:cTn id="22" dur="500"/>
                                        <p:tgtEl>
                                          <p:spTgt spid="39527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95269"/>
                                        </p:tgtEl>
                                        <p:attrNameLst>
                                          <p:attrName>style.visibility</p:attrName>
                                        </p:attrNameLst>
                                      </p:cBhvr>
                                      <p:to>
                                        <p:strVal val="visible"/>
                                      </p:to>
                                    </p:set>
                                    <p:animEffect transition="in" filter="strips(downRight)">
                                      <p:cBhvr>
                                        <p:cTn id="27" dur="500"/>
                                        <p:tgtEl>
                                          <p:spTgt spid="395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266" grpId="0" autoUpdateAnimBg="0"/>
      <p:bldP spid="395267" grpId="0" autoUpdateAnimBg="0"/>
      <p:bldP spid="395269" grpId="0"/>
      <p:bldP spid="395270" grpId="0" autoUpdateAnimBg="0"/>
      <p:bldP spid="395271"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900" name="Rectangle 4"/>
          <p:cNvSpPr>
            <a:spLocks noChangeArrowheads="1"/>
          </p:cNvSpPr>
          <p:nvPr/>
        </p:nvSpPr>
        <p:spPr bwMode="auto">
          <a:xfrm>
            <a:off x="684213" y="549275"/>
            <a:ext cx="33480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400">
                <a:solidFill>
                  <a:srgbClr val="000066"/>
                </a:solidFill>
                <a:latin typeface="Times New Roman" panose="02020603050405020304" pitchFamily="18" charset="0"/>
                <a:ea typeface="楷体_GB2312" pitchFamily="49" charset="-122"/>
              </a:rPr>
              <a:t>2</a:t>
            </a:r>
            <a:r>
              <a:rPr lang="zh-CN" altLang="en-US" sz="2400">
                <a:solidFill>
                  <a:srgbClr val="000066"/>
                </a:solidFill>
                <a:latin typeface="Times New Roman" panose="02020603050405020304" pitchFamily="18" charset="0"/>
                <a:ea typeface="楷体_GB2312" pitchFamily="49" charset="-122"/>
              </a:rPr>
              <a:t>、锁存器与触发器</a:t>
            </a:r>
          </a:p>
        </p:txBody>
      </p:sp>
      <p:sp>
        <p:nvSpPr>
          <p:cNvPr id="464901" name="Rectangle 5"/>
          <p:cNvSpPr>
            <a:spLocks noChangeArrowheads="1"/>
          </p:cNvSpPr>
          <p:nvPr/>
        </p:nvSpPr>
        <p:spPr bwMode="auto">
          <a:xfrm>
            <a:off x="395288" y="1557338"/>
            <a:ext cx="8748712"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400">
                <a:solidFill>
                  <a:srgbClr val="000066"/>
                </a:solidFill>
                <a:latin typeface="楷体_GB2312" pitchFamily="49" charset="-122"/>
                <a:ea typeface="楷体_GB2312" pitchFamily="49" charset="-122"/>
              </a:rPr>
              <a:t>共同点：</a:t>
            </a:r>
            <a:r>
              <a:rPr lang="zh-CN" altLang="en-US" sz="2400">
                <a:solidFill>
                  <a:srgbClr val="000066"/>
                </a:solidFill>
                <a:latin typeface="Times New Roman" panose="02020603050405020304" pitchFamily="18" charset="0"/>
                <a:ea typeface="楷体_GB2312" pitchFamily="49" charset="-122"/>
              </a:rPr>
              <a:t>具有</a:t>
            </a:r>
            <a:r>
              <a:rPr lang="en-US" altLang="zh-CN" sz="2400">
                <a:solidFill>
                  <a:srgbClr val="000066"/>
                </a:solidFill>
                <a:latin typeface="Times New Roman" panose="02020603050405020304" pitchFamily="18" charset="0"/>
                <a:ea typeface="楷体_GB2312" pitchFamily="49" charset="-122"/>
              </a:rPr>
              <a:t>0 </a:t>
            </a:r>
            <a:r>
              <a:rPr lang="zh-CN" altLang="en-US" sz="2400">
                <a:solidFill>
                  <a:srgbClr val="000066"/>
                </a:solidFill>
                <a:latin typeface="Times New Roman" panose="02020603050405020304" pitchFamily="18" charset="0"/>
                <a:ea typeface="楷体_GB2312" pitchFamily="49" charset="-122"/>
              </a:rPr>
              <a:t>和</a:t>
            </a:r>
            <a:r>
              <a:rPr lang="en-US" altLang="zh-CN" sz="2400">
                <a:solidFill>
                  <a:srgbClr val="000066"/>
                </a:solidFill>
                <a:latin typeface="Times New Roman" panose="02020603050405020304" pitchFamily="18" charset="0"/>
                <a:ea typeface="楷体_GB2312" pitchFamily="49" charset="-122"/>
              </a:rPr>
              <a:t>1</a:t>
            </a:r>
            <a:r>
              <a:rPr lang="zh-CN" altLang="en-US" sz="2400">
                <a:solidFill>
                  <a:srgbClr val="000066"/>
                </a:solidFill>
                <a:latin typeface="Times New Roman" panose="02020603050405020304" pitchFamily="18" charset="0"/>
                <a:ea typeface="楷体_GB2312" pitchFamily="49" charset="-122"/>
              </a:rPr>
              <a:t>两个稳定状态，一旦状态被确定，就能自行保持。一个锁存器或触发器能存储一位二进制码。</a:t>
            </a:r>
          </a:p>
          <a:p>
            <a:pPr algn="l"/>
            <a:endParaRPr lang="en-US" altLang="zh-CN" sz="2400">
              <a:solidFill>
                <a:srgbClr val="000066"/>
              </a:solidFill>
              <a:latin typeface="Times New Roman" panose="02020603050405020304" pitchFamily="18" charset="0"/>
              <a:ea typeface="楷体_GB2312" pitchFamily="49" charset="-122"/>
            </a:endParaRPr>
          </a:p>
        </p:txBody>
      </p:sp>
      <p:sp>
        <p:nvSpPr>
          <p:cNvPr id="464902" name="Rectangle 6"/>
          <p:cNvSpPr>
            <a:spLocks noChangeArrowheads="1"/>
          </p:cNvSpPr>
          <p:nvPr/>
        </p:nvSpPr>
        <p:spPr bwMode="auto">
          <a:xfrm>
            <a:off x="287338" y="2528888"/>
            <a:ext cx="21955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400" b="0">
                <a:latin typeface="Tahoma" panose="020B0604030504040204" pitchFamily="34" charset="0"/>
                <a:ea typeface="楷体_GB2312" pitchFamily="49" charset="-122"/>
              </a:rPr>
              <a:t> </a:t>
            </a:r>
            <a:r>
              <a:rPr lang="zh-CN" altLang="en-US" sz="2400">
                <a:solidFill>
                  <a:srgbClr val="000066"/>
                </a:solidFill>
                <a:latin typeface="Tahoma" panose="020B0604030504040204" pitchFamily="34" charset="0"/>
                <a:ea typeface="楷体_GB2312" pitchFamily="49" charset="-122"/>
              </a:rPr>
              <a:t>不同点：</a:t>
            </a:r>
          </a:p>
        </p:txBody>
      </p:sp>
      <p:sp>
        <p:nvSpPr>
          <p:cNvPr id="464903" name="Rectangle 7"/>
          <p:cNvSpPr>
            <a:spLocks noChangeArrowheads="1"/>
          </p:cNvSpPr>
          <p:nvPr/>
        </p:nvSpPr>
        <p:spPr bwMode="auto">
          <a:xfrm>
            <a:off x="252413" y="3033713"/>
            <a:ext cx="4787900" cy="140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20000"/>
              </a:lnSpc>
            </a:pPr>
            <a:r>
              <a:rPr lang="zh-CN" altLang="en-US" sz="2400">
                <a:solidFill>
                  <a:srgbClr val="000066"/>
                </a:solidFill>
                <a:latin typeface="Tahoma" panose="020B0604030504040204" pitchFamily="34" charset="0"/>
                <a:ea typeface="楷体_GB2312" pitchFamily="49" charset="-122"/>
              </a:rPr>
              <a:t>锁存器</a:t>
            </a:r>
            <a:r>
              <a:rPr lang="en-US" altLang="zh-CN" sz="2400">
                <a:solidFill>
                  <a:srgbClr val="000066"/>
                </a:solidFill>
                <a:latin typeface="Tahoma" panose="020B0604030504040204" pitchFamily="34" charset="0"/>
                <a:ea typeface="楷体_GB2312" pitchFamily="49" charset="-122"/>
              </a:rPr>
              <a:t>---</a:t>
            </a:r>
            <a:r>
              <a:rPr lang="zh-CN" altLang="en-US" sz="2400">
                <a:solidFill>
                  <a:schemeClr val="accent2"/>
                </a:solidFill>
                <a:latin typeface="Tahoma" panose="020B0604030504040204" pitchFamily="34" charset="0"/>
                <a:ea typeface="楷体_GB2312" pitchFamily="49" charset="-122"/>
              </a:rPr>
              <a:t>对脉冲电平敏感的</a:t>
            </a:r>
            <a:r>
              <a:rPr lang="zh-CN" altLang="en-US" sz="2400">
                <a:solidFill>
                  <a:srgbClr val="000066"/>
                </a:solidFill>
                <a:latin typeface="Tahoma" panose="020B0604030504040204" pitchFamily="34" charset="0"/>
                <a:ea typeface="楷体_GB2312" pitchFamily="49" charset="-122"/>
              </a:rPr>
              <a:t>存储电路，在特定输入脉冲电平作用下改变状态。</a:t>
            </a:r>
          </a:p>
        </p:txBody>
      </p:sp>
      <p:sp>
        <p:nvSpPr>
          <p:cNvPr id="464904" name="Rectangle 8"/>
          <p:cNvSpPr>
            <a:spLocks noChangeArrowheads="1"/>
          </p:cNvSpPr>
          <p:nvPr/>
        </p:nvSpPr>
        <p:spPr bwMode="auto">
          <a:xfrm>
            <a:off x="323850" y="4545013"/>
            <a:ext cx="4967288" cy="140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20000"/>
              </a:lnSpc>
            </a:pPr>
            <a:r>
              <a:rPr lang="zh-CN" altLang="en-US" sz="2400">
                <a:solidFill>
                  <a:srgbClr val="000066"/>
                </a:solidFill>
                <a:latin typeface="Tahoma" panose="020B0604030504040204" pitchFamily="34" charset="0"/>
                <a:ea typeface="楷体_GB2312" pitchFamily="49" charset="-122"/>
              </a:rPr>
              <a:t>触发器</a:t>
            </a:r>
            <a:r>
              <a:rPr lang="en-US" altLang="zh-CN" sz="2400">
                <a:solidFill>
                  <a:srgbClr val="000066"/>
                </a:solidFill>
                <a:latin typeface="Tahoma" panose="020B0604030504040204" pitchFamily="34" charset="0"/>
                <a:ea typeface="楷体_GB2312" pitchFamily="49" charset="-122"/>
              </a:rPr>
              <a:t>---</a:t>
            </a:r>
            <a:r>
              <a:rPr lang="zh-CN" altLang="en-US" sz="2400">
                <a:solidFill>
                  <a:schemeClr val="accent2"/>
                </a:solidFill>
                <a:latin typeface="Tahoma" panose="020B0604030504040204" pitchFamily="34" charset="0"/>
                <a:ea typeface="楷体_GB2312" pitchFamily="49" charset="-122"/>
              </a:rPr>
              <a:t>对脉冲边沿敏感</a:t>
            </a:r>
            <a:r>
              <a:rPr lang="zh-CN" altLang="en-US" sz="2400">
                <a:solidFill>
                  <a:srgbClr val="000066"/>
                </a:solidFill>
                <a:latin typeface="Tahoma" panose="020B0604030504040204" pitchFamily="34" charset="0"/>
                <a:ea typeface="楷体_GB2312" pitchFamily="49" charset="-122"/>
              </a:rPr>
              <a:t>的存储电路，在时钟脉冲的上升沿或下降沿的变化瞬间改变状态。</a:t>
            </a:r>
          </a:p>
        </p:txBody>
      </p:sp>
      <p:grpSp>
        <p:nvGrpSpPr>
          <p:cNvPr id="464905" name="Group 9"/>
          <p:cNvGrpSpPr>
            <a:grpSpLocks/>
          </p:cNvGrpSpPr>
          <p:nvPr/>
        </p:nvGrpSpPr>
        <p:grpSpPr bwMode="auto">
          <a:xfrm>
            <a:off x="5292725" y="3321050"/>
            <a:ext cx="3635375" cy="1117600"/>
            <a:chOff x="3334" y="1902"/>
            <a:chExt cx="2268" cy="780"/>
          </a:xfrm>
        </p:grpSpPr>
        <p:graphicFrame>
          <p:nvGraphicFramePr>
            <p:cNvPr id="464906" name="Object 10"/>
            <p:cNvGraphicFramePr>
              <a:graphicFrameLocks noChangeAspect="1"/>
            </p:cNvGraphicFramePr>
            <p:nvPr/>
          </p:nvGraphicFramePr>
          <p:xfrm>
            <a:off x="3334" y="2356"/>
            <a:ext cx="2245" cy="326"/>
          </p:xfrm>
          <a:graphic>
            <a:graphicData uri="http://schemas.openxmlformats.org/presentationml/2006/ole">
              <mc:AlternateContent xmlns:mc="http://schemas.openxmlformats.org/markup-compatibility/2006">
                <mc:Choice xmlns:v="urn:schemas-microsoft-com:vml" Requires="v">
                  <p:oleObj spid="_x0000_s1030" name="图片" r:id="rId3" imgW="1647720" imgH="237960" progId="Word.Picture.8">
                    <p:embed/>
                  </p:oleObj>
                </mc:Choice>
                <mc:Fallback>
                  <p:oleObj name="图片" r:id="rId3" imgW="1647720" imgH="237960" progId="Word.Picture.8">
                    <p:embed/>
                    <p:pic>
                      <p:nvPicPr>
                        <p:cNvPr id="464906"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4" y="2356"/>
                          <a:ext cx="2245" cy="32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64907" name="Object 11"/>
            <p:cNvGraphicFramePr>
              <a:graphicFrameLocks noChangeAspect="1"/>
            </p:cNvGraphicFramePr>
            <p:nvPr/>
          </p:nvGraphicFramePr>
          <p:xfrm>
            <a:off x="3357" y="1902"/>
            <a:ext cx="2245" cy="326"/>
          </p:xfrm>
          <a:graphic>
            <a:graphicData uri="http://schemas.openxmlformats.org/presentationml/2006/ole">
              <mc:AlternateContent xmlns:mc="http://schemas.openxmlformats.org/markup-compatibility/2006">
                <mc:Choice xmlns:v="urn:schemas-microsoft-com:vml" Requires="v">
                  <p:oleObj spid="_x0000_s1031" name="图片" r:id="rId5" imgW="1647720" imgH="237960" progId="Word.Picture.8">
                    <p:embed/>
                  </p:oleObj>
                </mc:Choice>
                <mc:Fallback>
                  <p:oleObj name="图片" r:id="rId5" imgW="1647720" imgH="237960" progId="Word.Picture.8">
                    <p:embed/>
                    <p:pic>
                      <p:nvPicPr>
                        <p:cNvPr id="464907"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7" y="1902"/>
                          <a:ext cx="2245" cy="32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464908" name="Group 12"/>
          <p:cNvGrpSpPr>
            <a:grpSpLocks/>
          </p:cNvGrpSpPr>
          <p:nvPr/>
        </p:nvGrpSpPr>
        <p:grpSpPr bwMode="auto">
          <a:xfrm>
            <a:off x="5327650" y="4725988"/>
            <a:ext cx="3419475" cy="1195387"/>
            <a:chOff x="3424" y="2898"/>
            <a:chExt cx="2154" cy="753"/>
          </a:xfrm>
        </p:grpSpPr>
        <p:sp>
          <p:nvSpPr>
            <p:cNvPr id="464909" name="Rectangle 13"/>
            <p:cNvSpPr>
              <a:spLocks noChangeArrowheads="1"/>
            </p:cNvSpPr>
            <p:nvPr/>
          </p:nvSpPr>
          <p:spPr bwMode="auto">
            <a:xfrm>
              <a:off x="3424" y="2918"/>
              <a:ext cx="44"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200" b="0">
                  <a:solidFill>
                    <a:srgbClr val="000000"/>
                  </a:solidFill>
                  <a:latin typeface="Times New Roman" panose="02020603050405020304" pitchFamily="18" charset="0"/>
                </a:rPr>
                <a:t> </a:t>
              </a:r>
              <a:endParaRPr lang="en-US" altLang="zh-CN" sz="2400" b="0">
                <a:latin typeface="Verdana" panose="020B0604030504040204" pitchFamily="34" charset="0"/>
              </a:endParaRPr>
            </a:p>
          </p:txBody>
        </p:sp>
        <p:sp>
          <p:nvSpPr>
            <p:cNvPr id="464910" name="Freeform 14"/>
            <p:cNvSpPr>
              <a:spLocks/>
            </p:cNvSpPr>
            <p:nvPr/>
          </p:nvSpPr>
          <p:spPr bwMode="auto">
            <a:xfrm>
              <a:off x="3637" y="2898"/>
              <a:ext cx="1941" cy="259"/>
            </a:xfrm>
            <a:custGeom>
              <a:avLst/>
              <a:gdLst>
                <a:gd name="T0" fmla="*/ 0 w 1941"/>
                <a:gd name="T1" fmla="*/ 259 h 259"/>
                <a:gd name="T2" fmla="*/ 254 w 1941"/>
                <a:gd name="T3" fmla="*/ 259 h 259"/>
                <a:gd name="T4" fmla="*/ 254 w 1941"/>
                <a:gd name="T5" fmla="*/ 4 h 259"/>
                <a:gd name="T6" fmla="*/ 536 w 1941"/>
                <a:gd name="T7" fmla="*/ 4 h 259"/>
                <a:gd name="T8" fmla="*/ 536 w 1941"/>
                <a:gd name="T9" fmla="*/ 251 h 259"/>
                <a:gd name="T10" fmla="*/ 822 w 1941"/>
                <a:gd name="T11" fmla="*/ 251 h 259"/>
                <a:gd name="T12" fmla="*/ 822 w 1941"/>
                <a:gd name="T13" fmla="*/ 4 h 259"/>
                <a:gd name="T14" fmla="*/ 1095 w 1941"/>
                <a:gd name="T15" fmla="*/ 4 h 259"/>
                <a:gd name="T16" fmla="*/ 1095 w 1941"/>
                <a:gd name="T17" fmla="*/ 251 h 259"/>
                <a:gd name="T18" fmla="*/ 1377 w 1941"/>
                <a:gd name="T19" fmla="*/ 251 h 259"/>
                <a:gd name="T20" fmla="*/ 1377 w 1941"/>
                <a:gd name="T21" fmla="*/ 0 h 259"/>
                <a:gd name="T22" fmla="*/ 1655 w 1941"/>
                <a:gd name="T23" fmla="*/ 0 h 259"/>
                <a:gd name="T24" fmla="*/ 1655 w 1941"/>
                <a:gd name="T25" fmla="*/ 251 h 259"/>
                <a:gd name="T26" fmla="*/ 1941 w 1941"/>
                <a:gd name="T27" fmla="*/ 251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41" h="259">
                  <a:moveTo>
                    <a:pt x="0" y="259"/>
                  </a:moveTo>
                  <a:lnTo>
                    <a:pt x="254" y="259"/>
                  </a:lnTo>
                  <a:lnTo>
                    <a:pt x="254" y="4"/>
                  </a:lnTo>
                  <a:lnTo>
                    <a:pt x="536" y="4"/>
                  </a:lnTo>
                  <a:lnTo>
                    <a:pt x="536" y="251"/>
                  </a:lnTo>
                  <a:lnTo>
                    <a:pt x="822" y="251"/>
                  </a:lnTo>
                  <a:lnTo>
                    <a:pt x="822" y="4"/>
                  </a:lnTo>
                  <a:lnTo>
                    <a:pt x="1095" y="4"/>
                  </a:lnTo>
                  <a:lnTo>
                    <a:pt x="1095" y="251"/>
                  </a:lnTo>
                  <a:lnTo>
                    <a:pt x="1377" y="251"/>
                  </a:lnTo>
                  <a:lnTo>
                    <a:pt x="1377" y="0"/>
                  </a:lnTo>
                  <a:lnTo>
                    <a:pt x="1655" y="0"/>
                  </a:lnTo>
                  <a:lnTo>
                    <a:pt x="1655" y="251"/>
                  </a:lnTo>
                  <a:lnTo>
                    <a:pt x="1941" y="251"/>
                  </a:lnTo>
                </a:path>
              </a:pathLst>
            </a:custGeom>
            <a:noFill/>
            <a:ln w="254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64911" name="Freeform 15"/>
            <p:cNvSpPr>
              <a:spLocks/>
            </p:cNvSpPr>
            <p:nvPr/>
          </p:nvSpPr>
          <p:spPr bwMode="auto">
            <a:xfrm>
              <a:off x="3871" y="2935"/>
              <a:ext cx="36" cy="121"/>
            </a:xfrm>
            <a:custGeom>
              <a:avLst/>
              <a:gdLst>
                <a:gd name="T0" fmla="*/ 16 w 36"/>
                <a:gd name="T1" fmla="*/ 0 h 121"/>
                <a:gd name="T2" fmla="*/ 0 w 36"/>
                <a:gd name="T3" fmla="*/ 121 h 121"/>
                <a:gd name="T4" fmla="*/ 36 w 36"/>
                <a:gd name="T5" fmla="*/ 121 h 121"/>
                <a:gd name="T6" fmla="*/ 16 w 36"/>
                <a:gd name="T7" fmla="*/ 0 h 121"/>
              </a:gdLst>
              <a:ahLst/>
              <a:cxnLst>
                <a:cxn ang="0">
                  <a:pos x="T0" y="T1"/>
                </a:cxn>
                <a:cxn ang="0">
                  <a:pos x="T2" y="T3"/>
                </a:cxn>
                <a:cxn ang="0">
                  <a:pos x="T4" y="T5"/>
                </a:cxn>
                <a:cxn ang="0">
                  <a:pos x="T6" y="T7"/>
                </a:cxn>
              </a:cxnLst>
              <a:rect l="0" t="0" r="r" b="b"/>
              <a:pathLst>
                <a:path w="36" h="121">
                  <a:moveTo>
                    <a:pt x="16" y="0"/>
                  </a:moveTo>
                  <a:lnTo>
                    <a:pt x="0" y="121"/>
                  </a:lnTo>
                  <a:lnTo>
                    <a:pt x="36" y="121"/>
                  </a:lnTo>
                  <a:lnTo>
                    <a:pt x="16" y="0"/>
                  </a:lnTo>
                  <a:close/>
                </a:path>
              </a:pathLst>
            </a:custGeom>
            <a:solidFill>
              <a:srgbClr val="CC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4912" name="Freeform 16"/>
            <p:cNvSpPr>
              <a:spLocks/>
            </p:cNvSpPr>
            <p:nvPr/>
          </p:nvSpPr>
          <p:spPr bwMode="auto">
            <a:xfrm>
              <a:off x="3871" y="2935"/>
              <a:ext cx="36" cy="121"/>
            </a:xfrm>
            <a:custGeom>
              <a:avLst/>
              <a:gdLst>
                <a:gd name="T0" fmla="*/ 16 w 36"/>
                <a:gd name="T1" fmla="*/ 0 h 121"/>
                <a:gd name="T2" fmla="*/ 0 w 36"/>
                <a:gd name="T3" fmla="*/ 121 h 121"/>
                <a:gd name="T4" fmla="*/ 36 w 36"/>
                <a:gd name="T5" fmla="*/ 121 h 121"/>
                <a:gd name="T6" fmla="*/ 16 w 36"/>
                <a:gd name="T7" fmla="*/ 0 h 121"/>
              </a:gdLst>
              <a:ahLst/>
              <a:cxnLst>
                <a:cxn ang="0">
                  <a:pos x="T0" y="T1"/>
                </a:cxn>
                <a:cxn ang="0">
                  <a:pos x="T2" y="T3"/>
                </a:cxn>
                <a:cxn ang="0">
                  <a:pos x="T4" y="T5"/>
                </a:cxn>
                <a:cxn ang="0">
                  <a:pos x="T6" y="T7"/>
                </a:cxn>
              </a:cxnLst>
              <a:rect l="0" t="0" r="r" b="b"/>
              <a:pathLst>
                <a:path w="36" h="121">
                  <a:moveTo>
                    <a:pt x="16" y="0"/>
                  </a:moveTo>
                  <a:lnTo>
                    <a:pt x="0" y="121"/>
                  </a:lnTo>
                  <a:lnTo>
                    <a:pt x="36" y="121"/>
                  </a:lnTo>
                  <a:lnTo>
                    <a:pt x="16" y="0"/>
                  </a:lnTo>
                  <a:close/>
                </a:path>
              </a:pathLst>
            </a:custGeom>
            <a:noFill/>
            <a:ln w="19050">
              <a:solidFill>
                <a:srgbClr val="CC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64913" name="Freeform 17"/>
            <p:cNvSpPr>
              <a:spLocks/>
            </p:cNvSpPr>
            <p:nvPr/>
          </p:nvSpPr>
          <p:spPr bwMode="auto">
            <a:xfrm>
              <a:off x="4439" y="2939"/>
              <a:ext cx="36" cy="117"/>
            </a:xfrm>
            <a:custGeom>
              <a:avLst/>
              <a:gdLst>
                <a:gd name="T0" fmla="*/ 20 w 36"/>
                <a:gd name="T1" fmla="*/ 0 h 117"/>
                <a:gd name="T2" fmla="*/ 0 w 36"/>
                <a:gd name="T3" fmla="*/ 117 h 117"/>
                <a:gd name="T4" fmla="*/ 36 w 36"/>
                <a:gd name="T5" fmla="*/ 117 h 117"/>
                <a:gd name="T6" fmla="*/ 20 w 36"/>
                <a:gd name="T7" fmla="*/ 0 h 117"/>
              </a:gdLst>
              <a:ahLst/>
              <a:cxnLst>
                <a:cxn ang="0">
                  <a:pos x="T0" y="T1"/>
                </a:cxn>
                <a:cxn ang="0">
                  <a:pos x="T2" y="T3"/>
                </a:cxn>
                <a:cxn ang="0">
                  <a:pos x="T4" y="T5"/>
                </a:cxn>
                <a:cxn ang="0">
                  <a:pos x="T6" y="T7"/>
                </a:cxn>
              </a:cxnLst>
              <a:rect l="0" t="0" r="r" b="b"/>
              <a:pathLst>
                <a:path w="36" h="117">
                  <a:moveTo>
                    <a:pt x="20" y="0"/>
                  </a:moveTo>
                  <a:lnTo>
                    <a:pt x="0" y="117"/>
                  </a:lnTo>
                  <a:lnTo>
                    <a:pt x="36" y="117"/>
                  </a:lnTo>
                  <a:lnTo>
                    <a:pt x="20" y="0"/>
                  </a:lnTo>
                  <a:close/>
                </a:path>
              </a:pathLst>
            </a:custGeom>
            <a:solidFill>
              <a:srgbClr val="CC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4914" name="Freeform 18"/>
            <p:cNvSpPr>
              <a:spLocks/>
            </p:cNvSpPr>
            <p:nvPr/>
          </p:nvSpPr>
          <p:spPr bwMode="auto">
            <a:xfrm>
              <a:off x="4439" y="2939"/>
              <a:ext cx="36" cy="117"/>
            </a:xfrm>
            <a:custGeom>
              <a:avLst/>
              <a:gdLst>
                <a:gd name="T0" fmla="*/ 20 w 36"/>
                <a:gd name="T1" fmla="*/ 0 h 117"/>
                <a:gd name="T2" fmla="*/ 0 w 36"/>
                <a:gd name="T3" fmla="*/ 117 h 117"/>
                <a:gd name="T4" fmla="*/ 36 w 36"/>
                <a:gd name="T5" fmla="*/ 117 h 117"/>
                <a:gd name="T6" fmla="*/ 20 w 36"/>
                <a:gd name="T7" fmla="*/ 0 h 117"/>
              </a:gdLst>
              <a:ahLst/>
              <a:cxnLst>
                <a:cxn ang="0">
                  <a:pos x="T0" y="T1"/>
                </a:cxn>
                <a:cxn ang="0">
                  <a:pos x="T2" y="T3"/>
                </a:cxn>
                <a:cxn ang="0">
                  <a:pos x="T4" y="T5"/>
                </a:cxn>
                <a:cxn ang="0">
                  <a:pos x="T6" y="T7"/>
                </a:cxn>
              </a:cxnLst>
              <a:rect l="0" t="0" r="r" b="b"/>
              <a:pathLst>
                <a:path w="36" h="117">
                  <a:moveTo>
                    <a:pt x="20" y="0"/>
                  </a:moveTo>
                  <a:lnTo>
                    <a:pt x="0" y="117"/>
                  </a:lnTo>
                  <a:lnTo>
                    <a:pt x="36" y="117"/>
                  </a:lnTo>
                  <a:lnTo>
                    <a:pt x="20" y="0"/>
                  </a:lnTo>
                  <a:close/>
                </a:path>
              </a:pathLst>
            </a:custGeom>
            <a:noFill/>
            <a:ln w="19050">
              <a:solidFill>
                <a:srgbClr val="CC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64915" name="Freeform 19"/>
            <p:cNvSpPr>
              <a:spLocks/>
            </p:cNvSpPr>
            <p:nvPr/>
          </p:nvSpPr>
          <p:spPr bwMode="auto">
            <a:xfrm>
              <a:off x="4994" y="2939"/>
              <a:ext cx="40" cy="117"/>
            </a:xfrm>
            <a:custGeom>
              <a:avLst/>
              <a:gdLst>
                <a:gd name="T0" fmla="*/ 20 w 40"/>
                <a:gd name="T1" fmla="*/ 0 h 117"/>
                <a:gd name="T2" fmla="*/ 0 w 40"/>
                <a:gd name="T3" fmla="*/ 117 h 117"/>
                <a:gd name="T4" fmla="*/ 40 w 40"/>
                <a:gd name="T5" fmla="*/ 117 h 117"/>
                <a:gd name="T6" fmla="*/ 20 w 40"/>
                <a:gd name="T7" fmla="*/ 0 h 117"/>
              </a:gdLst>
              <a:ahLst/>
              <a:cxnLst>
                <a:cxn ang="0">
                  <a:pos x="T0" y="T1"/>
                </a:cxn>
                <a:cxn ang="0">
                  <a:pos x="T2" y="T3"/>
                </a:cxn>
                <a:cxn ang="0">
                  <a:pos x="T4" y="T5"/>
                </a:cxn>
                <a:cxn ang="0">
                  <a:pos x="T6" y="T7"/>
                </a:cxn>
              </a:cxnLst>
              <a:rect l="0" t="0" r="r" b="b"/>
              <a:pathLst>
                <a:path w="40" h="117">
                  <a:moveTo>
                    <a:pt x="20" y="0"/>
                  </a:moveTo>
                  <a:lnTo>
                    <a:pt x="0" y="117"/>
                  </a:lnTo>
                  <a:lnTo>
                    <a:pt x="40" y="117"/>
                  </a:lnTo>
                  <a:lnTo>
                    <a:pt x="20" y="0"/>
                  </a:lnTo>
                  <a:close/>
                </a:path>
              </a:pathLst>
            </a:custGeom>
            <a:solidFill>
              <a:srgbClr val="CC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4916" name="Freeform 20"/>
            <p:cNvSpPr>
              <a:spLocks/>
            </p:cNvSpPr>
            <p:nvPr/>
          </p:nvSpPr>
          <p:spPr bwMode="auto">
            <a:xfrm>
              <a:off x="4994" y="2939"/>
              <a:ext cx="40" cy="117"/>
            </a:xfrm>
            <a:custGeom>
              <a:avLst/>
              <a:gdLst>
                <a:gd name="T0" fmla="*/ 20 w 40"/>
                <a:gd name="T1" fmla="*/ 0 h 117"/>
                <a:gd name="T2" fmla="*/ 0 w 40"/>
                <a:gd name="T3" fmla="*/ 117 h 117"/>
                <a:gd name="T4" fmla="*/ 40 w 40"/>
                <a:gd name="T5" fmla="*/ 117 h 117"/>
                <a:gd name="T6" fmla="*/ 20 w 40"/>
                <a:gd name="T7" fmla="*/ 0 h 117"/>
              </a:gdLst>
              <a:ahLst/>
              <a:cxnLst>
                <a:cxn ang="0">
                  <a:pos x="T0" y="T1"/>
                </a:cxn>
                <a:cxn ang="0">
                  <a:pos x="T2" y="T3"/>
                </a:cxn>
                <a:cxn ang="0">
                  <a:pos x="T4" y="T5"/>
                </a:cxn>
                <a:cxn ang="0">
                  <a:pos x="T6" y="T7"/>
                </a:cxn>
              </a:cxnLst>
              <a:rect l="0" t="0" r="r" b="b"/>
              <a:pathLst>
                <a:path w="40" h="117">
                  <a:moveTo>
                    <a:pt x="20" y="0"/>
                  </a:moveTo>
                  <a:lnTo>
                    <a:pt x="0" y="117"/>
                  </a:lnTo>
                  <a:lnTo>
                    <a:pt x="40" y="117"/>
                  </a:lnTo>
                  <a:lnTo>
                    <a:pt x="20" y="0"/>
                  </a:lnTo>
                  <a:close/>
                </a:path>
              </a:pathLst>
            </a:custGeom>
            <a:noFill/>
            <a:ln w="19050">
              <a:solidFill>
                <a:srgbClr val="CC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64917" name="Freeform 21"/>
            <p:cNvSpPr>
              <a:spLocks/>
            </p:cNvSpPr>
            <p:nvPr/>
          </p:nvSpPr>
          <p:spPr bwMode="auto">
            <a:xfrm>
              <a:off x="3637" y="3385"/>
              <a:ext cx="1941" cy="259"/>
            </a:xfrm>
            <a:custGeom>
              <a:avLst/>
              <a:gdLst>
                <a:gd name="T0" fmla="*/ 0 w 1941"/>
                <a:gd name="T1" fmla="*/ 259 h 259"/>
                <a:gd name="T2" fmla="*/ 254 w 1941"/>
                <a:gd name="T3" fmla="*/ 259 h 259"/>
                <a:gd name="T4" fmla="*/ 254 w 1941"/>
                <a:gd name="T5" fmla="*/ 4 h 259"/>
                <a:gd name="T6" fmla="*/ 536 w 1941"/>
                <a:gd name="T7" fmla="*/ 4 h 259"/>
                <a:gd name="T8" fmla="*/ 536 w 1941"/>
                <a:gd name="T9" fmla="*/ 251 h 259"/>
                <a:gd name="T10" fmla="*/ 822 w 1941"/>
                <a:gd name="T11" fmla="*/ 251 h 259"/>
                <a:gd name="T12" fmla="*/ 822 w 1941"/>
                <a:gd name="T13" fmla="*/ 4 h 259"/>
                <a:gd name="T14" fmla="*/ 1095 w 1941"/>
                <a:gd name="T15" fmla="*/ 4 h 259"/>
                <a:gd name="T16" fmla="*/ 1095 w 1941"/>
                <a:gd name="T17" fmla="*/ 251 h 259"/>
                <a:gd name="T18" fmla="*/ 1377 w 1941"/>
                <a:gd name="T19" fmla="*/ 251 h 259"/>
                <a:gd name="T20" fmla="*/ 1377 w 1941"/>
                <a:gd name="T21" fmla="*/ 0 h 259"/>
                <a:gd name="T22" fmla="*/ 1655 w 1941"/>
                <a:gd name="T23" fmla="*/ 0 h 259"/>
                <a:gd name="T24" fmla="*/ 1655 w 1941"/>
                <a:gd name="T25" fmla="*/ 251 h 259"/>
                <a:gd name="T26" fmla="*/ 1941 w 1941"/>
                <a:gd name="T27" fmla="*/ 251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41" h="259">
                  <a:moveTo>
                    <a:pt x="0" y="259"/>
                  </a:moveTo>
                  <a:lnTo>
                    <a:pt x="254" y="259"/>
                  </a:lnTo>
                  <a:lnTo>
                    <a:pt x="254" y="4"/>
                  </a:lnTo>
                  <a:lnTo>
                    <a:pt x="536" y="4"/>
                  </a:lnTo>
                  <a:lnTo>
                    <a:pt x="536" y="251"/>
                  </a:lnTo>
                  <a:lnTo>
                    <a:pt x="822" y="251"/>
                  </a:lnTo>
                  <a:lnTo>
                    <a:pt x="822" y="4"/>
                  </a:lnTo>
                  <a:lnTo>
                    <a:pt x="1095" y="4"/>
                  </a:lnTo>
                  <a:lnTo>
                    <a:pt x="1095" y="251"/>
                  </a:lnTo>
                  <a:lnTo>
                    <a:pt x="1377" y="251"/>
                  </a:lnTo>
                  <a:lnTo>
                    <a:pt x="1377" y="0"/>
                  </a:lnTo>
                  <a:lnTo>
                    <a:pt x="1655" y="0"/>
                  </a:lnTo>
                  <a:lnTo>
                    <a:pt x="1655" y="251"/>
                  </a:lnTo>
                  <a:lnTo>
                    <a:pt x="1941" y="251"/>
                  </a:lnTo>
                </a:path>
              </a:pathLst>
            </a:custGeom>
            <a:noFill/>
            <a:ln w="254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64918" name="Freeform 22"/>
            <p:cNvSpPr>
              <a:spLocks/>
            </p:cNvSpPr>
            <p:nvPr/>
          </p:nvSpPr>
          <p:spPr bwMode="auto">
            <a:xfrm>
              <a:off x="4153" y="3478"/>
              <a:ext cx="40" cy="117"/>
            </a:xfrm>
            <a:custGeom>
              <a:avLst/>
              <a:gdLst>
                <a:gd name="T0" fmla="*/ 20 w 40"/>
                <a:gd name="T1" fmla="*/ 117 h 117"/>
                <a:gd name="T2" fmla="*/ 0 w 40"/>
                <a:gd name="T3" fmla="*/ 0 h 117"/>
                <a:gd name="T4" fmla="*/ 40 w 40"/>
                <a:gd name="T5" fmla="*/ 0 h 117"/>
                <a:gd name="T6" fmla="*/ 20 w 40"/>
                <a:gd name="T7" fmla="*/ 117 h 117"/>
              </a:gdLst>
              <a:ahLst/>
              <a:cxnLst>
                <a:cxn ang="0">
                  <a:pos x="T0" y="T1"/>
                </a:cxn>
                <a:cxn ang="0">
                  <a:pos x="T2" y="T3"/>
                </a:cxn>
                <a:cxn ang="0">
                  <a:pos x="T4" y="T5"/>
                </a:cxn>
                <a:cxn ang="0">
                  <a:pos x="T6" y="T7"/>
                </a:cxn>
              </a:cxnLst>
              <a:rect l="0" t="0" r="r" b="b"/>
              <a:pathLst>
                <a:path w="40" h="117">
                  <a:moveTo>
                    <a:pt x="20" y="117"/>
                  </a:moveTo>
                  <a:lnTo>
                    <a:pt x="0" y="0"/>
                  </a:lnTo>
                  <a:lnTo>
                    <a:pt x="40" y="0"/>
                  </a:lnTo>
                  <a:lnTo>
                    <a:pt x="20" y="117"/>
                  </a:lnTo>
                  <a:close/>
                </a:path>
              </a:pathLst>
            </a:custGeom>
            <a:solidFill>
              <a:srgbClr val="CC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4919" name="Freeform 23"/>
            <p:cNvSpPr>
              <a:spLocks/>
            </p:cNvSpPr>
            <p:nvPr/>
          </p:nvSpPr>
          <p:spPr bwMode="auto">
            <a:xfrm>
              <a:off x="4153" y="3478"/>
              <a:ext cx="40" cy="117"/>
            </a:xfrm>
            <a:custGeom>
              <a:avLst/>
              <a:gdLst>
                <a:gd name="T0" fmla="*/ 20 w 40"/>
                <a:gd name="T1" fmla="*/ 117 h 117"/>
                <a:gd name="T2" fmla="*/ 0 w 40"/>
                <a:gd name="T3" fmla="*/ 0 h 117"/>
                <a:gd name="T4" fmla="*/ 40 w 40"/>
                <a:gd name="T5" fmla="*/ 0 h 117"/>
                <a:gd name="T6" fmla="*/ 20 w 40"/>
                <a:gd name="T7" fmla="*/ 117 h 117"/>
              </a:gdLst>
              <a:ahLst/>
              <a:cxnLst>
                <a:cxn ang="0">
                  <a:pos x="T0" y="T1"/>
                </a:cxn>
                <a:cxn ang="0">
                  <a:pos x="T2" y="T3"/>
                </a:cxn>
                <a:cxn ang="0">
                  <a:pos x="T4" y="T5"/>
                </a:cxn>
                <a:cxn ang="0">
                  <a:pos x="T6" y="T7"/>
                </a:cxn>
              </a:cxnLst>
              <a:rect l="0" t="0" r="r" b="b"/>
              <a:pathLst>
                <a:path w="40" h="117">
                  <a:moveTo>
                    <a:pt x="20" y="117"/>
                  </a:moveTo>
                  <a:lnTo>
                    <a:pt x="0" y="0"/>
                  </a:lnTo>
                  <a:lnTo>
                    <a:pt x="40" y="0"/>
                  </a:lnTo>
                  <a:lnTo>
                    <a:pt x="20" y="117"/>
                  </a:lnTo>
                  <a:close/>
                </a:path>
              </a:pathLst>
            </a:custGeom>
            <a:noFill/>
            <a:ln w="19050">
              <a:solidFill>
                <a:srgbClr val="CC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64920" name="Freeform 24"/>
            <p:cNvSpPr>
              <a:spLocks/>
            </p:cNvSpPr>
            <p:nvPr/>
          </p:nvSpPr>
          <p:spPr bwMode="auto">
            <a:xfrm>
              <a:off x="4712" y="3478"/>
              <a:ext cx="37" cy="117"/>
            </a:xfrm>
            <a:custGeom>
              <a:avLst/>
              <a:gdLst>
                <a:gd name="T0" fmla="*/ 16 w 37"/>
                <a:gd name="T1" fmla="*/ 117 h 117"/>
                <a:gd name="T2" fmla="*/ 0 w 37"/>
                <a:gd name="T3" fmla="*/ 0 h 117"/>
                <a:gd name="T4" fmla="*/ 37 w 37"/>
                <a:gd name="T5" fmla="*/ 0 h 117"/>
                <a:gd name="T6" fmla="*/ 16 w 37"/>
                <a:gd name="T7" fmla="*/ 117 h 117"/>
              </a:gdLst>
              <a:ahLst/>
              <a:cxnLst>
                <a:cxn ang="0">
                  <a:pos x="T0" y="T1"/>
                </a:cxn>
                <a:cxn ang="0">
                  <a:pos x="T2" y="T3"/>
                </a:cxn>
                <a:cxn ang="0">
                  <a:pos x="T4" y="T5"/>
                </a:cxn>
                <a:cxn ang="0">
                  <a:pos x="T6" y="T7"/>
                </a:cxn>
              </a:cxnLst>
              <a:rect l="0" t="0" r="r" b="b"/>
              <a:pathLst>
                <a:path w="37" h="117">
                  <a:moveTo>
                    <a:pt x="16" y="117"/>
                  </a:moveTo>
                  <a:lnTo>
                    <a:pt x="0" y="0"/>
                  </a:lnTo>
                  <a:lnTo>
                    <a:pt x="37" y="0"/>
                  </a:lnTo>
                  <a:lnTo>
                    <a:pt x="16" y="117"/>
                  </a:lnTo>
                  <a:close/>
                </a:path>
              </a:pathLst>
            </a:custGeom>
            <a:solidFill>
              <a:srgbClr val="CC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4921" name="Freeform 25"/>
            <p:cNvSpPr>
              <a:spLocks/>
            </p:cNvSpPr>
            <p:nvPr/>
          </p:nvSpPr>
          <p:spPr bwMode="auto">
            <a:xfrm>
              <a:off x="4712" y="3478"/>
              <a:ext cx="37" cy="117"/>
            </a:xfrm>
            <a:custGeom>
              <a:avLst/>
              <a:gdLst>
                <a:gd name="T0" fmla="*/ 16 w 37"/>
                <a:gd name="T1" fmla="*/ 117 h 117"/>
                <a:gd name="T2" fmla="*/ 0 w 37"/>
                <a:gd name="T3" fmla="*/ 0 h 117"/>
                <a:gd name="T4" fmla="*/ 37 w 37"/>
                <a:gd name="T5" fmla="*/ 0 h 117"/>
                <a:gd name="T6" fmla="*/ 16 w 37"/>
                <a:gd name="T7" fmla="*/ 117 h 117"/>
              </a:gdLst>
              <a:ahLst/>
              <a:cxnLst>
                <a:cxn ang="0">
                  <a:pos x="T0" y="T1"/>
                </a:cxn>
                <a:cxn ang="0">
                  <a:pos x="T2" y="T3"/>
                </a:cxn>
                <a:cxn ang="0">
                  <a:pos x="T4" y="T5"/>
                </a:cxn>
                <a:cxn ang="0">
                  <a:pos x="T6" y="T7"/>
                </a:cxn>
              </a:cxnLst>
              <a:rect l="0" t="0" r="r" b="b"/>
              <a:pathLst>
                <a:path w="37" h="117">
                  <a:moveTo>
                    <a:pt x="16" y="117"/>
                  </a:moveTo>
                  <a:lnTo>
                    <a:pt x="0" y="0"/>
                  </a:lnTo>
                  <a:lnTo>
                    <a:pt x="37" y="0"/>
                  </a:lnTo>
                  <a:lnTo>
                    <a:pt x="16" y="117"/>
                  </a:lnTo>
                  <a:close/>
                </a:path>
              </a:pathLst>
            </a:custGeom>
            <a:noFill/>
            <a:ln w="19050">
              <a:solidFill>
                <a:srgbClr val="CC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64922" name="Freeform 26"/>
            <p:cNvSpPr>
              <a:spLocks/>
            </p:cNvSpPr>
            <p:nvPr/>
          </p:nvSpPr>
          <p:spPr bwMode="auto">
            <a:xfrm>
              <a:off x="5276" y="3478"/>
              <a:ext cx="36" cy="117"/>
            </a:xfrm>
            <a:custGeom>
              <a:avLst/>
              <a:gdLst>
                <a:gd name="T0" fmla="*/ 16 w 36"/>
                <a:gd name="T1" fmla="*/ 117 h 117"/>
                <a:gd name="T2" fmla="*/ 0 w 36"/>
                <a:gd name="T3" fmla="*/ 0 h 117"/>
                <a:gd name="T4" fmla="*/ 36 w 36"/>
                <a:gd name="T5" fmla="*/ 0 h 117"/>
                <a:gd name="T6" fmla="*/ 16 w 36"/>
                <a:gd name="T7" fmla="*/ 117 h 117"/>
              </a:gdLst>
              <a:ahLst/>
              <a:cxnLst>
                <a:cxn ang="0">
                  <a:pos x="T0" y="T1"/>
                </a:cxn>
                <a:cxn ang="0">
                  <a:pos x="T2" y="T3"/>
                </a:cxn>
                <a:cxn ang="0">
                  <a:pos x="T4" y="T5"/>
                </a:cxn>
                <a:cxn ang="0">
                  <a:pos x="T6" y="T7"/>
                </a:cxn>
              </a:cxnLst>
              <a:rect l="0" t="0" r="r" b="b"/>
              <a:pathLst>
                <a:path w="36" h="117">
                  <a:moveTo>
                    <a:pt x="16" y="117"/>
                  </a:moveTo>
                  <a:lnTo>
                    <a:pt x="0" y="0"/>
                  </a:lnTo>
                  <a:lnTo>
                    <a:pt x="36" y="0"/>
                  </a:lnTo>
                  <a:lnTo>
                    <a:pt x="16" y="117"/>
                  </a:lnTo>
                  <a:close/>
                </a:path>
              </a:pathLst>
            </a:custGeom>
            <a:solidFill>
              <a:srgbClr val="CC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4923" name="Freeform 27"/>
            <p:cNvSpPr>
              <a:spLocks/>
            </p:cNvSpPr>
            <p:nvPr/>
          </p:nvSpPr>
          <p:spPr bwMode="auto">
            <a:xfrm>
              <a:off x="5276" y="3478"/>
              <a:ext cx="36" cy="117"/>
            </a:xfrm>
            <a:custGeom>
              <a:avLst/>
              <a:gdLst>
                <a:gd name="T0" fmla="*/ 16 w 36"/>
                <a:gd name="T1" fmla="*/ 117 h 117"/>
                <a:gd name="T2" fmla="*/ 0 w 36"/>
                <a:gd name="T3" fmla="*/ 0 h 117"/>
                <a:gd name="T4" fmla="*/ 36 w 36"/>
                <a:gd name="T5" fmla="*/ 0 h 117"/>
                <a:gd name="T6" fmla="*/ 16 w 36"/>
                <a:gd name="T7" fmla="*/ 117 h 117"/>
              </a:gdLst>
              <a:ahLst/>
              <a:cxnLst>
                <a:cxn ang="0">
                  <a:pos x="T0" y="T1"/>
                </a:cxn>
                <a:cxn ang="0">
                  <a:pos x="T2" y="T3"/>
                </a:cxn>
                <a:cxn ang="0">
                  <a:pos x="T4" y="T5"/>
                </a:cxn>
                <a:cxn ang="0">
                  <a:pos x="T6" y="T7"/>
                </a:cxn>
              </a:cxnLst>
              <a:rect l="0" t="0" r="r" b="b"/>
              <a:pathLst>
                <a:path w="36" h="117">
                  <a:moveTo>
                    <a:pt x="16" y="117"/>
                  </a:moveTo>
                  <a:lnTo>
                    <a:pt x="0" y="0"/>
                  </a:lnTo>
                  <a:lnTo>
                    <a:pt x="36" y="0"/>
                  </a:lnTo>
                  <a:lnTo>
                    <a:pt x="16" y="117"/>
                  </a:lnTo>
                  <a:close/>
                </a:path>
              </a:pathLst>
            </a:custGeom>
            <a:noFill/>
            <a:ln w="19050">
              <a:solidFill>
                <a:srgbClr val="CC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64924" name="Rectangle 28"/>
            <p:cNvSpPr>
              <a:spLocks noChangeArrowheads="1"/>
            </p:cNvSpPr>
            <p:nvPr/>
          </p:nvSpPr>
          <p:spPr bwMode="auto">
            <a:xfrm>
              <a:off x="3424" y="2995"/>
              <a:ext cx="232"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1900" i="1">
                  <a:solidFill>
                    <a:srgbClr val="000000"/>
                  </a:solidFill>
                  <a:latin typeface="Times New Roman" panose="02020603050405020304" pitchFamily="18" charset="0"/>
                </a:rPr>
                <a:t>CP</a:t>
              </a:r>
              <a:r>
                <a:rPr lang="en-US" altLang="zh-CN" sz="1900" b="0" i="1">
                  <a:solidFill>
                    <a:srgbClr val="000000"/>
                  </a:solidFill>
                  <a:latin typeface="Times New Roman" panose="02020603050405020304" pitchFamily="18" charset="0"/>
                </a:rPr>
                <a:t> </a:t>
              </a:r>
              <a:endParaRPr lang="en-US" altLang="zh-CN" sz="2400" b="0">
                <a:latin typeface="Verdana" panose="020B0604030504040204" pitchFamily="34" charset="0"/>
              </a:endParaRPr>
            </a:p>
          </p:txBody>
        </p:sp>
        <p:sp>
          <p:nvSpPr>
            <p:cNvPr id="464925" name="Rectangle 29"/>
            <p:cNvSpPr>
              <a:spLocks noChangeArrowheads="1"/>
            </p:cNvSpPr>
            <p:nvPr/>
          </p:nvSpPr>
          <p:spPr bwMode="auto">
            <a:xfrm>
              <a:off x="3686" y="2995"/>
              <a:ext cx="38"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1900" b="0" i="1">
                  <a:solidFill>
                    <a:srgbClr val="000000"/>
                  </a:solidFill>
                  <a:latin typeface="Times New Roman" panose="02020603050405020304" pitchFamily="18" charset="0"/>
                </a:rPr>
                <a:t> </a:t>
              </a:r>
              <a:endParaRPr lang="en-US" altLang="zh-CN" sz="2400" b="0">
                <a:latin typeface="Verdana" panose="020B0604030504040204" pitchFamily="34" charset="0"/>
              </a:endParaRPr>
            </a:p>
          </p:txBody>
        </p:sp>
        <p:sp>
          <p:nvSpPr>
            <p:cNvPr id="464926" name="Rectangle 30"/>
            <p:cNvSpPr>
              <a:spLocks noChangeArrowheads="1"/>
            </p:cNvSpPr>
            <p:nvPr/>
          </p:nvSpPr>
          <p:spPr bwMode="auto">
            <a:xfrm>
              <a:off x="3424" y="3469"/>
              <a:ext cx="232"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1900" i="1">
                  <a:solidFill>
                    <a:srgbClr val="000000"/>
                  </a:solidFill>
                  <a:latin typeface="Times New Roman" panose="02020603050405020304" pitchFamily="18" charset="0"/>
                </a:rPr>
                <a:t>CP</a:t>
              </a:r>
              <a:r>
                <a:rPr lang="en-US" altLang="zh-CN" sz="1900" b="0" i="1">
                  <a:solidFill>
                    <a:srgbClr val="000000"/>
                  </a:solidFill>
                  <a:latin typeface="Times New Roman" panose="02020603050405020304" pitchFamily="18" charset="0"/>
                </a:rPr>
                <a:t> </a:t>
              </a:r>
              <a:endParaRPr lang="en-US" altLang="zh-CN" sz="2400" b="0">
                <a:latin typeface="Verdana" panose="020B0604030504040204" pitchFamily="34" charset="0"/>
              </a:endParaRPr>
            </a:p>
          </p:txBody>
        </p:sp>
        <p:sp>
          <p:nvSpPr>
            <p:cNvPr id="464927" name="Rectangle 31"/>
            <p:cNvSpPr>
              <a:spLocks noChangeArrowheads="1"/>
            </p:cNvSpPr>
            <p:nvPr/>
          </p:nvSpPr>
          <p:spPr bwMode="auto">
            <a:xfrm>
              <a:off x="3686" y="3469"/>
              <a:ext cx="38"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1900" b="0" i="1">
                  <a:solidFill>
                    <a:srgbClr val="000000"/>
                  </a:solidFill>
                  <a:latin typeface="Times New Roman" panose="02020603050405020304" pitchFamily="18" charset="0"/>
                </a:rPr>
                <a:t> </a:t>
              </a:r>
              <a:endParaRPr lang="en-US" altLang="zh-CN" sz="2400" b="0">
                <a:latin typeface="Verdana" panose="020B0604030504040204" pitchFamily="34" charset="0"/>
              </a:endParaRPr>
            </a:p>
          </p:txBody>
        </p:sp>
        <p:sp>
          <p:nvSpPr>
            <p:cNvPr id="464928" name="Line 32"/>
            <p:cNvSpPr>
              <a:spLocks noChangeShapeType="1"/>
            </p:cNvSpPr>
            <p:nvPr/>
          </p:nvSpPr>
          <p:spPr bwMode="auto">
            <a:xfrm>
              <a:off x="3452" y="3462"/>
              <a:ext cx="157"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64901"/>
                                        </p:tgtEl>
                                        <p:attrNameLst>
                                          <p:attrName>style.visibility</p:attrName>
                                        </p:attrNameLst>
                                      </p:cBhvr>
                                      <p:to>
                                        <p:strVal val="visible"/>
                                      </p:to>
                                    </p:set>
                                    <p:animEffect transition="in" filter="strips(downRight)">
                                      <p:cBhvr>
                                        <p:cTn id="7" dur="500"/>
                                        <p:tgtEl>
                                          <p:spTgt spid="46490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64902"/>
                                        </p:tgtEl>
                                        <p:attrNameLst>
                                          <p:attrName>style.visibility</p:attrName>
                                        </p:attrNameLst>
                                      </p:cBhvr>
                                      <p:to>
                                        <p:strVal val="visible"/>
                                      </p:to>
                                    </p:set>
                                    <p:animEffect transition="in" filter="wipe(left)">
                                      <p:cBhvr>
                                        <p:cTn id="12" dur="500"/>
                                        <p:tgtEl>
                                          <p:spTgt spid="46490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64903"/>
                                        </p:tgtEl>
                                        <p:attrNameLst>
                                          <p:attrName>style.visibility</p:attrName>
                                        </p:attrNameLst>
                                      </p:cBhvr>
                                      <p:to>
                                        <p:strVal val="visible"/>
                                      </p:to>
                                    </p:set>
                                    <p:animEffect transition="in" filter="wipe(up)">
                                      <p:cBhvr>
                                        <p:cTn id="17" dur="500"/>
                                        <p:tgtEl>
                                          <p:spTgt spid="46490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464905"/>
                                        </p:tgtEl>
                                        <p:attrNameLst>
                                          <p:attrName>style.visibility</p:attrName>
                                        </p:attrNameLst>
                                      </p:cBhvr>
                                      <p:to>
                                        <p:strVal val="visible"/>
                                      </p:to>
                                    </p:set>
                                    <p:animEffect transition="in" filter="wipe(left)">
                                      <p:cBhvr>
                                        <p:cTn id="22" dur="500"/>
                                        <p:tgtEl>
                                          <p:spTgt spid="46490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64904"/>
                                        </p:tgtEl>
                                        <p:attrNameLst>
                                          <p:attrName>style.visibility</p:attrName>
                                        </p:attrNameLst>
                                      </p:cBhvr>
                                      <p:to>
                                        <p:strVal val="visible"/>
                                      </p:to>
                                    </p:set>
                                    <p:animEffect transition="in" filter="wipe(up)">
                                      <p:cBhvr>
                                        <p:cTn id="27" dur="500"/>
                                        <p:tgtEl>
                                          <p:spTgt spid="46490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464908"/>
                                        </p:tgtEl>
                                        <p:attrNameLst>
                                          <p:attrName>style.visibility</p:attrName>
                                        </p:attrNameLst>
                                      </p:cBhvr>
                                      <p:to>
                                        <p:strVal val="visible"/>
                                      </p:to>
                                    </p:set>
                                    <p:animEffect transition="in" filter="wipe(left)">
                                      <p:cBhvr>
                                        <p:cTn id="32" dur="500"/>
                                        <p:tgtEl>
                                          <p:spTgt spid="4649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4901" grpId="0"/>
      <p:bldP spid="464902" grpId="0"/>
      <p:bldP spid="464903" grpId="0"/>
      <p:bldP spid="46490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6" name="Rectangle 4"/>
          <p:cNvSpPr>
            <a:spLocks noChangeArrowheads="1"/>
          </p:cNvSpPr>
          <p:nvPr/>
        </p:nvSpPr>
        <p:spPr bwMode="auto">
          <a:xfrm>
            <a:off x="827088" y="1196975"/>
            <a:ext cx="7058025" cy="80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sz="4000" b="1">
                <a:solidFill>
                  <a:schemeClr val="tx2"/>
                </a:solidFill>
                <a:latin typeface="Arial Narrow" panose="020B0606020202030204" pitchFamily="34" charset="0"/>
                <a:ea typeface="隶书" panose="02010509060101010101" pitchFamily="49" charset="-122"/>
              </a:defRPr>
            </a:lvl1pPr>
            <a:lvl2pPr algn="l">
              <a:defRPr sz="4000" b="1">
                <a:solidFill>
                  <a:schemeClr val="tx2"/>
                </a:solidFill>
                <a:latin typeface="Arial Narrow" panose="020B0606020202030204" pitchFamily="34" charset="0"/>
                <a:ea typeface="隶书" panose="02010509060101010101" pitchFamily="49" charset="-122"/>
              </a:defRPr>
            </a:lvl2pPr>
            <a:lvl3pPr algn="l">
              <a:defRPr sz="4000" b="1">
                <a:solidFill>
                  <a:schemeClr val="tx2"/>
                </a:solidFill>
                <a:latin typeface="Arial Narrow" panose="020B0606020202030204" pitchFamily="34" charset="0"/>
                <a:ea typeface="隶书" panose="02010509060101010101" pitchFamily="49" charset="-122"/>
              </a:defRPr>
            </a:lvl3pPr>
            <a:lvl4pPr algn="l">
              <a:defRPr sz="4000" b="1">
                <a:solidFill>
                  <a:schemeClr val="tx2"/>
                </a:solidFill>
                <a:latin typeface="Arial Narrow" panose="020B0606020202030204" pitchFamily="34" charset="0"/>
                <a:ea typeface="隶书" panose="02010509060101010101" pitchFamily="49" charset="-122"/>
              </a:defRPr>
            </a:lvl4pPr>
            <a:lvl5pPr algn="l">
              <a:defRPr sz="4000" b="1">
                <a:solidFill>
                  <a:schemeClr val="tx2"/>
                </a:solidFill>
                <a:latin typeface="Arial Narrow" panose="020B0606020202030204" pitchFamily="34" charset="0"/>
                <a:ea typeface="隶书" panose="02010509060101010101" pitchFamily="49" charset="-122"/>
              </a:defRPr>
            </a:lvl5pPr>
            <a:lvl6pPr marL="4572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6pPr>
            <a:lvl7pPr marL="9144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7pPr>
            <a:lvl8pPr marL="13716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8pPr>
            <a:lvl9pPr marL="18288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9pPr>
          </a:lstStyle>
          <a:p>
            <a:r>
              <a:rPr lang="en-US" altLang="zh-CN" sz="3600" dirty="0">
                <a:solidFill>
                  <a:schemeClr val="accent2"/>
                </a:solidFill>
                <a:latin typeface="Times New Roman" panose="02020603050405020304" pitchFamily="18" charset="0"/>
                <a:ea typeface="楷体_GB2312" pitchFamily="49" charset="-122"/>
              </a:rPr>
              <a:t>5.1 </a:t>
            </a:r>
            <a:r>
              <a:rPr lang="en-US" altLang="zh-CN" sz="3600" dirty="0">
                <a:solidFill>
                  <a:schemeClr val="accent2"/>
                </a:solidFill>
                <a:latin typeface="楷体_GB2312" pitchFamily="49" charset="-122"/>
                <a:ea typeface="楷体_GB2312" pitchFamily="49" charset="-122"/>
              </a:rPr>
              <a:t>  </a:t>
            </a:r>
            <a:r>
              <a:rPr lang="zh-CN" altLang="en-US" sz="3600" dirty="0">
                <a:solidFill>
                  <a:schemeClr val="accent2"/>
                </a:solidFill>
                <a:latin typeface="楷体_GB2312" pitchFamily="49" charset="-122"/>
                <a:ea typeface="楷体_GB2312" pitchFamily="49" charset="-122"/>
              </a:rPr>
              <a:t>双稳态电路</a:t>
            </a:r>
          </a:p>
        </p:txBody>
      </p:sp>
      <p:sp>
        <p:nvSpPr>
          <p:cNvPr id="484357" name="Rectangle 5"/>
          <p:cNvSpPr>
            <a:spLocks noChangeArrowheads="1"/>
          </p:cNvSpPr>
          <p:nvPr/>
        </p:nvSpPr>
        <p:spPr bwMode="auto">
          <a:xfrm>
            <a:off x="755650" y="2565400"/>
            <a:ext cx="402431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3200" dirty="0">
                <a:solidFill>
                  <a:srgbClr val="000066"/>
                </a:solidFill>
                <a:latin typeface="Times New Roman" panose="02020603050405020304" pitchFamily="18" charset="0"/>
                <a:ea typeface="楷体_GB2312" pitchFamily="49" charset="-122"/>
                <a:hlinkClick r:id="rId2" action="ppaction://hlinksldjump"/>
              </a:rPr>
              <a:t>5.1.1</a:t>
            </a:r>
            <a:r>
              <a:rPr lang="en-US" altLang="zh-CN" sz="3200" dirty="0">
                <a:solidFill>
                  <a:srgbClr val="000066"/>
                </a:solidFill>
                <a:latin typeface="楷体_GB2312" pitchFamily="49" charset="-122"/>
                <a:ea typeface="楷体_GB2312" pitchFamily="49" charset="-122"/>
                <a:hlinkClick r:id="rId2" action="ppaction://hlinksldjump"/>
              </a:rPr>
              <a:t> </a:t>
            </a:r>
            <a:r>
              <a:rPr lang="zh-CN" altLang="en-US" sz="3200" dirty="0">
                <a:solidFill>
                  <a:srgbClr val="000066"/>
                </a:solidFill>
                <a:latin typeface="楷体_GB2312" pitchFamily="49" charset="-122"/>
                <a:ea typeface="楷体_GB2312" pitchFamily="49" charset="-122"/>
                <a:hlinkClick r:id="rId2" action="ppaction://hlinksldjump"/>
              </a:rPr>
              <a:t>双稳态的概念</a:t>
            </a:r>
            <a:endParaRPr lang="zh-CN" altLang="en-US" sz="3200" dirty="0">
              <a:solidFill>
                <a:srgbClr val="000066"/>
              </a:solidFill>
              <a:latin typeface="楷体_GB2312" pitchFamily="49" charset="-122"/>
              <a:ea typeface="楷体_GB2312" pitchFamily="49" charset="-122"/>
            </a:endParaRPr>
          </a:p>
        </p:txBody>
      </p:sp>
      <p:sp>
        <p:nvSpPr>
          <p:cNvPr id="484362" name="Rectangle 10"/>
          <p:cNvSpPr>
            <a:spLocks noChangeArrowheads="1"/>
          </p:cNvSpPr>
          <p:nvPr/>
        </p:nvSpPr>
        <p:spPr bwMode="auto">
          <a:xfrm>
            <a:off x="684213" y="3716338"/>
            <a:ext cx="51133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3200" dirty="0">
                <a:solidFill>
                  <a:srgbClr val="000066"/>
                </a:solidFill>
                <a:latin typeface="Times New Roman" panose="02020603050405020304" pitchFamily="18" charset="0"/>
                <a:ea typeface="楷体_GB2312" pitchFamily="49" charset="-122"/>
                <a:hlinkClick r:id="rId3" action="ppaction://hlinksldjump"/>
              </a:rPr>
              <a:t>5.1.2</a:t>
            </a:r>
            <a:r>
              <a:rPr lang="en-US" altLang="zh-CN" sz="3200" dirty="0">
                <a:solidFill>
                  <a:srgbClr val="000066"/>
                </a:solidFill>
                <a:latin typeface="楷体_GB2312" pitchFamily="49" charset="-122"/>
                <a:ea typeface="楷体_GB2312" pitchFamily="49" charset="-122"/>
                <a:hlinkClick r:id="rId3" action="ppaction://hlinksldjump"/>
              </a:rPr>
              <a:t> </a:t>
            </a:r>
            <a:r>
              <a:rPr lang="zh-CN" altLang="en-US" sz="3200" dirty="0">
                <a:solidFill>
                  <a:srgbClr val="000066"/>
                </a:solidFill>
                <a:latin typeface="楷体_GB2312" pitchFamily="49" charset="-122"/>
                <a:ea typeface="楷体_GB2312" pitchFamily="49" charset="-122"/>
                <a:hlinkClick r:id="rId3" action="ppaction://hlinksldjump"/>
              </a:rPr>
              <a:t>最基本的双稳态电路</a:t>
            </a:r>
            <a:endParaRPr lang="zh-CN" altLang="en-US" sz="3200" dirty="0">
              <a:solidFill>
                <a:srgbClr val="000066"/>
              </a:solidFill>
              <a:latin typeface="楷体_GB2312" pitchFamily="49" charset="-122"/>
              <a:ea typeface="楷体_GB2312" pitchFamily="49"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Rectangle 2"/>
          <p:cNvSpPr>
            <a:spLocks noGrp="1" noChangeArrowheads="1"/>
          </p:cNvSpPr>
          <p:nvPr>
            <p:ph type="title"/>
          </p:nvPr>
        </p:nvSpPr>
        <p:spPr/>
        <p:txBody>
          <a:bodyPr/>
          <a:lstStyle/>
          <a:p>
            <a:r>
              <a:rPr lang="en-US" altLang="zh-CN" sz="3200">
                <a:solidFill>
                  <a:schemeClr val="accent2"/>
                </a:solidFill>
                <a:latin typeface="Times New Roman" panose="02020603050405020304" pitchFamily="18" charset="0"/>
              </a:rPr>
              <a:t>5.1   </a:t>
            </a:r>
            <a:r>
              <a:rPr lang="zh-CN" altLang="en-US" sz="3200">
                <a:solidFill>
                  <a:schemeClr val="accent2"/>
                </a:solidFill>
                <a:latin typeface="Times New Roman" panose="02020603050405020304" pitchFamily="18" charset="0"/>
              </a:rPr>
              <a:t>双稳态电路</a:t>
            </a:r>
          </a:p>
        </p:txBody>
      </p:sp>
      <p:sp>
        <p:nvSpPr>
          <p:cNvPr id="397315" name="Rectangle 3"/>
          <p:cNvSpPr>
            <a:spLocks noChangeArrowheads="1"/>
          </p:cNvSpPr>
          <p:nvPr/>
        </p:nvSpPr>
        <p:spPr bwMode="auto">
          <a:xfrm>
            <a:off x="611188" y="1412875"/>
            <a:ext cx="36369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800">
                <a:solidFill>
                  <a:schemeClr val="accent2"/>
                </a:solidFill>
                <a:latin typeface="Times New Roman" panose="02020603050405020304" pitchFamily="18" charset="0"/>
                <a:ea typeface="楷体_GB2312" pitchFamily="49" charset="-122"/>
              </a:rPr>
              <a:t>5.1.1</a:t>
            </a:r>
            <a:r>
              <a:rPr lang="en-US" altLang="zh-CN" sz="2800">
                <a:solidFill>
                  <a:schemeClr val="accent2"/>
                </a:solidFill>
                <a:latin typeface="楷体_GB2312" pitchFamily="49" charset="-122"/>
                <a:ea typeface="楷体_GB2312" pitchFamily="49" charset="-122"/>
              </a:rPr>
              <a:t> </a:t>
            </a:r>
            <a:r>
              <a:rPr lang="zh-CN" altLang="en-US" sz="2800">
                <a:solidFill>
                  <a:schemeClr val="accent2"/>
                </a:solidFill>
                <a:latin typeface="楷体_GB2312" pitchFamily="49" charset="-122"/>
                <a:ea typeface="楷体_GB2312" pitchFamily="49" charset="-122"/>
              </a:rPr>
              <a:t>双稳态的概念</a:t>
            </a:r>
          </a:p>
        </p:txBody>
      </p:sp>
      <p:sp>
        <p:nvSpPr>
          <p:cNvPr id="397316" name="Rectangle 4"/>
          <p:cNvSpPr>
            <a:spLocks noChangeArrowheads="1"/>
          </p:cNvSpPr>
          <p:nvPr/>
        </p:nvSpPr>
        <p:spPr bwMode="auto">
          <a:xfrm>
            <a:off x="0" y="28670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397317" name="Object 5"/>
          <p:cNvGraphicFramePr>
            <a:graphicFrameLocks noChangeAspect="1"/>
          </p:cNvGraphicFramePr>
          <p:nvPr/>
        </p:nvGraphicFramePr>
        <p:xfrm>
          <a:off x="1476375" y="2781300"/>
          <a:ext cx="3348038" cy="2227263"/>
        </p:xfrm>
        <a:graphic>
          <a:graphicData uri="http://schemas.openxmlformats.org/presentationml/2006/ole">
            <mc:AlternateContent xmlns:mc="http://schemas.openxmlformats.org/markup-compatibility/2006">
              <mc:Choice xmlns:v="urn:schemas-microsoft-com:vml" Requires="v">
                <p:oleObj spid="_x0000_s2054" name="图片" r:id="rId3" imgW="2352600" imgH="1257480" progId="Word.Picture.8">
                  <p:embed/>
                </p:oleObj>
              </mc:Choice>
              <mc:Fallback>
                <p:oleObj name="图片" r:id="rId3" imgW="2352600" imgH="1257480" progId="Word.Picture.8">
                  <p:embed/>
                  <p:pic>
                    <p:nvPicPr>
                      <p:cNvPr id="397317"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6375" y="2781300"/>
                        <a:ext cx="3348038" cy="2227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7318" name="Rectangle 6"/>
          <p:cNvSpPr>
            <a:spLocks noChangeArrowheads="1"/>
          </p:cNvSpPr>
          <p:nvPr/>
        </p:nvSpPr>
        <p:spPr bwMode="auto">
          <a:xfrm>
            <a:off x="0" y="28670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397336" name="Object 24"/>
          <p:cNvGraphicFramePr>
            <a:graphicFrameLocks noGrp="1" noChangeAspect="1"/>
          </p:cNvGraphicFramePr>
          <p:nvPr>
            <p:ph idx="1"/>
          </p:nvPr>
        </p:nvGraphicFramePr>
        <p:xfrm>
          <a:off x="6011863" y="2708275"/>
          <a:ext cx="1905000" cy="2549525"/>
        </p:xfrm>
        <a:graphic>
          <a:graphicData uri="http://schemas.openxmlformats.org/presentationml/2006/ole">
            <mc:AlternateContent xmlns:mc="http://schemas.openxmlformats.org/markup-compatibility/2006">
              <mc:Choice xmlns:v="urn:schemas-microsoft-com:vml" Requires="v">
                <p:oleObj spid="_x0000_s2055" name="图片" r:id="rId5" imgW="1266840" imgH="1695600" progId="Word.Picture.8">
                  <p:embed/>
                </p:oleObj>
              </mc:Choice>
              <mc:Fallback>
                <p:oleObj name="图片" r:id="rId5" imgW="1266840" imgH="1695600" progId="Word.Picture.8">
                  <p:embed/>
                  <p:pic>
                    <p:nvPicPr>
                      <p:cNvPr id="397336" name="Object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1863" y="2708275"/>
                        <a:ext cx="1905000" cy="2549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97315"/>
                                        </p:tgtEl>
                                        <p:attrNameLst>
                                          <p:attrName>style.visibility</p:attrName>
                                        </p:attrNameLst>
                                      </p:cBhvr>
                                      <p:to>
                                        <p:strVal val="visible"/>
                                      </p:to>
                                    </p:set>
                                    <p:animEffect transition="in" filter="strips(downRight)">
                                      <p:cBhvr>
                                        <p:cTn id="7" dur="500"/>
                                        <p:tgtEl>
                                          <p:spTgt spid="3973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97317"/>
                                        </p:tgtEl>
                                        <p:attrNameLst>
                                          <p:attrName>style.visibility</p:attrName>
                                        </p:attrNameLst>
                                      </p:cBhvr>
                                      <p:to>
                                        <p:strVal val="visible"/>
                                      </p:to>
                                    </p:set>
                                    <p:animEffect transition="in" filter="wipe(left)">
                                      <p:cBhvr>
                                        <p:cTn id="12" dur="500"/>
                                        <p:tgtEl>
                                          <p:spTgt spid="3973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499"/>
                                          </p:stCondLst>
                                        </p:cTn>
                                        <p:tgtEl>
                                          <p:spTgt spid="3973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3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8" name="Oval 4"/>
          <p:cNvSpPr>
            <a:spLocks noChangeArrowheads="1"/>
          </p:cNvSpPr>
          <p:nvPr/>
        </p:nvSpPr>
        <p:spPr bwMode="auto">
          <a:xfrm>
            <a:off x="2897188" y="3032125"/>
            <a:ext cx="630237" cy="582613"/>
          </a:xfrm>
          <a:prstGeom prst="ellipse">
            <a:avLst/>
          </a:prstGeom>
          <a:solidFill>
            <a:srgbClr val="99CCFF"/>
          </a:solidFill>
          <a:ln>
            <a:noFill/>
          </a:ln>
          <a:effectLst/>
          <a:extLst>
            <a:ext uri="{91240B29-F687-4F45-9708-019B960494DF}">
              <a14:hiddenLine xmlns:a14="http://schemas.microsoft.com/office/drawing/2010/main" w="38100">
                <a:solidFill>
                  <a:srgbClr val="FF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87429" name="Oval 5"/>
          <p:cNvSpPr>
            <a:spLocks noChangeArrowheads="1"/>
          </p:cNvSpPr>
          <p:nvPr/>
        </p:nvSpPr>
        <p:spPr bwMode="auto">
          <a:xfrm>
            <a:off x="2914650" y="4545013"/>
            <a:ext cx="630238" cy="582612"/>
          </a:xfrm>
          <a:prstGeom prst="ellipse">
            <a:avLst/>
          </a:prstGeom>
          <a:solidFill>
            <a:srgbClr val="FFCCFF"/>
          </a:solidFill>
          <a:ln>
            <a:noFill/>
          </a:ln>
          <a:effectLst/>
          <a:extLst>
            <a:ext uri="{91240B29-F687-4F45-9708-019B960494DF}">
              <a14:hiddenLine xmlns:a14="http://schemas.microsoft.com/office/drawing/2010/main" w="38100">
                <a:solidFill>
                  <a:srgbClr val="FF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487430" name="Object 6"/>
          <p:cNvGraphicFramePr>
            <a:graphicFrameLocks noChangeAspect="1"/>
          </p:cNvGraphicFramePr>
          <p:nvPr/>
        </p:nvGraphicFramePr>
        <p:xfrm>
          <a:off x="1547813" y="2744788"/>
          <a:ext cx="1790700" cy="2389187"/>
        </p:xfrm>
        <a:graphic>
          <a:graphicData uri="http://schemas.openxmlformats.org/presentationml/2006/ole">
            <mc:AlternateContent xmlns:mc="http://schemas.openxmlformats.org/markup-compatibility/2006">
              <mc:Choice xmlns:v="urn:schemas-microsoft-com:vml" Requires="v">
                <p:oleObj spid="_x0000_s3076" name="图片" r:id="rId3" imgW="1266840" imgH="1695600" progId="Word.Picture.8">
                  <p:embed/>
                </p:oleObj>
              </mc:Choice>
              <mc:Fallback>
                <p:oleObj name="图片" r:id="rId3" imgW="1266840" imgH="1695600" progId="Word.Picture.8">
                  <p:embed/>
                  <p:pic>
                    <p:nvPicPr>
                      <p:cNvPr id="48743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813" y="2744788"/>
                        <a:ext cx="1790700" cy="23891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87431" name="AutoShape 7"/>
          <p:cNvSpPr>
            <a:spLocks noChangeArrowheads="1"/>
          </p:cNvSpPr>
          <p:nvPr/>
        </p:nvSpPr>
        <p:spPr bwMode="auto">
          <a:xfrm>
            <a:off x="4427538" y="2852738"/>
            <a:ext cx="1655762" cy="431800"/>
          </a:xfrm>
          <a:prstGeom prst="wedgeRoundRectCallout">
            <a:avLst>
              <a:gd name="adj1" fmla="val -186722"/>
              <a:gd name="adj2" fmla="val 223162"/>
              <a:gd name="adj3" fmla="val 16667"/>
            </a:avLst>
          </a:prstGeom>
          <a:solidFill>
            <a:srgbClr val="FFFF66">
              <a:alpha val="33000"/>
            </a:srgbClr>
          </a:solidFill>
          <a:ln w="19050">
            <a:solidFill>
              <a:srgbClr val="0000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kumimoji="1" lang="zh-CN" altLang="en-US" sz="2400">
                <a:solidFill>
                  <a:srgbClr val="000066"/>
                </a:solidFill>
                <a:latin typeface="Times New Roman" panose="02020603050405020304" pitchFamily="18" charset="0"/>
                <a:ea typeface="楷体_GB2312" pitchFamily="49" charset="-122"/>
              </a:rPr>
              <a:t>反馈</a:t>
            </a:r>
          </a:p>
        </p:txBody>
      </p:sp>
      <p:grpSp>
        <p:nvGrpSpPr>
          <p:cNvPr id="487432" name="Group 8"/>
          <p:cNvGrpSpPr>
            <a:grpSpLocks/>
          </p:cNvGrpSpPr>
          <p:nvPr/>
        </p:nvGrpSpPr>
        <p:grpSpPr bwMode="auto">
          <a:xfrm>
            <a:off x="1584325" y="3213100"/>
            <a:ext cx="1187450" cy="1628775"/>
            <a:chOff x="1168" y="2205"/>
            <a:chExt cx="748" cy="1026"/>
          </a:xfrm>
        </p:grpSpPr>
        <p:sp>
          <p:nvSpPr>
            <p:cNvPr id="487433" name="Line 9"/>
            <p:cNvSpPr>
              <a:spLocks noChangeShapeType="1"/>
            </p:cNvSpPr>
            <p:nvPr/>
          </p:nvSpPr>
          <p:spPr bwMode="auto">
            <a:xfrm flipV="1">
              <a:off x="1168" y="2205"/>
              <a:ext cx="11" cy="367"/>
            </a:xfrm>
            <a:prstGeom prst="line">
              <a:avLst/>
            </a:prstGeom>
            <a:noFill/>
            <a:ln w="57150">
              <a:solidFill>
                <a:srgbClr val="CC3399"/>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7434" name="Line 10"/>
            <p:cNvSpPr>
              <a:spLocks noChangeShapeType="1"/>
            </p:cNvSpPr>
            <p:nvPr/>
          </p:nvSpPr>
          <p:spPr bwMode="auto">
            <a:xfrm flipH="1" flipV="1">
              <a:off x="1179" y="2568"/>
              <a:ext cx="737" cy="434"/>
            </a:xfrm>
            <a:prstGeom prst="line">
              <a:avLst/>
            </a:prstGeom>
            <a:noFill/>
            <a:ln w="57150">
              <a:solidFill>
                <a:srgbClr val="CC3399"/>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7435" name="Line 11"/>
            <p:cNvSpPr>
              <a:spLocks noChangeShapeType="1"/>
            </p:cNvSpPr>
            <p:nvPr/>
          </p:nvSpPr>
          <p:spPr bwMode="auto">
            <a:xfrm>
              <a:off x="1177" y="2228"/>
              <a:ext cx="206" cy="0"/>
            </a:xfrm>
            <a:prstGeom prst="line">
              <a:avLst/>
            </a:prstGeom>
            <a:noFill/>
            <a:ln w="57150">
              <a:solidFill>
                <a:srgbClr val="CC3399"/>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7436" name="Line 12"/>
            <p:cNvSpPr>
              <a:spLocks noChangeShapeType="1"/>
            </p:cNvSpPr>
            <p:nvPr/>
          </p:nvSpPr>
          <p:spPr bwMode="auto">
            <a:xfrm flipV="1">
              <a:off x="1916" y="2999"/>
              <a:ext cx="0" cy="232"/>
            </a:xfrm>
            <a:prstGeom prst="line">
              <a:avLst/>
            </a:prstGeom>
            <a:noFill/>
            <a:ln w="57150">
              <a:solidFill>
                <a:srgbClr val="CC3399"/>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grpSp>
        <p:nvGrpSpPr>
          <p:cNvPr id="487437" name="Group 13"/>
          <p:cNvGrpSpPr>
            <a:grpSpLocks/>
          </p:cNvGrpSpPr>
          <p:nvPr/>
        </p:nvGrpSpPr>
        <p:grpSpPr bwMode="auto">
          <a:xfrm>
            <a:off x="1582738" y="3284538"/>
            <a:ext cx="1189037" cy="1563687"/>
            <a:chOff x="3401" y="1742"/>
            <a:chExt cx="749" cy="985"/>
          </a:xfrm>
        </p:grpSpPr>
        <p:sp>
          <p:nvSpPr>
            <p:cNvPr id="487438" name="Line 14"/>
            <p:cNvSpPr>
              <a:spLocks noChangeShapeType="1"/>
            </p:cNvSpPr>
            <p:nvPr/>
          </p:nvSpPr>
          <p:spPr bwMode="auto">
            <a:xfrm flipH="1">
              <a:off x="3402" y="1979"/>
              <a:ext cx="743" cy="431"/>
            </a:xfrm>
            <a:prstGeom prst="line">
              <a:avLst/>
            </a:prstGeom>
            <a:noFill/>
            <a:ln w="57150">
              <a:solidFill>
                <a:srgbClr val="0000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7439" name="Line 15"/>
            <p:cNvSpPr>
              <a:spLocks noChangeShapeType="1"/>
            </p:cNvSpPr>
            <p:nvPr/>
          </p:nvSpPr>
          <p:spPr bwMode="auto">
            <a:xfrm flipH="1" flipV="1">
              <a:off x="4150" y="1742"/>
              <a:ext cx="0" cy="259"/>
            </a:xfrm>
            <a:prstGeom prst="line">
              <a:avLst/>
            </a:prstGeom>
            <a:noFill/>
            <a:ln w="57150">
              <a:solidFill>
                <a:srgbClr val="0000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7440" name="Line 16"/>
            <p:cNvSpPr>
              <a:spLocks noChangeShapeType="1"/>
            </p:cNvSpPr>
            <p:nvPr/>
          </p:nvSpPr>
          <p:spPr bwMode="auto">
            <a:xfrm>
              <a:off x="3402" y="2705"/>
              <a:ext cx="221" cy="0"/>
            </a:xfrm>
            <a:prstGeom prst="line">
              <a:avLst/>
            </a:prstGeom>
            <a:noFill/>
            <a:ln w="57150">
              <a:solidFill>
                <a:srgbClr val="0000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87441" name="Line 17"/>
            <p:cNvSpPr>
              <a:spLocks noChangeShapeType="1"/>
            </p:cNvSpPr>
            <p:nvPr/>
          </p:nvSpPr>
          <p:spPr bwMode="auto">
            <a:xfrm flipV="1">
              <a:off x="3401" y="2387"/>
              <a:ext cx="2" cy="340"/>
            </a:xfrm>
            <a:prstGeom prst="line">
              <a:avLst/>
            </a:prstGeom>
            <a:noFill/>
            <a:ln w="57150">
              <a:solidFill>
                <a:srgbClr val="0000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487442" name="Rectangle 18"/>
          <p:cNvSpPr>
            <a:spLocks noChangeArrowheads="1"/>
          </p:cNvSpPr>
          <p:nvPr/>
        </p:nvSpPr>
        <p:spPr bwMode="auto">
          <a:xfrm>
            <a:off x="684213" y="476250"/>
            <a:ext cx="50609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en-US" altLang="zh-CN" sz="3200">
                <a:solidFill>
                  <a:schemeClr val="accent2"/>
                </a:solidFill>
                <a:latin typeface="Times New Roman" panose="02020603050405020304" pitchFamily="18" charset="0"/>
                <a:ea typeface="楷体_GB2312" pitchFamily="49" charset="-122"/>
              </a:rPr>
              <a:t>5.1.2   </a:t>
            </a:r>
            <a:r>
              <a:rPr lang="zh-CN" altLang="en-US" sz="3200">
                <a:solidFill>
                  <a:schemeClr val="accent2"/>
                </a:solidFill>
                <a:latin typeface="Times New Roman" panose="02020603050405020304" pitchFamily="18" charset="0"/>
                <a:ea typeface="楷体_GB2312" pitchFamily="49" charset="-122"/>
              </a:rPr>
              <a:t>最基本的双稳态电路 </a:t>
            </a:r>
          </a:p>
        </p:txBody>
      </p:sp>
      <p:sp>
        <p:nvSpPr>
          <p:cNvPr id="487443" name="Rectangle 19"/>
          <p:cNvSpPr>
            <a:spLocks noChangeArrowheads="1"/>
          </p:cNvSpPr>
          <p:nvPr/>
        </p:nvSpPr>
        <p:spPr bwMode="auto">
          <a:xfrm>
            <a:off x="4318000" y="4868863"/>
            <a:ext cx="482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altLang="zh-CN" sz="2400" i="1">
                <a:solidFill>
                  <a:srgbClr val="000066"/>
                </a:solidFill>
                <a:latin typeface="Times New Roman" panose="02020603050405020304" pitchFamily="18" charset="0"/>
                <a:ea typeface="楷体_GB2312" pitchFamily="49" charset="-122"/>
              </a:rPr>
              <a:t>Q</a:t>
            </a:r>
            <a:r>
              <a:rPr lang="zh-CN" altLang="en-US" sz="2400">
                <a:solidFill>
                  <a:srgbClr val="000066"/>
                </a:solidFill>
                <a:latin typeface="Times New Roman" panose="02020603050405020304" pitchFamily="18" charset="0"/>
                <a:ea typeface="楷体_GB2312" pitchFamily="49" charset="-122"/>
              </a:rPr>
              <a:t>端的状态定义为电路输出状态。</a:t>
            </a:r>
          </a:p>
        </p:txBody>
      </p:sp>
      <p:sp>
        <p:nvSpPr>
          <p:cNvPr id="487444" name="Rectangle 20"/>
          <p:cNvSpPr>
            <a:spLocks noChangeArrowheads="1"/>
          </p:cNvSpPr>
          <p:nvPr/>
        </p:nvSpPr>
        <p:spPr bwMode="auto">
          <a:xfrm>
            <a:off x="4356100" y="3933825"/>
            <a:ext cx="38528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zh-CN" altLang="en-US" sz="2400">
                <a:solidFill>
                  <a:srgbClr val="000066"/>
                </a:solidFill>
                <a:latin typeface="Times New Roman" panose="02020603050405020304" pitchFamily="18" charset="0"/>
                <a:ea typeface="楷体_GB2312" pitchFamily="49" charset="-122"/>
              </a:rPr>
              <a:t>电路有两个互补的输出端</a:t>
            </a:r>
          </a:p>
        </p:txBody>
      </p:sp>
      <p:sp>
        <p:nvSpPr>
          <p:cNvPr id="487445" name="Rectangle 21"/>
          <p:cNvSpPr>
            <a:spLocks noChangeArrowheads="1"/>
          </p:cNvSpPr>
          <p:nvPr/>
        </p:nvSpPr>
        <p:spPr bwMode="auto">
          <a:xfrm>
            <a:off x="755650" y="1557338"/>
            <a:ext cx="1816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en-US" altLang="zh-CN" sz="2400">
                <a:solidFill>
                  <a:srgbClr val="000066"/>
                </a:solidFill>
                <a:latin typeface="Times New Roman" panose="02020603050405020304" pitchFamily="18" charset="0"/>
                <a:ea typeface="楷体_GB2312" pitchFamily="49" charset="-122"/>
              </a:rPr>
              <a:t>1.</a:t>
            </a:r>
            <a:r>
              <a:rPr lang="en-US" altLang="zh-CN" sz="2400">
                <a:solidFill>
                  <a:srgbClr val="000066"/>
                </a:solidFill>
                <a:latin typeface="Tahoma" panose="020B0604030504040204" pitchFamily="34" charset="0"/>
                <a:ea typeface="楷体_GB2312" pitchFamily="49" charset="-122"/>
              </a:rPr>
              <a:t> </a:t>
            </a:r>
            <a:r>
              <a:rPr lang="zh-CN" altLang="en-US" sz="2400">
                <a:solidFill>
                  <a:srgbClr val="000066"/>
                </a:solidFill>
                <a:latin typeface="Tahoma" panose="020B0604030504040204" pitchFamily="34" charset="0"/>
                <a:ea typeface="楷体_GB2312" pitchFamily="49" charset="-122"/>
              </a:rPr>
              <a:t>电路结构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87445"/>
                                        </p:tgtEl>
                                        <p:attrNameLst>
                                          <p:attrName>style.visibility</p:attrName>
                                        </p:attrNameLst>
                                      </p:cBhvr>
                                      <p:to>
                                        <p:strVal val="visible"/>
                                      </p:to>
                                    </p:set>
                                    <p:animEffect transition="in" filter="strips(downRight)">
                                      <p:cBhvr>
                                        <p:cTn id="7" dur="500"/>
                                        <p:tgtEl>
                                          <p:spTgt spid="48744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499"/>
                                          </p:stCondLst>
                                        </p:cTn>
                                        <p:tgtEl>
                                          <p:spTgt spid="487430"/>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4" fill="hold" nodeType="clickEffect">
                                  <p:stCondLst>
                                    <p:cond delay="0"/>
                                  </p:stCondLst>
                                  <p:childTnLst>
                                    <p:set>
                                      <p:cBhvr>
                                        <p:cTn id="15" dur="1" fill="hold">
                                          <p:stCondLst>
                                            <p:cond delay="0"/>
                                          </p:stCondLst>
                                        </p:cTn>
                                        <p:tgtEl>
                                          <p:spTgt spid="487432"/>
                                        </p:tgtEl>
                                        <p:attrNameLst>
                                          <p:attrName>style.visibility</p:attrName>
                                        </p:attrNameLst>
                                      </p:cBhvr>
                                      <p:to>
                                        <p:strVal val="visible"/>
                                      </p:to>
                                    </p:set>
                                    <p:animEffect transition="in" filter="wipe(down)">
                                      <p:cBhvr>
                                        <p:cTn id="16" dur="500"/>
                                        <p:tgtEl>
                                          <p:spTgt spid="48743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2" fill="hold" nodeType="clickEffect">
                                  <p:stCondLst>
                                    <p:cond delay="0"/>
                                  </p:stCondLst>
                                  <p:childTnLst>
                                    <p:set>
                                      <p:cBhvr>
                                        <p:cTn id="20" dur="1" fill="hold">
                                          <p:stCondLst>
                                            <p:cond delay="0"/>
                                          </p:stCondLst>
                                        </p:cTn>
                                        <p:tgtEl>
                                          <p:spTgt spid="487437"/>
                                        </p:tgtEl>
                                        <p:attrNameLst>
                                          <p:attrName>style.visibility</p:attrName>
                                        </p:attrNameLst>
                                      </p:cBhvr>
                                      <p:to>
                                        <p:strVal val="visible"/>
                                      </p:to>
                                    </p:set>
                                    <p:animEffect transition="in" filter="wipe(right)">
                                      <p:cBhvr>
                                        <p:cTn id="21" dur="500"/>
                                        <p:tgtEl>
                                          <p:spTgt spid="487437"/>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487431"/>
                                        </p:tgtEl>
                                        <p:attrNameLst>
                                          <p:attrName>style.visibility</p:attrName>
                                        </p:attrNameLst>
                                      </p:cBhvr>
                                      <p:to>
                                        <p:strVal val="visible"/>
                                      </p:to>
                                    </p:set>
                                    <p:animEffect transition="in" filter="wipe(up)">
                                      <p:cBhvr>
                                        <p:cTn id="26" dur="500"/>
                                        <p:tgtEl>
                                          <p:spTgt spid="487431"/>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0" presetClass="entr" presetSubtype="0" fill="hold" nodeType="clickEffect">
                                  <p:stCondLst>
                                    <p:cond delay="0"/>
                                  </p:stCondLst>
                                  <p:childTnLst>
                                    <p:set>
                                      <p:cBhvr>
                                        <p:cTn id="30" dur="1" fill="hold">
                                          <p:stCondLst>
                                            <p:cond delay="0"/>
                                          </p:stCondLst>
                                        </p:cTn>
                                        <p:tgtEl>
                                          <p:spTgt spid="487428"/>
                                        </p:tgtEl>
                                        <p:attrNameLst>
                                          <p:attrName>style.visibility</p:attrName>
                                        </p:attrNameLst>
                                      </p:cBhvr>
                                      <p:to>
                                        <p:strVal val="visible"/>
                                      </p:to>
                                    </p:set>
                                    <p:animEffect transition="in" filter="wedge">
                                      <p:cBhvr>
                                        <p:cTn id="31" dur="500"/>
                                        <p:tgtEl>
                                          <p:spTgt spid="487428"/>
                                        </p:tgtEl>
                                      </p:cBhvr>
                                    </p:animEffect>
                                  </p:childTnLst>
                                </p:cTn>
                              </p:par>
                            </p:childTnLst>
                          </p:cTn>
                        </p:par>
                        <p:par>
                          <p:cTn id="32" fill="hold" nodeType="afterGroup">
                            <p:stCondLst>
                              <p:cond delay="500"/>
                            </p:stCondLst>
                            <p:childTnLst>
                              <p:par>
                                <p:cTn id="33" presetID="20" presetClass="entr" presetSubtype="0" fill="hold" nodeType="afterEffect">
                                  <p:stCondLst>
                                    <p:cond delay="0"/>
                                  </p:stCondLst>
                                  <p:childTnLst>
                                    <p:set>
                                      <p:cBhvr>
                                        <p:cTn id="34" dur="1" fill="hold">
                                          <p:stCondLst>
                                            <p:cond delay="0"/>
                                          </p:stCondLst>
                                        </p:cTn>
                                        <p:tgtEl>
                                          <p:spTgt spid="487429"/>
                                        </p:tgtEl>
                                        <p:attrNameLst>
                                          <p:attrName>style.visibility</p:attrName>
                                        </p:attrNameLst>
                                      </p:cBhvr>
                                      <p:to>
                                        <p:strVal val="visible"/>
                                      </p:to>
                                    </p:set>
                                    <p:animEffect transition="in" filter="wedge">
                                      <p:cBhvr>
                                        <p:cTn id="35" dur="500"/>
                                        <p:tgtEl>
                                          <p:spTgt spid="487429"/>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8" presetClass="entr" presetSubtype="6" fill="hold" grpId="0" nodeType="clickEffect">
                                  <p:stCondLst>
                                    <p:cond delay="0"/>
                                  </p:stCondLst>
                                  <p:childTnLst>
                                    <p:set>
                                      <p:cBhvr>
                                        <p:cTn id="39" dur="1" fill="hold">
                                          <p:stCondLst>
                                            <p:cond delay="0"/>
                                          </p:stCondLst>
                                        </p:cTn>
                                        <p:tgtEl>
                                          <p:spTgt spid="487444"/>
                                        </p:tgtEl>
                                        <p:attrNameLst>
                                          <p:attrName>style.visibility</p:attrName>
                                        </p:attrNameLst>
                                      </p:cBhvr>
                                      <p:to>
                                        <p:strVal val="visible"/>
                                      </p:to>
                                    </p:set>
                                    <p:animEffect transition="in" filter="strips(downRight)">
                                      <p:cBhvr>
                                        <p:cTn id="40" dur="500"/>
                                        <p:tgtEl>
                                          <p:spTgt spid="487444"/>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8" presetClass="entr" presetSubtype="6" fill="hold" grpId="0" nodeType="clickEffect">
                                  <p:stCondLst>
                                    <p:cond delay="0"/>
                                  </p:stCondLst>
                                  <p:childTnLst>
                                    <p:set>
                                      <p:cBhvr>
                                        <p:cTn id="44" dur="1" fill="hold">
                                          <p:stCondLst>
                                            <p:cond delay="0"/>
                                          </p:stCondLst>
                                        </p:cTn>
                                        <p:tgtEl>
                                          <p:spTgt spid="487443"/>
                                        </p:tgtEl>
                                        <p:attrNameLst>
                                          <p:attrName>style.visibility</p:attrName>
                                        </p:attrNameLst>
                                      </p:cBhvr>
                                      <p:to>
                                        <p:strVal val="visible"/>
                                      </p:to>
                                    </p:set>
                                    <p:animEffect transition="in" filter="strips(downRight)">
                                      <p:cBhvr>
                                        <p:cTn id="45" dur="500"/>
                                        <p:tgtEl>
                                          <p:spTgt spid="487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7431" grpId="0" animBg="1" autoUpdateAnimBg="0"/>
      <p:bldP spid="487443" grpId="0"/>
      <p:bldP spid="487444" grpId="0"/>
      <p:bldP spid="48744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9" name="Rectangle 3"/>
          <p:cNvSpPr>
            <a:spLocks noChangeArrowheads="1"/>
          </p:cNvSpPr>
          <p:nvPr/>
        </p:nvSpPr>
        <p:spPr bwMode="auto">
          <a:xfrm>
            <a:off x="0" y="549275"/>
            <a:ext cx="36004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8288"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en-US" altLang="zh-CN">
                <a:solidFill>
                  <a:srgbClr val="000066"/>
                </a:solidFill>
                <a:ea typeface="楷体_GB2312" pitchFamily="49" charset="-122"/>
              </a:rPr>
              <a:t>2</a:t>
            </a:r>
            <a:r>
              <a:rPr kumimoji="0" lang="zh-CN" altLang="en-US">
                <a:solidFill>
                  <a:srgbClr val="000066"/>
                </a:solidFill>
                <a:ea typeface="楷体_GB2312" pitchFamily="49" charset="-122"/>
              </a:rPr>
              <a:t>、数字逻辑分析</a:t>
            </a:r>
          </a:p>
        </p:txBody>
      </p:sp>
      <p:sp>
        <p:nvSpPr>
          <p:cNvPr id="398355" name="Rectangle 19"/>
          <p:cNvSpPr>
            <a:spLocks noChangeArrowheads="1"/>
          </p:cNvSpPr>
          <p:nvPr/>
        </p:nvSpPr>
        <p:spPr bwMode="auto">
          <a:xfrm>
            <a:off x="2771775" y="1341438"/>
            <a:ext cx="6372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400">
                <a:solidFill>
                  <a:srgbClr val="000066"/>
                </a:solidFill>
                <a:latin typeface="Arial" panose="020B0604020202020204" pitchFamily="34" charset="0"/>
                <a:ea typeface="楷体_GB2312" pitchFamily="49" charset="-122"/>
              </a:rPr>
              <a:t>——</a:t>
            </a:r>
            <a:r>
              <a:rPr lang="zh-CN" altLang="en-US" sz="2400">
                <a:solidFill>
                  <a:srgbClr val="000066"/>
                </a:solidFill>
                <a:latin typeface="楷体_GB2312" pitchFamily="49" charset="-122"/>
                <a:ea typeface="楷体_GB2312" pitchFamily="49" charset="-122"/>
              </a:rPr>
              <a:t>电路具有记忆</a:t>
            </a:r>
            <a:r>
              <a:rPr lang="en-US" altLang="zh-CN" sz="2400">
                <a:solidFill>
                  <a:srgbClr val="000066"/>
                </a:solidFill>
                <a:latin typeface="楷体_GB2312" pitchFamily="49" charset="-122"/>
                <a:ea typeface="楷体_GB2312" pitchFamily="49" charset="-122"/>
              </a:rPr>
              <a:t>1</a:t>
            </a:r>
            <a:r>
              <a:rPr lang="zh-CN" altLang="en-US" sz="2400">
                <a:solidFill>
                  <a:srgbClr val="000066"/>
                </a:solidFill>
                <a:latin typeface="楷体_GB2312" pitchFamily="49" charset="-122"/>
                <a:ea typeface="楷体_GB2312" pitchFamily="49" charset="-122"/>
              </a:rPr>
              <a:t>位二进制数据的功能。</a:t>
            </a:r>
            <a:r>
              <a:rPr lang="zh-CN" altLang="en-US" sz="2400" b="0">
                <a:solidFill>
                  <a:srgbClr val="000066"/>
                </a:solidFill>
                <a:latin typeface="楷体_GB2312" pitchFamily="49" charset="-122"/>
                <a:ea typeface="楷体_GB2312" pitchFamily="49" charset="-122"/>
              </a:rPr>
              <a:t> </a:t>
            </a:r>
          </a:p>
        </p:txBody>
      </p:sp>
      <p:sp>
        <p:nvSpPr>
          <p:cNvPr id="398370" name="Rectangle 34"/>
          <p:cNvSpPr>
            <a:spLocks noChangeArrowheads="1"/>
          </p:cNvSpPr>
          <p:nvPr/>
        </p:nvSpPr>
        <p:spPr bwMode="auto">
          <a:xfrm>
            <a:off x="792163" y="1736725"/>
            <a:ext cx="17637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400">
                <a:solidFill>
                  <a:srgbClr val="000066"/>
                </a:solidFill>
                <a:latin typeface="Times New Roman" panose="02020603050405020304" pitchFamily="18" charset="0"/>
                <a:ea typeface="楷体_GB2312" pitchFamily="49" charset="-122"/>
              </a:rPr>
              <a:t>如 </a:t>
            </a:r>
            <a:r>
              <a:rPr lang="en-US" altLang="zh-CN" sz="2400" i="1">
                <a:solidFill>
                  <a:srgbClr val="000066"/>
                </a:solidFill>
                <a:latin typeface="Times New Roman" panose="02020603050405020304" pitchFamily="18" charset="0"/>
                <a:ea typeface="楷体_GB2312" pitchFamily="49" charset="-122"/>
              </a:rPr>
              <a:t>Q </a:t>
            </a:r>
            <a:r>
              <a:rPr lang="en-US" altLang="zh-CN" sz="2400">
                <a:solidFill>
                  <a:srgbClr val="000066"/>
                </a:solidFill>
                <a:latin typeface="Times New Roman" panose="02020603050405020304" pitchFamily="18" charset="0"/>
                <a:ea typeface="楷体_GB2312" pitchFamily="49" charset="-122"/>
              </a:rPr>
              <a:t>= 1</a:t>
            </a:r>
          </a:p>
        </p:txBody>
      </p:sp>
      <p:sp>
        <p:nvSpPr>
          <p:cNvPr id="398371" name="Rectangle 35"/>
          <p:cNvSpPr>
            <a:spLocks noChangeArrowheads="1"/>
          </p:cNvSpPr>
          <p:nvPr/>
        </p:nvSpPr>
        <p:spPr bwMode="auto">
          <a:xfrm>
            <a:off x="5256213" y="1808163"/>
            <a:ext cx="16208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400">
                <a:solidFill>
                  <a:srgbClr val="000066"/>
                </a:solidFill>
                <a:latin typeface="Times New Roman" panose="02020603050405020304" pitchFamily="18" charset="0"/>
                <a:ea typeface="楷体_GB2312" pitchFamily="49" charset="-122"/>
              </a:rPr>
              <a:t>如 </a:t>
            </a:r>
            <a:r>
              <a:rPr lang="en-US" altLang="zh-CN" sz="2400" i="1">
                <a:solidFill>
                  <a:srgbClr val="000066"/>
                </a:solidFill>
                <a:latin typeface="Times New Roman" panose="02020603050405020304" pitchFamily="18" charset="0"/>
                <a:ea typeface="楷体_GB2312" pitchFamily="49" charset="-122"/>
              </a:rPr>
              <a:t>Q </a:t>
            </a:r>
            <a:r>
              <a:rPr lang="en-US" altLang="zh-CN" sz="2400">
                <a:solidFill>
                  <a:srgbClr val="000066"/>
                </a:solidFill>
                <a:latin typeface="Times New Roman" panose="02020603050405020304" pitchFamily="18" charset="0"/>
                <a:ea typeface="楷体_GB2312" pitchFamily="49" charset="-122"/>
              </a:rPr>
              <a:t>= 0</a:t>
            </a:r>
          </a:p>
        </p:txBody>
      </p:sp>
      <p:grpSp>
        <p:nvGrpSpPr>
          <p:cNvPr id="398374" name="Group 38"/>
          <p:cNvGrpSpPr>
            <a:grpSpLocks/>
          </p:cNvGrpSpPr>
          <p:nvPr/>
        </p:nvGrpSpPr>
        <p:grpSpPr bwMode="auto">
          <a:xfrm>
            <a:off x="627063" y="2351088"/>
            <a:ext cx="3702050" cy="3492500"/>
            <a:chOff x="395" y="1481"/>
            <a:chExt cx="2332" cy="2200"/>
          </a:xfrm>
        </p:grpSpPr>
        <p:graphicFrame>
          <p:nvGraphicFramePr>
            <p:cNvPr id="398338" name="Object 2"/>
            <p:cNvGraphicFramePr>
              <a:graphicFrameLocks noChangeAspect="1"/>
            </p:cNvGraphicFramePr>
            <p:nvPr/>
          </p:nvGraphicFramePr>
          <p:xfrm>
            <a:off x="395" y="1481"/>
            <a:ext cx="1895" cy="2200"/>
          </p:xfrm>
          <a:graphic>
            <a:graphicData uri="http://schemas.openxmlformats.org/presentationml/2006/ole">
              <mc:AlternateContent xmlns:mc="http://schemas.openxmlformats.org/markup-compatibility/2006">
                <mc:Choice xmlns:v="urn:schemas-microsoft-com:vml" Requires="v">
                  <p:oleObj spid="_x0000_s4102" name="图片" r:id="rId3" imgW="895320" imgH="1209600" progId="Word.Picture.8">
                    <p:embed/>
                  </p:oleObj>
                </mc:Choice>
                <mc:Fallback>
                  <p:oleObj name="图片" r:id="rId3" imgW="895320" imgH="1209600" progId="Word.Picture.8">
                    <p:embed/>
                    <p:pic>
                      <p:nvPicPr>
                        <p:cNvPr id="398338"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 y="1481"/>
                          <a:ext cx="1895" cy="2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8340" name="Oval 4"/>
            <p:cNvSpPr>
              <a:spLocks noChangeArrowheads="1"/>
            </p:cNvSpPr>
            <p:nvPr/>
          </p:nvSpPr>
          <p:spPr bwMode="auto">
            <a:xfrm>
              <a:off x="612" y="2786"/>
              <a:ext cx="256" cy="261"/>
            </a:xfrm>
            <a:prstGeom prst="ellipse">
              <a:avLst/>
            </a:prstGeom>
            <a:solidFill>
              <a:srgbClr val="0000CC"/>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chemeClr val="bg1"/>
                  </a:solidFill>
                  <a:latin typeface="Times New Roman" panose="02020603050405020304" pitchFamily="18" charset="0"/>
                  <a:ea typeface="黑体" panose="02010609060101010101" pitchFamily="49" charset="-122"/>
                </a:rPr>
                <a:t>1</a:t>
              </a:r>
            </a:p>
          </p:txBody>
        </p:sp>
        <p:sp>
          <p:nvSpPr>
            <p:cNvPr id="398341" name="Oval 5"/>
            <p:cNvSpPr>
              <a:spLocks noChangeArrowheads="1"/>
            </p:cNvSpPr>
            <p:nvPr/>
          </p:nvSpPr>
          <p:spPr bwMode="auto">
            <a:xfrm>
              <a:off x="612" y="1720"/>
              <a:ext cx="256" cy="261"/>
            </a:xfrm>
            <a:prstGeom prst="ellipse">
              <a:avLst/>
            </a:prstGeom>
            <a:solidFill>
              <a:srgbClr val="0000CC"/>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chemeClr val="bg1"/>
                  </a:solidFill>
                  <a:latin typeface="Times New Roman" panose="02020603050405020304" pitchFamily="18" charset="0"/>
                  <a:ea typeface="黑体" panose="02010609060101010101" pitchFamily="49" charset="-122"/>
                </a:rPr>
                <a:t>0</a:t>
              </a:r>
            </a:p>
          </p:txBody>
        </p:sp>
        <p:grpSp>
          <p:nvGrpSpPr>
            <p:cNvPr id="398342" name="Group 6"/>
            <p:cNvGrpSpPr>
              <a:grpSpLocks/>
            </p:cNvGrpSpPr>
            <p:nvPr/>
          </p:nvGrpSpPr>
          <p:grpSpPr bwMode="auto">
            <a:xfrm>
              <a:off x="590" y="2083"/>
              <a:ext cx="1065" cy="952"/>
              <a:chOff x="862" y="2614"/>
              <a:chExt cx="1065" cy="952"/>
            </a:xfrm>
          </p:grpSpPr>
          <p:sp>
            <p:nvSpPr>
              <p:cNvPr id="398343" name="Line 7"/>
              <p:cNvSpPr>
                <a:spLocks noChangeShapeType="1"/>
              </p:cNvSpPr>
              <p:nvPr/>
            </p:nvSpPr>
            <p:spPr bwMode="auto">
              <a:xfrm flipH="1">
                <a:off x="862" y="2863"/>
                <a:ext cx="1059" cy="431"/>
              </a:xfrm>
              <a:prstGeom prst="line">
                <a:avLst/>
              </a:prstGeom>
              <a:noFill/>
              <a:ln w="57150">
                <a:solidFill>
                  <a:srgbClr val="D6009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8344" name="Line 8"/>
              <p:cNvSpPr>
                <a:spLocks noChangeShapeType="1"/>
              </p:cNvSpPr>
              <p:nvPr/>
            </p:nvSpPr>
            <p:spPr bwMode="auto">
              <a:xfrm flipH="1" flipV="1">
                <a:off x="1927" y="2614"/>
                <a:ext cx="0" cy="249"/>
              </a:xfrm>
              <a:prstGeom prst="line">
                <a:avLst/>
              </a:prstGeom>
              <a:noFill/>
              <a:ln w="57150">
                <a:solidFill>
                  <a:srgbClr val="D6009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8345" name="Line 9"/>
              <p:cNvSpPr>
                <a:spLocks noChangeShapeType="1"/>
              </p:cNvSpPr>
              <p:nvPr/>
            </p:nvSpPr>
            <p:spPr bwMode="auto">
              <a:xfrm>
                <a:off x="884" y="3566"/>
                <a:ext cx="250" cy="0"/>
              </a:xfrm>
              <a:prstGeom prst="line">
                <a:avLst/>
              </a:prstGeom>
              <a:noFill/>
              <a:ln w="57150">
                <a:solidFill>
                  <a:srgbClr val="D6009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8346" name="Line 10"/>
              <p:cNvSpPr>
                <a:spLocks noChangeShapeType="1"/>
              </p:cNvSpPr>
              <p:nvPr/>
            </p:nvSpPr>
            <p:spPr bwMode="auto">
              <a:xfrm flipV="1">
                <a:off x="862" y="3271"/>
                <a:ext cx="2" cy="295"/>
              </a:xfrm>
              <a:prstGeom prst="line">
                <a:avLst/>
              </a:prstGeom>
              <a:noFill/>
              <a:ln w="57150">
                <a:solidFill>
                  <a:srgbClr val="D6009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398347" name="Oval 11"/>
            <p:cNvSpPr>
              <a:spLocks noChangeArrowheads="1"/>
            </p:cNvSpPr>
            <p:nvPr/>
          </p:nvSpPr>
          <p:spPr bwMode="auto">
            <a:xfrm>
              <a:off x="2223" y="2899"/>
              <a:ext cx="256" cy="261"/>
            </a:xfrm>
            <a:prstGeom prst="ellipse">
              <a:avLst/>
            </a:prstGeom>
            <a:solidFill>
              <a:schemeClr val="accent2"/>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chemeClr val="bg1"/>
                  </a:solidFill>
                  <a:latin typeface="Times New Roman" panose="02020603050405020304" pitchFamily="18" charset="0"/>
                  <a:ea typeface="黑体" panose="02010609060101010101" pitchFamily="49" charset="-122"/>
                </a:rPr>
                <a:t>0</a:t>
              </a:r>
            </a:p>
          </p:txBody>
        </p:sp>
        <p:grpSp>
          <p:nvGrpSpPr>
            <p:cNvPr id="398348" name="Group 12"/>
            <p:cNvGrpSpPr>
              <a:grpSpLocks/>
            </p:cNvGrpSpPr>
            <p:nvPr/>
          </p:nvGrpSpPr>
          <p:grpSpPr bwMode="auto">
            <a:xfrm>
              <a:off x="590" y="2060"/>
              <a:ext cx="1077" cy="980"/>
              <a:chOff x="862" y="2591"/>
              <a:chExt cx="1077" cy="980"/>
            </a:xfrm>
          </p:grpSpPr>
          <p:sp>
            <p:nvSpPr>
              <p:cNvPr id="398349" name="Line 13"/>
              <p:cNvSpPr>
                <a:spLocks noChangeShapeType="1"/>
              </p:cNvSpPr>
              <p:nvPr/>
            </p:nvSpPr>
            <p:spPr bwMode="auto">
              <a:xfrm flipV="1">
                <a:off x="884" y="2591"/>
                <a:ext cx="2" cy="253"/>
              </a:xfrm>
              <a:prstGeom prst="line">
                <a:avLst/>
              </a:prstGeom>
              <a:noFill/>
              <a:ln w="57150">
                <a:solidFill>
                  <a:srgbClr val="0000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8350" name="Line 14"/>
              <p:cNvSpPr>
                <a:spLocks noChangeShapeType="1"/>
              </p:cNvSpPr>
              <p:nvPr/>
            </p:nvSpPr>
            <p:spPr bwMode="auto">
              <a:xfrm flipH="1" flipV="1">
                <a:off x="862" y="2863"/>
                <a:ext cx="1077" cy="434"/>
              </a:xfrm>
              <a:prstGeom prst="line">
                <a:avLst/>
              </a:prstGeom>
              <a:noFill/>
              <a:ln w="57150">
                <a:solidFill>
                  <a:srgbClr val="0000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8351" name="Line 15"/>
              <p:cNvSpPr>
                <a:spLocks noChangeShapeType="1"/>
              </p:cNvSpPr>
              <p:nvPr/>
            </p:nvSpPr>
            <p:spPr bwMode="auto">
              <a:xfrm>
                <a:off x="884" y="2591"/>
                <a:ext cx="250" cy="0"/>
              </a:xfrm>
              <a:prstGeom prst="line">
                <a:avLst/>
              </a:prstGeom>
              <a:noFill/>
              <a:ln w="57150">
                <a:solidFill>
                  <a:srgbClr val="0000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8352" name="Line 16"/>
              <p:cNvSpPr>
                <a:spLocks noChangeShapeType="1"/>
              </p:cNvSpPr>
              <p:nvPr/>
            </p:nvSpPr>
            <p:spPr bwMode="auto">
              <a:xfrm flipV="1">
                <a:off x="1927" y="3317"/>
                <a:ext cx="0" cy="254"/>
              </a:xfrm>
              <a:prstGeom prst="line">
                <a:avLst/>
              </a:prstGeom>
              <a:noFill/>
              <a:ln w="57150">
                <a:solidFill>
                  <a:srgbClr val="0000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398353" name="Oval 17"/>
            <p:cNvSpPr>
              <a:spLocks noChangeArrowheads="1"/>
            </p:cNvSpPr>
            <p:nvPr/>
          </p:nvSpPr>
          <p:spPr bwMode="auto">
            <a:xfrm>
              <a:off x="2177" y="1878"/>
              <a:ext cx="256" cy="261"/>
            </a:xfrm>
            <a:prstGeom prst="ellipse">
              <a:avLst/>
            </a:prstGeom>
            <a:solidFill>
              <a:schemeClr val="accent2"/>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chemeClr val="bg1"/>
                  </a:solidFill>
                  <a:latin typeface="Times New Roman" panose="02020603050405020304" pitchFamily="18" charset="0"/>
                  <a:ea typeface="黑体" panose="02010609060101010101" pitchFamily="49" charset="-122"/>
                </a:rPr>
                <a:t>1</a:t>
              </a:r>
            </a:p>
          </p:txBody>
        </p:sp>
        <p:sp>
          <p:nvSpPr>
            <p:cNvPr id="398372" name="Oval 36"/>
            <p:cNvSpPr>
              <a:spLocks noChangeArrowheads="1"/>
            </p:cNvSpPr>
            <p:nvPr/>
          </p:nvSpPr>
          <p:spPr bwMode="auto">
            <a:xfrm>
              <a:off x="2471" y="1865"/>
              <a:ext cx="256" cy="261"/>
            </a:xfrm>
            <a:prstGeom prst="ellipse">
              <a:avLst/>
            </a:prstGeom>
            <a:solidFill>
              <a:schemeClr val="accent2"/>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chemeClr val="bg1"/>
                  </a:solidFill>
                  <a:latin typeface="Times New Roman" panose="02020603050405020304" pitchFamily="18" charset="0"/>
                  <a:ea typeface="黑体" panose="02010609060101010101" pitchFamily="49" charset="-122"/>
                </a:rPr>
                <a:t>1</a:t>
              </a:r>
            </a:p>
          </p:txBody>
        </p:sp>
      </p:grpSp>
      <p:grpSp>
        <p:nvGrpSpPr>
          <p:cNvPr id="398375" name="Group 39"/>
          <p:cNvGrpSpPr>
            <a:grpSpLocks/>
          </p:cNvGrpSpPr>
          <p:nvPr/>
        </p:nvGrpSpPr>
        <p:grpSpPr bwMode="auto">
          <a:xfrm>
            <a:off x="5076825" y="2314575"/>
            <a:ext cx="3681413" cy="3492500"/>
            <a:chOff x="3198" y="1458"/>
            <a:chExt cx="2319" cy="2200"/>
          </a:xfrm>
        </p:grpSpPr>
        <p:graphicFrame>
          <p:nvGraphicFramePr>
            <p:cNvPr id="398354" name="Object 18"/>
            <p:cNvGraphicFramePr>
              <a:graphicFrameLocks noChangeAspect="1"/>
            </p:cNvGraphicFramePr>
            <p:nvPr/>
          </p:nvGraphicFramePr>
          <p:xfrm>
            <a:off x="3198" y="1458"/>
            <a:ext cx="1895" cy="2200"/>
          </p:xfrm>
          <a:graphic>
            <a:graphicData uri="http://schemas.openxmlformats.org/presentationml/2006/ole">
              <mc:AlternateContent xmlns:mc="http://schemas.openxmlformats.org/markup-compatibility/2006">
                <mc:Choice xmlns:v="urn:schemas-microsoft-com:vml" Requires="v">
                  <p:oleObj spid="_x0000_s4103" name="图片" r:id="rId5" imgW="895320" imgH="1209600" progId="Word.Picture.8">
                    <p:embed/>
                  </p:oleObj>
                </mc:Choice>
                <mc:Fallback>
                  <p:oleObj name="图片" r:id="rId5" imgW="895320" imgH="1209600" progId="Word.Picture.8">
                    <p:embed/>
                    <p:pic>
                      <p:nvPicPr>
                        <p:cNvPr id="398354" name="Object 1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98" y="1458"/>
                          <a:ext cx="1895" cy="2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8356" name="Oval 20"/>
            <p:cNvSpPr>
              <a:spLocks noChangeArrowheads="1"/>
            </p:cNvSpPr>
            <p:nvPr/>
          </p:nvSpPr>
          <p:spPr bwMode="auto">
            <a:xfrm>
              <a:off x="3424" y="2774"/>
              <a:ext cx="256" cy="261"/>
            </a:xfrm>
            <a:prstGeom prst="ellipse">
              <a:avLst/>
            </a:prstGeom>
            <a:solidFill>
              <a:srgbClr val="0000CC"/>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chemeClr val="bg1"/>
                  </a:solidFill>
                  <a:latin typeface="Times New Roman" panose="02020603050405020304" pitchFamily="18" charset="0"/>
                  <a:ea typeface="黑体" panose="02010609060101010101" pitchFamily="49" charset="-122"/>
                </a:rPr>
                <a:t>0</a:t>
              </a:r>
            </a:p>
          </p:txBody>
        </p:sp>
        <p:sp>
          <p:nvSpPr>
            <p:cNvPr id="398357" name="Oval 21"/>
            <p:cNvSpPr>
              <a:spLocks noChangeArrowheads="1"/>
            </p:cNvSpPr>
            <p:nvPr/>
          </p:nvSpPr>
          <p:spPr bwMode="auto">
            <a:xfrm>
              <a:off x="3424" y="1708"/>
              <a:ext cx="256" cy="261"/>
            </a:xfrm>
            <a:prstGeom prst="ellipse">
              <a:avLst/>
            </a:prstGeom>
            <a:solidFill>
              <a:srgbClr val="0000CC"/>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chemeClr val="bg1"/>
                  </a:solidFill>
                  <a:latin typeface="Times New Roman" panose="02020603050405020304" pitchFamily="18" charset="0"/>
                  <a:ea typeface="黑体" panose="02010609060101010101" pitchFamily="49" charset="-122"/>
                </a:rPr>
                <a:t>1</a:t>
              </a:r>
            </a:p>
          </p:txBody>
        </p:sp>
        <p:grpSp>
          <p:nvGrpSpPr>
            <p:cNvPr id="398358" name="Group 22"/>
            <p:cNvGrpSpPr>
              <a:grpSpLocks/>
            </p:cNvGrpSpPr>
            <p:nvPr/>
          </p:nvGrpSpPr>
          <p:grpSpPr bwMode="auto">
            <a:xfrm>
              <a:off x="3402" y="2071"/>
              <a:ext cx="1065" cy="952"/>
              <a:chOff x="862" y="2614"/>
              <a:chExt cx="1065" cy="952"/>
            </a:xfrm>
          </p:grpSpPr>
          <p:sp>
            <p:nvSpPr>
              <p:cNvPr id="398359" name="Line 23"/>
              <p:cNvSpPr>
                <a:spLocks noChangeShapeType="1"/>
              </p:cNvSpPr>
              <p:nvPr/>
            </p:nvSpPr>
            <p:spPr bwMode="auto">
              <a:xfrm flipH="1">
                <a:off x="862" y="2863"/>
                <a:ext cx="1059" cy="431"/>
              </a:xfrm>
              <a:prstGeom prst="line">
                <a:avLst/>
              </a:prstGeom>
              <a:noFill/>
              <a:ln w="57150">
                <a:solidFill>
                  <a:srgbClr val="D6009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8360" name="Line 24"/>
              <p:cNvSpPr>
                <a:spLocks noChangeShapeType="1"/>
              </p:cNvSpPr>
              <p:nvPr/>
            </p:nvSpPr>
            <p:spPr bwMode="auto">
              <a:xfrm flipH="1" flipV="1">
                <a:off x="1927" y="2614"/>
                <a:ext cx="0" cy="249"/>
              </a:xfrm>
              <a:prstGeom prst="line">
                <a:avLst/>
              </a:prstGeom>
              <a:noFill/>
              <a:ln w="57150">
                <a:solidFill>
                  <a:srgbClr val="D6009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8361" name="Line 25"/>
              <p:cNvSpPr>
                <a:spLocks noChangeShapeType="1"/>
              </p:cNvSpPr>
              <p:nvPr/>
            </p:nvSpPr>
            <p:spPr bwMode="auto">
              <a:xfrm>
                <a:off x="884" y="3566"/>
                <a:ext cx="250" cy="0"/>
              </a:xfrm>
              <a:prstGeom prst="line">
                <a:avLst/>
              </a:prstGeom>
              <a:noFill/>
              <a:ln w="57150">
                <a:solidFill>
                  <a:srgbClr val="D6009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8362" name="Line 26"/>
              <p:cNvSpPr>
                <a:spLocks noChangeShapeType="1"/>
              </p:cNvSpPr>
              <p:nvPr/>
            </p:nvSpPr>
            <p:spPr bwMode="auto">
              <a:xfrm flipV="1">
                <a:off x="862" y="3271"/>
                <a:ext cx="2" cy="295"/>
              </a:xfrm>
              <a:prstGeom prst="line">
                <a:avLst/>
              </a:prstGeom>
              <a:noFill/>
              <a:ln w="57150">
                <a:solidFill>
                  <a:srgbClr val="D60093"/>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398363" name="Oval 27"/>
            <p:cNvSpPr>
              <a:spLocks noChangeArrowheads="1"/>
            </p:cNvSpPr>
            <p:nvPr/>
          </p:nvSpPr>
          <p:spPr bwMode="auto">
            <a:xfrm>
              <a:off x="5035" y="2887"/>
              <a:ext cx="256" cy="261"/>
            </a:xfrm>
            <a:prstGeom prst="ellipse">
              <a:avLst/>
            </a:prstGeom>
            <a:solidFill>
              <a:schemeClr val="accent2"/>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chemeClr val="bg1"/>
                  </a:solidFill>
                  <a:latin typeface="Times New Roman" panose="02020603050405020304" pitchFamily="18" charset="0"/>
                  <a:ea typeface="黑体" panose="02010609060101010101" pitchFamily="49" charset="-122"/>
                </a:rPr>
                <a:t>1</a:t>
              </a:r>
            </a:p>
          </p:txBody>
        </p:sp>
        <p:grpSp>
          <p:nvGrpSpPr>
            <p:cNvPr id="398364" name="Group 28"/>
            <p:cNvGrpSpPr>
              <a:grpSpLocks/>
            </p:cNvGrpSpPr>
            <p:nvPr/>
          </p:nvGrpSpPr>
          <p:grpSpPr bwMode="auto">
            <a:xfrm>
              <a:off x="3402" y="2048"/>
              <a:ext cx="1077" cy="980"/>
              <a:chOff x="862" y="2591"/>
              <a:chExt cx="1077" cy="980"/>
            </a:xfrm>
          </p:grpSpPr>
          <p:sp>
            <p:nvSpPr>
              <p:cNvPr id="398365" name="Line 29"/>
              <p:cNvSpPr>
                <a:spLocks noChangeShapeType="1"/>
              </p:cNvSpPr>
              <p:nvPr/>
            </p:nvSpPr>
            <p:spPr bwMode="auto">
              <a:xfrm flipV="1">
                <a:off x="884" y="2591"/>
                <a:ext cx="2" cy="253"/>
              </a:xfrm>
              <a:prstGeom prst="line">
                <a:avLst/>
              </a:prstGeom>
              <a:noFill/>
              <a:ln w="57150">
                <a:solidFill>
                  <a:srgbClr val="0000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8366" name="Line 30"/>
              <p:cNvSpPr>
                <a:spLocks noChangeShapeType="1"/>
              </p:cNvSpPr>
              <p:nvPr/>
            </p:nvSpPr>
            <p:spPr bwMode="auto">
              <a:xfrm flipH="1" flipV="1">
                <a:off x="862" y="2863"/>
                <a:ext cx="1077" cy="434"/>
              </a:xfrm>
              <a:prstGeom prst="line">
                <a:avLst/>
              </a:prstGeom>
              <a:noFill/>
              <a:ln w="57150">
                <a:solidFill>
                  <a:srgbClr val="0000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8367" name="Line 31"/>
              <p:cNvSpPr>
                <a:spLocks noChangeShapeType="1"/>
              </p:cNvSpPr>
              <p:nvPr/>
            </p:nvSpPr>
            <p:spPr bwMode="auto">
              <a:xfrm>
                <a:off x="884" y="2591"/>
                <a:ext cx="250" cy="0"/>
              </a:xfrm>
              <a:prstGeom prst="line">
                <a:avLst/>
              </a:prstGeom>
              <a:noFill/>
              <a:ln w="57150">
                <a:solidFill>
                  <a:srgbClr val="0000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8368" name="Line 32"/>
              <p:cNvSpPr>
                <a:spLocks noChangeShapeType="1"/>
              </p:cNvSpPr>
              <p:nvPr/>
            </p:nvSpPr>
            <p:spPr bwMode="auto">
              <a:xfrm flipV="1">
                <a:off x="1927" y="3317"/>
                <a:ext cx="0" cy="254"/>
              </a:xfrm>
              <a:prstGeom prst="line">
                <a:avLst/>
              </a:prstGeom>
              <a:noFill/>
              <a:ln w="57150">
                <a:solidFill>
                  <a:srgbClr val="0000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398369" name="Oval 33"/>
            <p:cNvSpPr>
              <a:spLocks noChangeArrowheads="1"/>
            </p:cNvSpPr>
            <p:nvPr/>
          </p:nvSpPr>
          <p:spPr bwMode="auto">
            <a:xfrm>
              <a:off x="4989" y="1866"/>
              <a:ext cx="256" cy="261"/>
            </a:xfrm>
            <a:prstGeom prst="ellipse">
              <a:avLst/>
            </a:prstGeom>
            <a:solidFill>
              <a:schemeClr val="accent2"/>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chemeClr val="bg1"/>
                  </a:solidFill>
                  <a:latin typeface="Times New Roman" panose="02020603050405020304" pitchFamily="18" charset="0"/>
                  <a:ea typeface="黑体" panose="02010609060101010101" pitchFamily="49" charset="-122"/>
                </a:rPr>
                <a:t>0</a:t>
              </a:r>
            </a:p>
          </p:txBody>
        </p:sp>
        <p:sp>
          <p:nvSpPr>
            <p:cNvPr id="398373" name="Oval 37"/>
            <p:cNvSpPr>
              <a:spLocks noChangeArrowheads="1"/>
            </p:cNvSpPr>
            <p:nvPr/>
          </p:nvSpPr>
          <p:spPr bwMode="auto">
            <a:xfrm>
              <a:off x="5261" y="1865"/>
              <a:ext cx="256" cy="261"/>
            </a:xfrm>
            <a:prstGeom prst="ellipse">
              <a:avLst/>
            </a:prstGeom>
            <a:solidFill>
              <a:schemeClr val="accent2"/>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chemeClr val="bg1"/>
                  </a:solidFill>
                  <a:latin typeface="Times New Roman" panose="02020603050405020304" pitchFamily="18" charset="0"/>
                  <a:ea typeface="黑体" panose="02010609060101010101" pitchFamily="49" charset="-122"/>
                </a:rPr>
                <a:t>0</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837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398374"/>
                                        </p:tgtEl>
                                        <p:attrNameLst>
                                          <p:attrName>style.visibility</p:attrName>
                                        </p:attrNameLst>
                                      </p:cBhvr>
                                      <p:to>
                                        <p:strVal val="visible"/>
                                      </p:to>
                                    </p:set>
                                    <p:animEffect transition="in" filter="wipe(left)">
                                      <p:cBhvr>
                                        <p:cTn id="11" dur="500"/>
                                        <p:tgtEl>
                                          <p:spTgt spid="39837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98371"/>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398375"/>
                                        </p:tgtEl>
                                        <p:attrNameLst>
                                          <p:attrName>style.visibility</p:attrName>
                                        </p:attrNameLst>
                                      </p:cBhvr>
                                      <p:to>
                                        <p:strVal val="visible"/>
                                      </p:to>
                                    </p:set>
                                    <p:animEffect transition="in" filter="wipe(left)">
                                      <p:cBhvr>
                                        <p:cTn id="20" dur="500"/>
                                        <p:tgtEl>
                                          <p:spTgt spid="3983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370" grpId="0"/>
      <p:bldP spid="39837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Rectangle 2"/>
          <p:cNvSpPr>
            <a:spLocks noChangeArrowheads="1"/>
          </p:cNvSpPr>
          <p:nvPr/>
        </p:nvSpPr>
        <p:spPr bwMode="auto">
          <a:xfrm>
            <a:off x="827088" y="549275"/>
            <a:ext cx="3889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a:solidFill>
                  <a:srgbClr val="000066"/>
                </a:solidFill>
                <a:ea typeface="楷体_GB2312" pitchFamily="49" charset="-122"/>
              </a:rPr>
              <a:t>3. </a:t>
            </a:r>
            <a:r>
              <a:rPr kumimoji="0" lang="zh-CN" altLang="en-US">
                <a:solidFill>
                  <a:srgbClr val="000066"/>
                </a:solidFill>
                <a:ea typeface="楷体_GB2312" pitchFamily="49" charset="-122"/>
              </a:rPr>
              <a:t>模拟特性分析</a:t>
            </a:r>
          </a:p>
        </p:txBody>
      </p:sp>
      <p:graphicFrame>
        <p:nvGraphicFramePr>
          <p:cNvPr id="399363" name="Object 3"/>
          <p:cNvGraphicFramePr>
            <a:graphicFrameLocks noChangeAspect="1"/>
          </p:cNvGraphicFramePr>
          <p:nvPr/>
        </p:nvGraphicFramePr>
        <p:xfrm>
          <a:off x="484188" y="2528888"/>
          <a:ext cx="3008312" cy="3492500"/>
        </p:xfrm>
        <a:graphic>
          <a:graphicData uri="http://schemas.openxmlformats.org/presentationml/2006/ole">
            <mc:AlternateContent xmlns:mc="http://schemas.openxmlformats.org/markup-compatibility/2006">
              <mc:Choice xmlns:v="urn:schemas-microsoft-com:vml" Requires="v">
                <p:oleObj spid="_x0000_s5126" name="图片" r:id="rId3" imgW="895320" imgH="1209600" progId="Word.Picture.8">
                  <p:embed/>
                </p:oleObj>
              </mc:Choice>
              <mc:Fallback>
                <p:oleObj name="图片" r:id="rId3" imgW="895320" imgH="1209600" progId="Word.Picture.8">
                  <p:embed/>
                  <p:pic>
                    <p:nvPicPr>
                      <p:cNvPr id="399363"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188" y="2528888"/>
                        <a:ext cx="3008312" cy="3492500"/>
                      </a:xfrm>
                      <a:prstGeom prst="rect">
                        <a:avLst/>
                      </a:prstGeom>
                      <a:noFill/>
                      <a:ln w="28575">
                        <a:solidFill>
                          <a:srgbClr val="3399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399366" name="Group 6"/>
          <p:cNvGrpSpPr>
            <a:grpSpLocks/>
          </p:cNvGrpSpPr>
          <p:nvPr/>
        </p:nvGrpSpPr>
        <p:grpSpPr bwMode="auto">
          <a:xfrm>
            <a:off x="971550" y="1412875"/>
            <a:ext cx="3443288" cy="492125"/>
            <a:chOff x="485" y="1253"/>
            <a:chExt cx="2169" cy="310"/>
          </a:xfrm>
        </p:grpSpPr>
        <p:sp>
          <p:nvSpPr>
            <p:cNvPr id="399367" name="Rectangle 7"/>
            <p:cNvSpPr>
              <a:spLocks noChangeArrowheads="1"/>
            </p:cNvSpPr>
            <p:nvPr/>
          </p:nvSpPr>
          <p:spPr bwMode="auto">
            <a:xfrm>
              <a:off x="1624" y="1275"/>
              <a:ext cx="103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zh-CN" sz="2400" i="1">
                  <a:latin typeface="Tahoma" panose="020B0604030504040204" pitchFamily="34" charset="0"/>
                  <a:sym typeface="Symbol" panose="05050102010706020507" pitchFamily="18" charset="2"/>
                </a:rPr>
                <a:t></a:t>
              </a:r>
              <a:r>
                <a:rPr lang="en-US" altLang="zh-CN" sz="2400" i="1">
                  <a:latin typeface="Tahoma" panose="020B0604030504040204" pitchFamily="34" charset="0"/>
                  <a:ea typeface="楷体_GB2312" pitchFamily="49" charset="-122"/>
                </a:rPr>
                <a:t> </a:t>
              </a:r>
              <a:r>
                <a:rPr lang="en-US" altLang="zh-CN" sz="2400" baseline="-25000">
                  <a:latin typeface="Tahoma" panose="020B0604030504040204" pitchFamily="34" charset="0"/>
                  <a:ea typeface="楷体_GB2312" pitchFamily="49" charset="-122"/>
                </a:rPr>
                <a:t>I1</a:t>
              </a:r>
              <a:r>
                <a:rPr lang="en-US" altLang="zh-CN" sz="2400" b="0">
                  <a:latin typeface="Tahoma" panose="020B0604030504040204" pitchFamily="34" charset="0"/>
                  <a:ea typeface="楷体_GB2312" pitchFamily="49" charset="-122"/>
                </a:rPr>
                <a:t> </a:t>
              </a:r>
              <a:r>
                <a:rPr lang="en-US" altLang="zh-CN" sz="2400">
                  <a:latin typeface="Tahoma" panose="020B0604030504040204" pitchFamily="34" charset="0"/>
                </a:rPr>
                <a:t>=</a:t>
              </a:r>
              <a:r>
                <a:rPr lang="en-US" altLang="zh-CN" sz="2400" i="1">
                  <a:latin typeface="Tahoma" panose="020B0604030504040204" pitchFamily="34" charset="0"/>
                </a:rPr>
                <a:t> </a:t>
              </a:r>
              <a:r>
                <a:rPr lang="en-US" altLang="zh-CN" sz="2400" i="1">
                  <a:latin typeface="Tahoma" panose="020B0604030504040204" pitchFamily="34" charset="0"/>
                  <a:sym typeface="Symbol" panose="05050102010706020507" pitchFamily="18" charset="2"/>
                </a:rPr>
                <a:t></a:t>
              </a:r>
              <a:r>
                <a:rPr lang="en-US" altLang="zh-CN" sz="2400" baseline="-25000">
                  <a:latin typeface="Tahoma" panose="020B0604030504040204" pitchFamily="34" charset="0"/>
                </a:rPr>
                <a:t>O2 </a:t>
              </a:r>
            </a:p>
          </p:txBody>
        </p:sp>
        <p:sp>
          <p:nvSpPr>
            <p:cNvPr id="399368" name="Rectangle 8"/>
            <p:cNvSpPr>
              <a:spLocks noChangeArrowheads="1"/>
            </p:cNvSpPr>
            <p:nvPr/>
          </p:nvSpPr>
          <p:spPr bwMode="auto">
            <a:xfrm>
              <a:off x="485" y="1253"/>
              <a:ext cx="104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zh-CN" sz="2400" i="1">
                  <a:latin typeface="Tahoma" panose="020B0604030504040204" pitchFamily="34" charset="0"/>
                  <a:sym typeface="Symbol" panose="05050102010706020507" pitchFamily="18" charset="2"/>
                </a:rPr>
                <a:t></a:t>
              </a:r>
              <a:r>
                <a:rPr lang="en-US" altLang="zh-CN" sz="2400" i="1">
                  <a:latin typeface="Tahoma" panose="020B0604030504040204" pitchFamily="34" charset="0"/>
                  <a:ea typeface="楷体_GB2312" pitchFamily="49" charset="-122"/>
                </a:rPr>
                <a:t> </a:t>
              </a:r>
              <a:r>
                <a:rPr lang="en-US" altLang="zh-CN" sz="2400" baseline="-25000">
                  <a:latin typeface="Tahoma" panose="020B0604030504040204" pitchFamily="34" charset="0"/>
                  <a:ea typeface="楷体_GB2312" pitchFamily="49" charset="-122"/>
                </a:rPr>
                <a:t>O1</a:t>
              </a:r>
              <a:r>
                <a:rPr lang="en-US" altLang="zh-CN" sz="2400">
                  <a:latin typeface="Tahoma" panose="020B0604030504040204" pitchFamily="34" charset="0"/>
                </a:rPr>
                <a:t> = </a:t>
              </a:r>
              <a:r>
                <a:rPr lang="en-US" altLang="zh-CN" sz="2400" i="1">
                  <a:latin typeface="Tahoma" panose="020B0604030504040204" pitchFamily="34" charset="0"/>
                  <a:sym typeface="Symbol" panose="05050102010706020507" pitchFamily="18" charset="2"/>
                </a:rPr>
                <a:t></a:t>
              </a:r>
              <a:r>
                <a:rPr lang="en-US" altLang="zh-CN" sz="2400">
                  <a:latin typeface="Tahoma" panose="020B0604030504040204" pitchFamily="34" charset="0"/>
                </a:rPr>
                <a:t> </a:t>
              </a:r>
              <a:r>
                <a:rPr lang="en-US" altLang="zh-CN" sz="2400" baseline="-25000">
                  <a:latin typeface="Tahoma" panose="020B0604030504040204" pitchFamily="34" charset="0"/>
                </a:rPr>
                <a:t>I2</a:t>
              </a:r>
            </a:p>
          </p:txBody>
        </p:sp>
      </p:grpSp>
      <p:grpSp>
        <p:nvGrpSpPr>
          <p:cNvPr id="399377" name="Group 17"/>
          <p:cNvGrpSpPr>
            <a:grpSpLocks/>
          </p:cNvGrpSpPr>
          <p:nvPr/>
        </p:nvGrpSpPr>
        <p:grpSpPr bwMode="auto">
          <a:xfrm>
            <a:off x="3779838" y="2276475"/>
            <a:ext cx="5364162" cy="3943350"/>
            <a:chOff x="2381" y="1480"/>
            <a:chExt cx="3379" cy="2484"/>
          </a:xfrm>
        </p:grpSpPr>
        <p:graphicFrame>
          <p:nvGraphicFramePr>
            <p:cNvPr id="399374" name="Object 14"/>
            <p:cNvGraphicFramePr>
              <a:graphicFrameLocks noChangeAspect="1"/>
            </p:cNvGraphicFramePr>
            <p:nvPr/>
          </p:nvGraphicFramePr>
          <p:xfrm>
            <a:off x="2381" y="1480"/>
            <a:ext cx="3379" cy="2308"/>
          </p:xfrm>
          <a:graphic>
            <a:graphicData uri="http://schemas.openxmlformats.org/presentationml/2006/ole">
              <mc:AlternateContent xmlns:mc="http://schemas.openxmlformats.org/markup-compatibility/2006">
                <mc:Choice xmlns:v="urn:schemas-microsoft-com:vml" Requires="v">
                  <p:oleObj spid="_x0000_s5127" name="图片" r:id="rId5" imgW="2810160" imgH="1981080" progId="Word.Picture.8">
                    <p:embed/>
                  </p:oleObj>
                </mc:Choice>
                <mc:Fallback>
                  <p:oleObj name="图片" r:id="rId5" imgW="2810160" imgH="1981080" progId="Word.Picture.8">
                    <p:embed/>
                    <p:pic>
                      <p:nvPicPr>
                        <p:cNvPr id="399374" name="Object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81" y="1480"/>
                          <a:ext cx="3379" cy="230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376" name="Rectangle 16"/>
            <p:cNvSpPr>
              <a:spLocks noChangeArrowheads="1"/>
            </p:cNvSpPr>
            <p:nvPr/>
          </p:nvSpPr>
          <p:spPr bwMode="auto">
            <a:xfrm>
              <a:off x="2991" y="3676"/>
              <a:ext cx="222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zh-CN" altLang="en-US">
                  <a:solidFill>
                    <a:srgbClr val="000066"/>
                  </a:solidFill>
                  <a:latin typeface="Arial" panose="020B0604020202020204" pitchFamily="34" charset="0"/>
                  <a:ea typeface="楷体_GB2312" pitchFamily="49" charset="-122"/>
                  <a:cs typeface="Arial" panose="020B0604020202020204" pitchFamily="34" charset="0"/>
                </a:rPr>
                <a:t>图中两个非门的传输特性</a:t>
              </a:r>
              <a:endParaRPr lang="zh-CN" altLang="en-US">
                <a:solidFill>
                  <a:srgbClr val="000066"/>
                </a:solidFill>
                <a:ea typeface="楷体_GB2312" pitchFamily="49" charset="-122"/>
                <a:cs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99363"/>
                                        </p:tgtEl>
                                        <p:attrNameLst>
                                          <p:attrName>style.visibility</p:attrName>
                                        </p:attrNameLst>
                                      </p:cBhvr>
                                      <p:to>
                                        <p:strVal val="visible"/>
                                      </p:to>
                                    </p:set>
                                    <p:animEffect transition="in" filter="wipe(left)">
                                      <p:cBhvr>
                                        <p:cTn id="7" dur="500"/>
                                        <p:tgtEl>
                                          <p:spTgt spid="39936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399366"/>
                                        </p:tgtEl>
                                        <p:attrNameLst>
                                          <p:attrName>style.visibility</p:attrName>
                                        </p:attrNameLst>
                                      </p:cBhvr>
                                      <p:to>
                                        <p:strVal val="visible"/>
                                      </p:to>
                                    </p:set>
                                    <p:animEffect transition="in" filter="strips(downRight)">
                                      <p:cBhvr>
                                        <p:cTn id="12" dur="500"/>
                                        <p:tgtEl>
                                          <p:spTgt spid="39936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99377"/>
                                        </p:tgtEl>
                                        <p:attrNameLst>
                                          <p:attrName>style.visibility</p:attrName>
                                        </p:attrNameLst>
                                      </p:cBhvr>
                                      <p:to>
                                        <p:strVal val="visible"/>
                                      </p:to>
                                    </p:set>
                                    <p:animEffect transition="in" filter="wipe(left)">
                                      <p:cBhvr>
                                        <p:cTn id="17" dur="500"/>
                                        <p:tgtEl>
                                          <p:spTgt spid="3993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6" name="Rectangle 4"/>
          <p:cNvSpPr>
            <a:spLocks noChangeArrowheads="1"/>
          </p:cNvSpPr>
          <p:nvPr/>
        </p:nvSpPr>
        <p:spPr bwMode="auto">
          <a:xfrm>
            <a:off x="900113" y="2636838"/>
            <a:ext cx="4392612"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3200">
                <a:solidFill>
                  <a:srgbClr val="000066"/>
                </a:solidFill>
                <a:ea typeface="楷体_GB2312" pitchFamily="49" charset="-122"/>
                <a:hlinkClick r:id="rId2" action="ppaction://hlinksldjump"/>
              </a:rPr>
              <a:t>5.2.1 </a:t>
            </a:r>
            <a:r>
              <a:rPr kumimoji="0" lang="zh-CN" altLang="en-US" sz="3200">
                <a:solidFill>
                  <a:srgbClr val="000066"/>
                </a:solidFill>
                <a:ea typeface="楷体_GB2312" pitchFamily="49" charset="-122"/>
                <a:hlinkClick r:id="rId2" action="ppaction://hlinksldjump"/>
              </a:rPr>
              <a:t>基本</a:t>
            </a:r>
            <a:r>
              <a:rPr kumimoji="0" lang="en-US" altLang="zh-CN" sz="3200" i="1">
                <a:solidFill>
                  <a:srgbClr val="000066"/>
                </a:solidFill>
                <a:ea typeface="楷体_GB2312" pitchFamily="49" charset="-122"/>
                <a:hlinkClick r:id="rId2" action="ppaction://hlinksldjump"/>
              </a:rPr>
              <a:t>SR </a:t>
            </a:r>
            <a:r>
              <a:rPr kumimoji="0" lang="zh-CN" altLang="en-US" sz="3200">
                <a:solidFill>
                  <a:srgbClr val="000066"/>
                </a:solidFill>
                <a:ea typeface="楷体_GB2312" pitchFamily="49" charset="-122"/>
                <a:hlinkClick r:id="rId2" action="ppaction://hlinksldjump"/>
              </a:rPr>
              <a:t>锁存器</a:t>
            </a:r>
            <a:endParaRPr kumimoji="0" lang="zh-CN" altLang="en-US" sz="3200">
              <a:solidFill>
                <a:srgbClr val="000066"/>
              </a:solidFill>
              <a:ea typeface="楷体_GB2312" pitchFamily="49" charset="-122"/>
            </a:endParaRPr>
          </a:p>
        </p:txBody>
      </p:sp>
      <p:sp>
        <p:nvSpPr>
          <p:cNvPr id="484357" name="Rectangle 5"/>
          <p:cNvSpPr>
            <a:spLocks noChangeArrowheads="1"/>
          </p:cNvSpPr>
          <p:nvPr/>
        </p:nvSpPr>
        <p:spPr bwMode="auto">
          <a:xfrm>
            <a:off x="900113" y="1412875"/>
            <a:ext cx="2808287"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26960" bIns="0" anchor="ctr">
            <a:spAutoFit/>
          </a:bodyPr>
          <a:lstStyle/>
          <a:p>
            <a:pPr algn="l"/>
            <a:r>
              <a:rPr lang="en-US" altLang="zh-CN" sz="3200">
                <a:solidFill>
                  <a:schemeClr val="accent2"/>
                </a:solidFill>
                <a:latin typeface="Times New Roman" panose="02020603050405020304" pitchFamily="18" charset="0"/>
                <a:ea typeface="楷体_GB2312" pitchFamily="49" charset="-122"/>
              </a:rPr>
              <a:t>5.2  SR</a:t>
            </a:r>
            <a:r>
              <a:rPr lang="zh-CN" altLang="en-US" sz="3600">
                <a:solidFill>
                  <a:schemeClr val="accent2"/>
                </a:solidFill>
                <a:latin typeface="Times New Roman" panose="02020603050405020304" pitchFamily="18" charset="0"/>
                <a:ea typeface="楷体_GB2312" pitchFamily="49" charset="-122"/>
              </a:rPr>
              <a:t>锁存器</a:t>
            </a:r>
            <a:endParaRPr lang="zh-CN" altLang="en-US" sz="3600" b="0">
              <a:solidFill>
                <a:schemeClr val="accent2"/>
              </a:solidFill>
              <a:latin typeface="Times New Roman" panose="02020603050405020304" pitchFamily="18" charset="0"/>
            </a:endParaRPr>
          </a:p>
        </p:txBody>
      </p:sp>
      <p:sp>
        <p:nvSpPr>
          <p:cNvPr id="484358" name="Rectangle 6"/>
          <p:cNvSpPr>
            <a:spLocks noChangeArrowheads="1"/>
          </p:cNvSpPr>
          <p:nvPr/>
        </p:nvSpPr>
        <p:spPr bwMode="auto">
          <a:xfrm>
            <a:off x="900113" y="3573463"/>
            <a:ext cx="410368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3200">
                <a:solidFill>
                  <a:srgbClr val="000066"/>
                </a:solidFill>
                <a:ea typeface="楷体_GB2312" pitchFamily="49" charset="-122"/>
                <a:hlinkClick r:id="rId3" action="ppaction://hlinksldjump"/>
              </a:rPr>
              <a:t>5.2.2</a:t>
            </a:r>
            <a:r>
              <a:rPr kumimoji="0" lang="en-US" altLang="zh-CN" sz="3200">
                <a:solidFill>
                  <a:srgbClr val="000066"/>
                </a:solidFill>
                <a:ea typeface="楷体_GB2312" pitchFamily="49" charset="-122"/>
              </a:rPr>
              <a:t> </a:t>
            </a:r>
            <a:r>
              <a:rPr kumimoji="0" lang="zh-CN" altLang="en-US" sz="3200">
                <a:solidFill>
                  <a:srgbClr val="000066"/>
                </a:solidFill>
                <a:ea typeface="楷体_GB2312" pitchFamily="49" charset="-122"/>
                <a:hlinkClick r:id="rId4" action="ppaction://hlinksldjump"/>
              </a:rPr>
              <a:t>门控</a:t>
            </a:r>
            <a:r>
              <a:rPr kumimoji="0" lang="en-US" altLang="zh-CN" sz="3200" i="1">
                <a:solidFill>
                  <a:srgbClr val="000066"/>
                </a:solidFill>
                <a:ea typeface="楷体_GB2312" pitchFamily="49" charset="-122"/>
                <a:hlinkClick r:id="rId3" action="ppaction://hlinksldjump"/>
              </a:rPr>
              <a:t>SR</a:t>
            </a:r>
            <a:r>
              <a:rPr kumimoji="0" lang="zh-CN" altLang="en-US" sz="3200">
                <a:solidFill>
                  <a:srgbClr val="000066"/>
                </a:solidFill>
                <a:ea typeface="楷体_GB2312" pitchFamily="49" charset="-122"/>
                <a:hlinkClick r:id="rId4" action="ppaction://hlinksldjump"/>
              </a:rPr>
              <a:t>锁存器</a:t>
            </a:r>
            <a:endParaRPr kumimoji="0" lang="zh-CN" altLang="en-US" sz="3200">
              <a:solidFill>
                <a:srgbClr val="000066"/>
              </a:solidFill>
              <a:ea typeface="楷体_GB2312" pitchFamily="49" charset="-122"/>
            </a:endParaRPr>
          </a:p>
        </p:txBody>
      </p:sp>
    </p:spTree>
    <p:extLst>
      <p:ext uri="{BB962C8B-B14F-4D97-AF65-F5344CB8AC3E}">
        <p14:creationId xmlns:p14="http://schemas.microsoft.com/office/powerpoint/2010/main" val="19297155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2"/>
          <p:cNvSpPr>
            <a:spLocks noChangeArrowheads="1"/>
          </p:cNvSpPr>
          <p:nvPr/>
        </p:nvSpPr>
        <p:spPr bwMode="auto">
          <a:xfrm>
            <a:off x="755650" y="1341438"/>
            <a:ext cx="38163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2800">
                <a:solidFill>
                  <a:schemeClr val="accent2"/>
                </a:solidFill>
                <a:ea typeface="楷体_GB2312" pitchFamily="49" charset="-122"/>
              </a:rPr>
              <a:t>5.2.1</a:t>
            </a:r>
            <a:r>
              <a:rPr kumimoji="0" lang="zh-CN" altLang="en-US" sz="2800">
                <a:solidFill>
                  <a:schemeClr val="accent2"/>
                </a:solidFill>
                <a:ea typeface="楷体_GB2312" pitchFamily="49" charset="-122"/>
              </a:rPr>
              <a:t>基本</a:t>
            </a:r>
            <a:r>
              <a:rPr kumimoji="0" lang="en-US" altLang="zh-CN" sz="2800" i="1">
                <a:solidFill>
                  <a:schemeClr val="accent2"/>
                </a:solidFill>
                <a:ea typeface="楷体_GB2312" pitchFamily="49" charset="-122"/>
              </a:rPr>
              <a:t>SR </a:t>
            </a:r>
            <a:r>
              <a:rPr kumimoji="0" lang="zh-CN" altLang="en-US" sz="2800">
                <a:solidFill>
                  <a:schemeClr val="accent2"/>
                </a:solidFill>
                <a:ea typeface="楷体_GB2312" pitchFamily="49" charset="-122"/>
              </a:rPr>
              <a:t>锁存器</a:t>
            </a:r>
          </a:p>
        </p:txBody>
      </p:sp>
      <p:sp>
        <p:nvSpPr>
          <p:cNvPr id="400387" name="Rectangle 3"/>
          <p:cNvSpPr>
            <a:spLocks noChangeArrowheads="1"/>
          </p:cNvSpPr>
          <p:nvPr/>
        </p:nvSpPr>
        <p:spPr bwMode="auto">
          <a:xfrm>
            <a:off x="827088" y="333375"/>
            <a:ext cx="2808287" cy="614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26960" bIns="0" anchor="ctr">
            <a:spAutoFit/>
          </a:bodyPr>
          <a:lstStyle/>
          <a:p>
            <a:pPr algn="l"/>
            <a:r>
              <a:rPr lang="en-US" altLang="zh-CN" sz="3200">
                <a:solidFill>
                  <a:schemeClr val="accent2"/>
                </a:solidFill>
                <a:latin typeface="Times New Roman" panose="02020603050405020304" pitchFamily="18" charset="0"/>
                <a:ea typeface="楷体_GB2312" pitchFamily="49" charset="-122"/>
              </a:rPr>
              <a:t>5.2  SR</a:t>
            </a:r>
            <a:r>
              <a:rPr lang="zh-CN" altLang="en-US" sz="3200">
                <a:solidFill>
                  <a:schemeClr val="accent2"/>
                </a:solidFill>
                <a:latin typeface="Times New Roman" panose="02020603050405020304" pitchFamily="18" charset="0"/>
                <a:ea typeface="楷体_GB2312" pitchFamily="49" charset="-122"/>
              </a:rPr>
              <a:t>锁存器</a:t>
            </a:r>
            <a:endParaRPr lang="zh-CN" altLang="en-US" sz="3200" b="0">
              <a:solidFill>
                <a:schemeClr val="accent2"/>
              </a:solidFill>
              <a:latin typeface="Times New Roman" panose="02020603050405020304" pitchFamily="18" charset="0"/>
            </a:endParaRPr>
          </a:p>
        </p:txBody>
      </p:sp>
      <p:graphicFrame>
        <p:nvGraphicFramePr>
          <p:cNvPr id="400388" name="Object 4"/>
          <p:cNvGraphicFramePr>
            <a:graphicFrameLocks noChangeAspect="1"/>
          </p:cNvGraphicFramePr>
          <p:nvPr/>
        </p:nvGraphicFramePr>
        <p:xfrm>
          <a:off x="3203575" y="2420938"/>
          <a:ext cx="2554288" cy="2593975"/>
        </p:xfrm>
        <a:graphic>
          <a:graphicData uri="http://schemas.openxmlformats.org/presentationml/2006/ole">
            <mc:AlternateContent xmlns:mc="http://schemas.openxmlformats.org/markup-compatibility/2006">
              <mc:Choice xmlns:v="urn:schemas-microsoft-com:vml" Requires="v">
                <p:oleObj spid="_x0000_s6148" name="图片" r:id="rId3" imgW="1666800" imgH="1695600" progId="Word.Picture.8">
                  <p:embed/>
                </p:oleObj>
              </mc:Choice>
              <mc:Fallback>
                <p:oleObj name="图片" r:id="rId3" imgW="1666800" imgH="1695600" progId="Word.Picture.8">
                  <p:embed/>
                  <p:pic>
                    <p:nvPicPr>
                      <p:cNvPr id="400388"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3575" y="2420938"/>
                        <a:ext cx="2554288" cy="2593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0390" name="Rectangle 6"/>
          <p:cNvSpPr>
            <a:spLocks noChangeArrowheads="1"/>
          </p:cNvSpPr>
          <p:nvPr/>
        </p:nvSpPr>
        <p:spPr bwMode="auto">
          <a:xfrm>
            <a:off x="719138" y="1844675"/>
            <a:ext cx="3060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a:solidFill>
                  <a:srgbClr val="000066"/>
                </a:solidFill>
                <a:latin typeface="楷体_GB2312" pitchFamily="49" charset="-122"/>
                <a:ea typeface="楷体_GB2312" pitchFamily="49" charset="-122"/>
              </a:rPr>
              <a:t>1. </a:t>
            </a:r>
            <a:r>
              <a:rPr kumimoji="0" lang="zh-CN" altLang="en-US">
                <a:solidFill>
                  <a:srgbClr val="000066"/>
                </a:solidFill>
                <a:latin typeface="楷体_GB2312" pitchFamily="49" charset="-122"/>
                <a:ea typeface="楷体_GB2312" pitchFamily="49" charset="-122"/>
              </a:rPr>
              <a:t>工作原理</a:t>
            </a:r>
            <a:endParaRPr kumimoji="0" lang="zh-CN" altLang="en-US">
              <a:solidFill>
                <a:srgbClr val="000066"/>
              </a:solidFill>
              <a:ea typeface="楷体_GB2312" pitchFamily="49" charset="-122"/>
            </a:endParaRPr>
          </a:p>
        </p:txBody>
      </p:sp>
      <p:sp>
        <p:nvSpPr>
          <p:cNvPr id="400392" name="Rectangle 8"/>
          <p:cNvSpPr>
            <a:spLocks noChangeArrowheads="1"/>
          </p:cNvSpPr>
          <p:nvPr/>
        </p:nvSpPr>
        <p:spPr bwMode="auto">
          <a:xfrm>
            <a:off x="358775" y="4976813"/>
            <a:ext cx="4284663" cy="126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pPr>
              <a:lnSpc>
                <a:spcPct val="160000"/>
              </a:lnSpc>
            </a:pPr>
            <a:r>
              <a:rPr kumimoji="0" lang="zh-CN" altLang="en-US">
                <a:solidFill>
                  <a:srgbClr val="000066"/>
                </a:solidFill>
                <a:latin typeface="楷体_GB2312" pitchFamily="49" charset="-122"/>
                <a:ea typeface="楷体_GB2312" pitchFamily="49" charset="-122"/>
              </a:rPr>
              <a:t>现态：</a:t>
            </a:r>
            <a:r>
              <a:rPr kumimoji="0" lang="en-US" altLang="zh-CN" i="1">
                <a:solidFill>
                  <a:srgbClr val="000066"/>
                </a:solidFill>
                <a:ea typeface="楷体_GB2312" pitchFamily="49" charset="-122"/>
              </a:rPr>
              <a:t>R</a:t>
            </a:r>
            <a:r>
              <a:rPr kumimoji="0" lang="zh-CN" altLang="en-US" i="1">
                <a:solidFill>
                  <a:srgbClr val="000066"/>
                </a:solidFill>
                <a:ea typeface="楷体_GB2312" pitchFamily="49" charset="-122"/>
              </a:rPr>
              <a:t>、</a:t>
            </a:r>
            <a:r>
              <a:rPr kumimoji="0" lang="en-US" altLang="zh-CN" i="1">
                <a:solidFill>
                  <a:srgbClr val="000066"/>
                </a:solidFill>
                <a:ea typeface="楷体_GB2312" pitchFamily="49" charset="-122"/>
              </a:rPr>
              <a:t>S</a:t>
            </a:r>
            <a:r>
              <a:rPr kumimoji="0" lang="zh-CN" altLang="en-US">
                <a:solidFill>
                  <a:srgbClr val="000066"/>
                </a:solidFill>
                <a:latin typeface="楷体_GB2312" pitchFamily="49" charset="-122"/>
                <a:ea typeface="楷体_GB2312" pitchFamily="49" charset="-122"/>
              </a:rPr>
              <a:t>信号作用前</a:t>
            </a:r>
            <a:r>
              <a:rPr kumimoji="0" lang="en-US" altLang="zh-CN" i="1">
                <a:solidFill>
                  <a:srgbClr val="000066"/>
                </a:solidFill>
                <a:ea typeface="楷体_GB2312" pitchFamily="49" charset="-122"/>
              </a:rPr>
              <a:t>Q</a:t>
            </a:r>
            <a:r>
              <a:rPr kumimoji="0" lang="zh-CN" altLang="en-US">
                <a:solidFill>
                  <a:srgbClr val="000066"/>
                </a:solidFill>
                <a:ea typeface="楷体_GB2312" pitchFamily="49" charset="-122"/>
              </a:rPr>
              <a:t>端的</a:t>
            </a:r>
          </a:p>
          <a:p>
            <a:pPr>
              <a:lnSpc>
                <a:spcPct val="160000"/>
              </a:lnSpc>
            </a:pPr>
            <a:r>
              <a:rPr kumimoji="0" lang="zh-CN" altLang="en-US">
                <a:solidFill>
                  <a:srgbClr val="000066"/>
                </a:solidFill>
                <a:ea typeface="楷体_GB2312" pitchFamily="49" charset="-122"/>
              </a:rPr>
              <a:t>            状态，</a:t>
            </a:r>
            <a:r>
              <a:rPr kumimoji="0" lang="zh-CN" altLang="en-US">
                <a:solidFill>
                  <a:srgbClr val="000066"/>
                </a:solidFill>
                <a:latin typeface="楷体_GB2312" pitchFamily="49" charset="-122"/>
                <a:ea typeface="楷体_GB2312" pitchFamily="49" charset="-122"/>
              </a:rPr>
              <a:t>现态</a:t>
            </a:r>
            <a:r>
              <a:rPr kumimoji="0" lang="zh-CN" altLang="en-US">
                <a:solidFill>
                  <a:srgbClr val="000099"/>
                </a:solidFill>
                <a:ea typeface="楷体_GB2312" pitchFamily="49" charset="-122"/>
              </a:rPr>
              <a:t>用</a:t>
            </a:r>
            <a:r>
              <a:rPr kumimoji="0" lang="en-US" altLang="zh-CN" i="1">
                <a:solidFill>
                  <a:srgbClr val="000099"/>
                </a:solidFill>
              </a:rPr>
              <a:t>Q </a:t>
            </a:r>
            <a:r>
              <a:rPr kumimoji="0" lang="en-US" altLang="zh-CN" baseline="30000">
                <a:solidFill>
                  <a:srgbClr val="000099"/>
                </a:solidFill>
              </a:rPr>
              <a:t>n</a:t>
            </a:r>
            <a:r>
              <a:rPr kumimoji="0" lang="zh-CN" altLang="en-US">
                <a:solidFill>
                  <a:srgbClr val="000066"/>
                </a:solidFill>
                <a:latin typeface="楷体_GB2312" pitchFamily="49" charset="-122"/>
                <a:ea typeface="楷体_GB2312" pitchFamily="49" charset="-122"/>
              </a:rPr>
              <a:t>表示。</a:t>
            </a:r>
            <a:endParaRPr kumimoji="0" lang="zh-CN" altLang="en-US">
              <a:solidFill>
                <a:srgbClr val="000066"/>
              </a:solidFill>
              <a:ea typeface="楷体_GB2312" pitchFamily="49" charset="-122"/>
            </a:endParaRPr>
          </a:p>
        </p:txBody>
      </p:sp>
      <p:sp>
        <p:nvSpPr>
          <p:cNvPr id="400393" name="Rectangle 9"/>
          <p:cNvSpPr>
            <a:spLocks noChangeArrowheads="1"/>
          </p:cNvSpPr>
          <p:nvPr/>
        </p:nvSpPr>
        <p:spPr bwMode="auto">
          <a:xfrm>
            <a:off x="4572000" y="4941888"/>
            <a:ext cx="4572000" cy="126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pPr>
              <a:lnSpc>
                <a:spcPct val="160000"/>
              </a:lnSpc>
            </a:pPr>
            <a:r>
              <a:rPr kumimoji="0" lang="zh-CN" altLang="en-US">
                <a:solidFill>
                  <a:srgbClr val="000066"/>
                </a:solidFill>
                <a:latin typeface="楷体_GB2312" pitchFamily="49" charset="-122"/>
                <a:ea typeface="楷体_GB2312" pitchFamily="49" charset="-122"/>
              </a:rPr>
              <a:t>次态：</a:t>
            </a:r>
            <a:r>
              <a:rPr kumimoji="0" lang="en-US" altLang="zh-CN" i="1">
                <a:solidFill>
                  <a:srgbClr val="000066"/>
                </a:solidFill>
              </a:rPr>
              <a:t>R</a:t>
            </a:r>
            <a:r>
              <a:rPr kumimoji="0" lang="zh-CN" altLang="en-US" i="1">
                <a:solidFill>
                  <a:srgbClr val="000066"/>
                </a:solidFill>
              </a:rPr>
              <a:t>、</a:t>
            </a:r>
            <a:r>
              <a:rPr kumimoji="0" lang="en-US" altLang="zh-CN" i="1">
                <a:solidFill>
                  <a:srgbClr val="000066"/>
                </a:solidFill>
              </a:rPr>
              <a:t>S</a:t>
            </a:r>
            <a:r>
              <a:rPr kumimoji="0" lang="zh-CN" altLang="en-US">
                <a:solidFill>
                  <a:srgbClr val="000066"/>
                </a:solidFill>
                <a:latin typeface="楷体_GB2312" pitchFamily="49" charset="-122"/>
                <a:ea typeface="楷体_GB2312" pitchFamily="49" charset="-122"/>
              </a:rPr>
              <a:t>信号作用后</a:t>
            </a:r>
            <a:r>
              <a:rPr kumimoji="0" lang="en-US" altLang="zh-CN" i="1">
                <a:solidFill>
                  <a:srgbClr val="000066"/>
                </a:solidFill>
                <a:ea typeface="楷体_GB2312" pitchFamily="49" charset="-122"/>
              </a:rPr>
              <a:t>Q</a:t>
            </a:r>
            <a:r>
              <a:rPr kumimoji="0" lang="zh-CN" altLang="en-US">
                <a:solidFill>
                  <a:srgbClr val="000066"/>
                </a:solidFill>
                <a:ea typeface="楷体_GB2312" pitchFamily="49" charset="-122"/>
              </a:rPr>
              <a:t>端的</a:t>
            </a:r>
          </a:p>
          <a:p>
            <a:pPr>
              <a:lnSpc>
                <a:spcPct val="160000"/>
              </a:lnSpc>
            </a:pPr>
            <a:r>
              <a:rPr kumimoji="0" lang="zh-CN" altLang="en-US">
                <a:solidFill>
                  <a:srgbClr val="000066"/>
                </a:solidFill>
                <a:ea typeface="楷体_GB2312" pitchFamily="49" charset="-122"/>
              </a:rPr>
              <a:t>            状态，</a:t>
            </a:r>
            <a:r>
              <a:rPr kumimoji="0" lang="zh-CN" altLang="en-US">
                <a:solidFill>
                  <a:srgbClr val="000066"/>
                </a:solidFill>
                <a:latin typeface="楷体_GB2312" pitchFamily="49" charset="-122"/>
                <a:ea typeface="楷体_GB2312" pitchFamily="49" charset="-122"/>
              </a:rPr>
              <a:t>次态</a:t>
            </a:r>
            <a:r>
              <a:rPr kumimoji="0" lang="zh-CN" altLang="en-US">
                <a:solidFill>
                  <a:srgbClr val="000099"/>
                </a:solidFill>
                <a:ea typeface="楷体_GB2312" pitchFamily="49" charset="-122"/>
              </a:rPr>
              <a:t>用</a:t>
            </a:r>
            <a:r>
              <a:rPr kumimoji="0" lang="en-US" altLang="zh-CN" i="1">
                <a:solidFill>
                  <a:srgbClr val="000099"/>
                </a:solidFill>
              </a:rPr>
              <a:t>Q </a:t>
            </a:r>
            <a:r>
              <a:rPr kumimoji="0" lang="en-US" altLang="zh-CN" baseline="30000">
                <a:solidFill>
                  <a:srgbClr val="000099"/>
                </a:solidFill>
              </a:rPr>
              <a:t>n+1</a:t>
            </a:r>
            <a:r>
              <a:rPr kumimoji="0" lang="zh-CN" altLang="en-US">
                <a:solidFill>
                  <a:srgbClr val="000066"/>
                </a:solidFill>
                <a:latin typeface="楷体_GB2312" pitchFamily="49" charset="-122"/>
                <a:ea typeface="楷体_GB2312" pitchFamily="49" charset="-122"/>
              </a:rPr>
              <a:t>表示。</a:t>
            </a:r>
            <a:endParaRPr kumimoji="0" lang="zh-CN" altLang="en-US">
              <a:solidFill>
                <a:srgbClr val="000066"/>
              </a:solidFill>
              <a:ea typeface="楷体_GB2312" pitchFamily="49" charset="-122"/>
            </a:endParaRPr>
          </a:p>
        </p:txBody>
      </p:sp>
      <p:sp>
        <p:nvSpPr>
          <p:cNvPr id="400395" name="Rectangle 11"/>
          <p:cNvSpPr>
            <a:spLocks noChangeArrowheads="1"/>
          </p:cNvSpPr>
          <p:nvPr/>
        </p:nvSpPr>
        <p:spPr bwMode="auto">
          <a:xfrm>
            <a:off x="0" y="27622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Tree>
    <p:extLst>
      <p:ext uri="{BB962C8B-B14F-4D97-AF65-F5344CB8AC3E}">
        <p14:creationId xmlns:p14="http://schemas.microsoft.com/office/powerpoint/2010/main" val="23647900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00388"/>
                                        </p:tgtEl>
                                        <p:attrNameLst>
                                          <p:attrName>style.visibility</p:attrName>
                                        </p:attrNameLst>
                                      </p:cBhvr>
                                      <p:to>
                                        <p:strVal val="visible"/>
                                      </p:to>
                                    </p:set>
                                    <p:animEffect transition="in" filter="wipe(left)">
                                      <p:cBhvr>
                                        <p:cTn id="7" dur="500"/>
                                        <p:tgtEl>
                                          <p:spTgt spid="4003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00392"/>
                                        </p:tgtEl>
                                        <p:attrNameLst>
                                          <p:attrName>style.visibility</p:attrName>
                                        </p:attrNameLst>
                                      </p:cBhvr>
                                      <p:to>
                                        <p:strVal val="visible"/>
                                      </p:to>
                                    </p:set>
                                    <p:animEffect transition="in" filter="strips(downRight)">
                                      <p:cBhvr>
                                        <p:cTn id="12" dur="500"/>
                                        <p:tgtEl>
                                          <p:spTgt spid="40039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00393"/>
                                        </p:tgtEl>
                                        <p:attrNameLst>
                                          <p:attrName>style.visibility</p:attrName>
                                        </p:attrNameLst>
                                      </p:cBhvr>
                                      <p:to>
                                        <p:strVal val="visible"/>
                                      </p:to>
                                    </p:set>
                                    <p:animEffect transition="in" filter="strips(downRight)">
                                      <p:cBhvr>
                                        <p:cTn id="17" dur="500"/>
                                        <p:tgtEl>
                                          <p:spTgt spid="4003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392" grpId="0"/>
      <p:bldP spid="40039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Rectangle 2"/>
          <p:cNvSpPr>
            <a:spLocks noChangeArrowheads="1"/>
          </p:cNvSpPr>
          <p:nvPr/>
        </p:nvSpPr>
        <p:spPr bwMode="auto">
          <a:xfrm>
            <a:off x="755650" y="404813"/>
            <a:ext cx="3203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altLang="zh-CN" sz="2400">
                <a:solidFill>
                  <a:srgbClr val="000066"/>
                </a:solidFill>
                <a:latin typeface="Times New Roman" panose="02020603050405020304" pitchFamily="18" charset="0"/>
                <a:ea typeface="楷体_GB2312" pitchFamily="49" charset="-122"/>
              </a:rPr>
              <a:t>1. </a:t>
            </a:r>
            <a:r>
              <a:rPr lang="zh-CN" altLang="en-US" sz="2400">
                <a:solidFill>
                  <a:srgbClr val="000066"/>
                </a:solidFill>
                <a:latin typeface="Times New Roman" panose="02020603050405020304" pitchFamily="18" charset="0"/>
                <a:ea typeface="楷体_GB2312" pitchFamily="49" charset="-122"/>
              </a:rPr>
              <a:t>工作原理</a:t>
            </a:r>
            <a:endParaRPr lang="zh-CN" altLang="en-US" sz="2400">
              <a:solidFill>
                <a:srgbClr val="000099"/>
              </a:solidFill>
              <a:latin typeface="黑体" panose="02010609060101010101" pitchFamily="49" charset="-122"/>
              <a:ea typeface="黑体" panose="02010609060101010101" pitchFamily="49" charset="-122"/>
            </a:endParaRPr>
          </a:p>
        </p:txBody>
      </p:sp>
      <p:sp>
        <p:nvSpPr>
          <p:cNvPr id="401443" name="Rectangle 35"/>
          <p:cNvSpPr>
            <a:spLocks noChangeArrowheads="1"/>
          </p:cNvSpPr>
          <p:nvPr/>
        </p:nvSpPr>
        <p:spPr bwMode="auto">
          <a:xfrm>
            <a:off x="684213" y="1268413"/>
            <a:ext cx="20161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400" i="1">
                <a:solidFill>
                  <a:schemeClr val="accent2"/>
                </a:solidFill>
                <a:latin typeface="Times New Roman" panose="02020603050405020304" pitchFamily="18" charset="0"/>
              </a:rPr>
              <a:t>R</a:t>
            </a:r>
            <a:r>
              <a:rPr lang="en-US" altLang="zh-CN" sz="2400">
                <a:solidFill>
                  <a:schemeClr val="accent2"/>
                </a:solidFill>
                <a:latin typeface="Times New Roman" panose="02020603050405020304" pitchFamily="18" charset="0"/>
              </a:rPr>
              <a:t>=0</a:t>
            </a:r>
            <a:r>
              <a:rPr lang="zh-CN" altLang="en-US" sz="2400">
                <a:solidFill>
                  <a:schemeClr val="accent2"/>
                </a:solidFill>
                <a:latin typeface="Times New Roman" panose="02020603050405020304" pitchFamily="18" charset="0"/>
              </a:rPr>
              <a:t>、</a:t>
            </a:r>
            <a:r>
              <a:rPr lang="en-US" altLang="zh-CN" sz="2400" i="1">
                <a:solidFill>
                  <a:schemeClr val="accent2"/>
                </a:solidFill>
                <a:latin typeface="Times New Roman" panose="02020603050405020304" pitchFamily="18" charset="0"/>
              </a:rPr>
              <a:t>S</a:t>
            </a:r>
            <a:r>
              <a:rPr lang="en-US" altLang="zh-CN" sz="2400">
                <a:solidFill>
                  <a:schemeClr val="accent2"/>
                </a:solidFill>
                <a:latin typeface="Times New Roman" panose="02020603050405020304" pitchFamily="18" charset="0"/>
              </a:rPr>
              <a:t>=0</a:t>
            </a:r>
          </a:p>
        </p:txBody>
      </p:sp>
      <p:sp>
        <p:nvSpPr>
          <p:cNvPr id="401444" name="Rectangle 36"/>
          <p:cNvSpPr>
            <a:spLocks noChangeArrowheads="1"/>
          </p:cNvSpPr>
          <p:nvPr/>
        </p:nvSpPr>
        <p:spPr bwMode="auto">
          <a:xfrm>
            <a:off x="3059113" y="1268413"/>
            <a:ext cx="1943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400">
                <a:solidFill>
                  <a:schemeClr val="accent2"/>
                </a:solidFill>
                <a:latin typeface="Tahoma" panose="020B0604030504040204" pitchFamily="34" charset="0"/>
                <a:ea typeface="楷体_GB2312" pitchFamily="49" charset="-122"/>
              </a:rPr>
              <a:t>状态不变</a:t>
            </a:r>
          </a:p>
        </p:txBody>
      </p:sp>
      <p:grpSp>
        <p:nvGrpSpPr>
          <p:cNvPr id="401447" name="Group 39"/>
          <p:cNvGrpSpPr>
            <a:grpSpLocks/>
          </p:cNvGrpSpPr>
          <p:nvPr/>
        </p:nvGrpSpPr>
        <p:grpSpPr bwMode="auto">
          <a:xfrm>
            <a:off x="795338" y="2393950"/>
            <a:ext cx="3057525" cy="3400425"/>
            <a:chOff x="501" y="1508"/>
            <a:chExt cx="1926" cy="2142"/>
          </a:xfrm>
        </p:grpSpPr>
        <p:sp>
          <p:nvSpPr>
            <p:cNvPr id="401411" name="Oval 3"/>
            <p:cNvSpPr>
              <a:spLocks noChangeArrowheads="1"/>
            </p:cNvSpPr>
            <p:nvPr/>
          </p:nvSpPr>
          <p:spPr bwMode="auto">
            <a:xfrm>
              <a:off x="800" y="1508"/>
              <a:ext cx="256" cy="261"/>
            </a:xfrm>
            <a:prstGeom prst="ellipse">
              <a:avLst/>
            </a:prstGeom>
            <a:solidFill>
              <a:srgbClr val="0099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chemeClr val="bg1"/>
                  </a:solidFill>
                  <a:latin typeface="黑体" panose="02010609060101010101" pitchFamily="49" charset="-122"/>
                  <a:ea typeface="黑体" panose="02010609060101010101" pitchFamily="49" charset="-122"/>
                </a:rPr>
                <a:t>0</a:t>
              </a:r>
            </a:p>
          </p:txBody>
        </p:sp>
        <p:sp>
          <p:nvSpPr>
            <p:cNvPr id="401412" name="Oval 4"/>
            <p:cNvSpPr>
              <a:spLocks noChangeArrowheads="1"/>
            </p:cNvSpPr>
            <p:nvPr/>
          </p:nvSpPr>
          <p:spPr bwMode="auto">
            <a:xfrm>
              <a:off x="771" y="3039"/>
              <a:ext cx="256" cy="261"/>
            </a:xfrm>
            <a:prstGeom prst="ellipse">
              <a:avLst/>
            </a:prstGeom>
            <a:solidFill>
              <a:srgbClr val="0099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chemeClr val="bg1"/>
                  </a:solidFill>
                  <a:latin typeface="黑体" panose="02010609060101010101" pitchFamily="49" charset="-122"/>
                  <a:ea typeface="黑体" panose="02010609060101010101" pitchFamily="49" charset="-122"/>
                </a:rPr>
                <a:t>0</a:t>
              </a:r>
            </a:p>
          </p:txBody>
        </p:sp>
        <p:sp>
          <p:nvSpPr>
            <p:cNvPr id="401413" name="Rectangle 5"/>
            <p:cNvSpPr>
              <a:spLocks noChangeArrowheads="1"/>
            </p:cNvSpPr>
            <p:nvPr/>
          </p:nvSpPr>
          <p:spPr bwMode="auto">
            <a:xfrm>
              <a:off x="839" y="3362"/>
              <a:ext cx="158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400">
                  <a:solidFill>
                    <a:srgbClr val="000099"/>
                  </a:solidFill>
                  <a:latin typeface="Times New Roman" panose="02020603050405020304" pitchFamily="18" charset="0"/>
                  <a:ea typeface="楷体_GB2312" pitchFamily="49" charset="-122"/>
                </a:rPr>
                <a:t>若现态 </a:t>
              </a:r>
              <a:r>
                <a:rPr lang="en-US" altLang="zh-CN" sz="2400" i="1">
                  <a:solidFill>
                    <a:srgbClr val="000099"/>
                  </a:solidFill>
                  <a:latin typeface="Times New Roman" panose="02020603050405020304" pitchFamily="18" charset="0"/>
                  <a:ea typeface="楷体_GB2312" pitchFamily="49" charset="-122"/>
                </a:rPr>
                <a:t>Q </a:t>
              </a:r>
              <a:r>
                <a:rPr lang="en-US" altLang="zh-CN" sz="2400" baseline="30000">
                  <a:solidFill>
                    <a:srgbClr val="000099"/>
                  </a:solidFill>
                  <a:latin typeface="Times New Roman" panose="02020603050405020304" pitchFamily="18" charset="0"/>
                  <a:ea typeface="楷体_GB2312" pitchFamily="49" charset="-122"/>
                </a:rPr>
                <a:t>n </a:t>
              </a:r>
              <a:r>
                <a:rPr lang="en-US" altLang="zh-CN" sz="2400">
                  <a:solidFill>
                    <a:srgbClr val="000099"/>
                  </a:solidFill>
                  <a:latin typeface="Times New Roman" panose="02020603050405020304" pitchFamily="18" charset="0"/>
                  <a:ea typeface="楷体_GB2312" pitchFamily="49" charset="-122"/>
                </a:rPr>
                <a:t>= 1</a:t>
              </a:r>
            </a:p>
          </p:txBody>
        </p:sp>
        <p:sp>
          <p:nvSpPr>
            <p:cNvPr id="401420" name="Oval 12"/>
            <p:cNvSpPr>
              <a:spLocks noChangeArrowheads="1"/>
            </p:cNvSpPr>
            <p:nvPr/>
          </p:nvSpPr>
          <p:spPr bwMode="auto">
            <a:xfrm>
              <a:off x="1849" y="1593"/>
              <a:ext cx="256" cy="261"/>
            </a:xfrm>
            <a:prstGeom prst="ellipse">
              <a:avLst/>
            </a:prstGeom>
            <a:solidFill>
              <a:srgbClr val="0099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chemeClr val="bg1"/>
                  </a:solidFill>
                  <a:latin typeface="黑体" panose="02010609060101010101" pitchFamily="49" charset="-122"/>
                  <a:ea typeface="黑体" panose="02010609060101010101" pitchFamily="49" charset="-122"/>
                </a:rPr>
                <a:t>1</a:t>
              </a:r>
            </a:p>
          </p:txBody>
        </p:sp>
        <p:grpSp>
          <p:nvGrpSpPr>
            <p:cNvPr id="401421" name="Group 13"/>
            <p:cNvGrpSpPr>
              <a:grpSpLocks/>
            </p:cNvGrpSpPr>
            <p:nvPr/>
          </p:nvGrpSpPr>
          <p:grpSpPr bwMode="auto">
            <a:xfrm>
              <a:off x="885" y="1905"/>
              <a:ext cx="881" cy="922"/>
              <a:chOff x="4014" y="3219"/>
              <a:chExt cx="544" cy="596"/>
            </a:xfrm>
          </p:grpSpPr>
          <p:sp>
            <p:nvSpPr>
              <p:cNvPr id="401422" name="Line 14"/>
              <p:cNvSpPr>
                <a:spLocks noChangeShapeType="1"/>
              </p:cNvSpPr>
              <p:nvPr/>
            </p:nvSpPr>
            <p:spPr bwMode="auto">
              <a:xfrm flipH="1">
                <a:off x="4014" y="3379"/>
                <a:ext cx="544" cy="314"/>
              </a:xfrm>
              <a:prstGeom prst="line">
                <a:avLst/>
              </a:prstGeom>
              <a:noFill/>
              <a:ln w="57150">
                <a:solidFill>
                  <a:srgbClr val="FF33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1423" name="Line 15"/>
              <p:cNvSpPr>
                <a:spLocks noChangeShapeType="1"/>
              </p:cNvSpPr>
              <p:nvPr/>
            </p:nvSpPr>
            <p:spPr bwMode="auto">
              <a:xfrm flipH="1" flipV="1">
                <a:off x="4558" y="3219"/>
                <a:ext cx="0" cy="162"/>
              </a:xfrm>
              <a:prstGeom prst="line">
                <a:avLst/>
              </a:prstGeom>
              <a:noFill/>
              <a:ln w="57150">
                <a:solidFill>
                  <a:srgbClr val="FF33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1424" name="Line 16"/>
              <p:cNvSpPr>
                <a:spLocks noChangeShapeType="1"/>
              </p:cNvSpPr>
              <p:nvPr/>
            </p:nvSpPr>
            <p:spPr bwMode="auto">
              <a:xfrm>
                <a:off x="4015" y="3815"/>
                <a:ext cx="157" cy="0"/>
              </a:xfrm>
              <a:prstGeom prst="line">
                <a:avLst/>
              </a:prstGeom>
              <a:noFill/>
              <a:ln w="57150">
                <a:solidFill>
                  <a:srgbClr val="FF33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1425" name="Line 17"/>
              <p:cNvSpPr>
                <a:spLocks noChangeShapeType="1"/>
              </p:cNvSpPr>
              <p:nvPr/>
            </p:nvSpPr>
            <p:spPr bwMode="auto">
              <a:xfrm flipV="1">
                <a:off x="4014" y="3691"/>
                <a:ext cx="1" cy="123"/>
              </a:xfrm>
              <a:prstGeom prst="line">
                <a:avLst/>
              </a:prstGeom>
              <a:noFill/>
              <a:ln w="57150">
                <a:solidFill>
                  <a:srgbClr val="FF33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401426" name="Oval 18"/>
            <p:cNvSpPr>
              <a:spLocks noChangeArrowheads="1"/>
            </p:cNvSpPr>
            <p:nvPr/>
          </p:nvSpPr>
          <p:spPr bwMode="auto">
            <a:xfrm>
              <a:off x="2167" y="2723"/>
              <a:ext cx="256" cy="261"/>
            </a:xfrm>
            <a:prstGeom prst="ellipse">
              <a:avLst/>
            </a:prstGeom>
            <a:solidFill>
              <a:srgbClr val="FFC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rgbClr val="000066"/>
                  </a:solidFill>
                  <a:latin typeface="黑体" panose="02010609060101010101" pitchFamily="49" charset="-122"/>
                  <a:ea typeface="黑体" panose="02010609060101010101" pitchFamily="49" charset="-122"/>
                </a:rPr>
                <a:t>0</a:t>
              </a:r>
            </a:p>
          </p:txBody>
        </p:sp>
        <p:grpSp>
          <p:nvGrpSpPr>
            <p:cNvPr id="401427" name="Group 19"/>
            <p:cNvGrpSpPr>
              <a:grpSpLocks/>
            </p:cNvGrpSpPr>
            <p:nvPr/>
          </p:nvGrpSpPr>
          <p:grpSpPr bwMode="auto">
            <a:xfrm>
              <a:off x="920" y="2042"/>
              <a:ext cx="849" cy="892"/>
              <a:chOff x="3078" y="2242"/>
              <a:chExt cx="546" cy="599"/>
            </a:xfrm>
          </p:grpSpPr>
          <p:sp>
            <p:nvSpPr>
              <p:cNvPr id="401428" name="Line 20"/>
              <p:cNvSpPr>
                <a:spLocks noChangeShapeType="1"/>
              </p:cNvSpPr>
              <p:nvPr/>
            </p:nvSpPr>
            <p:spPr bwMode="auto">
              <a:xfrm flipV="1">
                <a:off x="3078" y="2243"/>
                <a:ext cx="1" cy="118"/>
              </a:xfrm>
              <a:prstGeom prst="line">
                <a:avLst/>
              </a:prstGeom>
              <a:noFill/>
              <a:ln w="57150">
                <a:solidFill>
                  <a:srgbClr val="0000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1429" name="Line 21"/>
              <p:cNvSpPr>
                <a:spLocks noChangeShapeType="1"/>
              </p:cNvSpPr>
              <p:nvPr/>
            </p:nvSpPr>
            <p:spPr bwMode="auto">
              <a:xfrm flipH="1" flipV="1">
                <a:off x="3078" y="2358"/>
                <a:ext cx="546" cy="316"/>
              </a:xfrm>
              <a:prstGeom prst="line">
                <a:avLst/>
              </a:prstGeom>
              <a:noFill/>
              <a:ln w="57150">
                <a:solidFill>
                  <a:srgbClr val="0000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1430" name="Line 22"/>
              <p:cNvSpPr>
                <a:spLocks noChangeShapeType="1"/>
              </p:cNvSpPr>
              <p:nvPr/>
            </p:nvSpPr>
            <p:spPr bwMode="auto">
              <a:xfrm>
                <a:off x="3079" y="2242"/>
                <a:ext cx="152" cy="0"/>
              </a:xfrm>
              <a:prstGeom prst="line">
                <a:avLst/>
              </a:prstGeom>
              <a:noFill/>
              <a:ln w="57150">
                <a:solidFill>
                  <a:srgbClr val="0000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1431" name="Line 23"/>
              <p:cNvSpPr>
                <a:spLocks noChangeShapeType="1"/>
              </p:cNvSpPr>
              <p:nvPr/>
            </p:nvSpPr>
            <p:spPr bwMode="auto">
              <a:xfrm flipV="1">
                <a:off x="3624" y="2672"/>
                <a:ext cx="0" cy="169"/>
              </a:xfrm>
              <a:prstGeom prst="line">
                <a:avLst/>
              </a:prstGeom>
              <a:noFill/>
              <a:ln w="57150">
                <a:solidFill>
                  <a:srgbClr val="0000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401432" name="Oval 24"/>
            <p:cNvSpPr>
              <a:spLocks noChangeArrowheads="1"/>
            </p:cNvSpPr>
            <p:nvPr/>
          </p:nvSpPr>
          <p:spPr bwMode="auto">
            <a:xfrm>
              <a:off x="2143" y="1600"/>
              <a:ext cx="256" cy="261"/>
            </a:xfrm>
            <a:prstGeom prst="ellipse">
              <a:avLst/>
            </a:prstGeom>
            <a:solidFill>
              <a:srgbClr val="FFCCFF"/>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rgbClr val="000066"/>
                  </a:solidFill>
                  <a:latin typeface="黑体" panose="02010609060101010101" pitchFamily="49" charset="-122"/>
                  <a:ea typeface="黑体" panose="02010609060101010101" pitchFamily="49" charset="-122"/>
                </a:rPr>
                <a:t>1</a:t>
              </a:r>
            </a:p>
          </p:txBody>
        </p:sp>
        <p:graphicFrame>
          <p:nvGraphicFramePr>
            <p:cNvPr id="401445" name="Object 37"/>
            <p:cNvGraphicFramePr>
              <a:graphicFrameLocks noChangeAspect="1"/>
            </p:cNvGraphicFramePr>
            <p:nvPr/>
          </p:nvGraphicFramePr>
          <p:xfrm>
            <a:off x="501" y="1528"/>
            <a:ext cx="1608" cy="1633"/>
          </p:xfrm>
          <a:graphic>
            <a:graphicData uri="http://schemas.openxmlformats.org/presentationml/2006/ole">
              <mc:AlternateContent xmlns:mc="http://schemas.openxmlformats.org/markup-compatibility/2006">
                <mc:Choice xmlns:v="urn:schemas-microsoft-com:vml" Requires="v">
                  <p:oleObj spid="_x0000_s7174" name="图片" r:id="rId3" imgW="1666800" imgH="1695600" progId="Word.Picture.8">
                    <p:embed/>
                  </p:oleObj>
                </mc:Choice>
                <mc:Fallback>
                  <p:oleObj name="图片" r:id="rId3" imgW="1666800" imgH="1695600" progId="Word.Picture.8">
                    <p:embed/>
                    <p:pic>
                      <p:nvPicPr>
                        <p:cNvPr id="401445" name="Object 3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 y="1528"/>
                          <a:ext cx="1608" cy="163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401448" name="Group 40"/>
          <p:cNvGrpSpPr>
            <a:grpSpLocks/>
          </p:cNvGrpSpPr>
          <p:nvPr/>
        </p:nvGrpSpPr>
        <p:grpSpPr bwMode="auto">
          <a:xfrm>
            <a:off x="4500563" y="2312988"/>
            <a:ext cx="3327400" cy="3552825"/>
            <a:chOff x="2835" y="1457"/>
            <a:chExt cx="2096" cy="2238"/>
          </a:xfrm>
        </p:grpSpPr>
        <p:sp>
          <p:nvSpPr>
            <p:cNvPr id="401414" name="Rectangle 6"/>
            <p:cNvSpPr>
              <a:spLocks noChangeArrowheads="1"/>
            </p:cNvSpPr>
            <p:nvPr/>
          </p:nvSpPr>
          <p:spPr bwMode="auto">
            <a:xfrm>
              <a:off x="3039" y="3407"/>
              <a:ext cx="189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400">
                  <a:solidFill>
                    <a:srgbClr val="000099"/>
                  </a:solidFill>
                  <a:latin typeface="Times New Roman" panose="02020603050405020304" pitchFamily="18" charset="0"/>
                  <a:ea typeface="楷体_GB2312" pitchFamily="49" charset="-122"/>
                </a:rPr>
                <a:t>若现态</a:t>
              </a:r>
              <a:r>
                <a:rPr lang="zh-CN" altLang="en-US" sz="2400">
                  <a:latin typeface="Times New Roman" panose="02020603050405020304" pitchFamily="18" charset="0"/>
                  <a:ea typeface="楷体_GB2312" pitchFamily="49" charset="-122"/>
                </a:rPr>
                <a:t> </a:t>
              </a:r>
              <a:r>
                <a:rPr lang="en-US" altLang="zh-CN" sz="2400" i="1">
                  <a:solidFill>
                    <a:srgbClr val="000099"/>
                  </a:solidFill>
                  <a:latin typeface="Times New Roman" panose="02020603050405020304" pitchFamily="18" charset="0"/>
                  <a:ea typeface="楷体_GB2312" pitchFamily="49" charset="-122"/>
                </a:rPr>
                <a:t>Q </a:t>
              </a:r>
              <a:r>
                <a:rPr lang="en-US" altLang="zh-CN" sz="2400" baseline="30000">
                  <a:solidFill>
                    <a:srgbClr val="000099"/>
                  </a:solidFill>
                  <a:latin typeface="Times New Roman" panose="02020603050405020304" pitchFamily="18" charset="0"/>
                  <a:ea typeface="楷体_GB2312" pitchFamily="49" charset="-122"/>
                </a:rPr>
                <a:t>n </a:t>
              </a:r>
              <a:r>
                <a:rPr lang="en-US" altLang="zh-CN" sz="2400">
                  <a:solidFill>
                    <a:srgbClr val="000099"/>
                  </a:solidFill>
                  <a:latin typeface="Times New Roman" panose="02020603050405020304" pitchFamily="18" charset="0"/>
                  <a:ea typeface="楷体_GB2312" pitchFamily="49" charset="-122"/>
                </a:rPr>
                <a:t>= 0</a:t>
              </a:r>
            </a:p>
          </p:txBody>
        </p:sp>
        <p:grpSp>
          <p:nvGrpSpPr>
            <p:cNvPr id="401415" name="Group 7"/>
            <p:cNvGrpSpPr>
              <a:grpSpLocks/>
            </p:cNvGrpSpPr>
            <p:nvPr/>
          </p:nvGrpSpPr>
          <p:grpSpPr bwMode="auto">
            <a:xfrm>
              <a:off x="3238" y="1965"/>
              <a:ext cx="844" cy="924"/>
              <a:chOff x="3078" y="2242"/>
              <a:chExt cx="546" cy="599"/>
            </a:xfrm>
          </p:grpSpPr>
          <p:sp>
            <p:nvSpPr>
              <p:cNvPr id="401416" name="Line 8"/>
              <p:cNvSpPr>
                <a:spLocks noChangeShapeType="1"/>
              </p:cNvSpPr>
              <p:nvPr/>
            </p:nvSpPr>
            <p:spPr bwMode="auto">
              <a:xfrm flipV="1">
                <a:off x="3078" y="2243"/>
                <a:ext cx="1" cy="118"/>
              </a:xfrm>
              <a:prstGeom prst="line">
                <a:avLst/>
              </a:prstGeom>
              <a:noFill/>
              <a:ln w="57150">
                <a:solidFill>
                  <a:srgbClr val="0000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1417" name="Line 9"/>
              <p:cNvSpPr>
                <a:spLocks noChangeShapeType="1"/>
              </p:cNvSpPr>
              <p:nvPr/>
            </p:nvSpPr>
            <p:spPr bwMode="auto">
              <a:xfrm flipH="1" flipV="1">
                <a:off x="3078" y="2358"/>
                <a:ext cx="546" cy="316"/>
              </a:xfrm>
              <a:prstGeom prst="line">
                <a:avLst/>
              </a:prstGeom>
              <a:noFill/>
              <a:ln w="57150">
                <a:solidFill>
                  <a:srgbClr val="0000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1418" name="Line 10"/>
              <p:cNvSpPr>
                <a:spLocks noChangeShapeType="1"/>
              </p:cNvSpPr>
              <p:nvPr/>
            </p:nvSpPr>
            <p:spPr bwMode="auto">
              <a:xfrm>
                <a:off x="3079" y="2242"/>
                <a:ext cx="152" cy="0"/>
              </a:xfrm>
              <a:prstGeom prst="line">
                <a:avLst/>
              </a:prstGeom>
              <a:noFill/>
              <a:ln w="57150">
                <a:solidFill>
                  <a:srgbClr val="0000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1419" name="Line 11"/>
              <p:cNvSpPr>
                <a:spLocks noChangeShapeType="1"/>
              </p:cNvSpPr>
              <p:nvPr/>
            </p:nvSpPr>
            <p:spPr bwMode="auto">
              <a:xfrm flipV="1">
                <a:off x="3624" y="2672"/>
                <a:ext cx="0" cy="169"/>
              </a:xfrm>
              <a:prstGeom prst="line">
                <a:avLst/>
              </a:prstGeom>
              <a:noFill/>
              <a:ln w="57150">
                <a:solidFill>
                  <a:srgbClr val="0000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401433" name="Oval 25"/>
            <p:cNvSpPr>
              <a:spLocks noChangeArrowheads="1"/>
            </p:cNvSpPr>
            <p:nvPr/>
          </p:nvSpPr>
          <p:spPr bwMode="auto">
            <a:xfrm>
              <a:off x="4173" y="1565"/>
              <a:ext cx="256" cy="261"/>
            </a:xfrm>
            <a:prstGeom prst="ellipse">
              <a:avLst/>
            </a:prstGeom>
            <a:solidFill>
              <a:srgbClr val="0099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chemeClr val="bg1"/>
                  </a:solidFill>
                  <a:latin typeface="黑体" panose="02010609060101010101" pitchFamily="49" charset="-122"/>
                  <a:ea typeface="黑体" panose="02010609060101010101" pitchFamily="49" charset="-122"/>
                </a:rPr>
                <a:t>0</a:t>
              </a:r>
            </a:p>
          </p:txBody>
        </p:sp>
        <p:grpSp>
          <p:nvGrpSpPr>
            <p:cNvPr id="401434" name="Group 26"/>
            <p:cNvGrpSpPr>
              <a:grpSpLocks/>
            </p:cNvGrpSpPr>
            <p:nvPr/>
          </p:nvGrpSpPr>
          <p:grpSpPr bwMode="auto">
            <a:xfrm>
              <a:off x="3238" y="1845"/>
              <a:ext cx="844" cy="955"/>
              <a:chOff x="4014" y="3219"/>
              <a:chExt cx="544" cy="596"/>
            </a:xfrm>
          </p:grpSpPr>
          <p:sp>
            <p:nvSpPr>
              <p:cNvPr id="401435" name="Line 27"/>
              <p:cNvSpPr>
                <a:spLocks noChangeShapeType="1"/>
              </p:cNvSpPr>
              <p:nvPr/>
            </p:nvSpPr>
            <p:spPr bwMode="auto">
              <a:xfrm flipH="1">
                <a:off x="4014" y="3379"/>
                <a:ext cx="544" cy="314"/>
              </a:xfrm>
              <a:prstGeom prst="line">
                <a:avLst/>
              </a:prstGeom>
              <a:noFill/>
              <a:ln w="57150">
                <a:solidFill>
                  <a:srgbClr val="FF33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1436" name="Line 28"/>
              <p:cNvSpPr>
                <a:spLocks noChangeShapeType="1"/>
              </p:cNvSpPr>
              <p:nvPr/>
            </p:nvSpPr>
            <p:spPr bwMode="auto">
              <a:xfrm flipH="1" flipV="1">
                <a:off x="4558" y="3219"/>
                <a:ext cx="0" cy="162"/>
              </a:xfrm>
              <a:prstGeom prst="line">
                <a:avLst/>
              </a:prstGeom>
              <a:noFill/>
              <a:ln w="57150">
                <a:solidFill>
                  <a:srgbClr val="FF33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1437" name="Line 29"/>
              <p:cNvSpPr>
                <a:spLocks noChangeShapeType="1"/>
              </p:cNvSpPr>
              <p:nvPr/>
            </p:nvSpPr>
            <p:spPr bwMode="auto">
              <a:xfrm>
                <a:off x="4015" y="3815"/>
                <a:ext cx="157" cy="0"/>
              </a:xfrm>
              <a:prstGeom prst="line">
                <a:avLst/>
              </a:prstGeom>
              <a:noFill/>
              <a:ln w="57150">
                <a:solidFill>
                  <a:srgbClr val="FF33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1438" name="Line 30"/>
              <p:cNvSpPr>
                <a:spLocks noChangeShapeType="1"/>
              </p:cNvSpPr>
              <p:nvPr/>
            </p:nvSpPr>
            <p:spPr bwMode="auto">
              <a:xfrm flipV="1">
                <a:off x="4014" y="3691"/>
                <a:ext cx="1" cy="123"/>
              </a:xfrm>
              <a:prstGeom prst="line">
                <a:avLst/>
              </a:prstGeom>
              <a:noFill/>
              <a:ln w="57150">
                <a:solidFill>
                  <a:srgbClr val="FF33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401439" name="Oval 31"/>
            <p:cNvSpPr>
              <a:spLocks noChangeArrowheads="1"/>
            </p:cNvSpPr>
            <p:nvPr/>
          </p:nvSpPr>
          <p:spPr bwMode="auto">
            <a:xfrm>
              <a:off x="4495" y="2907"/>
              <a:ext cx="256" cy="261"/>
            </a:xfrm>
            <a:prstGeom prst="ellipse">
              <a:avLst/>
            </a:prstGeom>
            <a:solidFill>
              <a:srgbClr val="FFC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rgbClr val="000066"/>
                  </a:solidFill>
                  <a:latin typeface="黑体" panose="02010609060101010101" pitchFamily="49" charset="-122"/>
                  <a:ea typeface="黑体" panose="02010609060101010101" pitchFamily="49" charset="-122"/>
                </a:rPr>
                <a:t>1</a:t>
              </a:r>
            </a:p>
          </p:txBody>
        </p:sp>
        <p:sp>
          <p:nvSpPr>
            <p:cNvPr id="401440" name="Oval 32"/>
            <p:cNvSpPr>
              <a:spLocks noChangeArrowheads="1"/>
            </p:cNvSpPr>
            <p:nvPr/>
          </p:nvSpPr>
          <p:spPr bwMode="auto">
            <a:xfrm>
              <a:off x="4495" y="1542"/>
              <a:ext cx="256" cy="261"/>
            </a:xfrm>
            <a:prstGeom prst="ellipse">
              <a:avLst/>
            </a:prstGeom>
            <a:solidFill>
              <a:srgbClr val="FFC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rgbClr val="000066"/>
                  </a:solidFill>
                  <a:latin typeface="黑体" panose="02010609060101010101" pitchFamily="49" charset="-122"/>
                  <a:ea typeface="黑体" panose="02010609060101010101" pitchFamily="49" charset="-122"/>
                </a:rPr>
                <a:t>0</a:t>
              </a:r>
            </a:p>
          </p:txBody>
        </p:sp>
        <p:sp>
          <p:nvSpPr>
            <p:cNvPr id="401441" name="Oval 33"/>
            <p:cNvSpPr>
              <a:spLocks noChangeArrowheads="1"/>
            </p:cNvSpPr>
            <p:nvPr/>
          </p:nvSpPr>
          <p:spPr bwMode="auto">
            <a:xfrm>
              <a:off x="3152" y="1480"/>
              <a:ext cx="256" cy="261"/>
            </a:xfrm>
            <a:prstGeom prst="ellipse">
              <a:avLst/>
            </a:prstGeom>
            <a:solidFill>
              <a:srgbClr val="0099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chemeClr val="bg1"/>
                  </a:solidFill>
                  <a:latin typeface="黑体" panose="02010609060101010101" pitchFamily="49" charset="-122"/>
                  <a:ea typeface="黑体" panose="02010609060101010101" pitchFamily="49" charset="-122"/>
                </a:rPr>
                <a:t>0</a:t>
              </a:r>
            </a:p>
          </p:txBody>
        </p:sp>
        <p:sp>
          <p:nvSpPr>
            <p:cNvPr id="401442" name="Oval 34"/>
            <p:cNvSpPr>
              <a:spLocks noChangeArrowheads="1"/>
            </p:cNvSpPr>
            <p:nvPr/>
          </p:nvSpPr>
          <p:spPr bwMode="auto">
            <a:xfrm>
              <a:off x="3096" y="3039"/>
              <a:ext cx="256" cy="261"/>
            </a:xfrm>
            <a:prstGeom prst="ellipse">
              <a:avLst/>
            </a:prstGeom>
            <a:solidFill>
              <a:srgbClr val="0099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chemeClr val="bg1"/>
                  </a:solidFill>
                  <a:latin typeface="黑体" panose="02010609060101010101" pitchFamily="49" charset="-122"/>
                  <a:ea typeface="黑体" panose="02010609060101010101" pitchFamily="49" charset="-122"/>
                </a:rPr>
                <a:t>0</a:t>
              </a:r>
            </a:p>
          </p:txBody>
        </p:sp>
        <p:graphicFrame>
          <p:nvGraphicFramePr>
            <p:cNvPr id="401446" name="Object 38"/>
            <p:cNvGraphicFramePr>
              <a:graphicFrameLocks noChangeAspect="1"/>
            </p:cNvGraphicFramePr>
            <p:nvPr/>
          </p:nvGraphicFramePr>
          <p:xfrm>
            <a:off x="2835" y="1457"/>
            <a:ext cx="1608" cy="1633"/>
          </p:xfrm>
          <a:graphic>
            <a:graphicData uri="http://schemas.openxmlformats.org/presentationml/2006/ole">
              <mc:AlternateContent xmlns:mc="http://schemas.openxmlformats.org/markup-compatibility/2006">
                <mc:Choice xmlns:v="urn:schemas-microsoft-com:vml" Requires="v">
                  <p:oleObj spid="_x0000_s7175" name="图片" r:id="rId5" imgW="1666800" imgH="1695600" progId="Word.Picture.8">
                    <p:embed/>
                  </p:oleObj>
                </mc:Choice>
                <mc:Fallback>
                  <p:oleObj name="图片" r:id="rId5" imgW="1666800" imgH="1695600" progId="Word.Picture.8">
                    <p:embed/>
                    <p:pic>
                      <p:nvPicPr>
                        <p:cNvPr id="401446" name="Object 3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35" y="1457"/>
                          <a:ext cx="1608" cy="163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Tree>
    <p:extLst>
      <p:ext uri="{BB962C8B-B14F-4D97-AF65-F5344CB8AC3E}">
        <p14:creationId xmlns:p14="http://schemas.microsoft.com/office/powerpoint/2010/main" val="37943652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1443"/>
                                        </p:tgtEl>
                                        <p:attrNameLst>
                                          <p:attrName>style.visibility</p:attrName>
                                        </p:attrNameLst>
                                      </p:cBhvr>
                                      <p:to>
                                        <p:strVal val="visible"/>
                                      </p:to>
                                    </p:set>
                                    <p:animEffect transition="in" filter="strips(downRight)">
                                      <p:cBhvr>
                                        <p:cTn id="7" dur="500"/>
                                        <p:tgtEl>
                                          <p:spTgt spid="40144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01447"/>
                                        </p:tgtEl>
                                        <p:attrNameLst>
                                          <p:attrName>style.visibility</p:attrName>
                                        </p:attrNameLst>
                                      </p:cBhvr>
                                      <p:to>
                                        <p:strVal val="visible"/>
                                      </p:to>
                                    </p:set>
                                    <p:animEffect transition="in" filter="wipe(left)">
                                      <p:cBhvr>
                                        <p:cTn id="12" dur="500"/>
                                        <p:tgtEl>
                                          <p:spTgt spid="40144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01448"/>
                                        </p:tgtEl>
                                        <p:attrNameLst>
                                          <p:attrName>style.visibility</p:attrName>
                                        </p:attrNameLst>
                                      </p:cBhvr>
                                      <p:to>
                                        <p:strVal val="visible"/>
                                      </p:to>
                                    </p:set>
                                    <p:animEffect transition="in" filter="wipe(left)">
                                      <p:cBhvr>
                                        <p:cTn id="17" dur="500"/>
                                        <p:tgtEl>
                                          <p:spTgt spid="40144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01444"/>
                                        </p:tgtEl>
                                        <p:attrNameLst>
                                          <p:attrName>style.visibility</p:attrName>
                                        </p:attrNameLst>
                                      </p:cBhvr>
                                      <p:to>
                                        <p:strVal val="visible"/>
                                      </p:to>
                                    </p:set>
                                    <p:animEffect transition="in" filter="strips(downRight)">
                                      <p:cBhvr>
                                        <p:cTn id="22" dur="500"/>
                                        <p:tgtEl>
                                          <p:spTgt spid="4014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1443" grpId="0"/>
      <p:bldP spid="40144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6" name="Rectangle 4"/>
          <p:cNvSpPr>
            <a:spLocks noChangeArrowheads="1"/>
          </p:cNvSpPr>
          <p:nvPr/>
        </p:nvSpPr>
        <p:spPr bwMode="auto">
          <a:xfrm>
            <a:off x="611188" y="1341438"/>
            <a:ext cx="76517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zh-CN" altLang="en-US" sz="2400">
                <a:solidFill>
                  <a:srgbClr val="000066"/>
                </a:solidFill>
                <a:latin typeface="Times New Roman" panose="02020603050405020304" pitchFamily="18" charset="0"/>
                <a:ea typeface="楷体_GB2312" pitchFamily="49" charset="-122"/>
              </a:rPr>
              <a:t>无论现态</a:t>
            </a:r>
            <a:r>
              <a:rPr lang="en-US" altLang="zh-CN" sz="2400" i="1">
                <a:solidFill>
                  <a:srgbClr val="000066"/>
                </a:solidFill>
                <a:latin typeface="Times New Roman" panose="02020603050405020304" pitchFamily="18" charset="0"/>
                <a:ea typeface="楷体_GB2312" pitchFamily="49" charset="-122"/>
              </a:rPr>
              <a:t>Q </a:t>
            </a:r>
            <a:r>
              <a:rPr lang="en-US" altLang="zh-CN" sz="2400" baseline="30000">
                <a:solidFill>
                  <a:srgbClr val="000066"/>
                </a:solidFill>
                <a:latin typeface="Times New Roman" panose="02020603050405020304" pitchFamily="18" charset="0"/>
                <a:ea typeface="楷体_GB2312" pitchFamily="49" charset="-122"/>
              </a:rPr>
              <a:t>n</a:t>
            </a:r>
            <a:r>
              <a:rPr lang="zh-CN" altLang="en-US" sz="2400">
                <a:solidFill>
                  <a:srgbClr val="000066"/>
                </a:solidFill>
                <a:latin typeface="Times New Roman" panose="02020603050405020304" pitchFamily="18" charset="0"/>
                <a:ea typeface="楷体_GB2312" pitchFamily="49" charset="-122"/>
              </a:rPr>
              <a:t>为</a:t>
            </a:r>
            <a:r>
              <a:rPr lang="en-US" altLang="zh-CN" sz="2400">
                <a:solidFill>
                  <a:srgbClr val="000066"/>
                </a:solidFill>
                <a:latin typeface="Times New Roman" panose="02020603050405020304" pitchFamily="18" charset="0"/>
                <a:ea typeface="楷体_GB2312" pitchFamily="49" charset="-122"/>
              </a:rPr>
              <a:t>0</a:t>
            </a:r>
            <a:r>
              <a:rPr lang="zh-CN" altLang="en-US" sz="2400">
                <a:solidFill>
                  <a:srgbClr val="000066"/>
                </a:solidFill>
                <a:latin typeface="Times New Roman" panose="02020603050405020304" pitchFamily="18" charset="0"/>
                <a:ea typeface="楷体_GB2312" pitchFamily="49" charset="-122"/>
              </a:rPr>
              <a:t>或</a:t>
            </a:r>
            <a:r>
              <a:rPr lang="en-US" altLang="zh-CN" sz="2400">
                <a:solidFill>
                  <a:srgbClr val="000066"/>
                </a:solidFill>
                <a:latin typeface="Times New Roman" panose="02020603050405020304" pitchFamily="18" charset="0"/>
                <a:ea typeface="楷体_GB2312" pitchFamily="49" charset="-122"/>
              </a:rPr>
              <a:t>1</a:t>
            </a:r>
            <a:r>
              <a:rPr lang="zh-CN" altLang="en-US" sz="2400">
                <a:solidFill>
                  <a:srgbClr val="000066"/>
                </a:solidFill>
                <a:latin typeface="Times New Roman" panose="02020603050405020304" pitchFamily="18" charset="0"/>
                <a:ea typeface="楷体_GB2312" pitchFamily="49" charset="-122"/>
              </a:rPr>
              <a:t>，锁存器的次态为</a:t>
            </a:r>
            <a:r>
              <a:rPr lang="en-US" altLang="zh-CN" sz="2400">
                <a:solidFill>
                  <a:srgbClr val="000066"/>
                </a:solidFill>
                <a:latin typeface="Times New Roman" panose="02020603050405020304" pitchFamily="18" charset="0"/>
                <a:ea typeface="楷体_GB2312" pitchFamily="49" charset="-122"/>
              </a:rPr>
              <a:t>1</a:t>
            </a:r>
            <a:r>
              <a:rPr lang="zh-CN" altLang="en-US" sz="2400">
                <a:solidFill>
                  <a:srgbClr val="000066"/>
                </a:solidFill>
                <a:latin typeface="Times New Roman" panose="02020603050405020304" pitchFamily="18" charset="0"/>
                <a:ea typeface="楷体_GB2312" pitchFamily="49" charset="-122"/>
              </a:rPr>
              <a:t>态。 信号消失后新的状态将被记忆下来。</a:t>
            </a:r>
          </a:p>
        </p:txBody>
      </p:sp>
      <p:grpSp>
        <p:nvGrpSpPr>
          <p:cNvPr id="402475" name="Group 43"/>
          <p:cNvGrpSpPr>
            <a:grpSpLocks/>
          </p:cNvGrpSpPr>
          <p:nvPr/>
        </p:nvGrpSpPr>
        <p:grpSpPr bwMode="auto">
          <a:xfrm>
            <a:off x="755650" y="2492375"/>
            <a:ext cx="3311525" cy="3770313"/>
            <a:chOff x="476" y="1570"/>
            <a:chExt cx="2086" cy="2375"/>
          </a:xfrm>
        </p:grpSpPr>
        <p:sp>
          <p:nvSpPr>
            <p:cNvPr id="402434" name="AutoShape 2"/>
            <p:cNvSpPr>
              <a:spLocks noChangeArrowheads="1"/>
            </p:cNvSpPr>
            <p:nvPr/>
          </p:nvSpPr>
          <p:spPr bwMode="auto">
            <a:xfrm>
              <a:off x="476" y="1570"/>
              <a:ext cx="2086" cy="1872"/>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402435" name="Object 3"/>
            <p:cNvGraphicFramePr>
              <a:graphicFrameLocks noChangeAspect="1"/>
            </p:cNvGraphicFramePr>
            <p:nvPr/>
          </p:nvGraphicFramePr>
          <p:xfrm>
            <a:off x="560" y="1655"/>
            <a:ext cx="1492" cy="1700"/>
          </p:xfrm>
          <a:graphic>
            <a:graphicData uri="http://schemas.openxmlformats.org/presentationml/2006/ole">
              <mc:AlternateContent xmlns:mc="http://schemas.openxmlformats.org/markup-compatibility/2006">
                <mc:Choice xmlns:v="urn:schemas-microsoft-com:vml" Requires="v">
                  <p:oleObj spid="_x0000_s8198" name="图片" r:id="rId3" imgW="1676520" imgH="1914480" progId="Word.Picture.8">
                    <p:embed/>
                  </p:oleObj>
                </mc:Choice>
                <mc:Fallback>
                  <p:oleObj name="图片" r:id="rId3" imgW="1676520" imgH="1914480" progId="Word.Picture.8">
                    <p:embed/>
                    <p:pic>
                      <p:nvPicPr>
                        <p:cNvPr id="402435"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0" y="1655"/>
                          <a:ext cx="1492" cy="1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2437" name="Oval 5"/>
            <p:cNvSpPr>
              <a:spLocks noChangeArrowheads="1"/>
            </p:cNvSpPr>
            <p:nvPr/>
          </p:nvSpPr>
          <p:spPr bwMode="auto">
            <a:xfrm>
              <a:off x="845" y="1626"/>
              <a:ext cx="256" cy="261"/>
            </a:xfrm>
            <a:prstGeom prst="ellipse">
              <a:avLst/>
            </a:prstGeom>
            <a:solidFill>
              <a:srgbClr val="0099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chemeClr val="bg1"/>
                  </a:solidFill>
                  <a:latin typeface="楷体_GB2312" pitchFamily="49" charset="-122"/>
                  <a:ea typeface="楷体_GB2312" pitchFamily="49" charset="-122"/>
                </a:rPr>
                <a:t>0</a:t>
              </a:r>
            </a:p>
          </p:txBody>
        </p:sp>
        <p:sp>
          <p:nvSpPr>
            <p:cNvPr id="402438" name="Oval 6"/>
            <p:cNvSpPr>
              <a:spLocks noChangeArrowheads="1"/>
            </p:cNvSpPr>
            <p:nvPr/>
          </p:nvSpPr>
          <p:spPr bwMode="auto">
            <a:xfrm>
              <a:off x="816" y="3157"/>
              <a:ext cx="256" cy="261"/>
            </a:xfrm>
            <a:prstGeom prst="ellipse">
              <a:avLst/>
            </a:prstGeom>
            <a:solidFill>
              <a:srgbClr val="0099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chemeClr val="bg1"/>
                  </a:solidFill>
                  <a:latin typeface="楷体_GB2312" pitchFamily="49" charset="-122"/>
                  <a:ea typeface="楷体_GB2312" pitchFamily="49" charset="-122"/>
                </a:rPr>
                <a:t>1</a:t>
              </a:r>
            </a:p>
          </p:txBody>
        </p:sp>
        <p:sp>
          <p:nvSpPr>
            <p:cNvPr id="402442" name="Rectangle 10"/>
            <p:cNvSpPr>
              <a:spLocks noChangeArrowheads="1"/>
            </p:cNvSpPr>
            <p:nvPr/>
          </p:nvSpPr>
          <p:spPr bwMode="auto">
            <a:xfrm>
              <a:off x="703" y="3657"/>
              <a:ext cx="16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400">
                  <a:solidFill>
                    <a:srgbClr val="000066"/>
                  </a:solidFill>
                  <a:latin typeface="楷体_GB2312" pitchFamily="49" charset="-122"/>
                  <a:ea typeface="楷体_GB2312" pitchFamily="49" charset="-122"/>
                </a:rPr>
                <a:t>若</a:t>
              </a:r>
              <a:r>
                <a:rPr lang="zh-CN" altLang="en-US" sz="2400">
                  <a:solidFill>
                    <a:srgbClr val="000066"/>
                  </a:solidFill>
                  <a:latin typeface="Times New Roman" panose="02020603050405020304" pitchFamily="18" charset="0"/>
                  <a:ea typeface="楷体_GB2312" pitchFamily="49" charset="-122"/>
                </a:rPr>
                <a:t>现态 </a:t>
              </a:r>
              <a:r>
                <a:rPr lang="en-US" altLang="zh-CN" sz="2400" i="1">
                  <a:solidFill>
                    <a:srgbClr val="000066"/>
                  </a:solidFill>
                  <a:latin typeface="Times New Roman" panose="02020603050405020304" pitchFamily="18" charset="0"/>
                  <a:ea typeface="楷体_GB2312" pitchFamily="49" charset="-122"/>
                </a:rPr>
                <a:t>Q </a:t>
              </a:r>
              <a:r>
                <a:rPr lang="en-US" altLang="zh-CN" sz="2400" baseline="30000">
                  <a:solidFill>
                    <a:srgbClr val="000066"/>
                  </a:solidFill>
                  <a:latin typeface="Times New Roman" panose="02020603050405020304" pitchFamily="18" charset="0"/>
                  <a:ea typeface="楷体_GB2312" pitchFamily="49" charset="-122"/>
                </a:rPr>
                <a:t>n </a:t>
              </a:r>
              <a:r>
                <a:rPr lang="en-US" altLang="zh-CN" sz="2400">
                  <a:solidFill>
                    <a:srgbClr val="000066"/>
                  </a:solidFill>
                  <a:latin typeface="Times New Roman" panose="02020603050405020304" pitchFamily="18" charset="0"/>
                  <a:ea typeface="楷体_GB2312" pitchFamily="49" charset="-122"/>
                </a:rPr>
                <a:t>= 1</a:t>
              </a:r>
            </a:p>
          </p:txBody>
        </p:sp>
        <p:sp>
          <p:nvSpPr>
            <p:cNvPr id="402449" name="Oval 17"/>
            <p:cNvSpPr>
              <a:spLocks noChangeArrowheads="1"/>
            </p:cNvSpPr>
            <p:nvPr/>
          </p:nvSpPr>
          <p:spPr bwMode="auto">
            <a:xfrm>
              <a:off x="1894" y="1711"/>
              <a:ext cx="256" cy="261"/>
            </a:xfrm>
            <a:prstGeom prst="ellipse">
              <a:avLst/>
            </a:prstGeom>
            <a:solidFill>
              <a:srgbClr val="0099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chemeClr val="bg1"/>
                  </a:solidFill>
                  <a:latin typeface="楷体_GB2312" pitchFamily="49" charset="-122"/>
                  <a:ea typeface="楷体_GB2312" pitchFamily="49" charset="-122"/>
                </a:rPr>
                <a:t>1</a:t>
              </a:r>
            </a:p>
          </p:txBody>
        </p:sp>
        <p:grpSp>
          <p:nvGrpSpPr>
            <p:cNvPr id="402450" name="Group 18"/>
            <p:cNvGrpSpPr>
              <a:grpSpLocks/>
            </p:cNvGrpSpPr>
            <p:nvPr/>
          </p:nvGrpSpPr>
          <p:grpSpPr bwMode="auto">
            <a:xfrm>
              <a:off x="930" y="2023"/>
              <a:ext cx="765" cy="850"/>
              <a:chOff x="4014" y="3219"/>
              <a:chExt cx="544" cy="596"/>
            </a:xfrm>
          </p:grpSpPr>
          <p:sp>
            <p:nvSpPr>
              <p:cNvPr id="402451" name="Line 19"/>
              <p:cNvSpPr>
                <a:spLocks noChangeShapeType="1"/>
              </p:cNvSpPr>
              <p:nvPr/>
            </p:nvSpPr>
            <p:spPr bwMode="auto">
              <a:xfrm flipH="1">
                <a:off x="4014" y="3379"/>
                <a:ext cx="544" cy="314"/>
              </a:xfrm>
              <a:prstGeom prst="line">
                <a:avLst/>
              </a:prstGeom>
              <a:noFill/>
              <a:ln w="57150">
                <a:solidFill>
                  <a:srgbClr val="FF33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2452" name="Line 20"/>
              <p:cNvSpPr>
                <a:spLocks noChangeShapeType="1"/>
              </p:cNvSpPr>
              <p:nvPr/>
            </p:nvSpPr>
            <p:spPr bwMode="auto">
              <a:xfrm flipH="1" flipV="1">
                <a:off x="4558" y="3219"/>
                <a:ext cx="0" cy="162"/>
              </a:xfrm>
              <a:prstGeom prst="line">
                <a:avLst/>
              </a:prstGeom>
              <a:noFill/>
              <a:ln w="57150">
                <a:solidFill>
                  <a:srgbClr val="FF33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2453" name="Line 21"/>
              <p:cNvSpPr>
                <a:spLocks noChangeShapeType="1"/>
              </p:cNvSpPr>
              <p:nvPr/>
            </p:nvSpPr>
            <p:spPr bwMode="auto">
              <a:xfrm>
                <a:off x="4015" y="3815"/>
                <a:ext cx="157" cy="0"/>
              </a:xfrm>
              <a:prstGeom prst="line">
                <a:avLst/>
              </a:prstGeom>
              <a:noFill/>
              <a:ln w="57150">
                <a:solidFill>
                  <a:srgbClr val="FF33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2454" name="Line 22"/>
              <p:cNvSpPr>
                <a:spLocks noChangeShapeType="1"/>
              </p:cNvSpPr>
              <p:nvPr/>
            </p:nvSpPr>
            <p:spPr bwMode="auto">
              <a:xfrm flipV="1">
                <a:off x="4014" y="3691"/>
                <a:ext cx="1" cy="123"/>
              </a:xfrm>
              <a:prstGeom prst="line">
                <a:avLst/>
              </a:prstGeom>
              <a:noFill/>
              <a:ln w="57150">
                <a:solidFill>
                  <a:srgbClr val="FF33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402455" name="Oval 23"/>
            <p:cNvSpPr>
              <a:spLocks noChangeArrowheads="1"/>
            </p:cNvSpPr>
            <p:nvPr/>
          </p:nvSpPr>
          <p:spPr bwMode="auto">
            <a:xfrm>
              <a:off x="2235" y="3048"/>
              <a:ext cx="256" cy="261"/>
            </a:xfrm>
            <a:prstGeom prst="ellipse">
              <a:avLst/>
            </a:prstGeom>
            <a:solidFill>
              <a:srgbClr val="FFC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rgbClr val="000066"/>
                  </a:solidFill>
                  <a:latin typeface="楷体_GB2312" pitchFamily="49" charset="-122"/>
                  <a:ea typeface="楷体_GB2312" pitchFamily="49" charset="-122"/>
                </a:rPr>
                <a:t>0</a:t>
              </a:r>
            </a:p>
          </p:txBody>
        </p:sp>
        <p:grpSp>
          <p:nvGrpSpPr>
            <p:cNvPr id="402456" name="Group 24"/>
            <p:cNvGrpSpPr>
              <a:grpSpLocks/>
            </p:cNvGrpSpPr>
            <p:nvPr/>
          </p:nvGrpSpPr>
          <p:grpSpPr bwMode="auto">
            <a:xfrm>
              <a:off x="958" y="2165"/>
              <a:ext cx="737" cy="822"/>
              <a:chOff x="3078" y="2242"/>
              <a:chExt cx="546" cy="599"/>
            </a:xfrm>
          </p:grpSpPr>
          <p:sp>
            <p:nvSpPr>
              <p:cNvPr id="402457" name="Line 25"/>
              <p:cNvSpPr>
                <a:spLocks noChangeShapeType="1"/>
              </p:cNvSpPr>
              <p:nvPr/>
            </p:nvSpPr>
            <p:spPr bwMode="auto">
              <a:xfrm flipV="1">
                <a:off x="3078" y="2243"/>
                <a:ext cx="1" cy="118"/>
              </a:xfrm>
              <a:prstGeom prst="line">
                <a:avLst/>
              </a:prstGeom>
              <a:noFill/>
              <a:ln w="57150">
                <a:solidFill>
                  <a:srgbClr val="3333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2458" name="Line 26"/>
              <p:cNvSpPr>
                <a:spLocks noChangeShapeType="1"/>
              </p:cNvSpPr>
              <p:nvPr/>
            </p:nvSpPr>
            <p:spPr bwMode="auto">
              <a:xfrm flipH="1" flipV="1">
                <a:off x="3078" y="2358"/>
                <a:ext cx="546" cy="316"/>
              </a:xfrm>
              <a:prstGeom prst="line">
                <a:avLst/>
              </a:prstGeom>
              <a:noFill/>
              <a:ln w="57150">
                <a:solidFill>
                  <a:srgbClr val="3333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2459" name="Line 27"/>
              <p:cNvSpPr>
                <a:spLocks noChangeShapeType="1"/>
              </p:cNvSpPr>
              <p:nvPr/>
            </p:nvSpPr>
            <p:spPr bwMode="auto">
              <a:xfrm>
                <a:off x="3079" y="2242"/>
                <a:ext cx="152" cy="0"/>
              </a:xfrm>
              <a:prstGeom prst="line">
                <a:avLst/>
              </a:prstGeom>
              <a:noFill/>
              <a:ln w="57150">
                <a:solidFill>
                  <a:srgbClr val="3333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2460" name="Line 28"/>
              <p:cNvSpPr>
                <a:spLocks noChangeShapeType="1"/>
              </p:cNvSpPr>
              <p:nvPr/>
            </p:nvSpPr>
            <p:spPr bwMode="auto">
              <a:xfrm flipV="1">
                <a:off x="3624" y="2672"/>
                <a:ext cx="0" cy="169"/>
              </a:xfrm>
              <a:prstGeom prst="line">
                <a:avLst/>
              </a:prstGeom>
              <a:noFill/>
              <a:ln w="57150">
                <a:solidFill>
                  <a:srgbClr val="3333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402461" name="Oval 29"/>
            <p:cNvSpPr>
              <a:spLocks noChangeArrowheads="1"/>
            </p:cNvSpPr>
            <p:nvPr/>
          </p:nvSpPr>
          <p:spPr bwMode="auto">
            <a:xfrm>
              <a:off x="2203" y="1704"/>
              <a:ext cx="256" cy="261"/>
            </a:xfrm>
            <a:prstGeom prst="ellipse">
              <a:avLst/>
            </a:prstGeom>
            <a:solidFill>
              <a:srgbClr val="FFC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rgbClr val="000066"/>
                  </a:solidFill>
                  <a:latin typeface="楷体_GB2312" pitchFamily="49" charset="-122"/>
                  <a:ea typeface="楷体_GB2312" pitchFamily="49" charset="-122"/>
                </a:rPr>
                <a:t>1</a:t>
              </a:r>
            </a:p>
          </p:txBody>
        </p:sp>
      </p:grpSp>
      <p:grpSp>
        <p:nvGrpSpPr>
          <p:cNvPr id="402476" name="Group 44"/>
          <p:cNvGrpSpPr>
            <a:grpSpLocks/>
          </p:cNvGrpSpPr>
          <p:nvPr/>
        </p:nvGrpSpPr>
        <p:grpSpPr bwMode="auto">
          <a:xfrm>
            <a:off x="5300663" y="2492375"/>
            <a:ext cx="3157537" cy="3770313"/>
            <a:chOff x="3339" y="1570"/>
            <a:chExt cx="1989" cy="2375"/>
          </a:xfrm>
        </p:grpSpPr>
        <p:grpSp>
          <p:nvGrpSpPr>
            <p:cNvPr id="402439" name="Group 7"/>
            <p:cNvGrpSpPr>
              <a:grpSpLocks/>
            </p:cNvGrpSpPr>
            <p:nvPr/>
          </p:nvGrpSpPr>
          <p:grpSpPr bwMode="auto">
            <a:xfrm>
              <a:off x="3339" y="1570"/>
              <a:ext cx="1673" cy="1872"/>
              <a:chOff x="612" y="2784"/>
              <a:chExt cx="1673" cy="1872"/>
            </a:xfrm>
          </p:grpSpPr>
          <p:sp>
            <p:nvSpPr>
              <p:cNvPr id="402440" name="AutoShape 8"/>
              <p:cNvSpPr>
                <a:spLocks noChangeArrowheads="1"/>
              </p:cNvSpPr>
              <p:nvPr/>
            </p:nvSpPr>
            <p:spPr bwMode="auto">
              <a:xfrm>
                <a:off x="612" y="2784"/>
                <a:ext cx="1673" cy="1872"/>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402441" name="Object 9"/>
              <p:cNvGraphicFramePr>
                <a:graphicFrameLocks noChangeAspect="1"/>
              </p:cNvGraphicFramePr>
              <p:nvPr/>
            </p:nvGraphicFramePr>
            <p:xfrm>
              <a:off x="681" y="2840"/>
              <a:ext cx="1492" cy="1700"/>
            </p:xfrm>
            <a:graphic>
              <a:graphicData uri="http://schemas.openxmlformats.org/presentationml/2006/ole">
                <mc:AlternateContent xmlns:mc="http://schemas.openxmlformats.org/markup-compatibility/2006">
                  <mc:Choice xmlns:v="urn:schemas-microsoft-com:vml" Requires="v">
                    <p:oleObj spid="_x0000_s8199" name="图片" r:id="rId5" imgW="1676520" imgH="1914480" progId="Word.Picture.8">
                      <p:embed/>
                    </p:oleObj>
                  </mc:Choice>
                  <mc:Fallback>
                    <p:oleObj name="图片" r:id="rId5" imgW="1676520" imgH="1914480" progId="Word.Picture.8">
                      <p:embed/>
                      <p:pic>
                        <p:nvPicPr>
                          <p:cNvPr id="402441"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1" y="2840"/>
                            <a:ext cx="1492" cy="1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402443" name="Rectangle 11"/>
            <p:cNvSpPr>
              <a:spLocks noChangeArrowheads="1"/>
            </p:cNvSpPr>
            <p:nvPr/>
          </p:nvSpPr>
          <p:spPr bwMode="auto">
            <a:xfrm>
              <a:off x="3560" y="3657"/>
              <a:ext cx="170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400">
                  <a:solidFill>
                    <a:srgbClr val="000066"/>
                  </a:solidFill>
                  <a:latin typeface="楷体_GB2312" pitchFamily="49" charset="-122"/>
                  <a:ea typeface="楷体_GB2312" pitchFamily="49" charset="-122"/>
                </a:rPr>
                <a:t>若现态 </a:t>
              </a:r>
              <a:r>
                <a:rPr lang="en-US" altLang="zh-CN" sz="2400" i="1">
                  <a:solidFill>
                    <a:srgbClr val="000066"/>
                  </a:solidFill>
                  <a:latin typeface="Times New Roman" panose="02020603050405020304" pitchFamily="18" charset="0"/>
                  <a:ea typeface="楷体_GB2312" pitchFamily="49" charset="-122"/>
                </a:rPr>
                <a:t>Q </a:t>
              </a:r>
              <a:r>
                <a:rPr lang="en-US" altLang="zh-CN" sz="2400" baseline="30000">
                  <a:solidFill>
                    <a:srgbClr val="000066"/>
                  </a:solidFill>
                  <a:latin typeface="Times New Roman" panose="02020603050405020304" pitchFamily="18" charset="0"/>
                  <a:ea typeface="楷体_GB2312" pitchFamily="49" charset="-122"/>
                </a:rPr>
                <a:t>n </a:t>
              </a:r>
              <a:r>
                <a:rPr lang="en-US" altLang="zh-CN" sz="2400">
                  <a:solidFill>
                    <a:srgbClr val="000066"/>
                  </a:solidFill>
                  <a:latin typeface="Times New Roman" panose="02020603050405020304" pitchFamily="18" charset="0"/>
                  <a:ea typeface="楷体_GB2312" pitchFamily="49" charset="-122"/>
                </a:rPr>
                <a:t>= 0</a:t>
              </a:r>
            </a:p>
          </p:txBody>
        </p:sp>
        <p:grpSp>
          <p:nvGrpSpPr>
            <p:cNvPr id="402444" name="Group 12"/>
            <p:cNvGrpSpPr>
              <a:grpSpLocks/>
            </p:cNvGrpSpPr>
            <p:nvPr/>
          </p:nvGrpSpPr>
          <p:grpSpPr bwMode="auto">
            <a:xfrm>
              <a:off x="3771" y="2125"/>
              <a:ext cx="765" cy="822"/>
              <a:chOff x="3078" y="2242"/>
              <a:chExt cx="546" cy="599"/>
            </a:xfrm>
          </p:grpSpPr>
          <p:sp>
            <p:nvSpPr>
              <p:cNvPr id="402445" name="Line 13"/>
              <p:cNvSpPr>
                <a:spLocks noChangeShapeType="1"/>
              </p:cNvSpPr>
              <p:nvPr/>
            </p:nvSpPr>
            <p:spPr bwMode="auto">
              <a:xfrm flipV="1">
                <a:off x="3078" y="2243"/>
                <a:ext cx="1" cy="118"/>
              </a:xfrm>
              <a:prstGeom prst="line">
                <a:avLst/>
              </a:prstGeom>
              <a:noFill/>
              <a:ln w="57150">
                <a:solidFill>
                  <a:srgbClr val="3333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2446" name="Line 14"/>
              <p:cNvSpPr>
                <a:spLocks noChangeShapeType="1"/>
              </p:cNvSpPr>
              <p:nvPr/>
            </p:nvSpPr>
            <p:spPr bwMode="auto">
              <a:xfrm flipH="1" flipV="1">
                <a:off x="3078" y="2358"/>
                <a:ext cx="546" cy="316"/>
              </a:xfrm>
              <a:prstGeom prst="line">
                <a:avLst/>
              </a:prstGeom>
              <a:noFill/>
              <a:ln w="57150">
                <a:solidFill>
                  <a:srgbClr val="3333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2447" name="Line 15"/>
              <p:cNvSpPr>
                <a:spLocks noChangeShapeType="1"/>
              </p:cNvSpPr>
              <p:nvPr/>
            </p:nvSpPr>
            <p:spPr bwMode="auto">
              <a:xfrm>
                <a:off x="3079" y="2242"/>
                <a:ext cx="152" cy="0"/>
              </a:xfrm>
              <a:prstGeom prst="line">
                <a:avLst/>
              </a:prstGeom>
              <a:noFill/>
              <a:ln w="57150">
                <a:solidFill>
                  <a:srgbClr val="3333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2448" name="Line 16"/>
              <p:cNvSpPr>
                <a:spLocks noChangeShapeType="1"/>
              </p:cNvSpPr>
              <p:nvPr/>
            </p:nvSpPr>
            <p:spPr bwMode="auto">
              <a:xfrm flipV="1">
                <a:off x="3624" y="2672"/>
                <a:ext cx="0" cy="169"/>
              </a:xfrm>
              <a:prstGeom prst="line">
                <a:avLst/>
              </a:prstGeom>
              <a:noFill/>
              <a:ln w="57150">
                <a:solidFill>
                  <a:srgbClr val="3333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402462" name="Oval 30"/>
            <p:cNvSpPr>
              <a:spLocks noChangeArrowheads="1"/>
            </p:cNvSpPr>
            <p:nvPr/>
          </p:nvSpPr>
          <p:spPr bwMode="auto">
            <a:xfrm>
              <a:off x="3645" y="1608"/>
              <a:ext cx="256" cy="261"/>
            </a:xfrm>
            <a:prstGeom prst="ellipse">
              <a:avLst/>
            </a:prstGeom>
            <a:solidFill>
              <a:srgbClr val="0099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chemeClr val="bg1"/>
                  </a:solidFill>
                  <a:latin typeface="楷体_GB2312" pitchFamily="49" charset="-122"/>
                  <a:ea typeface="楷体_GB2312" pitchFamily="49" charset="-122"/>
                </a:rPr>
                <a:t>0</a:t>
              </a:r>
            </a:p>
          </p:txBody>
        </p:sp>
        <p:sp>
          <p:nvSpPr>
            <p:cNvPr id="402463" name="Oval 31"/>
            <p:cNvSpPr>
              <a:spLocks noChangeArrowheads="1"/>
            </p:cNvSpPr>
            <p:nvPr/>
          </p:nvSpPr>
          <p:spPr bwMode="auto">
            <a:xfrm>
              <a:off x="3589" y="3167"/>
              <a:ext cx="256" cy="261"/>
            </a:xfrm>
            <a:prstGeom prst="ellipse">
              <a:avLst/>
            </a:prstGeom>
            <a:solidFill>
              <a:srgbClr val="0099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chemeClr val="bg1"/>
                  </a:solidFill>
                  <a:latin typeface="楷体_GB2312" pitchFamily="49" charset="-122"/>
                  <a:ea typeface="楷体_GB2312" pitchFamily="49" charset="-122"/>
                </a:rPr>
                <a:t>1</a:t>
              </a:r>
            </a:p>
          </p:txBody>
        </p:sp>
        <p:sp>
          <p:nvSpPr>
            <p:cNvPr id="402464" name="Oval 32"/>
            <p:cNvSpPr>
              <a:spLocks noChangeArrowheads="1"/>
            </p:cNvSpPr>
            <p:nvPr/>
          </p:nvSpPr>
          <p:spPr bwMode="auto">
            <a:xfrm>
              <a:off x="4751" y="1693"/>
              <a:ext cx="256" cy="261"/>
            </a:xfrm>
            <a:prstGeom prst="ellipse">
              <a:avLst/>
            </a:prstGeom>
            <a:solidFill>
              <a:srgbClr val="0099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chemeClr val="bg1"/>
                  </a:solidFill>
                  <a:latin typeface="楷体_GB2312" pitchFamily="49" charset="-122"/>
                  <a:ea typeface="楷体_GB2312" pitchFamily="49" charset="-122"/>
                </a:rPr>
                <a:t>0</a:t>
              </a:r>
            </a:p>
          </p:txBody>
        </p:sp>
        <p:grpSp>
          <p:nvGrpSpPr>
            <p:cNvPr id="402465" name="Group 33"/>
            <p:cNvGrpSpPr>
              <a:grpSpLocks/>
            </p:cNvGrpSpPr>
            <p:nvPr/>
          </p:nvGrpSpPr>
          <p:grpSpPr bwMode="auto">
            <a:xfrm>
              <a:off x="3792" y="1994"/>
              <a:ext cx="765" cy="850"/>
              <a:chOff x="4014" y="3219"/>
              <a:chExt cx="544" cy="596"/>
            </a:xfrm>
          </p:grpSpPr>
          <p:sp>
            <p:nvSpPr>
              <p:cNvPr id="402466" name="Line 34"/>
              <p:cNvSpPr>
                <a:spLocks noChangeShapeType="1"/>
              </p:cNvSpPr>
              <p:nvPr/>
            </p:nvSpPr>
            <p:spPr bwMode="auto">
              <a:xfrm flipH="1">
                <a:off x="4014" y="3379"/>
                <a:ext cx="544" cy="314"/>
              </a:xfrm>
              <a:prstGeom prst="line">
                <a:avLst/>
              </a:prstGeom>
              <a:noFill/>
              <a:ln w="57150">
                <a:solidFill>
                  <a:srgbClr val="FF33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2467" name="Line 35"/>
              <p:cNvSpPr>
                <a:spLocks noChangeShapeType="1"/>
              </p:cNvSpPr>
              <p:nvPr/>
            </p:nvSpPr>
            <p:spPr bwMode="auto">
              <a:xfrm flipH="1" flipV="1">
                <a:off x="4558" y="3219"/>
                <a:ext cx="0" cy="162"/>
              </a:xfrm>
              <a:prstGeom prst="line">
                <a:avLst/>
              </a:prstGeom>
              <a:noFill/>
              <a:ln w="57150">
                <a:solidFill>
                  <a:srgbClr val="FF33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2468" name="Line 36"/>
              <p:cNvSpPr>
                <a:spLocks noChangeShapeType="1"/>
              </p:cNvSpPr>
              <p:nvPr/>
            </p:nvSpPr>
            <p:spPr bwMode="auto">
              <a:xfrm>
                <a:off x="4015" y="3815"/>
                <a:ext cx="157" cy="0"/>
              </a:xfrm>
              <a:prstGeom prst="line">
                <a:avLst/>
              </a:prstGeom>
              <a:noFill/>
              <a:ln w="57150">
                <a:solidFill>
                  <a:srgbClr val="FF33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2469" name="Line 37"/>
              <p:cNvSpPr>
                <a:spLocks noChangeShapeType="1"/>
              </p:cNvSpPr>
              <p:nvPr/>
            </p:nvSpPr>
            <p:spPr bwMode="auto">
              <a:xfrm flipV="1">
                <a:off x="4014" y="3691"/>
                <a:ext cx="1" cy="123"/>
              </a:xfrm>
              <a:prstGeom prst="line">
                <a:avLst/>
              </a:prstGeom>
              <a:noFill/>
              <a:ln w="57150">
                <a:solidFill>
                  <a:srgbClr val="FF33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402470" name="Oval 38"/>
            <p:cNvSpPr>
              <a:spLocks noChangeArrowheads="1"/>
            </p:cNvSpPr>
            <p:nvPr/>
          </p:nvSpPr>
          <p:spPr bwMode="auto">
            <a:xfrm>
              <a:off x="4780" y="2985"/>
              <a:ext cx="256" cy="261"/>
            </a:xfrm>
            <a:prstGeom prst="ellipse">
              <a:avLst/>
            </a:prstGeom>
            <a:solidFill>
              <a:srgbClr val="3366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chemeClr val="bg1"/>
                  </a:solidFill>
                  <a:latin typeface="楷体_GB2312" pitchFamily="49" charset="-122"/>
                  <a:ea typeface="楷体_GB2312" pitchFamily="49" charset="-122"/>
                </a:rPr>
                <a:t>0</a:t>
              </a:r>
            </a:p>
          </p:txBody>
        </p:sp>
        <p:sp>
          <p:nvSpPr>
            <p:cNvPr id="402471" name="Oval 39"/>
            <p:cNvSpPr>
              <a:spLocks noChangeArrowheads="1"/>
            </p:cNvSpPr>
            <p:nvPr/>
          </p:nvSpPr>
          <p:spPr bwMode="auto">
            <a:xfrm>
              <a:off x="5040" y="1688"/>
              <a:ext cx="256" cy="261"/>
            </a:xfrm>
            <a:prstGeom prst="ellipse">
              <a:avLst/>
            </a:prstGeom>
            <a:solidFill>
              <a:srgbClr val="FFC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rgbClr val="000066"/>
                  </a:solidFill>
                  <a:latin typeface="楷体_GB2312" pitchFamily="49" charset="-122"/>
                  <a:ea typeface="楷体_GB2312" pitchFamily="49" charset="-122"/>
                </a:rPr>
                <a:t>1</a:t>
              </a:r>
            </a:p>
          </p:txBody>
        </p:sp>
        <p:sp>
          <p:nvSpPr>
            <p:cNvPr id="402472" name="Oval 40"/>
            <p:cNvSpPr>
              <a:spLocks noChangeArrowheads="1"/>
            </p:cNvSpPr>
            <p:nvPr/>
          </p:nvSpPr>
          <p:spPr bwMode="auto">
            <a:xfrm>
              <a:off x="5072" y="2989"/>
              <a:ext cx="256" cy="261"/>
            </a:xfrm>
            <a:prstGeom prst="ellipse">
              <a:avLst/>
            </a:prstGeom>
            <a:solidFill>
              <a:srgbClr val="FFC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rgbClr val="000066"/>
                  </a:solidFill>
                  <a:latin typeface="楷体_GB2312" pitchFamily="49" charset="-122"/>
                  <a:ea typeface="楷体_GB2312" pitchFamily="49" charset="-122"/>
                </a:rPr>
                <a:t>0</a:t>
              </a:r>
            </a:p>
          </p:txBody>
        </p:sp>
      </p:grpSp>
      <p:sp>
        <p:nvSpPr>
          <p:cNvPr id="402473" name="Rectangle 41"/>
          <p:cNvSpPr>
            <a:spLocks noChangeArrowheads="1"/>
          </p:cNvSpPr>
          <p:nvPr/>
        </p:nvSpPr>
        <p:spPr bwMode="auto">
          <a:xfrm>
            <a:off x="1331913" y="404813"/>
            <a:ext cx="248443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800" i="1">
                <a:solidFill>
                  <a:schemeClr val="accent2"/>
                </a:solidFill>
                <a:latin typeface="Times New Roman" panose="02020603050405020304" pitchFamily="18" charset="0"/>
              </a:rPr>
              <a:t>R</a:t>
            </a:r>
            <a:r>
              <a:rPr lang="en-US" altLang="zh-CN" sz="2800">
                <a:solidFill>
                  <a:schemeClr val="accent2"/>
                </a:solidFill>
                <a:latin typeface="Times New Roman" panose="02020603050405020304" pitchFamily="18" charset="0"/>
              </a:rPr>
              <a:t>=0</a:t>
            </a:r>
            <a:r>
              <a:rPr lang="zh-CN" altLang="en-US" sz="2800">
                <a:solidFill>
                  <a:schemeClr val="accent2"/>
                </a:solidFill>
                <a:latin typeface="Times New Roman" panose="02020603050405020304" pitchFamily="18" charset="0"/>
              </a:rPr>
              <a:t>、</a:t>
            </a:r>
            <a:r>
              <a:rPr lang="en-US" altLang="zh-CN" sz="2800" i="1">
                <a:solidFill>
                  <a:schemeClr val="accent2"/>
                </a:solidFill>
                <a:latin typeface="Times New Roman" panose="02020603050405020304" pitchFamily="18" charset="0"/>
              </a:rPr>
              <a:t>S</a:t>
            </a:r>
            <a:r>
              <a:rPr lang="en-US" altLang="zh-CN" sz="2800">
                <a:solidFill>
                  <a:schemeClr val="accent2"/>
                </a:solidFill>
                <a:latin typeface="Times New Roman" panose="02020603050405020304" pitchFamily="18" charset="0"/>
              </a:rPr>
              <a:t>=1</a:t>
            </a:r>
          </a:p>
        </p:txBody>
      </p:sp>
      <p:sp>
        <p:nvSpPr>
          <p:cNvPr id="402474" name="Rectangle 42"/>
          <p:cNvSpPr>
            <a:spLocks noChangeArrowheads="1"/>
          </p:cNvSpPr>
          <p:nvPr/>
        </p:nvSpPr>
        <p:spPr bwMode="auto">
          <a:xfrm>
            <a:off x="3348038" y="439738"/>
            <a:ext cx="1409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400">
                <a:solidFill>
                  <a:schemeClr val="accent2"/>
                </a:solidFill>
                <a:latin typeface="Tahoma" panose="020B0604030504040204" pitchFamily="34" charset="0"/>
                <a:ea typeface="楷体_GB2312" pitchFamily="49" charset="-122"/>
              </a:rPr>
              <a:t>置</a:t>
            </a:r>
            <a:r>
              <a:rPr lang="en-US" altLang="zh-CN" sz="2400">
                <a:solidFill>
                  <a:schemeClr val="accent2"/>
                </a:solidFill>
                <a:latin typeface="Tahoma" panose="020B0604030504040204" pitchFamily="34" charset="0"/>
                <a:ea typeface="楷体_GB2312" pitchFamily="49" charset="-122"/>
              </a:rPr>
              <a:t>1</a:t>
            </a:r>
          </a:p>
        </p:txBody>
      </p:sp>
    </p:spTree>
    <p:extLst>
      <p:ext uri="{BB962C8B-B14F-4D97-AF65-F5344CB8AC3E}">
        <p14:creationId xmlns:p14="http://schemas.microsoft.com/office/powerpoint/2010/main" val="26022410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02475"/>
                                        </p:tgtEl>
                                        <p:attrNameLst>
                                          <p:attrName>style.visibility</p:attrName>
                                        </p:attrNameLst>
                                      </p:cBhvr>
                                      <p:to>
                                        <p:strVal val="visible"/>
                                      </p:to>
                                    </p:set>
                                    <p:animEffect transition="in" filter="wipe(left)">
                                      <p:cBhvr>
                                        <p:cTn id="7" dur="500"/>
                                        <p:tgtEl>
                                          <p:spTgt spid="40247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02476"/>
                                        </p:tgtEl>
                                        <p:attrNameLst>
                                          <p:attrName>style.visibility</p:attrName>
                                        </p:attrNameLst>
                                      </p:cBhvr>
                                      <p:to>
                                        <p:strVal val="visible"/>
                                      </p:to>
                                    </p:set>
                                    <p:animEffect transition="in" filter="wipe(left)">
                                      <p:cBhvr>
                                        <p:cTn id="12" dur="500"/>
                                        <p:tgtEl>
                                          <p:spTgt spid="40247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02436"/>
                                        </p:tgtEl>
                                        <p:attrNameLst>
                                          <p:attrName>style.visibility</p:attrName>
                                        </p:attrNameLst>
                                      </p:cBhvr>
                                      <p:to>
                                        <p:strVal val="visible"/>
                                      </p:to>
                                    </p:set>
                                    <p:animEffect transition="in" filter="blinds(horizontal)">
                                      <p:cBhvr>
                                        <p:cTn id="17" dur="500"/>
                                        <p:tgtEl>
                                          <p:spTgt spid="40243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4024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436" grpId="0"/>
      <p:bldP spid="40247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60" name="Rectangle 4"/>
          <p:cNvSpPr>
            <a:spLocks noChangeArrowheads="1"/>
          </p:cNvSpPr>
          <p:nvPr/>
        </p:nvSpPr>
        <p:spPr bwMode="auto">
          <a:xfrm>
            <a:off x="647700" y="1773238"/>
            <a:ext cx="76517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zh-CN" altLang="en-US" sz="2400">
                <a:solidFill>
                  <a:srgbClr val="000066"/>
                </a:solidFill>
                <a:latin typeface="Times New Roman" panose="02020603050405020304" pitchFamily="18" charset="0"/>
                <a:ea typeface="楷体_GB2312" pitchFamily="49" charset="-122"/>
              </a:rPr>
              <a:t>无论现态</a:t>
            </a:r>
            <a:r>
              <a:rPr lang="en-US" altLang="zh-CN" sz="2400" i="1">
                <a:solidFill>
                  <a:srgbClr val="000066"/>
                </a:solidFill>
                <a:latin typeface="Times New Roman" panose="02020603050405020304" pitchFamily="18" charset="0"/>
                <a:ea typeface="楷体_GB2312" pitchFamily="49" charset="-122"/>
              </a:rPr>
              <a:t>Q </a:t>
            </a:r>
            <a:r>
              <a:rPr lang="en-US" altLang="zh-CN" sz="2400" baseline="30000">
                <a:solidFill>
                  <a:srgbClr val="000066"/>
                </a:solidFill>
                <a:latin typeface="Times New Roman" panose="02020603050405020304" pitchFamily="18" charset="0"/>
                <a:ea typeface="楷体_GB2312" pitchFamily="49" charset="-122"/>
              </a:rPr>
              <a:t>n</a:t>
            </a:r>
            <a:r>
              <a:rPr lang="zh-CN" altLang="en-US" sz="2400">
                <a:solidFill>
                  <a:srgbClr val="000066"/>
                </a:solidFill>
                <a:latin typeface="Times New Roman" panose="02020603050405020304" pitchFamily="18" charset="0"/>
                <a:ea typeface="楷体_GB2312" pitchFamily="49" charset="-122"/>
              </a:rPr>
              <a:t>为</a:t>
            </a:r>
            <a:r>
              <a:rPr lang="en-US" altLang="zh-CN" sz="2400">
                <a:solidFill>
                  <a:srgbClr val="000066"/>
                </a:solidFill>
                <a:latin typeface="Times New Roman" panose="02020603050405020304" pitchFamily="18" charset="0"/>
                <a:ea typeface="楷体_GB2312" pitchFamily="49" charset="-122"/>
              </a:rPr>
              <a:t>0</a:t>
            </a:r>
            <a:r>
              <a:rPr lang="zh-CN" altLang="en-US" sz="2400">
                <a:solidFill>
                  <a:srgbClr val="000066"/>
                </a:solidFill>
                <a:latin typeface="Times New Roman" panose="02020603050405020304" pitchFamily="18" charset="0"/>
                <a:ea typeface="楷体_GB2312" pitchFamily="49" charset="-122"/>
              </a:rPr>
              <a:t>或</a:t>
            </a:r>
            <a:r>
              <a:rPr lang="en-US" altLang="zh-CN" sz="2400">
                <a:solidFill>
                  <a:srgbClr val="000066"/>
                </a:solidFill>
                <a:latin typeface="Times New Roman" panose="02020603050405020304" pitchFamily="18" charset="0"/>
                <a:ea typeface="楷体_GB2312" pitchFamily="49" charset="-122"/>
              </a:rPr>
              <a:t>1</a:t>
            </a:r>
            <a:r>
              <a:rPr lang="zh-CN" altLang="en-US" sz="2400">
                <a:solidFill>
                  <a:srgbClr val="000066"/>
                </a:solidFill>
                <a:latin typeface="Times New Roman" panose="02020603050405020304" pitchFamily="18" charset="0"/>
                <a:ea typeface="楷体_GB2312" pitchFamily="49" charset="-122"/>
              </a:rPr>
              <a:t>，锁存器的次态为</a:t>
            </a:r>
            <a:r>
              <a:rPr lang="en-US" altLang="zh-CN" sz="2400">
                <a:solidFill>
                  <a:srgbClr val="000066"/>
                </a:solidFill>
                <a:latin typeface="Times New Roman" panose="02020603050405020304" pitchFamily="18" charset="0"/>
                <a:ea typeface="楷体_GB2312" pitchFamily="49" charset="-122"/>
              </a:rPr>
              <a:t>0</a:t>
            </a:r>
            <a:r>
              <a:rPr lang="zh-CN" altLang="en-US" sz="2400">
                <a:solidFill>
                  <a:srgbClr val="000066"/>
                </a:solidFill>
                <a:latin typeface="Times New Roman" panose="02020603050405020304" pitchFamily="18" charset="0"/>
                <a:ea typeface="楷体_GB2312" pitchFamily="49" charset="-122"/>
              </a:rPr>
              <a:t>态。 信号消失后新的状态将被记忆下来。</a:t>
            </a:r>
          </a:p>
        </p:txBody>
      </p:sp>
      <p:grpSp>
        <p:nvGrpSpPr>
          <p:cNvPr id="403499" name="Group 43"/>
          <p:cNvGrpSpPr>
            <a:grpSpLocks/>
          </p:cNvGrpSpPr>
          <p:nvPr/>
        </p:nvGrpSpPr>
        <p:grpSpPr bwMode="auto">
          <a:xfrm>
            <a:off x="971550" y="2781300"/>
            <a:ext cx="3198813" cy="3533775"/>
            <a:chOff x="567" y="1882"/>
            <a:chExt cx="2015" cy="2226"/>
          </a:xfrm>
        </p:grpSpPr>
        <p:sp>
          <p:nvSpPr>
            <p:cNvPr id="403458" name="AutoShape 2"/>
            <p:cNvSpPr>
              <a:spLocks noChangeArrowheads="1"/>
            </p:cNvSpPr>
            <p:nvPr/>
          </p:nvSpPr>
          <p:spPr bwMode="auto">
            <a:xfrm>
              <a:off x="567" y="1882"/>
              <a:ext cx="1673" cy="1872"/>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403459" name="Object 3"/>
            <p:cNvGraphicFramePr>
              <a:graphicFrameLocks noChangeAspect="1"/>
            </p:cNvGraphicFramePr>
            <p:nvPr/>
          </p:nvGraphicFramePr>
          <p:xfrm>
            <a:off x="651" y="1967"/>
            <a:ext cx="1492" cy="1700"/>
          </p:xfrm>
          <a:graphic>
            <a:graphicData uri="http://schemas.openxmlformats.org/presentationml/2006/ole">
              <mc:AlternateContent xmlns:mc="http://schemas.openxmlformats.org/markup-compatibility/2006">
                <mc:Choice xmlns:v="urn:schemas-microsoft-com:vml" Requires="v">
                  <p:oleObj spid="_x0000_s9222" name="图片" r:id="rId3" imgW="1676520" imgH="1914480" progId="Word.Picture.8">
                    <p:embed/>
                  </p:oleObj>
                </mc:Choice>
                <mc:Fallback>
                  <p:oleObj name="图片" r:id="rId3" imgW="1676520" imgH="1914480" progId="Word.Picture.8">
                    <p:embed/>
                    <p:pic>
                      <p:nvPicPr>
                        <p:cNvPr id="403459"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 y="1967"/>
                          <a:ext cx="1492" cy="1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3461" name="Oval 5"/>
            <p:cNvSpPr>
              <a:spLocks noChangeArrowheads="1"/>
            </p:cNvSpPr>
            <p:nvPr/>
          </p:nvSpPr>
          <p:spPr bwMode="auto">
            <a:xfrm>
              <a:off x="936" y="1938"/>
              <a:ext cx="256" cy="261"/>
            </a:xfrm>
            <a:prstGeom prst="ellipse">
              <a:avLst/>
            </a:prstGeom>
            <a:solidFill>
              <a:srgbClr val="0099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chemeClr val="bg1"/>
                  </a:solidFill>
                  <a:latin typeface="楷体_GB2312" pitchFamily="49" charset="-122"/>
                  <a:ea typeface="楷体_GB2312" pitchFamily="49" charset="-122"/>
                </a:rPr>
                <a:t>1</a:t>
              </a:r>
            </a:p>
          </p:txBody>
        </p:sp>
        <p:sp>
          <p:nvSpPr>
            <p:cNvPr id="403462" name="Oval 6"/>
            <p:cNvSpPr>
              <a:spLocks noChangeArrowheads="1"/>
            </p:cNvSpPr>
            <p:nvPr/>
          </p:nvSpPr>
          <p:spPr bwMode="auto">
            <a:xfrm>
              <a:off x="907" y="3469"/>
              <a:ext cx="256" cy="261"/>
            </a:xfrm>
            <a:prstGeom prst="ellipse">
              <a:avLst/>
            </a:prstGeom>
            <a:solidFill>
              <a:srgbClr val="0099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chemeClr val="bg1"/>
                  </a:solidFill>
                  <a:latin typeface="楷体_GB2312" pitchFamily="49" charset="-122"/>
                  <a:ea typeface="楷体_GB2312" pitchFamily="49" charset="-122"/>
                </a:rPr>
                <a:t>0</a:t>
              </a:r>
            </a:p>
          </p:txBody>
        </p:sp>
        <p:sp>
          <p:nvSpPr>
            <p:cNvPr id="403466" name="Rectangle 10"/>
            <p:cNvSpPr>
              <a:spLocks noChangeArrowheads="1"/>
            </p:cNvSpPr>
            <p:nvPr/>
          </p:nvSpPr>
          <p:spPr bwMode="auto">
            <a:xfrm>
              <a:off x="758" y="3820"/>
              <a:ext cx="158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400">
                  <a:solidFill>
                    <a:srgbClr val="000066"/>
                  </a:solidFill>
                  <a:latin typeface="楷体_GB2312" pitchFamily="49" charset="-122"/>
                  <a:ea typeface="楷体_GB2312" pitchFamily="49" charset="-122"/>
                </a:rPr>
                <a:t>若</a:t>
              </a:r>
              <a:r>
                <a:rPr lang="zh-CN" altLang="en-US" sz="2400">
                  <a:solidFill>
                    <a:srgbClr val="000066"/>
                  </a:solidFill>
                  <a:latin typeface="Times New Roman" panose="02020603050405020304" pitchFamily="18" charset="0"/>
                  <a:ea typeface="楷体_GB2312" pitchFamily="49" charset="-122"/>
                </a:rPr>
                <a:t>现态 </a:t>
              </a:r>
              <a:r>
                <a:rPr lang="en-US" altLang="zh-CN" sz="2400" i="1">
                  <a:solidFill>
                    <a:srgbClr val="000066"/>
                  </a:solidFill>
                  <a:latin typeface="Times New Roman" panose="02020603050405020304" pitchFamily="18" charset="0"/>
                  <a:ea typeface="楷体_GB2312" pitchFamily="49" charset="-122"/>
                </a:rPr>
                <a:t>Q </a:t>
              </a:r>
              <a:r>
                <a:rPr lang="en-US" altLang="zh-CN" sz="2400" baseline="30000">
                  <a:solidFill>
                    <a:srgbClr val="000066"/>
                  </a:solidFill>
                  <a:latin typeface="Times New Roman" panose="02020603050405020304" pitchFamily="18" charset="0"/>
                  <a:ea typeface="楷体_GB2312" pitchFamily="49" charset="-122"/>
                </a:rPr>
                <a:t>n </a:t>
              </a:r>
              <a:r>
                <a:rPr lang="en-US" altLang="zh-CN" sz="2400">
                  <a:solidFill>
                    <a:srgbClr val="000066"/>
                  </a:solidFill>
                  <a:latin typeface="Times New Roman" panose="02020603050405020304" pitchFamily="18" charset="0"/>
                  <a:ea typeface="楷体_GB2312" pitchFamily="49" charset="-122"/>
                </a:rPr>
                <a:t>= 1</a:t>
              </a:r>
            </a:p>
          </p:txBody>
        </p:sp>
        <p:sp>
          <p:nvSpPr>
            <p:cNvPr id="403473" name="Oval 17"/>
            <p:cNvSpPr>
              <a:spLocks noChangeArrowheads="1"/>
            </p:cNvSpPr>
            <p:nvPr/>
          </p:nvSpPr>
          <p:spPr bwMode="auto">
            <a:xfrm>
              <a:off x="1985" y="2023"/>
              <a:ext cx="256" cy="261"/>
            </a:xfrm>
            <a:prstGeom prst="ellipse">
              <a:avLst/>
            </a:prstGeom>
            <a:solidFill>
              <a:srgbClr val="0099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chemeClr val="bg1"/>
                  </a:solidFill>
                  <a:latin typeface="楷体_GB2312" pitchFamily="49" charset="-122"/>
                  <a:ea typeface="楷体_GB2312" pitchFamily="49" charset="-122"/>
                </a:rPr>
                <a:t>1</a:t>
              </a:r>
            </a:p>
          </p:txBody>
        </p:sp>
        <p:grpSp>
          <p:nvGrpSpPr>
            <p:cNvPr id="403474" name="Group 18"/>
            <p:cNvGrpSpPr>
              <a:grpSpLocks/>
            </p:cNvGrpSpPr>
            <p:nvPr/>
          </p:nvGrpSpPr>
          <p:grpSpPr bwMode="auto">
            <a:xfrm>
              <a:off x="1021" y="2335"/>
              <a:ext cx="765" cy="850"/>
              <a:chOff x="4014" y="3219"/>
              <a:chExt cx="544" cy="596"/>
            </a:xfrm>
          </p:grpSpPr>
          <p:sp>
            <p:nvSpPr>
              <p:cNvPr id="403475" name="Line 19"/>
              <p:cNvSpPr>
                <a:spLocks noChangeShapeType="1"/>
              </p:cNvSpPr>
              <p:nvPr/>
            </p:nvSpPr>
            <p:spPr bwMode="auto">
              <a:xfrm flipH="1">
                <a:off x="4014" y="3379"/>
                <a:ext cx="544" cy="314"/>
              </a:xfrm>
              <a:prstGeom prst="line">
                <a:avLst/>
              </a:prstGeom>
              <a:noFill/>
              <a:ln w="57150">
                <a:solidFill>
                  <a:srgbClr val="FF33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3476" name="Line 20"/>
              <p:cNvSpPr>
                <a:spLocks noChangeShapeType="1"/>
              </p:cNvSpPr>
              <p:nvPr/>
            </p:nvSpPr>
            <p:spPr bwMode="auto">
              <a:xfrm flipH="1" flipV="1">
                <a:off x="4558" y="3219"/>
                <a:ext cx="0" cy="162"/>
              </a:xfrm>
              <a:prstGeom prst="line">
                <a:avLst/>
              </a:prstGeom>
              <a:noFill/>
              <a:ln w="57150">
                <a:solidFill>
                  <a:srgbClr val="FF33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3477" name="Line 21"/>
              <p:cNvSpPr>
                <a:spLocks noChangeShapeType="1"/>
              </p:cNvSpPr>
              <p:nvPr/>
            </p:nvSpPr>
            <p:spPr bwMode="auto">
              <a:xfrm>
                <a:off x="4015" y="3815"/>
                <a:ext cx="157" cy="0"/>
              </a:xfrm>
              <a:prstGeom prst="line">
                <a:avLst/>
              </a:prstGeom>
              <a:noFill/>
              <a:ln w="57150">
                <a:solidFill>
                  <a:srgbClr val="FF33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3478" name="Line 22"/>
              <p:cNvSpPr>
                <a:spLocks noChangeShapeType="1"/>
              </p:cNvSpPr>
              <p:nvPr/>
            </p:nvSpPr>
            <p:spPr bwMode="auto">
              <a:xfrm flipV="1">
                <a:off x="4014" y="3691"/>
                <a:ext cx="1" cy="123"/>
              </a:xfrm>
              <a:prstGeom prst="line">
                <a:avLst/>
              </a:prstGeom>
              <a:noFill/>
              <a:ln w="57150">
                <a:solidFill>
                  <a:srgbClr val="FF33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403479" name="Oval 23"/>
            <p:cNvSpPr>
              <a:spLocks noChangeArrowheads="1"/>
            </p:cNvSpPr>
            <p:nvPr/>
          </p:nvSpPr>
          <p:spPr bwMode="auto">
            <a:xfrm>
              <a:off x="2326" y="3360"/>
              <a:ext cx="256" cy="261"/>
            </a:xfrm>
            <a:prstGeom prst="ellipse">
              <a:avLst/>
            </a:prstGeom>
            <a:solidFill>
              <a:srgbClr val="FFC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rgbClr val="000066"/>
                  </a:solidFill>
                  <a:latin typeface="楷体_GB2312" pitchFamily="49" charset="-122"/>
                  <a:ea typeface="楷体_GB2312" pitchFamily="49" charset="-122"/>
                </a:rPr>
                <a:t>1</a:t>
              </a:r>
            </a:p>
          </p:txBody>
        </p:sp>
        <p:grpSp>
          <p:nvGrpSpPr>
            <p:cNvPr id="403480" name="Group 24"/>
            <p:cNvGrpSpPr>
              <a:grpSpLocks/>
            </p:cNvGrpSpPr>
            <p:nvPr/>
          </p:nvGrpSpPr>
          <p:grpSpPr bwMode="auto">
            <a:xfrm>
              <a:off x="1049" y="2477"/>
              <a:ext cx="737" cy="822"/>
              <a:chOff x="3078" y="2242"/>
              <a:chExt cx="546" cy="599"/>
            </a:xfrm>
          </p:grpSpPr>
          <p:sp>
            <p:nvSpPr>
              <p:cNvPr id="403481" name="Line 25"/>
              <p:cNvSpPr>
                <a:spLocks noChangeShapeType="1"/>
              </p:cNvSpPr>
              <p:nvPr/>
            </p:nvSpPr>
            <p:spPr bwMode="auto">
              <a:xfrm flipV="1">
                <a:off x="3078" y="2243"/>
                <a:ext cx="1" cy="118"/>
              </a:xfrm>
              <a:prstGeom prst="line">
                <a:avLst/>
              </a:prstGeom>
              <a:noFill/>
              <a:ln w="57150">
                <a:solidFill>
                  <a:srgbClr val="3333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3482" name="Line 26"/>
              <p:cNvSpPr>
                <a:spLocks noChangeShapeType="1"/>
              </p:cNvSpPr>
              <p:nvPr/>
            </p:nvSpPr>
            <p:spPr bwMode="auto">
              <a:xfrm flipH="1" flipV="1">
                <a:off x="3078" y="2358"/>
                <a:ext cx="546" cy="316"/>
              </a:xfrm>
              <a:prstGeom prst="line">
                <a:avLst/>
              </a:prstGeom>
              <a:noFill/>
              <a:ln w="57150">
                <a:solidFill>
                  <a:srgbClr val="3333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3483" name="Line 27"/>
              <p:cNvSpPr>
                <a:spLocks noChangeShapeType="1"/>
              </p:cNvSpPr>
              <p:nvPr/>
            </p:nvSpPr>
            <p:spPr bwMode="auto">
              <a:xfrm>
                <a:off x="3079" y="2242"/>
                <a:ext cx="152" cy="0"/>
              </a:xfrm>
              <a:prstGeom prst="line">
                <a:avLst/>
              </a:prstGeom>
              <a:noFill/>
              <a:ln w="57150">
                <a:solidFill>
                  <a:srgbClr val="3333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3484" name="Line 28"/>
              <p:cNvSpPr>
                <a:spLocks noChangeShapeType="1"/>
              </p:cNvSpPr>
              <p:nvPr/>
            </p:nvSpPr>
            <p:spPr bwMode="auto">
              <a:xfrm flipV="1">
                <a:off x="3624" y="2672"/>
                <a:ext cx="0" cy="169"/>
              </a:xfrm>
              <a:prstGeom prst="line">
                <a:avLst/>
              </a:prstGeom>
              <a:noFill/>
              <a:ln w="57150">
                <a:solidFill>
                  <a:srgbClr val="3333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403485" name="Oval 29"/>
            <p:cNvSpPr>
              <a:spLocks noChangeArrowheads="1"/>
            </p:cNvSpPr>
            <p:nvPr/>
          </p:nvSpPr>
          <p:spPr bwMode="auto">
            <a:xfrm>
              <a:off x="2294" y="2016"/>
              <a:ext cx="256" cy="261"/>
            </a:xfrm>
            <a:prstGeom prst="ellipse">
              <a:avLst/>
            </a:prstGeom>
            <a:solidFill>
              <a:srgbClr val="FFC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rgbClr val="000066"/>
                  </a:solidFill>
                  <a:latin typeface="楷体_GB2312" pitchFamily="49" charset="-122"/>
                  <a:ea typeface="楷体_GB2312" pitchFamily="49" charset="-122"/>
                </a:rPr>
                <a:t>0</a:t>
              </a:r>
            </a:p>
          </p:txBody>
        </p:sp>
      </p:grpSp>
      <p:grpSp>
        <p:nvGrpSpPr>
          <p:cNvPr id="403501" name="Group 45"/>
          <p:cNvGrpSpPr>
            <a:grpSpLocks/>
          </p:cNvGrpSpPr>
          <p:nvPr/>
        </p:nvGrpSpPr>
        <p:grpSpPr bwMode="auto">
          <a:xfrm>
            <a:off x="5292725" y="2781300"/>
            <a:ext cx="3200400" cy="3552825"/>
            <a:chOff x="3334" y="1752"/>
            <a:chExt cx="2016" cy="2238"/>
          </a:xfrm>
        </p:grpSpPr>
        <p:sp>
          <p:nvSpPr>
            <p:cNvPr id="403467" name="Rectangle 11"/>
            <p:cNvSpPr>
              <a:spLocks noChangeArrowheads="1"/>
            </p:cNvSpPr>
            <p:nvPr/>
          </p:nvSpPr>
          <p:spPr bwMode="auto">
            <a:xfrm>
              <a:off x="3600" y="3702"/>
              <a:ext cx="163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400">
                  <a:solidFill>
                    <a:srgbClr val="000066"/>
                  </a:solidFill>
                  <a:latin typeface="楷体_GB2312" pitchFamily="49" charset="-122"/>
                  <a:ea typeface="楷体_GB2312" pitchFamily="49" charset="-122"/>
                </a:rPr>
                <a:t>若现态 </a:t>
              </a:r>
              <a:r>
                <a:rPr lang="en-US" altLang="zh-CN" sz="2400" i="1">
                  <a:solidFill>
                    <a:srgbClr val="000066"/>
                  </a:solidFill>
                  <a:latin typeface="Times New Roman" panose="02020603050405020304" pitchFamily="18" charset="0"/>
                  <a:ea typeface="楷体_GB2312" pitchFamily="49" charset="-122"/>
                </a:rPr>
                <a:t>Q </a:t>
              </a:r>
              <a:r>
                <a:rPr lang="en-US" altLang="zh-CN" sz="2400" baseline="30000">
                  <a:solidFill>
                    <a:srgbClr val="000066"/>
                  </a:solidFill>
                  <a:latin typeface="Times New Roman" panose="02020603050405020304" pitchFamily="18" charset="0"/>
                  <a:ea typeface="楷体_GB2312" pitchFamily="49" charset="-122"/>
                </a:rPr>
                <a:t>n </a:t>
              </a:r>
              <a:r>
                <a:rPr lang="en-US" altLang="zh-CN" sz="2400">
                  <a:solidFill>
                    <a:srgbClr val="000066"/>
                  </a:solidFill>
                  <a:latin typeface="Times New Roman" panose="02020603050405020304" pitchFamily="18" charset="0"/>
                  <a:ea typeface="楷体_GB2312" pitchFamily="49" charset="-122"/>
                </a:rPr>
                <a:t>= 0</a:t>
              </a:r>
            </a:p>
          </p:txBody>
        </p:sp>
        <p:grpSp>
          <p:nvGrpSpPr>
            <p:cNvPr id="403500" name="Group 44"/>
            <p:cNvGrpSpPr>
              <a:grpSpLocks/>
            </p:cNvGrpSpPr>
            <p:nvPr/>
          </p:nvGrpSpPr>
          <p:grpSpPr bwMode="auto">
            <a:xfrm>
              <a:off x="3334" y="1752"/>
              <a:ext cx="2016" cy="1872"/>
              <a:chOff x="3312" y="1872"/>
              <a:chExt cx="2016" cy="1872"/>
            </a:xfrm>
          </p:grpSpPr>
          <p:grpSp>
            <p:nvGrpSpPr>
              <p:cNvPr id="403463" name="Group 7"/>
              <p:cNvGrpSpPr>
                <a:grpSpLocks/>
              </p:cNvGrpSpPr>
              <p:nvPr/>
            </p:nvGrpSpPr>
            <p:grpSpPr bwMode="auto">
              <a:xfrm>
                <a:off x="3312" y="1872"/>
                <a:ext cx="1673" cy="1872"/>
                <a:chOff x="612" y="2784"/>
                <a:chExt cx="1673" cy="1872"/>
              </a:xfrm>
            </p:grpSpPr>
            <p:sp>
              <p:nvSpPr>
                <p:cNvPr id="403464" name="AutoShape 8"/>
                <p:cNvSpPr>
                  <a:spLocks noChangeArrowheads="1"/>
                </p:cNvSpPr>
                <p:nvPr/>
              </p:nvSpPr>
              <p:spPr bwMode="auto">
                <a:xfrm>
                  <a:off x="612" y="2784"/>
                  <a:ext cx="1673" cy="1872"/>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403465" name="Object 9"/>
                <p:cNvGraphicFramePr>
                  <a:graphicFrameLocks noChangeAspect="1"/>
                </p:cNvGraphicFramePr>
                <p:nvPr/>
              </p:nvGraphicFramePr>
              <p:xfrm>
                <a:off x="681" y="2840"/>
                <a:ext cx="1492" cy="1700"/>
              </p:xfrm>
              <a:graphic>
                <a:graphicData uri="http://schemas.openxmlformats.org/presentationml/2006/ole">
                  <mc:AlternateContent xmlns:mc="http://schemas.openxmlformats.org/markup-compatibility/2006">
                    <mc:Choice xmlns:v="urn:schemas-microsoft-com:vml" Requires="v">
                      <p:oleObj spid="_x0000_s9223" name="图片" r:id="rId5" imgW="1676520" imgH="1914480" progId="Word.Picture.8">
                        <p:embed/>
                      </p:oleObj>
                    </mc:Choice>
                    <mc:Fallback>
                      <p:oleObj name="图片" r:id="rId5" imgW="1676520" imgH="1914480" progId="Word.Picture.8">
                        <p:embed/>
                        <p:pic>
                          <p:nvPicPr>
                            <p:cNvPr id="403465"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 y="2840"/>
                              <a:ext cx="1492" cy="1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403468" name="Group 12"/>
              <p:cNvGrpSpPr>
                <a:grpSpLocks/>
              </p:cNvGrpSpPr>
              <p:nvPr/>
            </p:nvGrpSpPr>
            <p:grpSpPr bwMode="auto">
              <a:xfrm>
                <a:off x="3742" y="2432"/>
                <a:ext cx="771" cy="839"/>
                <a:chOff x="3078" y="2242"/>
                <a:chExt cx="546" cy="599"/>
              </a:xfrm>
            </p:grpSpPr>
            <p:sp>
              <p:nvSpPr>
                <p:cNvPr id="403469" name="Line 13"/>
                <p:cNvSpPr>
                  <a:spLocks noChangeShapeType="1"/>
                </p:cNvSpPr>
                <p:nvPr/>
              </p:nvSpPr>
              <p:spPr bwMode="auto">
                <a:xfrm flipV="1">
                  <a:off x="3078" y="2243"/>
                  <a:ext cx="1" cy="118"/>
                </a:xfrm>
                <a:prstGeom prst="line">
                  <a:avLst/>
                </a:prstGeom>
                <a:noFill/>
                <a:ln w="57150">
                  <a:solidFill>
                    <a:srgbClr val="3333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3470" name="Line 14"/>
                <p:cNvSpPr>
                  <a:spLocks noChangeShapeType="1"/>
                </p:cNvSpPr>
                <p:nvPr/>
              </p:nvSpPr>
              <p:spPr bwMode="auto">
                <a:xfrm flipH="1" flipV="1">
                  <a:off x="3078" y="2358"/>
                  <a:ext cx="546" cy="316"/>
                </a:xfrm>
                <a:prstGeom prst="line">
                  <a:avLst/>
                </a:prstGeom>
                <a:noFill/>
                <a:ln w="57150">
                  <a:solidFill>
                    <a:srgbClr val="3333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3471" name="Line 15"/>
                <p:cNvSpPr>
                  <a:spLocks noChangeShapeType="1"/>
                </p:cNvSpPr>
                <p:nvPr/>
              </p:nvSpPr>
              <p:spPr bwMode="auto">
                <a:xfrm>
                  <a:off x="3079" y="2242"/>
                  <a:ext cx="152" cy="0"/>
                </a:xfrm>
                <a:prstGeom prst="line">
                  <a:avLst/>
                </a:prstGeom>
                <a:noFill/>
                <a:ln w="57150">
                  <a:solidFill>
                    <a:srgbClr val="3333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3472" name="Line 16"/>
                <p:cNvSpPr>
                  <a:spLocks noChangeShapeType="1"/>
                </p:cNvSpPr>
                <p:nvPr/>
              </p:nvSpPr>
              <p:spPr bwMode="auto">
                <a:xfrm flipV="1">
                  <a:off x="3624" y="2672"/>
                  <a:ext cx="0" cy="169"/>
                </a:xfrm>
                <a:prstGeom prst="line">
                  <a:avLst/>
                </a:prstGeom>
                <a:noFill/>
                <a:ln w="57150">
                  <a:solidFill>
                    <a:srgbClr val="3333CC"/>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403486" name="Oval 30"/>
              <p:cNvSpPr>
                <a:spLocks noChangeArrowheads="1"/>
              </p:cNvSpPr>
              <p:nvPr/>
            </p:nvSpPr>
            <p:spPr bwMode="auto">
              <a:xfrm>
                <a:off x="3645" y="1910"/>
                <a:ext cx="256" cy="261"/>
              </a:xfrm>
              <a:prstGeom prst="ellipse">
                <a:avLst/>
              </a:prstGeom>
              <a:solidFill>
                <a:srgbClr val="0099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chemeClr val="bg1"/>
                    </a:solidFill>
                    <a:latin typeface="楷体_GB2312" pitchFamily="49" charset="-122"/>
                    <a:ea typeface="楷体_GB2312" pitchFamily="49" charset="-122"/>
                  </a:rPr>
                  <a:t>1</a:t>
                </a:r>
              </a:p>
            </p:txBody>
          </p:sp>
          <p:sp>
            <p:nvSpPr>
              <p:cNvPr id="403487" name="Oval 31"/>
              <p:cNvSpPr>
                <a:spLocks noChangeArrowheads="1"/>
              </p:cNvSpPr>
              <p:nvPr/>
            </p:nvSpPr>
            <p:spPr bwMode="auto">
              <a:xfrm>
                <a:off x="3589" y="3469"/>
                <a:ext cx="256" cy="261"/>
              </a:xfrm>
              <a:prstGeom prst="ellipse">
                <a:avLst/>
              </a:prstGeom>
              <a:solidFill>
                <a:srgbClr val="0099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chemeClr val="bg1"/>
                    </a:solidFill>
                    <a:latin typeface="楷体_GB2312" pitchFamily="49" charset="-122"/>
                    <a:ea typeface="楷体_GB2312" pitchFamily="49" charset="-122"/>
                  </a:rPr>
                  <a:t>0</a:t>
                </a:r>
              </a:p>
            </p:txBody>
          </p:sp>
          <p:sp>
            <p:nvSpPr>
              <p:cNvPr id="403488" name="Oval 32"/>
              <p:cNvSpPr>
                <a:spLocks noChangeArrowheads="1"/>
              </p:cNvSpPr>
              <p:nvPr/>
            </p:nvSpPr>
            <p:spPr bwMode="auto">
              <a:xfrm>
                <a:off x="4751" y="1995"/>
                <a:ext cx="256" cy="261"/>
              </a:xfrm>
              <a:prstGeom prst="ellipse">
                <a:avLst/>
              </a:prstGeom>
              <a:solidFill>
                <a:srgbClr val="0099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chemeClr val="bg1"/>
                    </a:solidFill>
                    <a:latin typeface="楷体_GB2312" pitchFamily="49" charset="-122"/>
                    <a:ea typeface="楷体_GB2312" pitchFamily="49" charset="-122"/>
                  </a:rPr>
                  <a:t>0</a:t>
                </a:r>
              </a:p>
            </p:txBody>
          </p:sp>
          <p:grpSp>
            <p:nvGrpSpPr>
              <p:cNvPr id="403489" name="Group 33"/>
              <p:cNvGrpSpPr>
                <a:grpSpLocks/>
              </p:cNvGrpSpPr>
              <p:nvPr/>
            </p:nvGrpSpPr>
            <p:grpSpPr bwMode="auto">
              <a:xfrm>
                <a:off x="3765" y="2307"/>
                <a:ext cx="765" cy="850"/>
                <a:chOff x="4014" y="3219"/>
                <a:chExt cx="544" cy="596"/>
              </a:xfrm>
            </p:grpSpPr>
            <p:sp>
              <p:nvSpPr>
                <p:cNvPr id="403490" name="Line 34"/>
                <p:cNvSpPr>
                  <a:spLocks noChangeShapeType="1"/>
                </p:cNvSpPr>
                <p:nvPr/>
              </p:nvSpPr>
              <p:spPr bwMode="auto">
                <a:xfrm flipH="1">
                  <a:off x="4014" y="3379"/>
                  <a:ext cx="544" cy="314"/>
                </a:xfrm>
                <a:prstGeom prst="line">
                  <a:avLst/>
                </a:prstGeom>
                <a:noFill/>
                <a:ln w="57150">
                  <a:solidFill>
                    <a:srgbClr val="FF33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3491" name="Line 35"/>
                <p:cNvSpPr>
                  <a:spLocks noChangeShapeType="1"/>
                </p:cNvSpPr>
                <p:nvPr/>
              </p:nvSpPr>
              <p:spPr bwMode="auto">
                <a:xfrm flipH="1" flipV="1">
                  <a:off x="4558" y="3219"/>
                  <a:ext cx="0" cy="162"/>
                </a:xfrm>
                <a:prstGeom prst="line">
                  <a:avLst/>
                </a:prstGeom>
                <a:noFill/>
                <a:ln w="57150">
                  <a:solidFill>
                    <a:srgbClr val="FF33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3492" name="Line 36"/>
                <p:cNvSpPr>
                  <a:spLocks noChangeShapeType="1"/>
                </p:cNvSpPr>
                <p:nvPr/>
              </p:nvSpPr>
              <p:spPr bwMode="auto">
                <a:xfrm>
                  <a:off x="4015" y="3815"/>
                  <a:ext cx="157" cy="0"/>
                </a:xfrm>
                <a:prstGeom prst="line">
                  <a:avLst/>
                </a:prstGeom>
                <a:noFill/>
                <a:ln w="57150">
                  <a:solidFill>
                    <a:srgbClr val="FF33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3493" name="Line 37"/>
                <p:cNvSpPr>
                  <a:spLocks noChangeShapeType="1"/>
                </p:cNvSpPr>
                <p:nvPr/>
              </p:nvSpPr>
              <p:spPr bwMode="auto">
                <a:xfrm flipV="1">
                  <a:off x="4014" y="3691"/>
                  <a:ext cx="1" cy="123"/>
                </a:xfrm>
                <a:prstGeom prst="line">
                  <a:avLst/>
                </a:prstGeom>
                <a:noFill/>
                <a:ln w="57150">
                  <a:solidFill>
                    <a:srgbClr val="FF33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403494" name="Oval 38"/>
              <p:cNvSpPr>
                <a:spLocks noChangeArrowheads="1"/>
              </p:cNvSpPr>
              <p:nvPr/>
            </p:nvSpPr>
            <p:spPr bwMode="auto">
              <a:xfrm>
                <a:off x="4780" y="3287"/>
                <a:ext cx="256" cy="261"/>
              </a:xfrm>
              <a:prstGeom prst="ellipse">
                <a:avLst/>
              </a:prstGeom>
              <a:solidFill>
                <a:srgbClr val="3366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chemeClr val="bg1"/>
                    </a:solidFill>
                    <a:latin typeface="楷体_GB2312" pitchFamily="49" charset="-122"/>
                    <a:ea typeface="楷体_GB2312" pitchFamily="49" charset="-122"/>
                  </a:rPr>
                  <a:t>1</a:t>
                </a:r>
              </a:p>
            </p:txBody>
          </p:sp>
          <p:sp>
            <p:nvSpPr>
              <p:cNvPr id="403495" name="Oval 39"/>
              <p:cNvSpPr>
                <a:spLocks noChangeArrowheads="1"/>
              </p:cNvSpPr>
              <p:nvPr/>
            </p:nvSpPr>
            <p:spPr bwMode="auto">
              <a:xfrm>
                <a:off x="5040" y="1990"/>
                <a:ext cx="256" cy="261"/>
              </a:xfrm>
              <a:prstGeom prst="ellipse">
                <a:avLst/>
              </a:prstGeom>
              <a:solidFill>
                <a:srgbClr val="FFC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rgbClr val="000066"/>
                    </a:solidFill>
                    <a:latin typeface="楷体_GB2312" pitchFamily="49" charset="-122"/>
                    <a:ea typeface="楷体_GB2312" pitchFamily="49" charset="-122"/>
                  </a:rPr>
                  <a:t>0</a:t>
                </a:r>
              </a:p>
            </p:txBody>
          </p:sp>
          <p:sp>
            <p:nvSpPr>
              <p:cNvPr id="403496" name="Oval 40"/>
              <p:cNvSpPr>
                <a:spLocks noChangeArrowheads="1"/>
              </p:cNvSpPr>
              <p:nvPr/>
            </p:nvSpPr>
            <p:spPr bwMode="auto">
              <a:xfrm>
                <a:off x="5072" y="3291"/>
                <a:ext cx="256" cy="261"/>
              </a:xfrm>
              <a:prstGeom prst="ellipse">
                <a:avLst/>
              </a:prstGeom>
              <a:solidFill>
                <a:srgbClr val="FFC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rgbClr val="000066"/>
                    </a:solidFill>
                    <a:latin typeface="楷体_GB2312" pitchFamily="49" charset="-122"/>
                    <a:ea typeface="楷体_GB2312" pitchFamily="49" charset="-122"/>
                  </a:rPr>
                  <a:t>1</a:t>
                </a:r>
              </a:p>
            </p:txBody>
          </p:sp>
        </p:grpSp>
      </p:grpSp>
      <p:sp>
        <p:nvSpPr>
          <p:cNvPr id="403497" name="Rectangle 41"/>
          <p:cNvSpPr>
            <a:spLocks noChangeArrowheads="1"/>
          </p:cNvSpPr>
          <p:nvPr/>
        </p:nvSpPr>
        <p:spPr bwMode="auto">
          <a:xfrm>
            <a:off x="1331913" y="1089025"/>
            <a:ext cx="34925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800" i="1">
                <a:solidFill>
                  <a:schemeClr val="accent2"/>
                </a:solidFill>
                <a:latin typeface="Times New Roman" panose="02020603050405020304" pitchFamily="18" charset="0"/>
              </a:rPr>
              <a:t>R</a:t>
            </a:r>
            <a:r>
              <a:rPr lang="en-US" altLang="zh-CN" sz="2800">
                <a:solidFill>
                  <a:schemeClr val="accent2"/>
                </a:solidFill>
                <a:latin typeface="Times New Roman" panose="02020603050405020304" pitchFamily="18" charset="0"/>
              </a:rPr>
              <a:t>=1 </a:t>
            </a:r>
            <a:r>
              <a:rPr lang="zh-CN" altLang="en-US" sz="2800">
                <a:solidFill>
                  <a:schemeClr val="accent2"/>
                </a:solidFill>
                <a:latin typeface="Times New Roman" panose="02020603050405020304" pitchFamily="18" charset="0"/>
              </a:rPr>
              <a:t>、 </a:t>
            </a:r>
            <a:r>
              <a:rPr lang="en-US" altLang="zh-CN" sz="2800" i="1">
                <a:solidFill>
                  <a:schemeClr val="accent2"/>
                </a:solidFill>
                <a:latin typeface="Times New Roman" panose="02020603050405020304" pitchFamily="18" charset="0"/>
              </a:rPr>
              <a:t>S</a:t>
            </a:r>
            <a:r>
              <a:rPr lang="en-US" altLang="zh-CN" sz="2800">
                <a:solidFill>
                  <a:schemeClr val="accent2"/>
                </a:solidFill>
                <a:latin typeface="Times New Roman" panose="02020603050405020304" pitchFamily="18" charset="0"/>
              </a:rPr>
              <a:t>=0</a:t>
            </a:r>
          </a:p>
        </p:txBody>
      </p:sp>
      <p:sp>
        <p:nvSpPr>
          <p:cNvPr id="403498" name="Rectangle 42"/>
          <p:cNvSpPr>
            <a:spLocks noChangeArrowheads="1"/>
          </p:cNvSpPr>
          <p:nvPr/>
        </p:nvSpPr>
        <p:spPr bwMode="auto">
          <a:xfrm>
            <a:off x="3779838" y="1098550"/>
            <a:ext cx="1260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400">
                <a:solidFill>
                  <a:schemeClr val="accent2"/>
                </a:solidFill>
                <a:latin typeface="Times New Roman" panose="02020603050405020304" pitchFamily="18" charset="0"/>
                <a:ea typeface="楷体_GB2312" pitchFamily="49" charset="-122"/>
              </a:rPr>
              <a:t>置</a:t>
            </a:r>
            <a:r>
              <a:rPr lang="en-US" altLang="zh-CN" sz="2400">
                <a:solidFill>
                  <a:schemeClr val="accent2"/>
                </a:solidFill>
                <a:latin typeface="Times New Roman" panose="02020603050405020304" pitchFamily="18" charset="0"/>
                <a:ea typeface="楷体_GB2312" pitchFamily="49" charset="-122"/>
              </a:rPr>
              <a:t>0</a:t>
            </a:r>
          </a:p>
        </p:txBody>
      </p:sp>
    </p:spTree>
    <p:extLst>
      <p:ext uri="{BB962C8B-B14F-4D97-AF65-F5344CB8AC3E}">
        <p14:creationId xmlns:p14="http://schemas.microsoft.com/office/powerpoint/2010/main" val="19483013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03499"/>
                                        </p:tgtEl>
                                        <p:attrNameLst>
                                          <p:attrName>style.visibility</p:attrName>
                                        </p:attrNameLst>
                                      </p:cBhvr>
                                      <p:to>
                                        <p:strVal val="visible"/>
                                      </p:to>
                                    </p:set>
                                    <p:animEffect transition="in" filter="wipe(left)">
                                      <p:cBhvr>
                                        <p:cTn id="7" dur="500"/>
                                        <p:tgtEl>
                                          <p:spTgt spid="40349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03501"/>
                                        </p:tgtEl>
                                        <p:attrNameLst>
                                          <p:attrName>style.visibility</p:attrName>
                                        </p:attrNameLst>
                                      </p:cBhvr>
                                      <p:to>
                                        <p:strVal val="visible"/>
                                      </p:to>
                                    </p:set>
                                    <p:animEffect transition="in" filter="wipe(left)">
                                      <p:cBhvr>
                                        <p:cTn id="12" dur="500"/>
                                        <p:tgtEl>
                                          <p:spTgt spid="40350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03460"/>
                                        </p:tgtEl>
                                        <p:attrNameLst>
                                          <p:attrName>style.visibility</p:attrName>
                                        </p:attrNameLst>
                                      </p:cBhvr>
                                      <p:to>
                                        <p:strVal val="visible"/>
                                      </p:to>
                                    </p:set>
                                    <p:animEffect transition="in" filter="blinds(horizontal)">
                                      <p:cBhvr>
                                        <p:cTn id="17" dur="500"/>
                                        <p:tgtEl>
                                          <p:spTgt spid="40346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4034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3460" grpId="0"/>
      <p:bldP spid="40349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4502" name="Group 22"/>
          <p:cNvGrpSpPr>
            <a:grpSpLocks/>
          </p:cNvGrpSpPr>
          <p:nvPr/>
        </p:nvGrpSpPr>
        <p:grpSpPr bwMode="auto">
          <a:xfrm>
            <a:off x="395288" y="2708275"/>
            <a:ext cx="3103562" cy="3306763"/>
            <a:chOff x="313" y="1774"/>
            <a:chExt cx="1955" cy="2083"/>
          </a:xfrm>
        </p:grpSpPr>
        <p:sp>
          <p:nvSpPr>
            <p:cNvPr id="404482" name="AutoShape 2"/>
            <p:cNvSpPr>
              <a:spLocks noChangeArrowheads="1"/>
            </p:cNvSpPr>
            <p:nvPr/>
          </p:nvSpPr>
          <p:spPr bwMode="auto">
            <a:xfrm>
              <a:off x="431" y="1774"/>
              <a:ext cx="1837" cy="2083"/>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404483" name="Object 3"/>
            <p:cNvGraphicFramePr>
              <a:graphicFrameLocks noChangeAspect="1"/>
            </p:cNvGraphicFramePr>
            <p:nvPr/>
          </p:nvGraphicFramePr>
          <p:xfrm>
            <a:off x="313" y="2059"/>
            <a:ext cx="1492" cy="1700"/>
          </p:xfrm>
          <a:graphic>
            <a:graphicData uri="http://schemas.openxmlformats.org/presentationml/2006/ole">
              <mc:AlternateContent xmlns:mc="http://schemas.openxmlformats.org/markup-compatibility/2006">
                <mc:Choice xmlns:v="urn:schemas-microsoft-com:vml" Requires="v">
                  <p:oleObj spid="_x0000_s10248" name="图片" r:id="rId3" imgW="1676520" imgH="1914480" progId="Word.Picture.8">
                    <p:embed/>
                  </p:oleObj>
                </mc:Choice>
                <mc:Fallback>
                  <p:oleObj name="图片" r:id="rId3" imgW="1676520" imgH="1914480" progId="Word.Picture.8">
                    <p:embed/>
                    <p:pic>
                      <p:nvPicPr>
                        <p:cNvPr id="404483"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 y="2059"/>
                          <a:ext cx="1492" cy="1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4484" name="Oval 4"/>
            <p:cNvSpPr>
              <a:spLocks noChangeArrowheads="1"/>
            </p:cNvSpPr>
            <p:nvPr/>
          </p:nvSpPr>
          <p:spPr bwMode="auto">
            <a:xfrm>
              <a:off x="595" y="2041"/>
              <a:ext cx="256" cy="261"/>
            </a:xfrm>
            <a:prstGeom prst="ellipse">
              <a:avLst/>
            </a:prstGeom>
            <a:solidFill>
              <a:srgbClr val="0099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rgbClr val="000066"/>
                  </a:solidFill>
                  <a:latin typeface="楷体_GB2312" pitchFamily="49" charset="-122"/>
                  <a:ea typeface="楷体_GB2312" pitchFamily="49" charset="-122"/>
                </a:rPr>
                <a:t>1</a:t>
              </a:r>
            </a:p>
          </p:txBody>
        </p:sp>
        <p:sp>
          <p:nvSpPr>
            <p:cNvPr id="404485" name="Oval 5"/>
            <p:cNvSpPr>
              <a:spLocks noChangeArrowheads="1"/>
            </p:cNvSpPr>
            <p:nvPr/>
          </p:nvSpPr>
          <p:spPr bwMode="auto">
            <a:xfrm>
              <a:off x="577" y="3578"/>
              <a:ext cx="256" cy="261"/>
            </a:xfrm>
            <a:prstGeom prst="ellipse">
              <a:avLst/>
            </a:prstGeom>
            <a:solidFill>
              <a:srgbClr val="0099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rgbClr val="000066"/>
                  </a:solidFill>
                  <a:latin typeface="楷体_GB2312" pitchFamily="49" charset="-122"/>
                  <a:ea typeface="楷体_GB2312" pitchFamily="49" charset="-122"/>
                </a:rPr>
                <a:t>1</a:t>
              </a:r>
            </a:p>
          </p:txBody>
        </p:sp>
        <p:sp>
          <p:nvSpPr>
            <p:cNvPr id="404486" name="Oval 6"/>
            <p:cNvSpPr>
              <a:spLocks noChangeArrowheads="1"/>
            </p:cNvSpPr>
            <p:nvPr/>
          </p:nvSpPr>
          <p:spPr bwMode="auto">
            <a:xfrm>
              <a:off x="1985" y="3463"/>
              <a:ext cx="256" cy="261"/>
            </a:xfrm>
            <a:prstGeom prst="ellipse">
              <a:avLst/>
            </a:prstGeom>
            <a:solidFill>
              <a:srgbClr val="FFC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rgbClr val="000066"/>
                  </a:solidFill>
                  <a:latin typeface="楷体_GB2312" pitchFamily="49" charset="-122"/>
                  <a:ea typeface="楷体_GB2312" pitchFamily="49" charset="-122"/>
                </a:rPr>
                <a:t>0</a:t>
              </a:r>
            </a:p>
          </p:txBody>
        </p:sp>
        <p:sp>
          <p:nvSpPr>
            <p:cNvPr id="404487" name="Oval 7"/>
            <p:cNvSpPr>
              <a:spLocks noChangeArrowheads="1"/>
            </p:cNvSpPr>
            <p:nvPr/>
          </p:nvSpPr>
          <p:spPr bwMode="auto">
            <a:xfrm>
              <a:off x="1953" y="2119"/>
              <a:ext cx="256" cy="261"/>
            </a:xfrm>
            <a:prstGeom prst="ellipse">
              <a:avLst/>
            </a:prstGeom>
            <a:solidFill>
              <a:srgbClr val="FFC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2400">
                  <a:solidFill>
                    <a:srgbClr val="000066"/>
                  </a:solidFill>
                  <a:latin typeface="楷体_GB2312" pitchFamily="49" charset="-122"/>
                  <a:ea typeface="楷体_GB2312" pitchFamily="49" charset="-122"/>
                </a:rPr>
                <a:t>0</a:t>
              </a:r>
            </a:p>
          </p:txBody>
        </p:sp>
      </p:grpSp>
      <p:sp>
        <p:nvSpPr>
          <p:cNvPr id="404488" name="Rectangle 8"/>
          <p:cNvSpPr>
            <a:spLocks noChangeArrowheads="1"/>
          </p:cNvSpPr>
          <p:nvPr/>
        </p:nvSpPr>
        <p:spPr bwMode="auto">
          <a:xfrm>
            <a:off x="1116013" y="1181100"/>
            <a:ext cx="24479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800" i="1">
                <a:solidFill>
                  <a:srgbClr val="CC0000"/>
                </a:solidFill>
                <a:latin typeface="Times New Roman" panose="02020603050405020304" pitchFamily="18" charset="0"/>
              </a:rPr>
              <a:t>S</a:t>
            </a:r>
            <a:r>
              <a:rPr lang="en-US" altLang="zh-CN" sz="2800">
                <a:solidFill>
                  <a:srgbClr val="CC0000"/>
                </a:solidFill>
                <a:latin typeface="Times New Roman" panose="02020603050405020304" pitchFamily="18" charset="0"/>
              </a:rPr>
              <a:t>=1 </a:t>
            </a:r>
            <a:r>
              <a:rPr lang="zh-CN" altLang="en-US" sz="2800">
                <a:solidFill>
                  <a:srgbClr val="CC0000"/>
                </a:solidFill>
                <a:latin typeface="Times New Roman" panose="02020603050405020304" pitchFamily="18" charset="0"/>
              </a:rPr>
              <a:t>、 </a:t>
            </a:r>
            <a:r>
              <a:rPr lang="en-US" altLang="zh-CN" sz="2800" i="1">
                <a:solidFill>
                  <a:srgbClr val="CC0000"/>
                </a:solidFill>
                <a:latin typeface="Times New Roman" panose="02020603050405020304" pitchFamily="18" charset="0"/>
              </a:rPr>
              <a:t>R</a:t>
            </a:r>
            <a:r>
              <a:rPr lang="en-US" altLang="zh-CN" sz="2800">
                <a:solidFill>
                  <a:srgbClr val="CC0000"/>
                </a:solidFill>
                <a:latin typeface="Times New Roman" panose="02020603050405020304" pitchFamily="18" charset="0"/>
              </a:rPr>
              <a:t>=1</a:t>
            </a:r>
          </a:p>
        </p:txBody>
      </p:sp>
      <p:grpSp>
        <p:nvGrpSpPr>
          <p:cNvPr id="404492" name="Group 12"/>
          <p:cNvGrpSpPr>
            <a:grpSpLocks/>
          </p:cNvGrpSpPr>
          <p:nvPr/>
        </p:nvGrpSpPr>
        <p:grpSpPr bwMode="auto">
          <a:xfrm>
            <a:off x="1223963" y="1916113"/>
            <a:ext cx="7561262" cy="530225"/>
            <a:chOff x="612" y="1207"/>
            <a:chExt cx="4763" cy="334"/>
          </a:xfrm>
        </p:grpSpPr>
        <p:sp>
          <p:nvSpPr>
            <p:cNvPr id="404493" name="Rectangle 13"/>
            <p:cNvSpPr>
              <a:spLocks noChangeArrowheads="1"/>
            </p:cNvSpPr>
            <p:nvPr/>
          </p:nvSpPr>
          <p:spPr bwMode="auto">
            <a:xfrm>
              <a:off x="612" y="1253"/>
              <a:ext cx="476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zh-CN" altLang="en-US" sz="2400">
                  <a:solidFill>
                    <a:srgbClr val="000066"/>
                  </a:solidFill>
                  <a:latin typeface="Times New Roman" panose="02020603050405020304" pitchFamily="18" charset="0"/>
                  <a:ea typeface="楷体_GB2312" pitchFamily="49" charset="-122"/>
                </a:rPr>
                <a:t>无论现态</a:t>
              </a:r>
              <a:r>
                <a:rPr lang="en-US" altLang="zh-CN" sz="2400" i="1">
                  <a:solidFill>
                    <a:srgbClr val="000066"/>
                  </a:solidFill>
                  <a:latin typeface="Times New Roman" panose="02020603050405020304" pitchFamily="18" charset="0"/>
                  <a:ea typeface="楷体_GB2312" pitchFamily="49" charset="-122"/>
                </a:rPr>
                <a:t>Q </a:t>
              </a:r>
              <a:r>
                <a:rPr lang="en-US" altLang="zh-CN" sz="2400" baseline="30000">
                  <a:solidFill>
                    <a:srgbClr val="000066"/>
                  </a:solidFill>
                  <a:latin typeface="Times New Roman" panose="02020603050405020304" pitchFamily="18" charset="0"/>
                  <a:ea typeface="楷体_GB2312" pitchFamily="49" charset="-122"/>
                </a:rPr>
                <a:t>n</a:t>
              </a:r>
              <a:r>
                <a:rPr lang="zh-CN" altLang="en-US" sz="2400">
                  <a:solidFill>
                    <a:srgbClr val="000066"/>
                  </a:solidFill>
                  <a:latin typeface="Times New Roman" panose="02020603050405020304" pitchFamily="18" charset="0"/>
                  <a:ea typeface="楷体_GB2312" pitchFamily="49" charset="-122"/>
                </a:rPr>
                <a:t>为</a:t>
              </a:r>
              <a:r>
                <a:rPr lang="en-US" altLang="zh-CN" sz="2400">
                  <a:solidFill>
                    <a:srgbClr val="000066"/>
                  </a:solidFill>
                  <a:latin typeface="Times New Roman" panose="02020603050405020304" pitchFamily="18" charset="0"/>
                  <a:ea typeface="楷体_GB2312" pitchFamily="49" charset="-122"/>
                </a:rPr>
                <a:t>0</a:t>
              </a:r>
              <a:r>
                <a:rPr lang="zh-CN" altLang="en-US" sz="2400">
                  <a:solidFill>
                    <a:srgbClr val="000066"/>
                  </a:solidFill>
                  <a:latin typeface="Times New Roman" panose="02020603050405020304" pitchFamily="18" charset="0"/>
                  <a:ea typeface="楷体_GB2312" pitchFamily="49" charset="-122"/>
                </a:rPr>
                <a:t>或</a:t>
              </a:r>
              <a:r>
                <a:rPr lang="en-US" altLang="zh-CN" sz="2400">
                  <a:solidFill>
                    <a:srgbClr val="000066"/>
                  </a:solidFill>
                  <a:latin typeface="Times New Roman" panose="02020603050405020304" pitchFamily="18" charset="0"/>
                  <a:ea typeface="楷体_GB2312" pitchFamily="49" charset="-122"/>
                </a:rPr>
                <a:t>1</a:t>
              </a:r>
              <a:r>
                <a:rPr lang="zh-CN" altLang="en-US" sz="2400">
                  <a:solidFill>
                    <a:srgbClr val="000066"/>
                  </a:solidFill>
                  <a:latin typeface="Times New Roman" panose="02020603050405020304" pitchFamily="18" charset="0"/>
                  <a:ea typeface="楷体_GB2312" pitchFamily="49" charset="-122"/>
                </a:rPr>
                <a:t>，触发器的次态       、      都为</a:t>
              </a:r>
              <a:r>
                <a:rPr lang="en-US" altLang="zh-CN" sz="2400">
                  <a:solidFill>
                    <a:srgbClr val="000066"/>
                  </a:solidFill>
                  <a:latin typeface="Times New Roman" panose="02020603050405020304" pitchFamily="18" charset="0"/>
                  <a:ea typeface="楷体_GB2312" pitchFamily="49" charset="-122"/>
                </a:rPr>
                <a:t>0  </a:t>
              </a:r>
              <a:r>
                <a:rPr lang="zh-CN" altLang="en-US" sz="2400">
                  <a:solidFill>
                    <a:srgbClr val="000066"/>
                  </a:solidFill>
                  <a:latin typeface="Times New Roman" panose="02020603050405020304" pitchFamily="18" charset="0"/>
                  <a:ea typeface="楷体_GB2312" pitchFamily="49" charset="-122"/>
                </a:rPr>
                <a:t>。</a:t>
              </a:r>
            </a:p>
          </p:txBody>
        </p:sp>
        <p:graphicFrame>
          <p:nvGraphicFramePr>
            <p:cNvPr id="404494" name="Object 14"/>
            <p:cNvGraphicFramePr>
              <a:graphicFrameLocks noChangeAspect="1"/>
            </p:cNvGraphicFramePr>
            <p:nvPr/>
          </p:nvGraphicFramePr>
          <p:xfrm>
            <a:off x="3674" y="1207"/>
            <a:ext cx="254" cy="295"/>
          </p:xfrm>
          <a:graphic>
            <a:graphicData uri="http://schemas.openxmlformats.org/presentationml/2006/ole">
              <mc:AlternateContent xmlns:mc="http://schemas.openxmlformats.org/markup-compatibility/2006">
                <mc:Choice xmlns:v="urn:schemas-microsoft-com:vml" Requires="v">
                  <p:oleObj spid="_x0000_s10249" name="Equation" r:id="rId5" imgW="203112" imgH="228501" progId="Equation.3">
                    <p:embed/>
                  </p:oleObj>
                </mc:Choice>
                <mc:Fallback>
                  <p:oleObj name="Equation" r:id="rId5" imgW="203112" imgH="228501" progId="Equation.3">
                    <p:embed/>
                    <p:pic>
                      <p:nvPicPr>
                        <p:cNvPr id="404494" name="Object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74" y="1207"/>
                          <a:ext cx="254" cy="29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404495" name="Group 15"/>
            <p:cNvGrpSpPr>
              <a:grpSpLocks/>
            </p:cNvGrpSpPr>
            <p:nvPr/>
          </p:nvGrpSpPr>
          <p:grpSpPr bwMode="auto">
            <a:xfrm>
              <a:off x="4127" y="1207"/>
              <a:ext cx="250" cy="318"/>
              <a:chOff x="4921" y="1094"/>
              <a:chExt cx="318" cy="369"/>
            </a:xfrm>
          </p:grpSpPr>
          <p:graphicFrame>
            <p:nvGraphicFramePr>
              <p:cNvPr id="404496" name="Object 16"/>
              <p:cNvGraphicFramePr>
                <a:graphicFrameLocks noChangeAspect="1"/>
              </p:cNvGraphicFramePr>
              <p:nvPr/>
            </p:nvGraphicFramePr>
            <p:xfrm>
              <a:off x="4921" y="1094"/>
              <a:ext cx="318" cy="369"/>
            </p:xfrm>
            <a:graphic>
              <a:graphicData uri="http://schemas.openxmlformats.org/presentationml/2006/ole">
                <mc:AlternateContent xmlns:mc="http://schemas.openxmlformats.org/markup-compatibility/2006">
                  <mc:Choice xmlns:v="urn:schemas-microsoft-com:vml" Requires="v">
                    <p:oleObj spid="_x0000_s10250" name="Equation" r:id="rId7" imgW="203112" imgH="228501" progId="Equation.3">
                      <p:embed/>
                    </p:oleObj>
                  </mc:Choice>
                  <mc:Fallback>
                    <p:oleObj name="Equation" r:id="rId7" imgW="203112" imgH="228501" progId="Equation.3">
                      <p:embed/>
                      <p:pic>
                        <p:nvPicPr>
                          <p:cNvPr id="404496" name="Object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21" y="1094"/>
                            <a:ext cx="318" cy="36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4497" name="Line 17"/>
              <p:cNvSpPr>
                <a:spLocks noChangeShapeType="1"/>
              </p:cNvSpPr>
              <p:nvPr/>
            </p:nvSpPr>
            <p:spPr bwMode="auto">
              <a:xfrm>
                <a:off x="4967" y="1139"/>
                <a:ext cx="18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sp>
        <p:nvSpPr>
          <p:cNvPr id="404498" name="Rectangle 18"/>
          <p:cNvSpPr>
            <a:spLocks noChangeArrowheads="1"/>
          </p:cNvSpPr>
          <p:nvPr/>
        </p:nvSpPr>
        <p:spPr bwMode="auto">
          <a:xfrm>
            <a:off x="3348038" y="1243013"/>
            <a:ext cx="2447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400">
                <a:solidFill>
                  <a:srgbClr val="CC0000"/>
                </a:solidFill>
                <a:latin typeface="Times New Roman" panose="02020603050405020304" pitchFamily="18" charset="0"/>
                <a:ea typeface="楷体_GB2312" pitchFamily="49" charset="-122"/>
              </a:rPr>
              <a:t>状态不确定</a:t>
            </a:r>
          </a:p>
        </p:txBody>
      </p:sp>
      <p:sp>
        <p:nvSpPr>
          <p:cNvPr id="404499" name="Rectangle 19"/>
          <p:cNvSpPr>
            <a:spLocks noChangeArrowheads="1"/>
          </p:cNvSpPr>
          <p:nvPr/>
        </p:nvSpPr>
        <p:spPr bwMode="auto">
          <a:xfrm>
            <a:off x="3959225" y="5373688"/>
            <a:ext cx="40687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400">
                <a:solidFill>
                  <a:srgbClr val="000066"/>
                </a:solidFill>
                <a:latin typeface="Times New Roman" panose="02020603050405020304" pitchFamily="18" charset="0"/>
                <a:ea typeface="楷体_GB2312" pitchFamily="49" charset="-122"/>
              </a:rPr>
              <a:t>约束条件</a:t>
            </a:r>
            <a:r>
              <a:rPr lang="en-US" altLang="zh-CN" sz="2400" i="1">
                <a:solidFill>
                  <a:srgbClr val="000066"/>
                </a:solidFill>
                <a:latin typeface="Times New Roman" panose="02020603050405020304" pitchFamily="18" charset="0"/>
                <a:ea typeface="楷体_GB2312" pitchFamily="49" charset="-122"/>
              </a:rPr>
              <a:t>:         SR = </a:t>
            </a:r>
            <a:r>
              <a:rPr lang="en-US" altLang="zh-CN" sz="2400">
                <a:solidFill>
                  <a:srgbClr val="000066"/>
                </a:solidFill>
                <a:latin typeface="Times New Roman" panose="02020603050405020304" pitchFamily="18" charset="0"/>
                <a:ea typeface="楷体_GB2312" pitchFamily="49" charset="-122"/>
              </a:rPr>
              <a:t>0</a:t>
            </a:r>
          </a:p>
        </p:txBody>
      </p:sp>
      <p:sp>
        <p:nvSpPr>
          <p:cNvPr id="404500" name="Rectangle 20"/>
          <p:cNvSpPr>
            <a:spLocks noChangeArrowheads="1"/>
          </p:cNvSpPr>
          <p:nvPr/>
        </p:nvSpPr>
        <p:spPr bwMode="auto">
          <a:xfrm>
            <a:off x="3959225" y="3357563"/>
            <a:ext cx="5184775" cy="184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60000"/>
              </a:lnSpc>
            </a:pPr>
            <a:r>
              <a:rPr kumimoji="1" lang="zh-CN" altLang="en-US" sz="2400" dirty="0">
                <a:solidFill>
                  <a:schemeClr val="folHlink"/>
                </a:solidFill>
                <a:latin typeface="Times New Roman" panose="02020603050405020304" pitchFamily="18" charset="0"/>
                <a:ea typeface="楷体_GB2312" pitchFamily="49" charset="-122"/>
              </a:rPr>
              <a:t>当</a:t>
            </a:r>
            <a:r>
              <a:rPr kumimoji="1" lang="en-US" altLang="zh-CN" sz="2400" i="1" dirty="0">
                <a:solidFill>
                  <a:schemeClr val="folHlink"/>
                </a:solidFill>
                <a:latin typeface="Times New Roman" panose="02020603050405020304" pitchFamily="18" charset="0"/>
                <a:ea typeface="楷体_GB2312" pitchFamily="49" charset="-122"/>
              </a:rPr>
              <a:t>S</a:t>
            </a:r>
            <a:r>
              <a:rPr kumimoji="1" lang="zh-CN" altLang="en-US" sz="2400" i="1" dirty="0">
                <a:solidFill>
                  <a:schemeClr val="folHlink"/>
                </a:solidFill>
                <a:latin typeface="Times New Roman" panose="02020603050405020304" pitchFamily="18" charset="0"/>
                <a:ea typeface="楷体_GB2312" pitchFamily="49" charset="-122"/>
              </a:rPr>
              <a:t>、</a:t>
            </a:r>
            <a:r>
              <a:rPr kumimoji="1" lang="en-US" altLang="zh-CN" sz="2400" i="1" dirty="0">
                <a:solidFill>
                  <a:schemeClr val="folHlink"/>
                </a:solidFill>
                <a:latin typeface="Times New Roman" panose="02020603050405020304" pitchFamily="18" charset="0"/>
                <a:ea typeface="楷体_GB2312" pitchFamily="49" charset="-122"/>
              </a:rPr>
              <a:t>R </a:t>
            </a:r>
            <a:r>
              <a:rPr kumimoji="1" lang="zh-CN" altLang="en-US" sz="2400" dirty="0">
                <a:solidFill>
                  <a:schemeClr val="folHlink"/>
                </a:solidFill>
                <a:latin typeface="Times New Roman" panose="02020603050405020304" pitchFamily="18" charset="0"/>
                <a:ea typeface="楷体_GB2312" pitchFamily="49" charset="-122"/>
              </a:rPr>
              <a:t>同时回到</a:t>
            </a:r>
            <a:r>
              <a:rPr kumimoji="1" lang="en-US" altLang="zh-CN" sz="2400" dirty="0">
                <a:solidFill>
                  <a:schemeClr val="folHlink"/>
                </a:solidFill>
                <a:latin typeface="Times New Roman" panose="02020603050405020304" pitchFamily="18" charset="0"/>
                <a:ea typeface="楷体_GB2312" pitchFamily="49" charset="-122"/>
              </a:rPr>
              <a:t>0</a:t>
            </a:r>
            <a:r>
              <a:rPr kumimoji="1" lang="zh-CN" altLang="en-US" sz="2400" dirty="0">
                <a:solidFill>
                  <a:schemeClr val="folHlink"/>
                </a:solidFill>
                <a:latin typeface="Times New Roman" panose="02020603050405020304" pitchFamily="18" charset="0"/>
                <a:ea typeface="楷体_GB2312" pitchFamily="49" charset="-122"/>
              </a:rPr>
              <a:t>时，由于两个与非门的延迟时间无法确定，使得触发器最终稳定状态也不能确定。</a:t>
            </a:r>
          </a:p>
        </p:txBody>
      </p:sp>
      <p:sp>
        <p:nvSpPr>
          <p:cNvPr id="404501" name="Rectangle 21"/>
          <p:cNvSpPr>
            <a:spLocks noChangeArrowheads="1"/>
          </p:cNvSpPr>
          <p:nvPr/>
        </p:nvSpPr>
        <p:spPr bwMode="auto">
          <a:xfrm>
            <a:off x="4059238" y="2708275"/>
            <a:ext cx="50847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400">
                <a:solidFill>
                  <a:schemeClr val="folHlink"/>
                </a:solidFill>
                <a:latin typeface="Times New Roman" panose="02020603050405020304" pitchFamily="18" charset="0"/>
                <a:ea typeface="楷体_GB2312" pitchFamily="49" charset="-122"/>
              </a:rPr>
              <a:t>触发器的输出既不是</a:t>
            </a:r>
            <a:r>
              <a:rPr kumimoji="1" lang="en-US" altLang="zh-CN" sz="2400">
                <a:solidFill>
                  <a:schemeClr val="folHlink"/>
                </a:solidFill>
                <a:latin typeface="Times New Roman" panose="02020603050405020304" pitchFamily="18" charset="0"/>
                <a:ea typeface="楷体_GB2312" pitchFamily="49" charset="-122"/>
              </a:rPr>
              <a:t>0</a:t>
            </a:r>
            <a:r>
              <a:rPr kumimoji="1" lang="zh-CN" altLang="en-US" sz="2400">
                <a:solidFill>
                  <a:schemeClr val="folHlink"/>
                </a:solidFill>
                <a:latin typeface="Times New Roman" panose="02020603050405020304" pitchFamily="18" charset="0"/>
                <a:ea typeface="楷体_GB2312" pitchFamily="49" charset="-122"/>
              </a:rPr>
              <a:t>态，也不是</a:t>
            </a:r>
            <a:r>
              <a:rPr kumimoji="1" lang="en-US" altLang="zh-CN" sz="2400">
                <a:solidFill>
                  <a:schemeClr val="folHlink"/>
                </a:solidFill>
                <a:latin typeface="Times New Roman" panose="02020603050405020304" pitchFamily="18" charset="0"/>
                <a:ea typeface="楷体_GB2312" pitchFamily="49" charset="-122"/>
              </a:rPr>
              <a:t>1</a:t>
            </a:r>
            <a:r>
              <a:rPr kumimoji="1" lang="zh-CN" altLang="en-US" sz="2400">
                <a:solidFill>
                  <a:schemeClr val="folHlink"/>
                </a:solidFill>
                <a:latin typeface="Times New Roman" panose="02020603050405020304" pitchFamily="18" charset="0"/>
                <a:ea typeface="楷体_GB2312" pitchFamily="49" charset="-122"/>
              </a:rPr>
              <a:t>态</a:t>
            </a:r>
          </a:p>
        </p:txBody>
      </p:sp>
    </p:spTree>
    <p:extLst>
      <p:ext uri="{BB962C8B-B14F-4D97-AF65-F5344CB8AC3E}">
        <p14:creationId xmlns:p14="http://schemas.microsoft.com/office/powerpoint/2010/main" val="16277426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04502"/>
                                        </p:tgtEl>
                                        <p:attrNameLst>
                                          <p:attrName>style.visibility</p:attrName>
                                        </p:attrNameLst>
                                      </p:cBhvr>
                                      <p:to>
                                        <p:strVal val="visible"/>
                                      </p:to>
                                    </p:set>
                                    <p:animEffect transition="in" filter="wipe(left)">
                                      <p:cBhvr>
                                        <p:cTn id="7" dur="500"/>
                                        <p:tgtEl>
                                          <p:spTgt spid="4045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404492"/>
                                        </p:tgtEl>
                                        <p:attrNameLst>
                                          <p:attrName>style.visibility</p:attrName>
                                        </p:attrNameLst>
                                      </p:cBhvr>
                                      <p:to>
                                        <p:strVal val="visible"/>
                                      </p:to>
                                    </p:set>
                                    <p:animEffect transition="in" filter="strips(downRight)">
                                      <p:cBhvr>
                                        <p:cTn id="12" dur="500"/>
                                        <p:tgtEl>
                                          <p:spTgt spid="40449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04501"/>
                                        </p:tgtEl>
                                        <p:attrNameLst>
                                          <p:attrName>style.visibility</p:attrName>
                                        </p:attrNameLst>
                                      </p:cBhvr>
                                      <p:to>
                                        <p:strVal val="visible"/>
                                      </p:to>
                                    </p:set>
                                    <p:animEffect transition="in" filter="strips(downRight)">
                                      <p:cBhvr>
                                        <p:cTn id="17" dur="500"/>
                                        <p:tgtEl>
                                          <p:spTgt spid="40450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04500"/>
                                        </p:tgtEl>
                                        <p:attrNameLst>
                                          <p:attrName>style.visibility</p:attrName>
                                        </p:attrNameLst>
                                      </p:cBhvr>
                                      <p:to>
                                        <p:strVal val="visible"/>
                                      </p:to>
                                    </p:set>
                                    <p:animEffect transition="in" filter="wipe(up)">
                                      <p:cBhvr>
                                        <p:cTn id="22" dur="500"/>
                                        <p:tgtEl>
                                          <p:spTgt spid="40450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04498"/>
                                        </p:tgtEl>
                                        <p:attrNameLst>
                                          <p:attrName>style.visibility</p:attrName>
                                        </p:attrNameLst>
                                      </p:cBhvr>
                                      <p:to>
                                        <p:strVal val="visible"/>
                                      </p:to>
                                    </p:set>
                                    <p:animEffect transition="in" filter="wipe(left)">
                                      <p:cBhvr>
                                        <p:cTn id="27" dur="500"/>
                                        <p:tgtEl>
                                          <p:spTgt spid="40449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404499"/>
                                        </p:tgtEl>
                                        <p:attrNameLst>
                                          <p:attrName>style.visibility</p:attrName>
                                        </p:attrNameLst>
                                      </p:cBhvr>
                                      <p:to>
                                        <p:strVal val="visible"/>
                                      </p:to>
                                    </p:set>
                                    <p:animEffect transition="in" filter="strips(downRight)">
                                      <p:cBhvr>
                                        <p:cTn id="32" dur="500"/>
                                        <p:tgtEl>
                                          <p:spTgt spid="4044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4498" grpId="0"/>
      <p:bldP spid="404499" grpId="0"/>
      <p:bldP spid="404500" grpId="0"/>
      <p:bldP spid="40450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7" name="Rectangle 9"/>
          <p:cNvSpPr>
            <a:spLocks noChangeArrowheads="1"/>
          </p:cNvSpPr>
          <p:nvPr/>
        </p:nvSpPr>
        <p:spPr bwMode="auto">
          <a:xfrm>
            <a:off x="827088" y="476250"/>
            <a:ext cx="33115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800">
                <a:solidFill>
                  <a:srgbClr val="000066"/>
                </a:solidFill>
                <a:latin typeface="Tahoma" panose="020B0604030504040204" pitchFamily="34" charset="0"/>
                <a:ea typeface="楷体_GB2312" pitchFamily="49" charset="-122"/>
              </a:rPr>
              <a:t>工作波形</a:t>
            </a:r>
          </a:p>
        </p:txBody>
      </p:sp>
      <p:sp>
        <p:nvSpPr>
          <p:cNvPr id="406644" name="Rectangle 116"/>
          <p:cNvSpPr>
            <a:spLocks noChangeArrowheads="1"/>
          </p:cNvSpPr>
          <p:nvPr/>
        </p:nvSpPr>
        <p:spPr bwMode="auto">
          <a:xfrm>
            <a:off x="0" y="28908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endParaRPr kumimoji="1" lang="zh-CN" altLang="zh-CN" sz="2400" b="0">
              <a:latin typeface="Times New Roman" panose="02020603050405020304" pitchFamily="18" charset="0"/>
            </a:endParaRPr>
          </a:p>
        </p:txBody>
      </p:sp>
      <p:graphicFrame>
        <p:nvGraphicFramePr>
          <p:cNvPr id="406643" name="Object 115"/>
          <p:cNvGraphicFramePr>
            <a:graphicFrameLocks noChangeAspect="1"/>
          </p:cNvGraphicFramePr>
          <p:nvPr/>
        </p:nvGraphicFramePr>
        <p:xfrm>
          <a:off x="1835150" y="2205038"/>
          <a:ext cx="5473700" cy="2744787"/>
        </p:xfrm>
        <a:graphic>
          <a:graphicData uri="http://schemas.openxmlformats.org/presentationml/2006/ole">
            <mc:AlternateContent xmlns:mc="http://schemas.openxmlformats.org/markup-compatibility/2006">
              <mc:Choice xmlns:v="urn:schemas-microsoft-com:vml" Requires="v">
                <p:oleObj spid="_x0000_s11268" name="图片" r:id="rId3" imgW="1409760" imgH="866880" progId="Word.Picture.8">
                  <p:embed/>
                </p:oleObj>
              </mc:Choice>
              <mc:Fallback>
                <p:oleObj name="图片" r:id="rId3" imgW="1409760" imgH="866880" progId="Word.Picture.8">
                  <p:embed/>
                  <p:pic>
                    <p:nvPicPr>
                      <p:cNvPr id="406643" name="Object 1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150" y="2205038"/>
                        <a:ext cx="5473700" cy="27447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582817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06643"/>
                                        </p:tgtEl>
                                        <p:attrNameLst>
                                          <p:attrName>style.visibility</p:attrName>
                                        </p:attrNameLst>
                                      </p:cBhvr>
                                      <p:to>
                                        <p:strVal val="visible"/>
                                      </p:to>
                                    </p:set>
                                    <p:animEffect transition="in" filter="wipe(left)">
                                      <p:cBhvr>
                                        <p:cTn id="7" dur="500"/>
                                        <p:tgtEl>
                                          <p:spTgt spid="406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Rectangle 2"/>
          <p:cNvSpPr>
            <a:spLocks noChangeArrowheads="1"/>
          </p:cNvSpPr>
          <p:nvPr/>
        </p:nvSpPr>
        <p:spPr bwMode="auto">
          <a:xfrm>
            <a:off x="827088" y="476250"/>
            <a:ext cx="60499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400">
                <a:solidFill>
                  <a:srgbClr val="000066"/>
                </a:solidFill>
                <a:latin typeface="Times New Roman" panose="02020603050405020304" pitchFamily="18" charset="0"/>
                <a:ea typeface="楷体_GB2312" pitchFamily="49" charset="-122"/>
              </a:rPr>
              <a:t>2. </a:t>
            </a:r>
            <a:r>
              <a:rPr lang="zh-CN" altLang="en-US" sz="2400">
                <a:solidFill>
                  <a:srgbClr val="000066"/>
                </a:solidFill>
                <a:latin typeface="Tahoma" panose="020B0604030504040204" pitchFamily="34" charset="0"/>
                <a:ea typeface="楷体_GB2312" pitchFamily="49" charset="-122"/>
              </a:rPr>
              <a:t>基本</a:t>
            </a:r>
            <a:r>
              <a:rPr lang="en-US" altLang="zh-CN" sz="2400">
                <a:solidFill>
                  <a:srgbClr val="000066"/>
                </a:solidFill>
                <a:latin typeface="Tahoma" panose="020B0604030504040204" pitchFamily="34" charset="0"/>
                <a:ea typeface="楷体_GB2312" pitchFamily="49" charset="-122"/>
              </a:rPr>
              <a:t>SR</a:t>
            </a:r>
            <a:r>
              <a:rPr lang="zh-CN" altLang="en-US" sz="2400">
                <a:solidFill>
                  <a:srgbClr val="000066"/>
                </a:solidFill>
                <a:latin typeface="Tahoma" panose="020B0604030504040204" pitchFamily="34" charset="0"/>
                <a:ea typeface="楷体_GB2312" pitchFamily="49" charset="-122"/>
              </a:rPr>
              <a:t>锁存器的动态特性</a:t>
            </a:r>
          </a:p>
        </p:txBody>
      </p:sp>
      <p:graphicFrame>
        <p:nvGraphicFramePr>
          <p:cNvPr id="487429" name="Object 5"/>
          <p:cNvGraphicFramePr>
            <a:graphicFrameLocks noChangeAspect="1"/>
          </p:cNvGraphicFramePr>
          <p:nvPr/>
        </p:nvGraphicFramePr>
        <p:xfrm>
          <a:off x="2484438" y="831850"/>
          <a:ext cx="5826125" cy="3379788"/>
        </p:xfrm>
        <a:graphic>
          <a:graphicData uri="http://schemas.openxmlformats.org/presentationml/2006/ole">
            <mc:AlternateContent xmlns:mc="http://schemas.openxmlformats.org/markup-compatibility/2006">
              <mc:Choice xmlns:v="urn:schemas-microsoft-com:vml" Requires="v">
                <p:oleObj spid="_x0000_s12292" name="图片" r:id="rId3" imgW="3276720" imgH="1895400" progId="Word.Picture.8">
                  <p:embed/>
                </p:oleObj>
              </mc:Choice>
              <mc:Fallback>
                <p:oleObj name="图片" r:id="rId3" imgW="3276720" imgH="1895400" progId="Word.Picture.8">
                  <p:embed/>
                  <p:pic>
                    <p:nvPicPr>
                      <p:cNvPr id="487429"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4438" y="831850"/>
                        <a:ext cx="5826125" cy="33797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87431" name="Rectangle 7"/>
          <p:cNvSpPr>
            <a:spLocks noChangeArrowheads="1"/>
          </p:cNvSpPr>
          <p:nvPr/>
        </p:nvSpPr>
        <p:spPr bwMode="auto">
          <a:xfrm>
            <a:off x="466725" y="4005263"/>
            <a:ext cx="8137525" cy="126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60000"/>
              </a:lnSpc>
            </a:pPr>
            <a:r>
              <a:rPr kumimoji="1" lang="en-US" altLang="zh-CN" sz="2400" b="0" i="1">
                <a:solidFill>
                  <a:schemeClr val="folHlink"/>
                </a:solidFill>
                <a:latin typeface="Times New Roman" panose="02020603050405020304" pitchFamily="18" charset="0"/>
                <a:ea typeface="楷体_GB2312" pitchFamily="49" charset="-122"/>
              </a:rPr>
              <a:t>t</a:t>
            </a:r>
            <a:r>
              <a:rPr kumimoji="1" lang="en-US" altLang="zh-CN" sz="2400" baseline="-25000">
                <a:solidFill>
                  <a:schemeClr val="folHlink"/>
                </a:solidFill>
                <a:latin typeface="Times New Roman" panose="02020603050405020304" pitchFamily="18" charset="0"/>
                <a:ea typeface="楷体_GB2312" pitchFamily="49" charset="-122"/>
              </a:rPr>
              <a:t>pLH</a:t>
            </a:r>
            <a:r>
              <a:rPr kumimoji="1" lang="zh-CN" altLang="en-US" sz="2400">
                <a:solidFill>
                  <a:schemeClr val="folHlink"/>
                </a:solidFill>
                <a:latin typeface="Times New Roman" panose="02020603050405020304" pitchFamily="18" charset="0"/>
                <a:ea typeface="楷体_GB2312" pitchFamily="49" charset="-122"/>
              </a:rPr>
              <a:t>和</a:t>
            </a:r>
            <a:r>
              <a:rPr kumimoji="1" lang="en-US" altLang="zh-CN" sz="2400" b="0" i="1">
                <a:solidFill>
                  <a:schemeClr val="folHlink"/>
                </a:solidFill>
                <a:latin typeface="Times New Roman" panose="02020603050405020304" pitchFamily="18" charset="0"/>
                <a:ea typeface="楷体_GB2312" pitchFamily="49" charset="-122"/>
              </a:rPr>
              <a:t>t</a:t>
            </a:r>
            <a:r>
              <a:rPr kumimoji="1" lang="en-US" altLang="zh-CN" sz="2400" baseline="-25000">
                <a:solidFill>
                  <a:schemeClr val="folHlink"/>
                </a:solidFill>
                <a:latin typeface="Times New Roman" panose="02020603050405020304" pitchFamily="18" charset="0"/>
                <a:ea typeface="楷体_GB2312" pitchFamily="49" charset="-122"/>
              </a:rPr>
              <a:t>pHL</a:t>
            </a:r>
            <a:r>
              <a:rPr kumimoji="1" lang="zh-CN" altLang="en-US" sz="2400">
                <a:solidFill>
                  <a:schemeClr val="folHlink"/>
                </a:solidFill>
                <a:latin typeface="Times New Roman" panose="02020603050405020304" pitchFamily="18" charset="0"/>
                <a:ea typeface="楷体_GB2312" pitchFamily="49" charset="-122"/>
              </a:rPr>
              <a:t>分别为输出由高到低和由低到高时，相对于输入的延迟时间。</a:t>
            </a:r>
          </a:p>
        </p:txBody>
      </p:sp>
      <p:sp>
        <p:nvSpPr>
          <p:cNvPr id="487432" name="Rectangle 8"/>
          <p:cNvSpPr>
            <a:spLocks noChangeArrowheads="1"/>
          </p:cNvSpPr>
          <p:nvPr/>
        </p:nvSpPr>
        <p:spPr bwMode="auto">
          <a:xfrm>
            <a:off x="466725" y="5229225"/>
            <a:ext cx="8353425" cy="126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60000"/>
              </a:lnSpc>
            </a:pPr>
            <a:r>
              <a:rPr kumimoji="1" lang="zh-CN" altLang="en-US" sz="2400">
                <a:solidFill>
                  <a:schemeClr val="folHlink"/>
                </a:solidFill>
                <a:latin typeface="Times New Roman" panose="02020603050405020304" pitchFamily="18" charset="0"/>
                <a:ea typeface="楷体_GB2312" pitchFamily="49" charset="-122"/>
              </a:rPr>
              <a:t>脉冲宽度</a:t>
            </a:r>
            <a:r>
              <a:rPr kumimoji="1" lang="en-US" altLang="zh-CN" sz="2400" b="0" i="1">
                <a:solidFill>
                  <a:schemeClr val="folHlink"/>
                </a:solidFill>
                <a:latin typeface="Times New Roman" panose="02020603050405020304" pitchFamily="18" charset="0"/>
                <a:ea typeface="楷体_GB2312" pitchFamily="49" charset="-122"/>
              </a:rPr>
              <a:t>t</a:t>
            </a:r>
            <a:r>
              <a:rPr kumimoji="1" lang="en-US" altLang="zh-CN" sz="2400" baseline="-25000">
                <a:solidFill>
                  <a:schemeClr val="folHlink"/>
                </a:solidFill>
                <a:latin typeface="Times New Roman" panose="02020603050405020304" pitchFamily="18" charset="0"/>
                <a:ea typeface="楷体_GB2312" pitchFamily="49" charset="-122"/>
              </a:rPr>
              <a:t>W</a:t>
            </a:r>
            <a:r>
              <a:rPr kumimoji="1" lang="zh-CN" altLang="en-US" sz="2400">
                <a:solidFill>
                  <a:schemeClr val="folHlink"/>
                </a:solidFill>
                <a:latin typeface="Times New Roman" panose="02020603050405020304" pitchFamily="18" charset="0"/>
                <a:ea typeface="楷体_GB2312" pitchFamily="49" charset="-122"/>
              </a:rPr>
              <a:t>：如果输入脉冲宽度</a:t>
            </a:r>
            <a:r>
              <a:rPr kumimoji="1" lang="en-US" altLang="zh-CN" sz="2400">
                <a:solidFill>
                  <a:schemeClr val="folHlink"/>
                </a:solidFill>
                <a:latin typeface="Times New Roman" panose="02020603050405020304" pitchFamily="18" charset="0"/>
                <a:ea typeface="楷体_GB2312" pitchFamily="49" charset="-122"/>
              </a:rPr>
              <a:t>&lt; </a:t>
            </a:r>
            <a:r>
              <a:rPr kumimoji="1" lang="en-US" altLang="zh-CN" sz="2400" b="0" i="1">
                <a:solidFill>
                  <a:schemeClr val="folHlink"/>
                </a:solidFill>
                <a:latin typeface="Times New Roman" panose="02020603050405020304" pitchFamily="18" charset="0"/>
                <a:ea typeface="楷体_GB2312" pitchFamily="49" charset="-122"/>
              </a:rPr>
              <a:t>t</a:t>
            </a:r>
            <a:r>
              <a:rPr kumimoji="1" lang="en-US" altLang="zh-CN" sz="2400" baseline="-25000">
                <a:solidFill>
                  <a:schemeClr val="folHlink"/>
                </a:solidFill>
                <a:latin typeface="Times New Roman" panose="02020603050405020304" pitchFamily="18" charset="0"/>
                <a:ea typeface="楷体_GB2312" pitchFamily="49" charset="-122"/>
              </a:rPr>
              <a:t>W</a:t>
            </a:r>
            <a:r>
              <a:rPr kumimoji="1" lang="en-US" altLang="zh-CN" sz="2400">
                <a:solidFill>
                  <a:schemeClr val="folHlink"/>
                </a:solidFill>
                <a:latin typeface="Times New Roman" panose="02020603050405020304" pitchFamily="18" charset="0"/>
                <a:ea typeface="楷体_GB2312" pitchFamily="49" charset="-122"/>
              </a:rPr>
              <a:t> </a:t>
            </a:r>
            <a:r>
              <a:rPr kumimoji="1" lang="zh-CN" altLang="en-US" sz="2400">
                <a:solidFill>
                  <a:schemeClr val="folHlink"/>
                </a:solidFill>
                <a:latin typeface="Times New Roman" panose="02020603050405020304" pitchFamily="18" charset="0"/>
                <a:ea typeface="楷体_GB2312" pitchFamily="49" charset="-122"/>
              </a:rPr>
              <a:t>，</a:t>
            </a:r>
            <a:r>
              <a:rPr kumimoji="1" lang="en-US" altLang="zh-CN" sz="2400">
                <a:solidFill>
                  <a:schemeClr val="folHlink"/>
                </a:solidFill>
                <a:latin typeface="Times New Roman" panose="02020603050405020304" pitchFamily="18" charset="0"/>
                <a:ea typeface="楷体_GB2312" pitchFamily="49" charset="-122"/>
              </a:rPr>
              <a:t>Q</a:t>
            </a:r>
            <a:r>
              <a:rPr kumimoji="1" lang="zh-CN" altLang="en-US" sz="2400">
                <a:solidFill>
                  <a:schemeClr val="folHlink"/>
                </a:solidFill>
                <a:latin typeface="Times New Roman" panose="02020603050405020304" pitchFamily="18" charset="0"/>
                <a:ea typeface="楷体_GB2312" pitchFamily="49" charset="-122"/>
              </a:rPr>
              <a:t>未越过介稳态点，</a:t>
            </a:r>
            <a:r>
              <a:rPr kumimoji="1" lang="en-US" altLang="zh-CN" sz="2400">
                <a:solidFill>
                  <a:schemeClr val="folHlink"/>
                </a:solidFill>
                <a:latin typeface="Times New Roman" panose="02020603050405020304" pitchFamily="18" charset="0"/>
                <a:ea typeface="楷体_GB2312" pitchFamily="49" charset="-122"/>
              </a:rPr>
              <a:t>S</a:t>
            </a:r>
            <a:r>
              <a:rPr kumimoji="1" lang="zh-CN" altLang="en-US" sz="2400">
                <a:solidFill>
                  <a:schemeClr val="folHlink"/>
                </a:solidFill>
                <a:latin typeface="Times New Roman" panose="02020603050405020304" pitchFamily="18" charset="0"/>
                <a:ea typeface="楷体_GB2312" pitchFamily="49" charset="-122"/>
              </a:rPr>
              <a:t>端信号撤出，会使输出状态不稳定。图中</a:t>
            </a:r>
            <a:r>
              <a:rPr kumimoji="1" lang="en-US" altLang="zh-CN" sz="2400" b="0" i="1">
                <a:solidFill>
                  <a:schemeClr val="folHlink"/>
                </a:solidFill>
                <a:latin typeface="Times New Roman" panose="02020603050405020304" pitchFamily="18" charset="0"/>
                <a:ea typeface="楷体_GB2312" pitchFamily="49" charset="-122"/>
              </a:rPr>
              <a:t>t</a:t>
            </a:r>
            <a:r>
              <a:rPr kumimoji="1" lang="en-US" altLang="zh-CN" sz="2400" baseline="-25000">
                <a:solidFill>
                  <a:schemeClr val="folHlink"/>
                </a:solidFill>
                <a:latin typeface="Times New Roman" panose="02020603050405020304" pitchFamily="18" charset="0"/>
                <a:ea typeface="楷体_GB2312" pitchFamily="49" charset="-122"/>
              </a:rPr>
              <a:t>W1</a:t>
            </a:r>
            <a:r>
              <a:rPr kumimoji="1" lang="zh-CN" altLang="en-US" sz="2400">
                <a:solidFill>
                  <a:schemeClr val="folHlink"/>
                </a:solidFill>
                <a:latin typeface="Times New Roman" panose="02020603050405020304" pitchFamily="18" charset="0"/>
                <a:ea typeface="楷体_GB2312" pitchFamily="49" charset="-122"/>
              </a:rPr>
              <a:t>和</a:t>
            </a:r>
            <a:r>
              <a:rPr kumimoji="1" lang="en-US" altLang="zh-CN" sz="2400" b="0" i="1">
                <a:solidFill>
                  <a:schemeClr val="folHlink"/>
                </a:solidFill>
                <a:latin typeface="Times New Roman" panose="02020603050405020304" pitchFamily="18" charset="0"/>
                <a:ea typeface="楷体_GB2312" pitchFamily="49" charset="-122"/>
              </a:rPr>
              <a:t>t</a:t>
            </a:r>
            <a:r>
              <a:rPr kumimoji="1" lang="en-US" altLang="zh-CN" sz="2400" baseline="-25000">
                <a:solidFill>
                  <a:schemeClr val="folHlink"/>
                </a:solidFill>
                <a:latin typeface="Times New Roman" panose="02020603050405020304" pitchFamily="18" charset="0"/>
                <a:ea typeface="楷体_GB2312" pitchFamily="49" charset="-122"/>
              </a:rPr>
              <a:t>W2</a:t>
            </a:r>
            <a:r>
              <a:rPr kumimoji="1" lang="zh-CN" altLang="en-US" sz="2400">
                <a:solidFill>
                  <a:schemeClr val="folHlink"/>
                </a:solidFill>
                <a:latin typeface="Times New Roman" panose="02020603050405020304" pitchFamily="18" charset="0"/>
                <a:ea typeface="楷体_GB2312" pitchFamily="49" charset="-122"/>
              </a:rPr>
              <a:t>均</a:t>
            </a:r>
            <a:r>
              <a:rPr kumimoji="1" lang="zh-CN" altLang="en-US" sz="2400">
                <a:solidFill>
                  <a:schemeClr val="folHlink"/>
                </a:solidFill>
                <a:latin typeface="Times New Roman" panose="02020603050405020304" pitchFamily="18" charset="0"/>
                <a:ea typeface="楷体_GB2312" pitchFamily="49" charset="-122"/>
                <a:sym typeface="Symbol" panose="05050102010706020507" pitchFamily="18" charset="2"/>
              </a:rPr>
              <a:t> </a:t>
            </a:r>
            <a:r>
              <a:rPr kumimoji="1" lang="en-US" altLang="zh-CN" sz="2400" b="0" i="1">
                <a:solidFill>
                  <a:schemeClr val="folHlink"/>
                </a:solidFill>
                <a:latin typeface="Times New Roman" panose="02020603050405020304" pitchFamily="18" charset="0"/>
                <a:ea typeface="楷体_GB2312" pitchFamily="49" charset="-122"/>
              </a:rPr>
              <a:t>t</a:t>
            </a:r>
            <a:r>
              <a:rPr kumimoji="1" lang="en-US" altLang="zh-CN" sz="2400" baseline="-25000">
                <a:solidFill>
                  <a:schemeClr val="folHlink"/>
                </a:solidFill>
                <a:latin typeface="Times New Roman" panose="02020603050405020304" pitchFamily="18" charset="0"/>
                <a:ea typeface="楷体_GB2312" pitchFamily="49" charset="-122"/>
              </a:rPr>
              <a:t>W</a:t>
            </a:r>
            <a:r>
              <a:rPr kumimoji="1" lang="en-US" altLang="zh-CN" sz="2400">
                <a:solidFill>
                  <a:schemeClr val="folHlink"/>
                </a:solidFill>
                <a:latin typeface="Times New Roman" panose="02020603050405020304" pitchFamily="18" charset="0"/>
                <a:ea typeface="楷体_GB2312" pitchFamily="49" charset="-122"/>
              </a:rPr>
              <a:t> </a:t>
            </a:r>
            <a:r>
              <a:rPr kumimoji="1" lang="zh-CN" altLang="en-US" sz="2400">
                <a:solidFill>
                  <a:schemeClr val="folHlink"/>
                </a:solidFill>
                <a:latin typeface="Times New Roman" panose="02020603050405020304" pitchFamily="18" charset="0"/>
                <a:ea typeface="楷体_GB2312" pitchFamily="49" charset="-122"/>
              </a:rPr>
              <a:t>。</a:t>
            </a:r>
          </a:p>
        </p:txBody>
      </p:sp>
    </p:spTree>
    <p:extLst>
      <p:ext uri="{BB962C8B-B14F-4D97-AF65-F5344CB8AC3E}">
        <p14:creationId xmlns:p14="http://schemas.microsoft.com/office/powerpoint/2010/main" val="11704481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87431"/>
                                        </p:tgtEl>
                                        <p:attrNameLst>
                                          <p:attrName>style.visibility</p:attrName>
                                        </p:attrNameLst>
                                      </p:cBhvr>
                                      <p:to>
                                        <p:strVal val="visible"/>
                                      </p:to>
                                    </p:set>
                                    <p:animEffect transition="in" filter="wipe(up)">
                                      <p:cBhvr>
                                        <p:cTn id="7" dur="500"/>
                                        <p:tgtEl>
                                          <p:spTgt spid="4874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87432"/>
                                        </p:tgtEl>
                                        <p:attrNameLst>
                                          <p:attrName>style.visibility</p:attrName>
                                        </p:attrNameLst>
                                      </p:cBhvr>
                                      <p:to>
                                        <p:strVal val="visible"/>
                                      </p:to>
                                    </p:set>
                                    <p:animEffect transition="in" filter="wipe(up)">
                                      <p:cBhvr>
                                        <p:cTn id="12" dur="500"/>
                                        <p:tgtEl>
                                          <p:spTgt spid="4874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7431" grpId="0"/>
      <p:bldP spid="48743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7554" name="Object 2"/>
          <p:cNvGraphicFramePr>
            <a:graphicFrameLocks noChangeAspect="1"/>
          </p:cNvGraphicFramePr>
          <p:nvPr/>
        </p:nvGraphicFramePr>
        <p:xfrm>
          <a:off x="250825" y="3141663"/>
          <a:ext cx="2411413" cy="2314575"/>
        </p:xfrm>
        <a:graphic>
          <a:graphicData uri="http://schemas.openxmlformats.org/presentationml/2006/ole">
            <mc:AlternateContent xmlns:mc="http://schemas.openxmlformats.org/markup-compatibility/2006">
              <mc:Choice xmlns:v="urn:schemas-microsoft-com:vml" Requires="v">
                <p:oleObj spid="_x0000_s13324" name="图片" r:id="rId3" imgW="952560" imgH="923760" progId="Word.Picture.8">
                  <p:embed/>
                </p:oleObj>
              </mc:Choice>
              <mc:Fallback>
                <p:oleObj name="图片" r:id="rId3" imgW="952560" imgH="923760" progId="Word.Picture.8">
                  <p:embed/>
                  <p:pic>
                    <p:nvPicPr>
                      <p:cNvPr id="40755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3141663"/>
                        <a:ext cx="2411413" cy="2314575"/>
                      </a:xfrm>
                      <a:prstGeom prst="rect">
                        <a:avLst/>
                      </a:prstGeom>
                      <a:noFill/>
                      <a:ln w="28575">
                        <a:solidFill>
                          <a:srgbClr val="3399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7555" name="Rectangle 3"/>
          <p:cNvSpPr>
            <a:spLocks noChangeArrowheads="1"/>
          </p:cNvSpPr>
          <p:nvPr/>
        </p:nvSpPr>
        <p:spPr bwMode="auto">
          <a:xfrm>
            <a:off x="827088" y="476250"/>
            <a:ext cx="4695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en-US" altLang="zh-CN" sz="2400">
                <a:solidFill>
                  <a:srgbClr val="000066"/>
                </a:solidFill>
                <a:latin typeface="楷体_GB2312" pitchFamily="49" charset="-122"/>
                <a:ea typeface="楷体_GB2312" pitchFamily="49" charset="-122"/>
                <a:cs typeface="Times New Roman" panose="02020603050405020304" pitchFamily="18" charset="0"/>
              </a:rPr>
              <a:t>3. </a:t>
            </a:r>
            <a:r>
              <a:rPr lang="zh-CN" altLang="en-US" sz="2400">
                <a:solidFill>
                  <a:srgbClr val="000066"/>
                </a:solidFill>
                <a:latin typeface="楷体_GB2312" pitchFamily="49" charset="-122"/>
                <a:ea typeface="楷体_GB2312" pitchFamily="49" charset="-122"/>
                <a:cs typeface="Times New Roman" panose="02020603050405020304" pitchFamily="18" charset="0"/>
              </a:rPr>
              <a:t>用与非门构成的基本</a:t>
            </a:r>
            <a:r>
              <a:rPr lang="en-US" altLang="zh-CN" sz="2400" i="1">
                <a:solidFill>
                  <a:srgbClr val="000066"/>
                </a:solidFill>
                <a:latin typeface="Times New Roman" panose="02020603050405020304" pitchFamily="18" charset="0"/>
                <a:ea typeface="楷体_GB2312" pitchFamily="49" charset="-122"/>
                <a:cs typeface="Times New Roman" panose="02020603050405020304" pitchFamily="18" charset="0"/>
              </a:rPr>
              <a:t>SR</a:t>
            </a:r>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锁存器</a:t>
            </a:r>
          </a:p>
        </p:txBody>
      </p:sp>
      <p:sp>
        <p:nvSpPr>
          <p:cNvPr id="407556" name="Rectangle 4"/>
          <p:cNvSpPr>
            <a:spLocks noChangeArrowheads="1"/>
          </p:cNvSpPr>
          <p:nvPr/>
        </p:nvSpPr>
        <p:spPr bwMode="auto">
          <a:xfrm>
            <a:off x="0" y="2084388"/>
            <a:ext cx="3111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zh-CN" altLang="en-US" sz="1000" b="0">
                <a:latin typeface="Times New Roman" panose="02020603050405020304" pitchFamily="18" charset="0"/>
                <a:cs typeface="Times New Roman" panose="02020603050405020304" pitchFamily="18" charset="0"/>
              </a:rPr>
              <a:t>、</a:t>
            </a:r>
            <a:endParaRPr lang="zh-CN" altLang="en-US" b="0">
              <a:latin typeface="Arial" panose="020B0604020202020204" pitchFamily="34" charset="0"/>
            </a:endParaRPr>
          </a:p>
        </p:txBody>
      </p:sp>
      <p:sp>
        <p:nvSpPr>
          <p:cNvPr id="407557" name="Rectangle 5"/>
          <p:cNvSpPr>
            <a:spLocks noChangeArrowheads="1"/>
          </p:cNvSpPr>
          <p:nvPr/>
        </p:nvSpPr>
        <p:spPr bwMode="auto">
          <a:xfrm>
            <a:off x="1771650" y="1993900"/>
            <a:ext cx="45085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07558" name="Rectangle 6"/>
          <p:cNvSpPr>
            <a:spLocks noChangeArrowheads="1"/>
          </p:cNvSpPr>
          <p:nvPr/>
        </p:nvSpPr>
        <p:spPr bwMode="auto">
          <a:xfrm>
            <a:off x="1771650" y="1993900"/>
            <a:ext cx="4397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07559" name="Rectangle 7"/>
          <p:cNvSpPr>
            <a:spLocks noChangeArrowheads="1"/>
          </p:cNvSpPr>
          <p:nvPr/>
        </p:nvSpPr>
        <p:spPr bwMode="auto">
          <a:xfrm>
            <a:off x="1771650" y="1993900"/>
            <a:ext cx="6508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pSp>
        <p:nvGrpSpPr>
          <p:cNvPr id="407560" name="Group 8"/>
          <p:cNvGrpSpPr>
            <a:grpSpLocks/>
          </p:cNvGrpSpPr>
          <p:nvPr/>
        </p:nvGrpSpPr>
        <p:grpSpPr bwMode="auto">
          <a:xfrm>
            <a:off x="6264275" y="1989138"/>
            <a:ext cx="2663825" cy="3081337"/>
            <a:chOff x="3946" y="1548"/>
            <a:chExt cx="1678" cy="1941"/>
          </a:xfrm>
        </p:grpSpPr>
        <p:graphicFrame>
          <p:nvGraphicFramePr>
            <p:cNvPr id="407561" name="Object 9"/>
            <p:cNvGraphicFramePr>
              <a:graphicFrameLocks noChangeAspect="1"/>
            </p:cNvGraphicFramePr>
            <p:nvPr/>
          </p:nvGraphicFramePr>
          <p:xfrm>
            <a:off x="3946" y="2478"/>
            <a:ext cx="1678" cy="1011"/>
          </p:xfrm>
          <a:graphic>
            <a:graphicData uri="http://schemas.openxmlformats.org/presentationml/2006/ole">
              <mc:AlternateContent xmlns:mc="http://schemas.openxmlformats.org/markup-compatibility/2006">
                <mc:Choice xmlns:v="urn:schemas-microsoft-com:vml" Requires="v">
                  <p:oleObj spid="_x0000_s13325" name="图片" r:id="rId5" imgW="961644" imgH="515112" progId="Word.Picture.8">
                    <p:embed/>
                  </p:oleObj>
                </mc:Choice>
                <mc:Fallback>
                  <p:oleObj name="图片" r:id="rId5" imgW="961644" imgH="515112" progId="Word.Picture.8">
                    <p:embed/>
                    <p:pic>
                      <p:nvPicPr>
                        <p:cNvPr id="407561"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46" y="2478"/>
                          <a:ext cx="1678" cy="1011"/>
                        </a:xfrm>
                        <a:prstGeom prst="rect">
                          <a:avLst/>
                        </a:prstGeom>
                        <a:noFill/>
                        <a:ln w="28575">
                          <a:solidFill>
                            <a:srgbClr val="3399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7562" name="Rectangle 10"/>
            <p:cNvSpPr>
              <a:spLocks noChangeArrowheads="1"/>
            </p:cNvSpPr>
            <p:nvPr/>
          </p:nvSpPr>
          <p:spPr bwMode="auto">
            <a:xfrm>
              <a:off x="4150" y="1548"/>
              <a:ext cx="1474" cy="300"/>
            </a:xfrm>
            <a:prstGeom prst="rect">
              <a:avLst/>
            </a:prstGeom>
            <a:noFill/>
            <a:ln w="19050">
              <a:solidFill>
                <a:srgbClr val="3399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400">
                  <a:solidFill>
                    <a:srgbClr val="000066"/>
                  </a:solidFill>
                  <a:latin typeface="Tahoma" panose="020B0604030504040204" pitchFamily="34" charset="0"/>
                  <a:ea typeface="楷体_GB2312" pitchFamily="49" charset="-122"/>
                </a:rPr>
                <a:t>c.</a:t>
              </a:r>
              <a:r>
                <a:rPr lang="zh-CN" altLang="en-US" sz="2400">
                  <a:solidFill>
                    <a:srgbClr val="000066"/>
                  </a:solidFill>
                  <a:latin typeface="Tahoma" panose="020B0604030504040204" pitchFamily="34" charset="0"/>
                  <a:ea typeface="楷体_GB2312" pitchFamily="49" charset="-122"/>
                </a:rPr>
                <a:t>国标逻辑符号</a:t>
              </a:r>
            </a:p>
          </p:txBody>
        </p:sp>
      </p:grpSp>
      <p:sp>
        <p:nvSpPr>
          <p:cNvPr id="407563" name="Rectangle 11"/>
          <p:cNvSpPr>
            <a:spLocks noChangeArrowheads="1"/>
          </p:cNvSpPr>
          <p:nvPr/>
        </p:nvSpPr>
        <p:spPr bwMode="auto">
          <a:xfrm>
            <a:off x="863600" y="1916113"/>
            <a:ext cx="1341438" cy="466725"/>
          </a:xfrm>
          <a:prstGeom prst="rect">
            <a:avLst/>
          </a:prstGeom>
          <a:noFill/>
          <a:ln w="9525">
            <a:solidFill>
              <a:srgbClr val="3399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a:solidFill>
                  <a:srgbClr val="000066"/>
                </a:solidFill>
                <a:latin typeface="Times New Roman" panose="02020603050405020304" pitchFamily="18" charset="0"/>
                <a:ea typeface="楷体_GB2312" pitchFamily="49" charset="-122"/>
              </a:rPr>
              <a:t>a.</a:t>
            </a:r>
            <a:r>
              <a:rPr lang="zh-CN" altLang="en-US" sz="2400">
                <a:solidFill>
                  <a:srgbClr val="000066"/>
                </a:solidFill>
                <a:latin typeface="Times New Roman" panose="02020603050405020304" pitchFamily="18" charset="0"/>
                <a:ea typeface="楷体_GB2312" pitchFamily="49" charset="-122"/>
              </a:rPr>
              <a:t>电路图</a:t>
            </a:r>
          </a:p>
        </p:txBody>
      </p:sp>
      <p:grpSp>
        <p:nvGrpSpPr>
          <p:cNvPr id="407564" name="Group 12"/>
          <p:cNvGrpSpPr>
            <a:grpSpLocks/>
          </p:cNvGrpSpPr>
          <p:nvPr/>
        </p:nvGrpSpPr>
        <p:grpSpPr bwMode="auto">
          <a:xfrm>
            <a:off x="3492500" y="1957388"/>
            <a:ext cx="2771775" cy="3703637"/>
            <a:chOff x="2200" y="1528"/>
            <a:chExt cx="1564" cy="2242"/>
          </a:xfrm>
        </p:grpSpPr>
        <p:sp>
          <p:nvSpPr>
            <p:cNvPr id="407565" name="Rectangle 13"/>
            <p:cNvSpPr>
              <a:spLocks noChangeArrowheads="1"/>
            </p:cNvSpPr>
            <p:nvPr/>
          </p:nvSpPr>
          <p:spPr bwMode="auto">
            <a:xfrm>
              <a:off x="2358" y="1528"/>
              <a:ext cx="801" cy="283"/>
            </a:xfrm>
            <a:prstGeom prst="rect">
              <a:avLst/>
            </a:prstGeom>
            <a:noFill/>
            <a:ln w="9525">
              <a:solidFill>
                <a:srgbClr val="3399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en-US" altLang="zh-CN" sz="2400">
                  <a:solidFill>
                    <a:srgbClr val="000066"/>
                  </a:solidFill>
                  <a:latin typeface="楷体_GB2312" pitchFamily="49" charset="-122"/>
                  <a:ea typeface="楷体_GB2312" pitchFamily="49" charset="-122"/>
                  <a:cs typeface="Times New Roman" panose="02020603050405020304" pitchFamily="18" charset="0"/>
                </a:rPr>
                <a:t>b.</a:t>
              </a:r>
              <a:r>
                <a:rPr lang="zh-CN" altLang="en-US" sz="2400">
                  <a:solidFill>
                    <a:srgbClr val="000066"/>
                  </a:solidFill>
                  <a:latin typeface="楷体_GB2312" pitchFamily="49" charset="-122"/>
                  <a:ea typeface="楷体_GB2312" pitchFamily="49" charset="-122"/>
                  <a:cs typeface="Times New Roman" panose="02020603050405020304" pitchFamily="18" charset="0"/>
                </a:rPr>
                <a:t>功能表</a:t>
              </a:r>
              <a:endParaRPr lang="zh-CN" altLang="en-US" sz="2400" b="0">
                <a:latin typeface="楷体_GB2312" pitchFamily="49" charset="-122"/>
                <a:ea typeface="楷体_GB2312" pitchFamily="49" charset="-122"/>
                <a:cs typeface="Times New Roman" panose="02020603050405020304" pitchFamily="18" charset="0"/>
              </a:endParaRPr>
            </a:p>
          </p:txBody>
        </p:sp>
        <p:sp>
          <p:nvSpPr>
            <p:cNvPr id="407566" name="Rectangle 14"/>
            <p:cNvSpPr>
              <a:spLocks noChangeArrowheads="1"/>
            </p:cNvSpPr>
            <p:nvPr/>
          </p:nvSpPr>
          <p:spPr bwMode="auto">
            <a:xfrm>
              <a:off x="2566" y="2974"/>
              <a:ext cx="626" cy="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zh-CN" sz="2400">
                  <a:solidFill>
                    <a:srgbClr val="000066"/>
                  </a:solidFill>
                  <a:latin typeface="楷体_GB2312" pitchFamily="49" charset="-122"/>
                  <a:ea typeface="楷体_GB2312" pitchFamily="49" charset="-122"/>
                  <a:cs typeface="Times New Roman" panose="02020603050405020304" pitchFamily="18" charset="0"/>
                </a:rPr>
                <a:t>      </a:t>
              </a:r>
            </a:p>
          </p:txBody>
        </p:sp>
        <p:graphicFrame>
          <p:nvGraphicFramePr>
            <p:cNvPr id="407567" name="Object 15"/>
            <p:cNvGraphicFramePr>
              <a:graphicFrameLocks noChangeAspect="1"/>
            </p:cNvGraphicFramePr>
            <p:nvPr/>
          </p:nvGraphicFramePr>
          <p:xfrm>
            <a:off x="2222" y="2259"/>
            <a:ext cx="225" cy="300"/>
          </p:xfrm>
          <a:graphic>
            <a:graphicData uri="http://schemas.openxmlformats.org/presentationml/2006/ole">
              <mc:AlternateContent xmlns:mc="http://schemas.openxmlformats.org/markup-compatibility/2006">
                <mc:Choice xmlns:v="urn:schemas-microsoft-com:vml" Requires="v">
                  <p:oleObj spid="_x0000_s13326" name="公式" r:id="rId7" imgW="152268" imgH="203024" progId="Equation.3">
                    <p:embed/>
                  </p:oleObj>
                </mc:Choice>
                <mc:Fallback>
                  <p:oleObj name="公式" r:id="rId7" imgW="152268" imgH="203024" progId="Equation.3">
                    <p:embed/>
                    <p:pic>
                      <p:nvPicPr>
                        <p:cNvPr id="407567" name="Object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22" y="2259"/>
                          <a:ext cx="225" cy="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7568" name="Object 16"/>
            <p:cNvGraphicFramePr>
              <a:graphicFrameLocks noChangeAspect="1"/>
            </p:cNvGraphicFramePr>
            <p:nvPr/>
          </p:nvGraphicFramePr>
          <p:xfrm>
            <a:off x="2517" y="2275"/>
            <a:ext cx="201" cy="284"/>
          </p:xfrm>
          <a:graphic>
            <a:graphicData uri="http://schemas.openxmlformats.org/presentationml/2006/ole">
              <mc:AlternateContent xmlns:mc="http://schemas.openxmlformats.org/markup-compatibility/2006">
                <mc:Choice xmlns:v="urn:schemas-microsoft-com:vml" Requires="v">
                  <p:oleObj spid="_x0000_s13327" name="公式" r:id="rId9" imgW="139579" imgH="215713" progId="Equation.3">
                    <p:embed/>
                  </p:oleObj>
                </mc:Choice>
                <mc:Fallback>
                  <p:oleObj name="公式" r:id="rId9" imgW="139579" imgH="215713" progId="Equation.3">
                    <p:embed/>
                    <p:pic>
                      <p:nvPicPr>
                        <p:cNvPr id="407568" name="Object 1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17" y="2275"/>
                          <a:ext cx="201" cy="2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7569" name="Object 17"/>
            <p:cNvGraphicFramePr>
              <a:graphicFrameLocks noChangeAspect="1"/>
            </p:cNvGraphicFramePr>
            <p:nvPr/>
          </p:nvGraphicFramePr>
          <p:xfrm>
            <a:off x="3334" y="2260"/>
            <a:ext cx="236" cy="308"/>
          </p:xfrm>
          <a:graphic>
            <a:graphicData uri="http://schemas.openxmlformats.org/presentationml/2006/ole">
              <mc:AlternateContent xmlns:mc="http://schemas.openxmlformats.org/markup-compatibility/2006">
                <mc:Choice xmlns:v="urn:schemas-microsoft-com:vml" Requires="v">
                  <p:oleObj spid="_x0000_s13328" name="公式" r:id="rId11" imgW="177646" imgH="228402" progId="Equation.3">
                    <p:embed/>
                  </p:oleObj>
                </mc:Choice>
                <mc:Fallback>
                  <p:oleObj name="公式" r:id="rId11" imgW="177646" imgH="228402" progId="Equation.3">
                    <p:embed/>
                    <p:pic>
                      <p:nvPicPr>
                        <p:cNvPr id="407569" name="Object 1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34" y="2260"/>
                          <a:ext cx="236" cy="30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7570" name="Rectangle 18"/>
            <p:cNvSpPr>
              <a:spLocks noChangeArrowheads="1"/>
            </p:cNvSpPr>
            <p:nvPr/>
          </p:nvSpPr>
          <p:spPr bwMode="auto">
            <a:xfrm>
              <a:off x="3218" y="3483"/>
              <a:ext cx="410"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000">
                  <a:solidFill>
                    <a:srgbClr val="000066"/>
                  </a:solidFill>
                  <a:latin typeface="Times New Roman" panose="02020603050405020304" pitchFamily="18" charset="0"/>
                  <a:ea typeface="楷体_GB2312" pitchFamily="49" charset="-122"/>
                  <a:cs typeface="Times New Roman" panose="02020603050405020304" pitchFamily="18" charset="0"/>
                </a:rPr>
                <a:t>1</a:t>
              </a:r>
            </a:p>
          </p:txBody>
        </p:sp>
        <p:sp>
          <p:nvSpPr>
            <p:cNvPr id="407571" name="Rectangle 19"/>
            <p:cNvSpPr>
              <a:spLocks noChangeArrowheads="1"/>
            </p:cNvSpPr>
            <p:nvPr/>
          </p:nvSpPr>
          <p:spPr bwMode="auto">
            <a:xfrm>
              <a:off x="2803" y="3483"/>
              <a:ext cx="326"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1</a:t>
              </a:r>
            </a:p>
          </p:txBody>
        </p:sp>
        <p:sp>
          <p:nvSpPr>
            <p:cNvPr id="407572" name="Rectangle 20"/>
            <p:cNvSpPr>
              <a:spLocks noChangeArrowheads="1"/>
            </p:cNvSpPr>
            <p:nvPr/>
          </p:nvSpPr>
          <p:spPr bwMode="auto">
            <a:xfrm>
              <a:off x="2484" y="3483"/>
              <a:ext cx="277"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0</a:t>
              </a:r>
            </a:p>
          </p:txBody>
        </p:sp>
        <p:sp>
          <p:nvSpPr>
            <p:cNvPr id="407573" name="Rectangle 21"/>
            <p:cNvSpPr>
              <a:spLocks noChangeArrowheads="1"/>
            </p:cNvSpPr>
            <p:nvPr/>
          </p:nvSpPr>
          <p:spPr bwMode="auto">
            <a:xfrm>
              <a:off x="2200" y="3483"/>
              <a:ext cx="28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0</a:t>
              </a:r>
            </a:p>
          </p:txBody>
        </p:sp>
        <p:sp>
          <p:nvSpPr>
            <p:cNvPr id="407574" name="Rectangle 22"/>
            <p:cNvSpPr>
              <a:spLocks noChangeArrowheads="1"/>
            </p:cNvSpPr>
            <p:nvPr/>
          </p:nvSpPr>
          <p:spPr bwMode="auto">
            <a:xfrm>
              <a:off x="3218" y="3196"/>
              <a:ext cx="410"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1</a:t>
              </a:r>
            </a:p>
          </p:txBody>
        </p:sp>
        <p:sp>
          <p:nvSpPr>
            <p:cNvPr id="407575" name="Rectangle 23"/>
            <p:cNvSpPr>
              <a:spLocks noChangeArrowheads="1"/>
            </p:cNvSpPr>
            <p:nvPr/>
          </p:nvSpPr>
          <p:spPr bwMode="auto">
            <a:xfrm>
              <a:off x="2803" y="3196"/>
              <a:ext cx="326"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0</a:t>
              </a:r>
            </a:p>
          </p:txBody>
        </p:sp>
        <p:sp>
          <p:nvSpPr>
            <p:cNvPr id="407576" name="Rectangle 24"/>
            <p:cNvSpPr>
              <a:spLocks noChangeArrowheads="1"/>
            </p:cNvSpPr>
            <p:nvPr/>
          </p:nvSpPr>
          <p:spPr bwMode="auto">
            <a:xfrm>
              <a:off x="2484" y="3196"/>
              <a:ext cx="277"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1</a:t>
              </a:r>
            </a:p>
          </p:txBody>
        </p:sp>
        <p:sp>
          <p:nvSpPr>
            <p:cNvPr id="407577" name="Rectangle 25"/>
            <p:cNvSpPr>
              <a:spLocks noChangeArrowheads="1"/>
            </p:cNvSpPr>
            <p:nvPr/>
          </p:nvSpPr>
          <p:spPr bwMode="auto">
            <a:xfrm>
              <a:off x="2200" y="3196"/>
              <a:ext cx="28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0</a:t>
              </a:r>
            </a:p>
          </p:txBody>
        </p:sp>
        <p:sp>
          <p:nvSpPr>
            <p:cNvPr id="407578" name="Rectangle 26"/>
            <p:cNvSpPr>
              <a:spLocks noChangeArrowheads="1"/>
            </p:cNvSpPr>
            <p:nvPr/>
          </p:nvSpPr>
          <p:spPr bwMode="auto">
            <a:xfrm>
              <a:off x="3218" y="2909"/>
              <a:ext cx="410"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0</a:t>
              </a:r>
            </a:p>
          </p:txBody>
        </p:sp>
        <p:sp>
          <p:nvSpPr>
            <p:cNvPr id="407579" name="Rectangle 27"/>
            <p:cNvSpPr>
              <a:spLocks noChangeArrowheads="1"/>
            </p:cNvSpPr>
            <p:nvPr/>
          </p:nvSpPr>
          <p:spPr bwMode="auto">
            <a:xfrm>
              <a:off x="2803" y="2909"/>
              <a:ext cx="326"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1</a:t>
              </a:r>
            </a:p>
          </p:txBody>
        </p:sp>
        <p:sp>
          <p:nvSpPr>
            <p:cNvPr id="407580" name="Rectangle 28"/>
            <p:cNvSpPr>
              <a:spLocks noChangeArrowheads="1"/>
            </p:cNvSpPr>
            <p:nvPr/>
          </p:nvSpPr>
          <p:spPr bwMode="auto">
            <a:xfrm>
              <a:off x="2484" y="2909"/>
              <a:ext cx="277"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0</a:t>
              </a:r>
            </a:p>
          </p:txBody>
        </p:sp>
        <p:sp>
          <p:nvSpPr>
            <p:cNvPr id="407581" name="Rectangle 29"/>
            <p:cNvSpPr>
              <a:spLocks noChangeArrowheads="1"/>
            </p:cNvSpPr>
            <p:nvPr/>
          </p:nvSpPr>
          <p:spPr bwMode="auto">
            <a:xfrm>
              <a:off x="2200" y="2909"/>
              <a:ext cx="28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1</a:t>
              </a:r>
            </a:p>
          </p:txBody>
        </p:sp>
        <p:sp>
          <p:nvSpPr>
            <p:cNvPr id="407582" name="Rectangle 30"/>
            <p:cNvSpPr>
              <a:spLocks noChangeArrowheads="1"/>
            </p:cNvSpPr>
            <p:nvPr/>
          </p:nvSpPr>
          <p:spPr bwMode="auto">
            <a:xfrm>
              <a:off x="2721" y="2609"/>
              <a:ext cx="544" cy="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zh-CN" altLang="en-US" sz="2000">
                  <a:solidFill>
                    <a:srgbClr val="000066"/>
                  </a:solidFill>
                  <a:latin typeface="楷体_GB2312" pitchFamily="49" charset="-122"/>
                  <a:ea typeface="楷体_GB2312" pitchFamily="49" charset="-122"/>
                  <a:cs typeface="Times New Roman" panose="02020603050405020304" pitchFamily="18" charset="0"/>
                </a:rPr>
                <a:t>不变</a:t>
              </a:r>
            </a:p>
          </p:txBody>
        </p:sp>
        <p:sp>
          <p:nvSpPr>
            <p:cNvPr id="407583" name="Rectangle 31"/>
            <p:cNvSpPr>
              <a:spLocks noChangeArrowheads="1"/>
            </p:cNvSpPr>
            <p:nvPr/>
          </p:nvSpPr>
          <p:spPr bwMode="auto">
            <a:xfrm>
              <a:off x="2484" y="2627"/>
              <a:ext cx="192" cy="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楷体_GB2312" pitchFamily="49" charset="-122"/>
                  <a:ea typeface="楷体_GB2312" pitchFamily="49" charset="-122"/>
                  <a:cs typeface="Times New Roman" panose="02020603050405020304" pitchFamily="18" charset="0"/>
                </a:rPr>
                <a:t>1</a:t>
              </a:r>
            </a:p>
          </p:txBody>
        </p:sp>
        <p:sp>
          <p:nvSpPr>
            <p:cNvPr id="407584" name="Rectangle 32"/>
            <p:cNvSpPr>
              <a:spLocks noChangeArrowheads="1"/>
            </p:cNvSpPr>
            <p:nvPr/>
          </p:nvSpPr>
          <p:spPr bwMode="auto">
            <a:xfrm>
              <a:off x="2200" y="2572"/>
              <a:ext cx="284" cy="3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1</a:t>
              </a:r>
            </a:p>
          </p:txBody>
        </p:sp>
        <p:sp>
          <p:nvSpPr>
            <p:cNvPr id="407585" name="Line 33"/>
            <p:cNvSpPr>
              <a:spLocks noChangeShapeType="1"/>
            </p:cNvSpPr>
            <p:nvPr/>
          </p:nvSpPr>
          <p:spPr bwMode="auto">
            <a:xfrm>
              <a:off x="2200" y="2105"/>
              <a:ext cx="1451" cy="0"/>
            </a:xfrm>
            <a:prstGeom prst="line">
              <a:avLst/>
            </a:prstGeom>
            <a:noFill/>
            <a:ln w="254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7586" name="Line 34"/>
            <p:cNvSpPr>
              <a:spLocks noChangeShapeType="1"/>
            </p:cNvSpPr>
            <p:nvPr/>
          </p:nvSpPr>
          <p:spPr bwMode="auto">
            <a:xfrm>
              <a:off x="2200" y="3770"/>
              <a:ext cx="1451" cy="0"/>
            </a:xfrm>
            <a:prstGeom prst="line">
              <a:avLst/>
            </a:prstGeom>
            <a:noFill/>
            <a:ln w="254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7587" name="Line 35"/>
            <p:cNvSpPr>
              <a:spLocks noChangeShapeType="1"/>
            </p:cNvSpPr>
            <p:nvPr/>
          </p:nvSpPr>
          <p:spPr bwMode="auto">
            <a:xfrm>
              <a:off x="2200" y="2105"/>
              <a:ext cx="0" cy="1665"/>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7588" name="Line 36"/>
            <p:cNvSpPr>
              <a:spLocks noChangeShapeType="1"/>
            </p:cNvSpPr>
            <p:nvPr/>
          </p:nvSpPr>
          <p:spPr bwMode="auto">
            <a:xfrm>
              <a:off x="3651" y="2105"/>
              <a:ext cx="0" cy="1665"/>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7589" name="Line 37"/>
            <p:cNvSpPr>
              <a:spLocks noChangeShapeType="1"/>
            </p:cNvSpPr>
            <p:nvPr/>
          </p:nvSpPr>
          <p:spPr bwMode="auto">
            <a:xfrm>
              <a:off x="2200" y="2559"/>
              <a:ext cx="1428"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7590" name="Line 38"/>
            <p:cNvSpPr>
              <a:spLocks noChangeShapeType="1"/>
            </p:cNvSpPr>
            <p:nvPr/>
          </p:nvSpPr>
          <p:spPr bwMode="auto">
            <a:xfrm>
              <a:off x="2484" y="2105"/>
              <a:ext cx="0" cy="1665"/>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7591" name="Line 39"/>
            <p:cNvSpPr>
              <a:spLocks noChangeShapeType="1"/>
            </p:cNvSpPr>
            <p:nvPr/>
          </p:nvSpPr>
          <p:spPr bwMode="auto">
            <a:xfrm>
              <a:off x="2761" y="2105"/>
              <a:ext cx="0" cy="1665"/>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7592" name="Line 40"/>
            <p:cNvSpPr>
              <a:spLocks noChangeShapeType="1"/>
            </p:cNvSpPr>
            <p:nvPr/>
          </p:nvSpPr>
          <p:spPr bwMode="auto">
            <a:xfrm>
              <a:off x="3220" y="2105"/>
              <a:ext cx="0" cy="1665"/>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7593" name="Line 41"/>
            <p:cNvSpPr>
              <a:spLocks noChangeShapeType="1"/>
            </p:cNvSpPr>
            <p:nvPr/>
          </p:nvSpPr>
          <p:spPr bwMode="auto">
            <a:xfrm>
              <a:off x="2200" y="2909"/>
              <a:ext cx="1451" cy="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7594" name="Line 42"/>
            <p:cNvSpPr>
              <a:spLocks noChangeShapeType="1"/>
            </p:cNvSpPr>
            <p:nvPr/>
          </p:nvSpPr>
          <p:spPr bwMode="auto">
            <a:xfrm>
              <a:off x="2200" y="3196"/>
              <a:ext cx="1451" cy="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7595" name="Line 43"/>
            <p:cNvSpPr>
              <a:spLocks noChangeShapeType="1"/>
            </p:cNvSpPr>
            <p:nvPr/>
          </p:nvSpPr>
          <p:spPr bwMode="auto">
            <a:xfrm>
              <a:off x="2200" y="3483"/>
              <a:ext cx="1451" cy="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7596" name="Rectangle 44"/>
            <p:cNvSpPr>
              <a:spLocks noChangeArrowheads="1"/>
            </p:cNvSpPr>
            <p:nvPr/>
          </p:nvSpPr>
          <p:spPr bwMode="auto">
            <a:xfrm>
              <a:off x="3220" y="2609"/>
              <a:ext cx="544" cy="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zh-CN" altLang="en-US" sz="2000">
                  <a:solidFill>
                    <a:srgbClr val="000066"/>
                  </a:solidFill>
                  <a:latin typeface="楷体_GB2312" pitchFamily="49" charset="-122"/>
                  <a:ea typeface="楷体_GB2312" pitchFamily="49" charset="-122"/>
                  <a:cs typeface="Times New Roman" panose="02020603050405020304" pitchFamily="18" charset="0"/>
                </a:rPr>
                <a:t>不变</a:t>
              </a:r>
            </a:p>
          </p:txBody>
        </p:sp>
        <p:sp>
          <p:nvSpPr>
            <p:cNvPr id="407597" name="Rectangle 45"/>
            <p:cNvSpPr>
              <a:spLocks noChangeArrowheads="1"/>
            </p:cNvSpPr>
            <p:nvPr/>
          </p:nvSpPr>
          <p:spPr bwMode="auto">
            <a:xfrm>
              <a:off x="2835" y="2259"/>
              <a:ext cx="326"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i="1">
                  <a:solidFill>
                    <a:srgbClr val="000066"/>
                  </a:solidFill>
                  <a:latin typeface="Times New Roman" panose="02020603050405020304" pitchFamily="18" charset="0"/>
                  <a:ea typeface="楷体_GB2312" pitchFamily="49" charset="-122"/>
                  <a:cs typeface="Times New Roman" panose="02020603050405020304" pitchFamily="18" charset="0"/>
                </a:rPr>
                <a:t>Q</a:t>
              </a:r>
              <a:endPar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endParaRPr>
            </a:p>
          </p:txBody>
        </p:sp>
      </p:grpSp>
      <p:grpSp>
        <p:nvGrpSpPr>
          <p:cNvPr id="407601" name="Group 49"/>
          <p:cNvGrpSpPr>
            <a:grpSpLocks/>
          </p:cNvGrpSpPr>
          <p:nvPr/>
        </p:nvGrpSpPr>
        <p:grpSpPr bwMode="auto">
          <a:xfrm>
            <a:off x="2592388" y="5699125"/>
            <a:ext cx="4464050" cy="457200"/>
            <a:chOff x="1633" y="3590"/>
            <a:chExt cx="2812" cy="288"/>
          </a:xfrm>
        </p:grpSpPr>
        <p:sp>
          <p:nvSpPr>
            <p:cNvPr id="407598" name="Rectangle 46"/>
            <p:cNvSpPr>
              <a:spLocks noChangeArrowheads="1"/>
            </p:cNvSpPr>
            <p:nvPr/>
          </p:nvSpPr>
          <p:spPr bwMode="auto">
            <a:xfrm>
              <a:off x="1633" y="3590"/>
              <a:ext cx="28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400">
                  <a:solidFill>
                    <a:srgbClr val="000066"/>
                  </a:solidFill>
                  <a:latin typeface="Tahoma" panose="020B0604030504040204" pitchFamily="34" charset="0"/>
                  <a:ea typeface="楷体_GB2312" pitchFamily="49" charset="-122"/>
                </a:rPr>
                <a:t>约束条件</a:t>
              </a:r>
              <a:r>
                <a:rPr lang="en-US" altLang="zh-CN" sz="2400">
                  <a:solidFill>
                    <a:srgbClr val="000066"/>
                  </a:solidFill>
                  <a:latin typeface="Tahoma" panose="020B0604030504040204" pitchFamily="34" charset="0"/>
                  <a:ea typeface="楷体_GB2312" pitchFamily="49" charset="-122"/>
                </a:rPr>
                <a:t>:     </a:t>
              </a:r>
              <a:r>
                <a:rPr lang="en-US" altLang="zh-CN" sz="2400" i="1">
                  <a:solidFill>
                    <a:srgbClr val="000066"/>
                  </a:solidFill>
                  <a:latin typeface="Tahoma" panose="020B0604030504040204" pitchFamily="34" charset="0"/>
                  <a:ea typeface="楷体_GB2312" pitchFamily="49" charset="-122"/>
                </a:rPr>
                <a:t>  </a:t>
              </a:r>
              <a:r>
                <a:rPr lang="en-US" altLang="zh-CN" sz="2400" i="1">
                  <a:solidFill>
                    <a:srgbClr val="000066"/>
                  </a:solidFill>
                  <a:latin typeface="Times New Roman" panose="02020603050405020304" pitchFamily="18" charset="0"/>
                  <a:ea typeface="楷体_GB2312" pitchFamily="49" charset="-122"/>
                </a:rPr>
                <a:t>S </a:t>
              </a:r>
              <a:r>
                <a:rPr lang="en-US" altLang="zh-CN" sz="2400">
                  <a:solidFill>
                    <a:srgbClr val="000066"/>
                  </a:solidFill>
                  <a:latin typeface="Times New Roman" panose="02020603050405020304" pitchFamily="18" charset="0"/>
                  <a:ea typeface="楷体_GB2312" pitchFamily="49" charset="-122"/>
                </a:rPr>
                <a:t>+</a:t>
              </a:r>
              <a:r>
                <a:rPr lang="en-US" altLang="zh-CN" sz="2400" i="1">
                  <a:solidFill>
                    <a:srgbClr val="000066"/>
                  </a:solidFill>
                  <a:latin typeface="Times New Roman" panose="02020603050405020304" pitchFamily="18" charset="0"/>
                  <a:ea typeface="楷体_GB2312" pitchFamily="49" charset="-122"/>
                </a:rPr>
                <a:t>R = </a:t>
              </a:r>
              <a:r>
                <a:rPr lang="en-US" altLang="zh-CN" sz="2400">
                  <a:solidFill>
                    <a:srgbClr val="000066"/>
                  </a:solidFill>
                  <a:latin typeface="Times New Roman" panose="02020603050405020304" pitchFamily="18" charset="0"/>
                  <a:ea typeface="楷体_GB2312" pitchFamily="49" charset="-122"/>
                </a:rPr>
                <a:t>1</a:t>
              </a:r>
            </a:p>
          </p:txBody>
        </p:sp>
        <p:sp>
          <p:nvSpPr>
            <p:cNvPr id="407599" name="Line 47"/>
            <p:cNvSpPr>
              <a:spLocks noChangeShapeType="1"/>
            </p:cNvSpPr>
            <p:nvPr/>
          </p:nvSpPr>
          <p:spPr bwMode="auto">
            <a:xfrm>
              <a:off x="2925" y="3657"/>
              <a:ext cx="136"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7600" name="Line 48"/>
            <p:cNvSpPr>
              <a:spLocks noChangeShapeType="1"/>
            </p:cNvSpPr>
            <p:nvPr/>
          </p:nvSpPr>
          <p:spPr bwMode="auto">
            <a:xfrm>
              <a:off x="3198" y="3657"/>
              <a:ext cx="136"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spTree>
    <p:extLst>
      <p:ext uri="{BB962C8B-B14F-4D97-AF65-F5344CB8AC3E}">
        <p14:creationId xmlns:p14="http://schemas.microsoft.com/office/powerpoint/2010/main" val="38546075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07554"/>
                                        </p:tgtEl>
                                        <p:attrNameLst>
                                          <p:attrName>style.visibility</p:attrName>
                                        </p:attrNameLst>
                                      </p:cBhvr>
                                      <p:to>
                                        <p:strVal val="visible"/>
                                      </p:to>
                                    </p:set>
                                    <p:animEffect transition="in" filter="wipe(left)">
                                      <p:cBhvr>
                                        <p:cTn id="7" dur="500"/>
                                        <p:tgtEl>
                                          <p:spTgt spid="4075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07564"/>
                                        </p:tgtEl>
                                        <p:attrNameLst>
                                          <p:attrName>style.visibility</p:attrName>
                                        </p:attrNameLst>
                                      </p:cBhvr>
                                      <p:to>
                                        <p:strVal val="visible"/>
                                      </p:to>
                                    </p:set>
                                    <p:animEffect transition="in" filter="wipe(up)">
                                      <p:cBhvr>
                                        <p:cTn id="12" dur="500"/>
                                        <p:tgtEl>
                                          <p:spTgt spid="40756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407601"/>
                                        </p:tgtEl>
                                        <p:attrNameLst>
                                          <p:attrName>style.visibility</p:attrName>
                                        </p:attrNameLst>
                                      </p:cBhvr>
                                      <p:to>
                                        <p:strVal val="visible"/>
                                      </p:to>
                                    </p:set>
                                    <p:animEffect transition="in" filter="strips(downRight)">
                                      <p:cBhvr>
                                        <p:cTn id="17" dur="500"/>
                                        <p:tgtEl>
                                          <p:spTgt spid="40760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407560"/>
                                        </p:tgtEl>
                                        <p:attrNameLst>
                                          <p:attrName>style.visibility</p:attrName>
                                        </p:attrNameLst>
                                      </p:cBhvr>
                                      <p:to>
                                        <p:strVal val="visible"/>
                                      </p:to>
                                    </p:set>
                                    <p:animEffect transition="in" filter="wipe(up)">
                                      <p:cBhvr>
                                        <p:cTn id="22" dur="500"/>
                                        <p:tgtEl>
                                          <p:spTgt spid="4075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8" name="Rectangle 4"/>
          <p:cNvSpPr>
            <a:spLocks noChangeArrowheads="1"/>
          </p:cNvSpPr>
          <p:nvPr/>
        </p:nvSpPr>
        <p:spPr bwMode="auto">
          <a:xfrm>
            <a:off x="146050" y="620713"/>
            <a:ext cx="8997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kumimoji="1" lang="en-US" altLang="zh-CN" sz="2400">
                <a:solidFill>
                  <a:srgbClr val="000066"/>
                </a:solidFill>
                <a:latin typeface="Times New Roman" panose="02020603050405020304" pitchFamily="18" charset="0"/>
                <a:ea typeface="楷体_GB2312" pitchFamily="49" charset="-122"/>
              </a:rPr>
              <a:t>   </a:t>
            </a:r>
            <a:r>
              <a:rPr kumimoji="1" lang="zh-CN" altLang="en-US" sz="2400">
                <a:solidFill>
                  <a:srgbClr val="000066"/>
                </a:solidFill>
                <a:latin typeface="Times New Roman" panose="02020603050405020304" pitchFamily="18" charset="0"/>
                <a:ea typeface="楷体_GB2312" pitchFamily="49" charset="-122"/>
              </a:rPr>
              <a:t>例  运用基本</a:t>
            </a:r>
            <a:r>
              <a:rPr kumimoji="1" lang="en-US" altLang="zh-CN" sz="2400">
                <a:solidFill>
                  <a:srgbClr val="000066"/>
                </a:solidFill>
                <a:latin typeface="Times New Roman" panose="02020603050405020304" pitchFamily="18" charset="0"/>
                <a:ea typeface="楷体_GB2312" pitchFamily="49" charset="-122"/>
              </a:rPr>
              <a:t>SR</a:t>
            </a:r>
            <a:r>
              <a:rPr kumimoji="1" lang="zh-CN" altLang="en-US" sz="2400">
                <a:solidFill>
                  <a:srgbClr val="000066"/>
                </a:solidFill>
                <a:latin typeface="Times New Roman" panose="02020603050405020304" pitchFamily="18" charset="0"/>
                <a:ea typeface="楷体_GB2312" pitchFamily="49" charset="-122"/>
              </a:rPr>
              <a:t>锁存器消除机械开关触点抖动引起的脉冲输出。 </a:t>
            </a:r>
          </a:p>
        </p:txBody>
      </p:sp>
      <p:graphicFrame>
        <p:nvGraphicFramePr>
          <p:cNvPr id="466949" name="Object 5"/>
          <p:cNvGraphicFramePr>
            <a:graphicFrameLocks noChangeAspect="1"/>
          </p:cNvGraphicFramePr>
          <p:nvPr/>
        </p:nvGraphicFramePr>
        <p:xfrm>
          <a:off x="1547813" y="1700213"/>
          <a:ext cx="5688012" cy="3827462"/>
        </p:xfrm>
        <a:graphic>
          <a:graphicData uri="http://schemas.openxmlformats.org/presentationml/2006/ole">
            <mc:AlternateContent xmlns:mc="http://schemas.openxmlformats.org/markup-compatibility/2006">
              <mc:Choice xmlns:v="urn:schemas-microsoft-com:vml" Requires="v">
                <p:oleObj spid="_x0000_s14340" name="图片" r:id="rId3" imgW="3276720" imgH="1924200" progId="Word.Picture.8">
                  <p:embed/>
                </p:oleObj>
              </mc:Choice>
              <mc:Fallback>
                <p:oleObj name="图片" r:id="rId3" imgW="3276720" imgH="1924200" progId="Word.Picture.8">
                  <p:embed/>
                  <p:pic>
                    <p:nvPicPr>
                      <p:cNvPr id="466949"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813" y="1700213"/>
                        <a:ext cx="5688012" cy="3827462"/>
                      </a:xfrm>
                      <a:prstGeom prst="rect">
                        <a:avLst/>
                      </a:prstGeom>
                      <a:solidFill>
                        <a:schemeClr val="bg1"/>
                      </a:solidFill>
                      <a:ln w="9525">
                        <a:solidFill>
                          <a:srgbClr val="0000CC"/>
                        </a:solidFill>
                        <a:miter lim="800000"/>
                        <a:headEnd/>
                        <a:tailEnd/>
                      </a:ln>
                    </p:spPr>
                  </p:pic>
                </p:oleObj>
              </mc:Fallback>
            </mc:AlternateContent>
          </a:graphicData>
        </a:graphic>
      </p:graphicFrame>
    </p:spTree>
    <p:extLst>
      <p:ext uri="{BB962C8B-B14F-4D97-AF65-F5344CB8AC3E}">
        <p14:creationId xmlns:p14="http://schemas.microsoft.com/office/powerpoint/2010/main" val="35041850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66949"/>
                                        </p:tgtEl>
                                        <p:attrNameLst>
                                          <p:attrName>style.visibility</p:attrName>
                                        </p:attrNameLst>
                                      </p:cBhvr>
                                      <p:to>
                                        <p:strVal val="visible"/>
                                      </p:to>
                                    </p:set>
                                    <p:animEffect transition="in" filter="wipe(left)">
                                      <p:cBhvr>
                                        <p:cTn id="7" dur="500"/>
                                        <p:tgtEl>
                                          <p:spTgt spid="4669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4" name="Rectangle 4"/>
          <p:cNvSpPr>
            <a:spLocks noChangeArrowheads="1"/>
          </p:cNvSpPr>
          <p:nvPr/>
        </p:nvSpPr>
        <p:spPr bwMode="auto">
          <a:xfrm>
            <a:off x="4535488" y="2914650"/>
            <a:ext cx="792162" cy="1846263"/>
          </a:xfrm>
          <a:prstGeom prst="rect">
            <a:avLst/>
          </a:prstGeom>
          <a:solidFill>
            <a:srgbClr val="99FF99">
              <a:alpha val="49001"/>
            </a:srgbClr>
          </a:solidFill>
          <a:ln>
            <a:noFill/>
          </a:ln>
          <a:effectLst/>
          <a:extLs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605" name="Rectangle 5"/>
          <p:cNvSpPr>
            <a:spLocks noChangeArrowheads="1"/>
          </p:cNvSpPr>
          <p:nvPr/>
        </p:nvSpPr>
        <p:spPr bwMode="auto">
          <a:xfrm>
            <a:off x="0" y="2252663"/>
            <a:ext cx="9144000" cy="0"/>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09609" name="AutoShape 9"/>
          <p:cNvSpPr>
            <a:spLocks noChangeArrowheads="1"/>
          </p:cNvSpPr>
          <p:nvPr/>
        </p:nvSpPr>
        <p:spPr bwMode="auto">
          <a:xfrm>
            <a:off x="4464050" y="4292600"/>
            <a:ext cx="4464050" cy="720725"/>
          </a:xfrm>
          <a:prstGeom prst="roundRect">
            <a:avLst>
              <a:gd name="adj" fmla="val 16667"/>
            </a:avLst>
          </a:prstGeom>
          <a:noFill/>
          <a:ln w="19050" algn="ctr">
            <a:solidFill>
              <a:srgbClr val="CC3399"/>
            </a:solidFill>
            <a:prstDash val="dash"/>
            <a:round/>
            <a:headEnd/>
            <a:tailEnd/>
          </a:ln>
          <a:effectLst/>
          <a:extLst>
            <a:ext uri="{909E8E84-426E-40DD-AFC4-6F175D3DCCD1}">
              <a14:hiddenFill xmlns:a14="http://schemas.microsoft.com/office/drawing/2010/main">
                <a:solidFill>
                  <a:srgbClr val="0099FF">
                    <a:alpha val="47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409611" name="Object 11"/>
          <p:cNvGraphicFramePr>
            <a:graphicFrameLocks noChangeAspect="1"/>
          </p:cNvGraphicFramePr>
          <p:nvPr/>
        </p:nvGraphicFramePr>
        <p:xfrm>
          <a:off x="611188" y="2060575"/>
          <a:ext cx="2808287" cy="3429000"/>
        </p:xfrm>
        <a:graphic>
          <a:graphicData uri="http://schemas.openxmlformats.org/presentationml/2006/ole">
            <mc:AlternateContent xmlns:mc="http://schemas.openxmlformats.org/markup-compatibility/2006">
              <mc:Choice xmlns:v="urn:schemas-microsoft-com:vml" Requires="v">
                <p:oleObj spid="_x0000_s15366" name="图片" r:id="rId4" imgW="1504800" imgH="1866960" progId="Word.Picture.8">
                  <p:embed/>
                </p:oleObj>
              </mc:Choice>
              <mc:Fallback>
                <p:oleObj name="图片" r:id="rId4" imgW="1504800" imgH="1866960" progId="Word.Picture.8">
                  <p:embed/>
                  <p:pic>
                    <p:nvPicPr>
                      <p:cNvPr id="409611" name="Object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188" y="2060575"/>
                        <a:ext cx="2808287" cy="3429000"/>
                      </a:xfrm>
                      <a:prstGeom prst="rect">
                        <a:avLst/>
                      </a:prstGeom>
                      <a:noFill/>
                      <a:ln w="28575">
                        <a:solidFill>
                          <a:srgbClr val="3399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9615" name="Object 15"/>
          <p:cNvGraphicFramePr>
            <a:graphicFrameLocks noChangeAspect="1"/>
          </p:cNvGraphicFramePr>
          <p:nvPr/>
        </p:nvGraphicFramePr>
        <p:xfrm>
          <a:off x="4211638" y="2852738"/>
          <a:ext cx="4500562" cy="2054225"/>
        </p:xfrm>
        <a:graphic>
          <a:graphicData uri="http://schemas.openxmlformats.org/presentationml/2006/ole">
            <mc:AlternateContent xmlns:mc="http://schemas.openxmlformats.org/markup-compatibility/2006">
              <mc:Choice xmlns:v="urn:schemas-microsoft-com:vml" Requires="v">
                <p:oleObj spid="_x0000_s15367" name="图片" r:id="rId6" imgW="2467356" imgH="943356" progId="Word.Picture.8">
                  <p:embed/>
                </p:oleObj>
              </mc:Choice>
              <mc:Fallback>
                <p:oleObj name="图片" r:id="rId6" imgW="2467356" imgH="943356" progId="Word.Picture.8">
                  <p:embed/>
                  <p:pic>
                    <p:nvPicPr>
                      <p:cNvPr id="409615" name="Object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11638" y="2852738"/>
                        <a:ext cx="4500562" cy="2054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9616" name="Rectangle 16"/>
          <p:cNvSpPr>
            <a:spLocks noChangeArrowheads="1"/>
          </p:cNvSpPr>
          <p:nvPr/>
        </p:nvSpPr>
        <p:spPr bwMode="auto">
          <a:xfrm>
            <a:off x="6192838" y="2887663"/>
            <a:ext cx="1125537" cy="1908175"/>
          </a:xfrm>
          <a:prstGeom prst="rect">
            <a:avLst/>
          </a:prstGeom>
          <a:solidFill>
            <a:srgbClr val="CC6600">
              <a:alpha val="10001"/>
            </a:srgbClr>
          </a:solidFill>
          <a:ln>
            <a:noFill/>
          </a:ln>
          <a:effectLst/>
          <a:extLst>
            <a:ext uri="{91240B29-F687-4F45-9708-019B960494DF}">
              <a14:hiddenLine xmlns:a14="http://schemas.microsoft.com/office/drawing/2010/main" w="38100" algn="ctr">
                <a:solidFill>
                  <a:srgbClr val="FF993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617" name="Rectangle 17"/>
          <p:cNvSpPr>
            <a:spLocks noChangeArrowheads="1"/>
          </p:cNvSpPr>
          <p:nvPr/>
        </p:nvSpPr>
        <p:spPr bwMode="auto">
          <a:xfrm>
            <a:off x="5327650" y="2949575"/>
            <a:ext cx="360363" cy="1846263"/>
          </a:xfrm>
          <a:prstGeom prst="rect">
            <a:avLst/>
          </a:prstGeom>
          <a:solidFill>
            <a:srgbClr val="FFFF00">
              <a:alpha val="53000"/>
            </a:srgbClr>
          </a:solidFill>
          <a:ln>
            <a:noFill/>
          </a:ln>
          <a:effectLst/>
          <a:extLs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618" name="Rectangle 18"/>
          <p:cNvSpPr>
            <a:spLocks noChangeArrowheads="1"/>
          </p:cNvSpPr>
          <p:nvPr/>
        </p:nvSpPr>
        <p:spPr bwMode="auto">
          <a:xfrm>
            <a:off x="5688013" y="2949575"/>
            <a:ext cx="504825" cy="1846263"/>
          </a:xfrm>
          <a:prstGeom prst="rect">
            <a:avLst/>
          </a:prstGeom>
          <a:solidFill>
            <a:srgbClr val="0066FF">
              <a:alpha val="47000"/>
            </a:srgbClr>
          </a:solidFill>
          <a:ln>
            <a:noFill/>
          </a:ln>
          <a:effectLst/>
          <a:extLs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619" name="Rectangle 19"/>
          <p:cNvSpPr>
            <a:spLocks noChangeArrowheads="1"/>
          </p:cNvSpPr>
          <p:nvPr/>
        </p:nvSpPr>
        <p:spPr bwMode="auto">
          <a:xfrm>
            <a:off x="7308850" y="2924175"/>
            <a:ext cx="360363" cy="1908175"/>
          </a:xfrm>
          <a:prstGeom prst="rect">
            <a:avLst/>
          </a:prstGeom>
          <a:solidFill>
            <a:srgbClr val="6699FF">
              <a:alpha val="47000"/>
            </a:srgbClr>
          </a:solidFill>
          <a:ln>
            <a:noFill/>
          </a:ln>
          <a:effectLst/>
          <a:extLs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9620" name="Rectangle 20"/>
          <p:cNvSpPr>
            <a:spLocks noChangeArrowheads="1"/>
          </p:cNvSpPr>
          <p:nvPr/>
        </p:nvSpPr>
        <p:spPr bwMode="auto">
          <a:xfrm>
            <a:off x="7669213" y="2889250"/>
            <a:ext cx="539750" cy="1943100"/>
          </a:xfrm>
          <a:prstGeom prst="rect">
            <a:avLst/>
          </a:prstGeom>
          <a:solidFill>
            <a:srgbClr val="FF0066">
              <a:alpha val="24001"/>
            </a:srgbClr>
          </a:solidFill>
          <a:ln>
            <a:noFill/>
          </a:ln>
          <a:effectLst/>
          <a:extLs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extLst>
      <p:ext uri="{BB962C8B-B14F-4D97-AF65-F5344CB8AC3E}">
        <p14:creationId xmlns:p14="http://schemas.microsoft.com/office/powerpoint/2010/main" val="21564841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09611"/>
                                        </p:tgtEl>
                                        <p:attrNameLst>
                                          <p:attrName>style.visibility</p:attrName>
                                        </p:attrNameLst>
                                      </p:cBhvr>
                                      <p:to>
                                        <p:strVal val="visible"/>
                                      </p:to>
                                    </p:set>
                                    <p:animEffect transition="in" filter="wipe(left)">
                                      <p:cBhvr>
                                        <p:cTn id="7" dur="500"/>
                                        <p:tgtEl>
                                          <p:spTgt spid="4096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09615"/>
                                        </p:tgtEl>
                                        <p:attrNameLst>
                                          <p:attrName>style.visibility</p:attrName>
                                        </p:attrNameLst>
                                      </p:cBhvr>
                                      <p:to>
                                        <p:strVal val="visible"/>
                                      </p:to>
                                    </p:set>
                                    <p:animEffect transition="in" filter="wipe(left)">
                                      <p:cBhvr>
                                        <p:cTn id="12" dur="500"/>
                                        <p:tgtEl>
                                          <p:spTgt spid="4096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6" fill="hold" nodeType="clickEffect">
                                  <p:stCondLst>
                                    <p:cond delay="0"/>
                                  </p:stCondLst>
                                  <p:childTnLst>
                                    <p:set>
                                      <p:cBhvr>
                                        <p:cTn id="16" dur="1" fill="hold">
                                          <p:stCondLst>
                                            <p:cond delay="0"/>
                                          </p:stCondLst>
                                        </p:cTn>
                                        <p:tgtEl>
                                          <p:spTgt spid="409609"/>
                                        </p:tgtEl>
                                        <p:attrNameLst>
                                          <p:attrName>style.visibility</p:attrName>
                                        </p:attrNameLst>
                                      </p:cBhvr>
                                      <p:to>
                                        <p:strVal val="visible"/>
                                      </p:to>
                                    </p:set>
                                    <p:animEffect transition="in" filter="barn(inHorizontal)">
                                      <p:cBhvr>
                                        <p:cTn id="17" dur="500"/>
                                        <p:tgtEl>
                                          <p:spTgt spid="409609"/>
                                        </p:tgtEl>
                                      </p:cBhvr>
                                    </p:animEffect>
                                  </p:childTnLst>
                                  <p:subTnLst>
                                    <p:set>
                                      <p:cBhvr override="childStyle">
                                        <p:cTn dur="1" fill="hold" display="0" masterRel="nextClick" afterEffect="1"/>
                                        <p:tgtEl>
                                          <p:spTgt spid="409609"/>
                                        </p:tgtEl>
                                        <p:attrNameLst>
                                          <p:attrName>style.visibility</p:attrName>
                                        </p:attrNameLst>
                                      </p:cBhvr>
                                      <p:to>
                                        <p:strVal val="hidden"/>
                                      </p:to>
                                    </p:set>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409604"/>
                                        </p:tgtEl>
                                        <p:attrNameLst>
                                          <p:attrName>style.visibility</p:attrName>
                                        </p:attrNameLst>
                                      </p:cBhvr>
                                      <p:to>
                                        <p:strVal val="visible"/>
                                      </p:to>
                                    </p:set>
                                    <p:animEffect transition="in" filter="box(in)">
                                      <p:cBhvr>
                                        <p:cTn id="22" dur="500"/>
                                        <p:tgtEl>
                                          <p:spTgt spid="40960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409617"/>
                                        </p:tgtEl>
                                        <p:attrNameLst>
                                          <p:attrName>style.visibility</p:attrName>
                                        </p:attrNameLst>
                                      </p:cBhvr>
                                      <p:to>
                                        <p:strVal val="visible"/>
                                      </p:to>
                                    </p:set>
                                    <p:animEffect transition="in" filter="box(in)">
                                      <p:cBhvr>
                                        <p:cTn id="27" dur="500"/>
                                        <p:tgtEl>
                                          <p:spTgt spid="40961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409618"/>
                                        </p:tgtEl>
                                        <p:attrNameLst>
                                          <p:attrName>style.visibility</p:attrName>
                                        </p:attrNameLst>
                                      </p:cBhvr>
                                      <p:to>
                                        <p:strVal val="visible"/>
                                      </p:to>
                                    </p:set>
                                    <p:animEffect transition="in" filter="box(in)">
                                      <p:cBhvr>
                                        <p:cTn id="32" dur="500"/>
                                        <p:tgtEl>
                                          <p:spTgt spid="40961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nodeType="clickEffect">
                                  <p:stCondLst>
                                    <p:cond delay="0"/>
                                  </p:stCondLst>
                                  <p:childTnLst>
                                    <p:set>
                                      <p:cBhvr>
                                        <p:cTn id="36" dur="1" fill="hold">
                                          <p:stCondLst>
                                            <p:cond delay="0"/>
                                          </p:stCondLst>
                                        </p:cTn>
                                        <p:tgtEl>
                                          <p:spTgt spid="409616"/>
                                        </p:tgtEl>
                                        <p:attrNameLst>
                                          <p:attrName>style.visibility</p:attrName>
                                        </p:attrNameLst>
                                      </p:cBhvr>
                                      <p:to>
                                        <p:strVal val="visible"/>
                                      </p:to>
                                    </p:set>
                                    <p:animEffect transition="in" filter="box(in)">
                                      <p:cBhvr>
                                        <p:cTn id="37" dur="500"/>
                                        <p:tgtEl>
                                          <p:spTgt spid="40961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nodeType="clickEffect">
                                  <p:stCondLst>
                                    <p:cond delay="0"/>
                                  </p:stCondLst>
                                  <p:childTnLst>
                                    <p:set>
                                      <p:cBhvr>
                                        <p:cTn id="41" dur="1" fill="hold">
                                          <p:stCondLst>
                                            <p:cond delay="0"/>
                                          </p:stCondLst>
                                        </p:cTn>
                                        <p:tgtEl>
                                          <p:spTgt spid="409619"/>
                                        </p:tgtEl>
                                        <p:attrNameLst>
                                          <p:attrName>style.visibility</p:attrName>
                                        </p:attrNameLst>
                                      </p:cBhvr>
                                      <p:to>
                                        <p:strVal val="visible"/>
                                      </p:to>
                                    </p:set>
                                    <p:animEffect transition="in" filter="box(in)">
                                      <p:cBhvr>
                                        <p:cTn id="42" dur="500"/>
                                        <p:tgtEl>
                                          <p:spTgt spid="40961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16" fill="hold" nodeType="clickEffect">
                                  <p:stCondLst>
                                    <p:cond delay="0"/>
                                  </p:stCondLst>
                                  <p:childTnLst>
                                    <p:set>
                                      <p:cBhvr>
                                        <p:cTn id="46" dur="1" fill="hold">
                                          <p:stCondLst>
                                            <p:cond delay="0"/>
                                          </p:stCondLst>
                                        </p:cTn>
                                        <p:tgtEl>
                                          <p:spTgt spid="409620"/>
                                        </p:tgtEl>
                                        <p:attrNameLst>
                                          <p:attrName>style.visibility</p:attrName>
                                        </p:attrNameLst>
                                      </p:cBhvr>
                                      <p:to>
                                        <p:strVal val="visible"/>
                                      </p:to>
                                    </p:set>
                                    <p:animEffect transition="in" filter="box(in)">
                                      <p:cBhvr>
                                        <p:cTn id="47" dur="500"/>
                                        <p:tgtEl>
                                          <p:spTgt spid="4096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2"/>
          <p:cNvSpPr>
            <a:spLocks noChangeArrowheads="1"/>
          </p:cNvSpPr>
          <p:nvPr/>
        </p:nvSpPr>
        <p:spPr bwMode="auto">
          <a:xfrm>
            <a:off x="684213" y="476250"/>
            <a:ext cx="5472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a:solidFill>
                  <a:schemeClr val="accent2"/>
                </a:solidFill>
                <a:ea typeface="楷体_GB2312" pitchFamily="49" charset="-122"/>
                <a:cs typeface="Times New Roman" panose="02020603050405020304" pitchFamily="18" charset="0"/>
              </a:rPr>
              <a:t>5.2.2 </a:t>
            </a:r>
            <a:r>
              <a:rPr kumimoji="0" lang="zh-CN" altLang="en-US">
                <a:solidFill>
                  <a:schemeClr val="accent2"/>
                </a:solidFill>
                <a:ea typeface="楷体_GB2312" pitchFamily="49" charset="-122"/>
                <a:cs typeface="Times New Roman" panose="02020603050405020304" pitchFamily="18" charset="0"/>
              </a:rPr>
              <a:t>门控</a:t>
            </a:r>
            <a:r>
              <a:rPr kumimoji="0" lang="en-US" altLang="zh-CN">
                <a:solidFill>
                  <a:schemeClr val="accent2"/>
                </a:solidFill>
                <a:ea typeface="楷体_GB2312" pitchFamily="49" charset="-122"/>
                <a:cs typeface="Times New Roman" panose="02020603050405020304" pitchFamily="18" charset="0"/>
              </a:rPr>
              <a:t>SR </a:t>
            </a:r>
            <a:r>
              <a:rPr kumimoji="0" lang="zh-CN" altLang="en-US">
                <a:solidFill>
                  <a:schemeClr val="accent2"/>
                </a:solidFill>
                <a:ea typeface="楷体_GB2312" pitchFamily="49" charset="-122"/>
                <a:cs typeface="Times New Roman" panose="02020603050405020304" pitchFamily="18" charset="0"/>
              </a:rPr>
              <a:t>锁存器</a:t>
            </a:r>
          </a:p>
        </p:txBody>
      </p:sp>
      <p:grpSp>
        <p:nvGrpSpPr>
          <p:cNvPr id="411651" name="Group 3"/>
          <p:cNvGrpSpPr>
            <a:grpSpLocks/>
          </p:cNvGrpSpPr>
          <p:nvPr/>
        </p:nvGrpSpPr>
        <p:grpSpPr bwMode="auto">
          <a:xfrm>
            <a:off x="1042988" y="1341438"/>
            <a:ext cx="3959225" cy="4021137"/>
            <a:chOff x="635" y="1434"/>
            <a:chExt cx="2494" cy="2533"/>
          </a:xfrm>
        </p:grpSpPr>
        <p:graphicFrame>
          <p:nvGraphicFramePr>
            <p:cNvPr id="411652" name="Object 4"/>
            <p:cNvGraphicFramePr>
              <a:graphicFrameLocks noChangeAspect="1"/>
            </p:cNvGraphicFramePr>
            <p:nvPr/>
          </p:nvGraphicFramePr>
          <p:xfrm>
            <a:off x="635" y="1897"/>
            <a:ext cx="2494" cy="2070"/>
          </p:xfrm>
          <a:graphic>
            <a:graphicData uri="http://schemas.openxmlformats.org/presentationml/2006/ole">
              <mc:AlternateContent xmlns:mc="http://schemas.openxmlformats.org/markup-compatibility/2006">
                <mc:Choice xmlns:v="urn:schemas-microsoft-com:vml" Requires="v">
                  <p:oleObj spid="_x0000_s16390" name="图片" r:id="rId3" imgW="2305080" imgH="1924200" progId="Word.Picture.8">
                    <p:embed/>
                  </p:oleObj>
                </mc:Choice>
                <mc:Fallback>
                  <p:oleObj name="图片" r:id="rId3" imgW="2305080" imgH="1924200" progId="Word.Picture.8">
                    <p:embed/>
                    <p:pic>
                      <p:nvPicPr>
                        <p:cNvPr id="41165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 y="1897"/>
                          <a:ext cx="2494" cy="2070"/>
                        </a:xfrm>
                        <a:prstGeom prst="rect">
                          <a:avLst/>
                        </a:prstGeom>
                        <a:noFill/>
                        <a:ln w="19050">
                          <a:solidFill>
                            <a:srgbClr val="3399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1653" name="Rectangle 5"/>
            <p:cNvSpPr>
              <a:spLocks noChangeArrowheads="1"/>
            </p:cNvSpPr>
            <p:nvPr/>
          </p:nvSpPr>
          <p:spPr bwMode="auto">
            <a:xfrm>
              <a:off x="1202" y="1434"/>
              <a:ext cx="1290" cy="300"/>
            </a:xfrm>
            <a:prstGeom prst="rect">
              <a:avLst/>
            </a:prstGeom>
            <a:noFill/>
            <a:ln w="19050">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400">
                  <a:solidFill>
                    <a:srgbClr val="000066"/>
                  </a:solidFill>
                  <a:latin typeface="Times New Roman" panose="02020603050405020304" pitchFamily="18" charset="0"/>
                  <a:ea typeface="楷体_GB2312" pitchFamily="49" charset="-122"/>
                </a:rPr>
                <a:t>  1.</a:t>
              </a:r>
              <a:r>
                <a:rPr lang="en-US" altLang="zh-CN" sz="2400">
                  <a:solidFill>
                    <a:srgbClr val="000066"/>
                  </a:solidFill>
                  <a:latin typeface="Tahoma" panose="020B0604030504040204" pitchFamily="34" charset="0"/>
                  <a:ea typeface="楷体_GB2312" pitchFamily="49" charset="-122"/>
                </a:rPr>
                <a:t> </a:t>
              </a:r>
              <a:r>
                <a:rPr lang="zh-CN" altLang="en-US" sz="2400">
                  <a:solidFill>
                    <a:srgbClr val="000066"/>
                  </a:solidFill>
                  <a:latin typeface="Tahoma" panose="020B0604030504040204" pitchFamily="34" charset="0"/>
                  <a:ea typeface="楷体_GB2312" pitchFamily="49" charset="-122"/>
                </a:rPr>
                <a:t>电路结构</a:t>
              </a:r>
            </a:p>
          </p:txBody>
        </p:sp>
      </p:grpSp>
      <p:grpSp>
        <p:nvGrpSpPr>
          <p:cNvPr id="411654" name="Group 6"/>
          <p:cNvGrpSpPr>
            <a:grpSpLocks/>
          </p:cNvGrpSpPr>
          <p:nvPr/>
        </p:nvGrpSpPr>
        <p:grpSpPr bwMode="auto">
          <a:xfrm>
            <a:off x="5745163" y="1485900"/>
            <a:ext cx="2714625" cy="3300413"/>
            <a:chOff x="3619" y="1480"/>
            <a:chExt cx="1710" cy="2079"/>
          </a:xfrm>
        </p:grpSpPr>
        <p:graphicFrame>
          <p:nvGraphicFramePr>
            <p:cNvPr id="411655" name="Object 7"/>
            <p:cNvGraphicFramePr>
              <a:graphicFrameLocks noChangeAspect="1"/>
            </p:cNvGraphicFramePr>
            <p:nvPr/>
          </p:nvGraphicFramePr>
          <p:xfrm>
            <a:off x="3674" y="2568"/>
            <a:ext cx="1611" cy="991"/>
          </p:xfrm>
          <a:graphic>
            <a:graphicData uri="http://schemas.openxmlformats.org/presentationml/2006/ole">
              <mc:AlternateContent xmlns:mc="http://schemas.openxmlformats.org/markup-compatibility/2006">
                <mc:Choice xmlns:v="urn:schemas-microsoft-com:vml" Requires="v">
                  <p:oleObj spid="_x0000_s16391" name="图片" r:id="rId5" imgW="1343160" imgH="828720" progId="Word.Picture.8">
                    <p:embed/>
                  </p:oleObj>
                </mc:Choice>
                <mc:Fallback>
                  <p:oleObj name="图片" r:id="rId5" imgW="1343160" imgH="828720" progId="Word.Picture.8">
                    <p:embed/>
                    <p:pic>
                      <p:nvPicPr>
                        <p:cNvPr id="411655"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74" y="2568"/>
                          <a:ext cx="1611" cy="991"/>
                        </a:xfrm>
                        <a:prstGeom prst="rect">
                          <a:avLst/>
                        </a:prstGeom>
                        <a:noFill/>
                        <a:ln w="19050">
                          <a:solidFill>
                            <a:srgbClr val="3399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1656" name="Rectangle 8"/>
            <p:cNvSpPr>
              <a:spLocks noChangeArrowheads="1"/>
            </p:cNvSpPr>
            <p:nvPr/>
          </p:nvSpPr>
          <p:spPr bwMode="auto">
            <a:xfrm>
              <a:off x="3619" y="2338"/>
              <a:ext cx="362" cy="160"/>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zh-CN" sz="1000" b="0">
                  <a:latin typeface="Times New Roman" panose="02020603050405020304" pitchFamily="18" charset="0"/>
                  <a:cs typeface="Times New Roman" panose="02020603050405020304" pitchFamily="18" charset="0"/>
                </a:rPr>
                <a:t>            </a:t>
              </a:r>
              <a:endParaRPr lang="en-US" altLang="zh-CN" b="0">
                <a:latin typeface="Arial" panose="020B0604020202020204" pitchFamily="34" charset="0"/>
              </a:endParaRPr>
            </a:p>
          </p:txBody>
        </p:sp>
        <p:sp>
          <p:nvSpPr>
            <p:cNvPr id="411657" name="Rectangle 9"/>
            <p:cNvSpPr>
              <a:spLocks noChangeArrowheads="1"/>
            </p:cNvSpPr>
            <p:nvPr/>
          </p:nvSpPr>
          <p:spPr bwMode="auto">
            <a:xfrm>
              <a:off x="3810" y="1480"/>
              <a:ext cx="1519" cy="294"/>
            </a:xfrm>
            <a:prstGeom prst="rect">
              <a:avLst/>
            </a:prstGeom>
            <a:noFill/>
            <a:ln w="9525">
              <a:solidFill>
                <a:srgbClr val="3399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400">
                  <a:solidFill>
                    <a:srgbClr val="000066"/>
                  </a:solidFill>
                  <a:latin typeface="Tahoma" panose="020B0604030504040204" pitchFamily="34" charset="0"/>
                  <a:ea typeface="楷体_GB2312" pitchFamily="49" charset="-122"/>
                </a:rPr>
                <a:t>  </a:t>
              </a:r>
              <a:r>
                <a:rPr lang="zh-CN" altLang="en-US" sz="2400">
                  <a:solidFill>
                    <a:srgbClr val="000066"/>
                  </a:solidFill>
                  <a:latin typeface="Tahoma" panose="020B0604030504040204" pitchFamily="34" charset="0"/>
                  <a:ea typeface="楷体_GB2312" pitchFamily="49" charset="-122"/>
                </a:rPr>
                <a:t>国标逻辑符号</a:t>
              </a:r>
            </a:p>
          </p:txBody>
        </p:sp>
      </p:grpSp>
      <p:sp>
        <p:nvSpPr>
          <p:cNvPr id="411658" name="AutoShape 10"/>
          <p:cNvSpPr>
            <a:spLocks noChangeArrowheads="1"/>
          </p:cNvSpPr>
          <p:nvPr/>
        </p:nvSpPr>
        <p:spPr bwMode="auto">
          <a:xfrm>
            <a:off x="3959225" y="1412875"/>
            <a:ext cx="2249488" cy="495300"/>
          </a:xfrm>
          <a:prstGeom prst="wedgeRoundRectCallout">
            <a:avLst>
              <a:gd name="adj1" fmla="val -50704"/>
              <a:gd name="adj2" fmla="val 104167"/>
              <a:gd name="adj3" fmla="val 16667"/>
            </a:avLst>
          </a:prstGeom>
          <a:noFill/>
          <a:ln w="9525">
            <a:solidFill>
              <a:srgbClr val="D60093"/>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2400">
                <a:solidFill>
                  <a:srgbClr val="000066"/>
                </a:solidFill>
                <a:latin typeface="Tahoma" panose="020B0604030504040204" pitchFamily="34" charset="0"/>
                <a:ea typeface="楷体_GB2312" pitchFamily="49" charset="-122"/>
              </a:rPr>
              <a:t>简单</a:t>
            </a:r>
            <a:r>
              <a:rPr lang="en-US" altLang="zh-CN" sz="2400" i="1">
                <a:solidFill>
                  <a:srgbClr val="000066"/>
                </a:solidFill>
                <a:latin typeface="Times New Roman" panose="02020603050405020304" pitchFamily="18" charset="0"/>
                <a:ea typeface="楷体_GB2312" pitchFamily="49" charset="-122"/>
              </a:rPr>
              <a:t>SR</a:t>
            </a:r>
            <a:r>
              <a:rPr lang="zh-CN" altLang="en-US" sz="2400">
                <a:solidFill>
                  <a:srgbClr val="000066"/>
                </a:solidFill>
                <a:latin typeface="Tahoma" panose="020B0604030504040204" pitchFamily="34" charset="0"/>
                <a:ea typeface="楷体_GB2312" pitchFamily="49" charset="-122"/>
              </a:rPr>
              <a:t>锁存器</a:t>
            </a:r>
            <a:endParaRPr lang="en-GB" altLang="zh-CN" sz="2400">
              <a:solidFill>
                <a:srgbClr val="000066"/>
              </a:solidFill>
              <a:latin typeface="Tahoma" panose="020B0604030504040204" pitchFamily="34" charset="0"/>
              <a:ea typeface="楷体_GB2312" pitchFamily="49" charset="-122"/>
            </a:endParaRPr>
          </a:p>
        </p:txBody>
      </p:sp>
      <p:sp>
        <p:nvSpPr>
          <p:cNvPr id="411659" name="AutoShape 11"/>
          <p:cNvSpPr>
            <a:spLocks noChangeArrowheads="1"/>
          </p:cNvSpPr>
          <p:nvPr/>
        </p:nvSpPr>
        <p:spPr bwMode="auto">
          <a:xfrm>
            <a:off x="2951163" y="2170113"/>
            <a:ext cx="1512887" cy="3024187"/>
          </a:xfrm>
          <a:prstGeom prst="roundRect">
            <a:avLst>
              <a:gd name="adj" fmla="val 16667"/>
            </a:avLst>
          </a:prstGeom>
          <a:noFill/>
          <a:ln w="28575" algn="ctr">
            <a:solidFill>
              <a:srgbClr val="CC3399"/>
            </a:solidFill>
            <a:prstDash val="dash"/>
            <a:round/>
            <a:headEnd/>
            <a:tailEnd/>
          </a:ln>
          <a:effectLst/>
          <a:extLst>
            <a:ext uri="{909E8E84-426E-40DD-AFC4-6F175D3DCCD1}">
              <a14:hiddenFill xmlns:a14="http://schemas.microsoft.com/office/drawing/2010/main">
                <a:solidFill>
                  <a:srgbClr val="0099FF">
                    <a:alpha val="47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1660" name="AutoShape 12"/>
          <p:cNvSpPr>
            <a:spLocks noChangeArrowheads="1"/>
          </p:cNvSpPr>
          <p:nvPr/>
        </p:nvSpPr>
        <p:spPr bwMode="auto">
          <a:xfrm>
            <a:off x="1835150" y="2170113"/>
            <a:ext cx="1009650" cy="3024187"/>
          </a:xfrm>
          <a:prstGeom prst="roundRect">
            <a:avLst>
              <a:gd name="adj" fmla="val 16667"/>
            </a:avLst>
          </a:prstGeom>
          <a:noFill/>
          <a:ln w="28575" algn="ctr">
            <a:solidFill>
              <a:srgbClr val="CC3399"/>
            </a:solidFill>
            <a:prstDash val="dash"/>
            <a:round/>
            <a:headEnd/>
            <a:tailEnd/>
          </a:ln>
          <a:effectLst/>
          <a:extLst>
            <a:ext uri="{909E8E84-426E-40DD-AFC4-6F175D3DCCD1}">
              <a14:hiddenFill xmlns:a14="http://schemas.microsoft.com/office/drawing/2010/main">
                <a:solidFill>
                  <a:srgbClr val="0099FF">
                    <a:alpha val="47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1661" name="AutoShape 13"/>
          <p:cNvSpPr>
            <a:spLocks noChangeArrowheads="1"/>
          </p:cNvSpPr>
          <p:nvPr/>
        </p:nvSpPr>
        <p:spPr bwMode="auto">
          <a:xfrm>
            <a:off x="2303463" y="5626100"/>
            <a:ext cx="3168650" cy="495300"/>
          </a:xfrm>
          <a:prstGeom prst="wedgeRoundRectCallout">
            <a:avLst>
              <a:gd name="adj1" fmla="val -42083"/>
              <a:gd name="adj2" fmla="val -138463"/>
              <a:gd name="adj3" fmla="val 16667"/>
            </a:avLst>
          </a:prstGeom>
          <a:noFill/>
          <a:ln w="9525">
            <a:solidFill>
              <a:srgbClr val="D60093"/>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2400">
                <a:solidFill>
                  <a:srgbClr val="000066"/>
                </a:solidFill>
                <a:latin typeface="Tahoma" panose="020B0604030504040204" pitchFamily="34" charset="0"/>
                <a:ea typeface="楷体_GB2312" pitchFamily="49" charset="-122"/>
              </a:rPr>
              <a:t>使能信号控制门电路</a:t>
            </a:r>
            <a:endParaRPr lang="en-GB" altLang="zh-CN" sz="2400">
              <a:solidFill>
                <a:srgbClr val="000066"/>
              </a:solidFill>
              <a:latin typeface="Tahoma" panose="020B0604030504040204" pitchFamily="34" charset="0"/>
              <a:ea typeface="楷体_GB2312" pitchFamily="49" charset="-122"/>
            </a:endParaRPr>
          </a:p>
        </p:txBody>
      </p:sp>
    </p:spTree>
    <p:extLst>
      <p:ext uri="{BB962C8B-B14F-4D97-AF65-F5344CB8AC3E}">
        <p14:creationId xmlns:p14="http://schemas.microsoft.com/office/powerpoint/2010/main" val="41950660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11651"/>
                                        </p:tgtEl>
                                        <p:attrNameLst>
                                          <p:attrName>style.visibility</p:attrName>
                                        </p:attrNameLst>
                                      </p:cBhvr>
                                      <p:to>
                                        <p:strVal val="visible"/>
                                      </p:to>
                                    </p:set>
                                    <p:animEffect transition="in" filter="wipe(left)">
                                      <p:cBhvr>
                                        <p:cTn id="7" dur="500"/>
                                        <p:tgtEl>
                                          <p:spTgt spid="41165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411659"/>
                                        </p:tgtEl>
                                        <p:attrNameLst>
                                          <p:attrName>style.visibility</p:attrName>
                                        </p:attrNameLst>
                                      </p:cBhvr>
                                      <p:to>
                                        <p:strVal val="visible"/>
                                      </p:to>
                                    </p:set>
                                    <p:animEffect transition="in" filter="box(in)">
                                      <p:cBhvr>
                                        <p:cTn id="12" dur="500"/>
                                        <p:tgtEl>
                                          <p:spTgt spid="41165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11658"/>
                                        </p:tgtEl>
                                        <p:attrNameLst>
                                          <p:attrName>style.visibility</p:attrName>
                                        </p:attrNameLst>
                                      </p:cBhvr>
                                      <p:to>
                                        <p:strVal val="visible"/>
                                      </p:to>
                                    </p:set>
                                    <p:animEffect transition="in" filter="wipe(up)">
                                      <p:cBhvr>
                                        <p:cTn id="17" dur="500"/>
                                        <p:tgtEl>
                                          <p:spTgt spid="41165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411660"/>
                                        </p:tgtEl>
                                        <p:attrNameLst>
                                          <p:attrName>style.visibility</p:attrName>
                                        </p:attrNameLst>
                                      </p:cBhvr>
                                      <p:to>
                                        <p:strVal val="visible"/>
                                      </p:to>
                                    </p:set>
                                    <p:animEffect transition="in" filter="box(in)">
                                      <p:cBhvr>
                                        <p:cTn id="22" dur="500"/>
                                        <p:tgtEl>
                                          <p:spTgt spid="41166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11661"/>
                                        </p:tgtEl>
                                        <p:attrNameLst>
                                          <p:attrName>style.visibility</p:attrName>
                                        </p:attrNameLst>
                                      </p:cBhvr>
                                      <p:to>
                                        <p:strVal val="visible"/>
                                      </p:to>
                                    </p:set>
                                    <p:animEffect transition="in" filter="wipe(down)">
                                      <p:cBhvr>
                                        <p:cTn id="27" dur="500"/>
                                        <p:tgtEl>
                                          <p:spTgt spid="41166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411654"/>
                                        </p:tgtEl>
                                        <p:attrNameLst>
                                          <p:attrName>style.visibility</p:attrName>
                                        </p:attrNameLst>
                                      </p:cBhvr>
                                      <p:to>
                                        <p:strVal val="visible"/>
                                      </p:to>
                                    </p:set>
                                    <p:animEffect transition="in" filter="wipe(up)">
                                      <p:cBhvr>
                                        <p:cTn id="32" dur="500"/>
                                        <p:tgtEl>
                                          <p:spTgt spid="4116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658" grpId="0" animBg="1"/>
      <p:bldP spid="41166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2674" name="Object 2"/>
          <p:cNvGraphicFramePr>
            <a:graphicFrameLocks noChangeAspect="1"/>
          </p:cNvGraphicFramePr>
          <p:nvPr/>
        </p:nvGraphicFramePr>
        <p:xfrm>
          <a:off x="4427538" y="2108200"/>
          <a:ext cx="4249737" cy="3525838"/>
        </p:xfrm>
        <a:graphic>
          <a:graphicData uri="http://schemas.openxmlformats.org/presentationml/2006/ole">
            <mc:AlternateContent xmlns:mc="http://schemas.openxmlformats.org/markup-compatibility/2006">
              <mc:Choice xmlns:v="urn:schemas-microsoft-com:vml" Requires="v">
                <p:oleObj spid="_x0000_s17412" name="图片" r:id="rId3" imgW="2305080" imgH="1924200" progId="Word.Picture.8">
                  <p:embed/>
                </p:oleObj>
              </mc:Choice>
              <mc:Fallback>
                <p:oleObj name="图片" r:id="rId3" imgW="2305080" imgH="1924200" progId="Word.Picture.8">
                  <p:embed/>
                  <p:pic>
                    <p:nvPicPr>
                      <p:cNvPr id="41267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2108200"/>
                        <a:ext cx="4249737" cy="3525838"/>
                      </a:xfrm>
                      <a:prstGeom prst="rect">
                        <a:avLst/>
                      </a:prstGeom>
                      <a:noFill/>
                      <a:ln w="28575">
                        <a:solidFill>
                          <a:srgbClr val="3399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2675" name="Rectangle 3"/>
          <p:cNvSpPr>
            <a:spLocks noChangeArrowheads="1"/>
          </p:cNvSpPr>
          <p:nvPr/>
        </p:nvSpPr>
        <p:spPr bwMode="auto">
          <a:xfrm>
            <a:off x="971550" y="476250"/>
            <a:ext cx="1916113"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2400">
                <a:solidFill>
                  <a:schemeClr val="folHlink"/>
                </a:solidFill>
                <a:latin typeface="Times New Roman" panose="02020603050405020304" pitchFamily="18" charset="0"/>
              </a:rPr>
              <a:t>2</a:t>
            </a:r>
            <a:r>
              <a:rPr lang="zh-CN" altLang="en-US" sz="2400">
                <a:solidFill>
                  <a:schemeClr val="folHlink"/>
                </a:solidFill>
                <a:latin typeface="Times New Roman" panose="02020603050405020304" pitchFamily="18" charset="0"/>
              </a:rPr>
              <a:t>、工作原理</a:t>
            </a:r>
          </a:p>
        </p:txBody>
      </p:sp>
      <p:sp>
        <p:nvSpPr>
          <p:cNvPr id="412676" name="Text Box 4"/>
          <p:cNvSpPr txBox="1">
            <a:spLocks noChangeArrowheads="1"/>
          </p:cNvSpPr>
          <p:nvPr/>
        </p:nvSpPr>
        <p:spPr bwMode="auto">
          <a:xfrm>
            <a:off x="611188" y="3644900"/>
            <a:ext cx="39243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1" lang="en-US" altLang="zh-CN" sz="2400">
                <a:solidFill>
                  <a:srgbClr val="000066"/>
                </a:solidFill>
                <a:latin typeface="Times New Roman" panose="02020603050405020304" pitchFamily="18" charset="0"/>
                <a:ea typeface="楷体_GB2312" pitchFamily="49" charset="-122"/>
              </a:rPr>
              <a:t> </a:t>
            </a:r>
            <a:r>
              <a:rPr kumimoji="1" lang="en-US" altLang="zh-CN" sz="2400" i="1">
                <a:solidFill>
                  <a:srgbClr val="000066"/>
                </a:solidFill>
                <a:latin typeface="Times New Roman" panose="02020603050405020304" pitchFamily="18" charset="0"/>
                <a:ea typeface="楷体_GB2312" pitchFamily="49" charset="-122"/>
              </a:rPr>
              <a:t>S</a:t>
            </a:r>
            <a:r>
              <a:rPr kumimoji="1" lang="en-US" altLang="zh-CN" sz="2400">
                <a:solidFill>
                  <a:srgbClr val="000066"/>
                </a:solidFill>
                <a:latin typeface="Times New Roman" panose="02020603050405020304" pitchFamily="18" charset="0"/>
                <a:ea typeface="楷体_GB2312" pitchFamily="49" charset="-122"/>
              </a:rPr>
              <a:t>=0</a:t>
            </a:r>
            <a:r>
              <a:rPr kumimoji="1" lang="zh-CN" altLang="en-US" sz="2400">
                <a:solidFill>
                  <a:srgbClr val="000066"/>
                </a:solidFill>
                <a:latin typeface="Times New Roman" panose="02020603050405020304" pitchFamily="18" charset="0"/>
                <a:ea typeface="楷体_GB2312" pitchFamily="49" charset="-122"/>
              </a:rPr>
              <a:t>，</a:t>
            </a:r>
            <a:r>
              <a:rPr kumimoji="1" lang="en-US" altLang="zh-CN" sz="2400" i="1">
                <a:solidFill>
                  <a:srgbClr val="000066"/>
                </a:solidFill>
                <a:latin typeface="Times New Roman" panose="02020603050405020304" pitchFamily="18" charset="0"/>
                <a:ea typeface="楷体_GB2312" pitchFamily="49" charset="-122"/>
              </a:rPr>
              <a:t>R</a:t>
            </a:r>
            <a:r>
              <a:rPr kumimoji="1" lang="en-US" altLang="zh-CN" sz="2400">
                <a:solidFill>
                  <a:srgbClr val="000066"/>
                </a:solidFill>
                <a:latin typeface="Times New Roman" panose="02020603050405020304" pitchFamily="18" charset="0"/>
                <a:ea typeface="楷体_GB2312" pitchFamily="49" charset="-122"/>
              </a:rPr>
              <a:t>=0</a:t>
            </a:r>
            <a:r>
              <a:rPr kumimoji="1" lang="zh-CN" altLang="en-US" sz="2400">
                <a:solidFill>
                  <a:srgbClr val="000066"/>
                </a:solidFill>
                <a:latin typeface="Times New Roman" panose="02020603050405020304" pitchFamily="18" charset="0"/>
                <a:ea typeface="楷体_GB2312" pitchFamily="49" charset="-122"/>
              </a:rPr>
              <a:t>：</a:t>
            </a:r>
            <a:r>
              <a:rPr kumimoji="1" lang="en-US" altLang="zh-CN" sz="2400" i="1">
                <a:solidFill>
                  <a:srgbClr val="000066"/>
                </a:solidFill>
                <a:latin typeface="Times New Roman" panose="02020603050405020304" pitchFamily="18" charset="0"/>
                <a:ea typeface="楷体_GB2312" pitchFamily="49" charset="-122"/>
              </a:rPr>
              <a:t>Q</a:t>
            </a:r>
            <a:r>
              <a:rPr kumimoji="1" lang="en-US" altLang="zh-CN" sz="2400" baseline="30000">
                <a:solidFill>
                  <a:srgbClr val="000066"/>
                </a:solidFill>
                <a:latin typeface="Times New Roman" panose="02020603050405020304" pitchFamily="18" charset="0"/>
                <a:ea typeface="楷体_GB2312" pitchFamily="49" charset="-122"/>
              </a:rPr>
              <a:t>n+1</a:t>
            </a:r>
            <a:r>
              <a:rPr kumimoji="1" lang="en-US" altLang="zh-CN" sz="2400">
                <a:solidFill>
                  <a:srgbClr val="000066"/>
                </a:solidFill>
                <a:latin typeface="Times New Roman" panose="02020603050405020304" pitchFamily="18" charset="0"/>
                <a:ea typeface="楷体_GB2312" pitchFamily="49" charset="-122"/>
              </a:rPr>
              <a:t>=</a:t>
            </a:r>
            <a:r>
              <a:rPr kumimoji="1" lang="en-US" altLang="zh-CN" sz="2400" i="1">
                <a:solidFill>
                  <a:srgbClr val="000066"/>
                </a:solidFill>
                <a:latin typeface="Times New Roman" panose="02020603050405020304" pitchFamily="18" charset="0"/>
                <a:ea typeface="楷体_GB2312" pitchFamily="49" charset="-122"/>
              </a:rPr>
              <a:t>Q</a:t>
            </a:r>
            <a:r>
              <a:rPr kumimoji="1" lang="en-US" altLang="zh-CN" sz="2400" baseline="30000">
                <a:solidFill>
                  <a:srgbClr val="000066"/>
                </a:solidFill>
                <a:latin typeface="Times New Roman" panose="02020603050405020304" pitchFamily="18" charset="0"/>
                <a:ea typeface="楷体_GB2312" pitchFamily="49" charset="-122"/>
              </a:rPr>
              <a:t>n</a:t>
            </a:r>
          </a:p>
        </p:txBody>
      </p:sp>
      <p:sp>
        <p:nvSpPr>
          <p:cNvPr id="412677" name="Text Box 5"/>
          <p:cNvSpPr txBox="1">
            <a:spLocks noChangeArrowheads="1"/>
          </p:cNvSpPr>
          <p:nvPr/>
        </p:nvSpPr>
        <p:spPr bwMode="auto">
          <a:xfrm>
            <a:off x="646113" y="4257675"/>
            <a:ext cx="3211512"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1" lang="en-US" altLang="zh-CN" sz="2400">
                <a:solidFill>
                  <a:srgbClr val="000066"/>
                </a:solidFill>
                <a:latin typeface="Times New Roman" panose="02020603050405020304" pitchFamily="18" charset="0"/>
                <a:ea typeface="楷体_GB2312" pitchFamily="49" charset="-122"/>
              </a:rPr>
              <a:t> </a:t>
            </a:r>
            <a:r>
              <a:rPr kumimoji="1" lang="en-US" altLang="zh-CN" sz="2400" i="1">
                <a:solidFill>
                  <a:srgbClr val="000066"/>
                </a:solidFill>
                <a:latin typeface="Times New Roman" panose="02020603050405020304" pitchFamily="18" charset="0"/>
                <a:ea typeface="楷体_GB2312" pitchFamily="49" charset="-122"/>
              </a:rPr>
              <a:t>S</a:t>
            </a:r>
            <a:r>
              <a:rPr kumimoji="1" lang="en-US" altLang="zh-CN" sz="2400">
                <a:solidFill>
                  <a:srgbClr val="000066"/>
                </a:solidFill>
                <a:latin typeface="Times New Roman" panose="02020603050405020304" pitchFamily="18" charset="0"/>
                <a:ea typeface="楷体_GB2312" pitchFamily="49" charset="-122"/>
              </a:rPr>
              <a:t>=1</a:t>
            </a:r>
            <a:r>
              <a:rPr kumimoji="1" lang="zh-CN" altLang="en-US" sz="2400">
                <a:solidFill>
                  <a:srgbClr val="000066"/>
                </a:solidFill>
                <a:latin typeface="Times New Roman" panose="02020603050405020304" pitchFamily="18" charset="0"/>
                <a:ea typeface="楷体_GB2312" pitchFamily="49" charset="-122"/>
              </a:rPr>
              <a:t>，</a:t>
            </a:r>
            <a:r>
              <a:rPr kumimoji="1" lang="en-US" altLang="zh-CN" sz="2400" i="1">
                <a:solidFill>
                  <a:srgbClr val="000066"/>
                </a:solidFill>
                <a:latin typeface="Times New Roman" panose="02020603050405020304" pitchFamily="18" charset="0"/>
                <a:ea typeface="楷体_GB2312" pitchFamily="49" charset="-122"/>
              </a:rPr>
              <a:t>R</a:t>
            </a:r>
            <a:r>
              <a:rPr kumimoji="1" lang="en-US" altLang="zh-CN" sz="2400">
                <a:solidFill>
                  <a:srgbClr val="000066"/>
                </a:solidFill>
                <a:latin typeface="Times New Roman" panose="02020603050405020304" pitchFamily="18" charset="0"/>
                <a:ea typeface="楷体_GB2312" pitchFamily="49" charset="-122"/>
              </a:rPr>
              <a:t>=0</a:t>
            </a:r>
            <a:r>
              <a:rPr kumimoji="1" lang="zh-CN" altLang="en-US" sz="2400">
                <a:solidFill>
                  <a:srgbClr val="000066"/>
                </a:solidFill>
                <a:latin typeface="Times New Roman" panose="02020603050405020304" pitchFamily="18" charset="0"/>
                <a:ea typeface="楷体_GB2312" pitchFamily="49" charset="-122"/>
              </a:rPr>
              <a:t>：</a:t>
            </a:r>
            <a:r>
              <a:rPr kumimoji="1" lang="en-US" altLang="zh-CN" sz="2400" i="1">
                <a:solidFill>
                  <a:srgbClr val="000066"/>
                </a:solidFill>
                <a:latin typeface="Times New Roman" panose="02020603050405020304" pitchFamily="18" charset="0"/>
                <a:ea typeface="楷体_GB2312" pitchFamily="49" charset="-122"/>
              </a:rPr>
              <a:t>Q</a:t>
            </a:r>
            <a:r>
              <a:rPr kumimoji="1" lang="en-US" altLang="zh-CN" sz="2400" baseline="30000">
                <a:solidFill>
                  <a:srgbClr val="000066"/>
                </a:solidFill>
                <a:latin typeface="Times New Roman" panose="02020603050405020304" pitchFamily="18" charset="0"/>
                <a:ea typeface="楷体_GB2312" pitchFamily="49" charset="-122"/>
              </a:rPr>
              <a:t>n+1</a:t>
            </a:r>
            <a:r>
              <a:rPr kumimoji="1" lang="en-US" altLang="zh-CN" sz="2400">
                <a:solidFill>
                  <a:srgbClr val="000066"/>
                </a:solidFill>
                <a:latin typeface="Times New Roman" panose="02020603050405020304" pitchFamily="18" charset="0"/>
                <a:ea typeface="楷体_GB2312" pitchFamily="49" charset="-122"/>
              </a:rPr>
              <a:t>=1</a:t>
            </a:r>
          </a:p>
        </p:txBody>
      </p:sp>
      <p:sp>
        <p:nvSpPr>
          <p:cNvPr id="412678" name="Text Box 6"/>
          <p:cNvSpPr txBox="1">
            <a:spLocks noChangeArrowheads="1"/>
          </p:cNvSpPr>
          <p:nvPr/>
        </p:nvSpPr>
        <p:spPr bwMode="auto">
          <a:xfrm>
            <a:off x="646113" y="4835525"/>
            <a:ext cx="4246562"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1" lang="en-US" altLang="zh-CN" sz="2400">
                <a:solidFill>
                  <a:srgbClr val="000066"/>
                </a:solidFill>
                <a:latin typeface="Times New Roman" panose="02020603050405020304" pitchFamily="18" charset="0"/>
                <a:ea typeface="楷体_GB2312" pitchFamily="49" charset="-122"/>
              </a:rPr>
              <a:t> </a:t>
            </a:r>
            <a:r>
              <a:rPr kumimoji="1" lang="en-US" altLang="zh-CN" sz="2400" i="1">
                <a:solidFill>
                  <a:srgbClr val="000066"/>
                </a:solidFill>
                <a:latin typeface="Times New Roman" panose="02020603050405020304" pitchFamily="18" charset="0"/>
                <a:ea typeface="楷体_GB2312" pitchFamily="49" charset="-122"/>
              </a:rPr>
              <a:t>S</a:t>
            </a:r>
            <a:r>
              <a:rPr kumimoji="1" lang="en-US" altLang="zh-CN" sz="2400">
                <a:solidFill>
                  <a:srgbClr val="000066"/>
                </a:solidFill>
                <a:latin typeface="Times New Roman" panose="02020603050405020304" pitchFamily="18" charset="0"/>
                <a:ea typeface="楷体_GB2312" pitchFamily="49" charset="-122"/>
              </a:rPr>
              <a:t>=0</a:t>
            </a:r>
            <a:r>
              <a:rPr kumimoji="1" lang="zh-CN" altLang="en-US" sz="2400">
                <a:solidFill>
                  <a:srgbClr val="000066"/>
                </a:solidFill>
                <a:latin typeface="Times New Roman" panose="02020603050405020304" pitchFamily="18" charset="0"/>
                <a:ea typeface="楷体_GB2312" pitchFamily="49" charset="-122"/>
              </a:rPr>
              <a:t>，</a:t>
            </a:r>
            <a:r>
              <a:rPr kumimoji="1" lang="en-US" altLang="zh-CN" sz="2400" i="1">
                <a:solidFill>
                  <a:srgbClr val="000066"/>
                </a:solidFill>
                <a:latin typeface="Times New Roman" panose="02020603050405020304" pitchFamily="18" charset="0"/>
                <a:ea typeface="楷体_GB2312" pitchFamily="49" charset="-122"/>
              </a:rPr>
              <a:t>R</a:t>
            </a:r>
            <a:r>
              <a:rPr kumimoji="1" lang="en-US" altLang="zh-CN" sz="2400">
                <a:solidFill>
                  <a:srgbClr val="000066"/>
                </a:solidFill>
                <a:latin typeface="Times New Roman" panose="02020603050405020304" pitchFamily="18" charset="0"/>
                <a:ea typeface="楷体_GB2312" pitchFamily="49" charset="-122"/>
              </a:rPr>
              <a:t>=1</a:t>
            </a:r>
            <a:r>
              <a:rPr kumimoji="1" lang="zh-CN" altLang="en-US" sz="2400">
                <a:solidFill>
                  <a:srgbClr val="000066"/>
                </a:solidFill>
                <a:latin typeface="Times New Roman" panose="02020603050405020304" pitchFamily="18" charset="0"/>
                <a:ea typeface="楷体_GB2312" pitchFamily="49" charset="-122"/>
              </a:rPr>
              <a:t>：</a:t>
            </a:r>
            <a:r>
              <a:rPr kumimoji="1" lang="en-US" altLang="zh-CN" sz="2400" i="1">
                <a:solidFill>
                  <a:srgbClr val="000066"/>
                </a:solidFill>
                <a:latin typeface="Times New Roman" panose="02020603050405020304" pitchFamily="18" charset="0"/>
                <a:ea typeface="楷体_GB2312" pitchFamily="49" charset="-122"/>
              </a:rPr>
              <a:t>Q</a:t>
            </a:r>
            <a:r>
              <a:rPr kumimoji="1" lang="en-US" altLang="zh-CN" sz="2400" baseline="30000">
                <a:solidFill>
                  <a:srgbClr val="000066"/>
                </a:solidFill>
                <a:latin typeface="Times New Roman" panose="02020603050405020304" pitchFamily="18" charset="0"/>
                <a:ea typeface="楷体_GB2312" pitchFamily="49" charset="-122"/>
              </a:rPr>
              <a:t>n+1</a:t>
            </a:r>
            <a:r>
              <a:rPr kumimoji="1" lang="en-US" altLang="zh-CN" sz="2400">
                <a:solidFill>
                  <a:srgbClr val="000066"/>
                </a:solidFill>
                <a:latin typeface="Times New Roman" panose="02020603050405020304" pitchFamily="18" charset="0"/>
                <a:ea typeface="楷体_GB2312" pitchFamily="49" charset="-122"/>
              </a:rPr>
              <a:t>=0</a:t>
            </a:r>
          </a:p>
        </p:txBody>
      </p:sp>
      <p:sp>
        <p:nvSpPr>
          <p:cNvPr id="412679" name="Text Box 7"/>
          <p:cNvSpPr txBox="1">
            <a:spLocks noChangeArrowheads="1"/>
          </p:cNvSpPr>
          <p:nvPr/>
        </p:nvSpPr>
        <p:spPr bwMode="auto">
          <a:xfrm>
            <a:off x="646113" y="5419725"/>
            <a:ext cx="4246562"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1" lang="en-US" altLang="zh-CN" sz="2400">
                <a:solidFill>
                  <a:srgbClr val="000066"/>
                </a:solidFill>
                <a:latin typeface="Times New Roman" panose="02020603050405020304" pitchFamily="18" charset="0"/>
                <a:ea typeface="楷体_GB2312" pitchFamily="49" charset="-122"/>
              </a:rPr>
              <a:t> </a:t>
            </a:r>
            <a:r>
              <a:rPr kumimoji="1" lang="en-US" altLang="zh-CN" sz="2400" i="1">
                <a:solidFill>
                  <a:srgbClr val="000066"/>
                </a:solidFill>
                <a:latin typeface="Times New Roman" panose="02020603050405020304" pitchFamily="18" charset="0"/>
                <a:ea typeface="楷体_GB2312" pitchFamily="49" charset="-122"/>
              </a:rPr>
              <a:t>S</a:t>
            </a:r>
            <a:r>
              <a:rPr kumimoji="1" lang="en-US" altLang="zh-CN" sz="2400">
                <a:solidFill>
                  <a:srgbClr val="000066"/>
                </a:solidFill>
                <a:latin typeface="Times New Roman" panose="02020603050405020304" pitchFamily="18" charset="0"/>
                <a:ea typeface="楷体_GB2312" pitchFamily="49" charset="-122"/>
              </a:rPr>
              <a:t>=1</a:t>
            </a:r>
            <a:r>
              <a:rPr kumimoji="1" lang="zh-CN" altLang="en-US" sz="2400">
                <a:solidFill>
                  <a:srgbClr val="000066"/>
                </a:solidFill>
                <a:latin typeface="Times New Roman" panose="02020603050405020304" pitchFamily="18" charset="0"/>
                <a:ea typeface="楷体_GB2312" pitchFamily="49" charset="-122"/>
              </a:rPr>
              <a:t>，</a:t>
            </a:r>
            <a:r>
              <a:rPr kumimoji="1" lang="en-US" altLang="zh-CN" sz="2400" i="1">
                <a:solidFill>
                  <a:srgbClr val="000066"/>
                </a:solidFill>
                <a:latin typeface="Times New Roman" panose="02020603050405020304" pitchFamily="18" charset="0"/>
                <a:ea typeface="楷体_GB2312" pitchFamily="49" charset="-122"/>
              </a:rPr>
              <a:t>R</a:t>
            </a:r>
            <a:r>
              <a:rPr kumimoji="1" lang="en-US" altLang="zh-CN" sz="2400">
                <a:solidFill>
                  <a:srgbClr val="000066"/>
                </a:solidFill>
                <a:latin typeface="Times New Roman" panose="02020603050405020304" pitchFamily="18" charset="0"/>
                <a:ea typeface="楷体_GB2312" pitchFamily="49" charset="-122"/>
              </a:rPr>
              <a:t>=1</a:t>
            </a:r>
            <a:r>
              <a:rPr kumimoji="1" lang="zh-CN" altLang="en-US" sz="2400">
                <a:solidFill>
                  <a:srgbClr val="000066"/>
                </a:solidFill>
                <a:latin typeface="Times New Roman" panose="02020603050405020304" pitchFamily="18" charset="0"/>
                <a:ea typeface="楷体_GB2312" pitchFamily="49" charset="-122"/>
              </a:rPr>
              <a:t>：</a:t>
            </a:r>
            <a:r>
              <a:rPr kumimoji="1" lang="en-US" altLang="zh-CN" sz="2400" i="1">
                <a:solidFill>
                  <a:srgbClr val="000066"/>
                </a:solidFill>
                <a:latin typeface="Times New Roman" panose="02020603050405020304" pitchFamily="18" charset="0"/>
                <a:ea typeface="楷体_GB2312" pitchFamily="49" charset="-122"/>
              </a:rPr>
              <a:t>Q</a:t>
            </a:r>
            <a:r>
              <a:rPr kumimoji="1" lang="en-US" altLang="zh-CN" sz="2400" baseline="30000">
                <a:solidFill>
                  <a:srgbClr val="000066"/>
                </a:solidFill>
                <a:latin typeface="Times New Roman" panose="02020603050405020304" pitchFamily="18" charset="0"/>
                <a:ea typeface="楷体_GB2312" pitchFamily="49" charset="-122"/>
              </a:rPr>
              <a:t>n+1</a:t>
            </a:r>
            <a:r>
              <a:rPr kumimoji="1" lang="en-US" altLang="zh-CN" sz="2400">
                <a:solidFill>
                  <a:srgbClr val="000066"/>
                </a:solidFill>
                <a:latin typeface="Times New Roman" panose="02020603050405020304" pitchFamily="18" charset="0"/>
                <a:ea typeface="楷体_GB2312" pitchFamily="49" charset="-122"/>
              </a:rPr>
              <a:t>= Ф</a:t>
            </a:r>
          </a:p>
        </p:txBody>
      </p:sp>
      <p:sp>
        <p:nvSpPr>
          <p:cNvPr id="412680" name="Text Box 8"/>
          <p:cNvSpPr txBox="1">
            <a:spLocks noChangeArrowheads="1"/>
          </p:cNvSpPr>
          <p:nvPr/>
        </p:nvSpPr>
        <p:spPr bwMode="auto">
          <a:xfrm>
            <a:off x="722313" y="2498725"/>
            <a:ext cx="1017587"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i="1">
                <a:solidFill>
                  <a:srgbClr val="000066"/>
                </a:solidFill>
                <a:latin typeface="Times New Roman" panose="02020603050405020304" pitchFamily="18" charset="0"/>
                <a:ea typeface="楷体_GB2312" pitchFamily="49" charset="-122"/>
              </a:rPr>
              <a:t>E</a:t>
            </a:r>
            <a:r>
              <a:rPr kumimoji="1" lang="en-US" altLang="zh-CN" sz="2400">
                <a:solidFill>
                  <a:srgbClr val="000066"/>
                </a:solidFill>
                <a:latin typeface="Times New Roman" panose="02020603050405020304" pitchFamily="18" charset="0"/>
                <a:ea typeface="楷体_GB2312" pitchFamily="49" charset="-122"/>
              </a:rPr>
              <a:t>=1</a:t>
            </a:r>
            <a:r>
              <a:rPr kumimoji="1" lang="zh-CN" altLang="en-US" sz="2400">
                <a:solidFill>
                  <a:srgbClr val="000066"/>
                </a:solidFill>
                <a:latin typeface="Times New Roman" panose="02020603050405020304" pitchFamily="18" charset="0"/>
                <a:ea typeface="楷体_GB2312" pitchFamily="49" charset="-122"/>
              </a:rPr>
              <a:t>：</a:t>
            </a:r>
            <a:endParaRPr lang="zh-CN" altLang="en-US">
              <a:solidFill>
                <a:srgbClr val="000066"/>
              </a:solidFill>
              <a:latin typeface="Times New Roman" panose="02020603050405020304" pitchFamily="18" charset="0"/>
              <a:ea typeface="楷体_GB2312" pitchFamily="49" charset="-122"/>
            </a:endParaRPr>
          </a:p>
        </p:txBody>
      </p:sp>
      <p:sp>
        <p:nvSpPr>
          <p:cNvPr id="412681" name="Text Box 9"/>
          <p:cNvSpPr txBox="1">
            <a:spLocks noChangeArrowheads="1"/>
          </p:cNvSpPr>
          <p:nvPr/>
        </p:nvSpPr>
        <p:spPr bwMode="auto">
          <a:xfrm>
            <a:off x="722313" y="1700213"/>
            <a:ext cx="12207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1" lang="en-US" altLang="zh-CN" sz="2400" i="1">
                <a:solidFill>
                  <a:srgbClr val="000066"/>
                </a:solidFill>
                <a:latin typeface="Times New Roman" panose="02020603050405020304" pitchFamily="18" charset="0"/>
                <a:ea typeface="楷体_GB2312" pitchFamily="49" charset="-122"/>
              </a:rPr>
              <a:t>E</a:t>
            </a:r>
            <a:r>
              <a:rPr kumimoji="1" lang="en-US" altLang="zh-CN" sz="2400">
                <a:solidFill>
                  <a:srgbClr val="000066"/>
                </a:solidFill>
                <a:latin typeface="Times New Roman" panose="02020603050405020304" pitchFamily="18" charset="0"/>
                <a:ea typeface="楷体_GB2312" pitchFamily="49" charset="-122"/>
              </a:rPr>
              <a:t>=0</a:t>
            </a:r>
            <a:r>
              <a:rPr kumimoji="1" lang="zh-CN" altLang="en-US" sz="2400">
                <a:solidFill>
                  <a:srgbClr val="000066"/>
                </a:solidFill>
                <a:latin typeface="Times New Roman" panose="02020603050405020304" pitchFamily="18" charset="0"/>
                <a:ea typeface="楷体_GB2312" pitchFamily="49" charset="-122"/>
              </a:rPr>
              <a:t>：</a:t>
            </a:r>
          </a:p>
        </p:txBody>
      </p:sp>
      <p:sp>
        <p:nvSpPr>
          <p:cNvPr id="412701" name="Text Box 29"/>
          <p:cNvSpPr txBox="1">
            <a:spLocks noChangeArrowheads="1"/>
          </p:cNvSpPr>
          <p:nvPr/>
        </p:nvSpPr>
        <p:spPr bwMode="auto">
          <a:xfrm>
            <a:off x="1878013" y="3074988"/>
            <a:ext cx="2405062"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2400">
                <a:solidFill>
                  <a:srgbClr val="000066"/>
                </a:solidFill>
                <a:latin typeface="Times New Roman" panose="02020603050405020304" pitchFamily="18" charset="0"/>
                <a:ea typeface="楷体_GB2312" pitchFamily="49" charset="-122"/>
              </a:rPr>
              <a:t>状态发生变化。 </a:t>
            </a:r>
          </a:p>
        </p:txBody>
      </p:sp>
      <p:sp>
        <p:nvSpPr>
          <p:cNvPr id="412702" name="Rectangle 30"/>
          <p:cNvSpPr>
            <a:spLocks noChangeArrowheads="1"/>
          </p:cNvSpPr>
          <p:nvPr/>
        </p:nvSpPr>
        <p:spPr bwMode="auto">
          <a:xfrm>
            <a:off x="1546225" y="1709738"/>
            <a:ext cx="2181225" cy="457200"/>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kumimoji="1" lang="zh-CN" altLang="en-US" sz="2400">
                <a:solidFill>
                  <a:srgbClr val="000066"/>
                </a:solidFill>
                <a:latin typeface="Times New Roman" panose="02020603050405020304" pitchFamily="18" charset="0"/>
                <a:ea typeface="楷体_GB2312" pitchFamily="49" charset="-122"/>
              </a:rPr>
              <a:t>状态不变</a:t>
            </a:r>
          </a:p>
        </p:txBody>
      </p:sp>
      <p:grpSp>
        <p:nvGrpSpPr>
          <p:cNvPr id="412703" name="Group 31"/>
          <p:cNvGrpSpPr>
            <a:grpSpLocks/>
          </p:cNvGrpSpPr>
          <p:nvPr/>
        </p:nvGrpSpPr>
        <p:grpSpPr bwMode="auto">
          <a:xfrm>
            <a:off x="1831975" y="2489200"/>
            <a:ext cx="2306638" cy="457200"/>
            <a:chOff x="1247" y="1911"/>
            <a:chExt cx="1453" cy="288"/>
          </a:xfrm>
        </p:grpSpPr>
        <p:sp>
          <p:nvSpPr>
            <p:cNvPr id="412704" name="Rectangle 32"/>
            <p:cNvSpPr>
              <a:spLocks noChangeArrowheads="1"/>
            </p:cNvSpPr>
            <p:nvPr/>
          </p:nvSpPr>
          <p:spPr bwMode="auto">
            <a:xfrm>
              <a:off x="1247" y="1911"/>
              <a:ext cx="74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400" i="1">
                  <a:solidFill>
                    <a:srgbClr val="000066"/>
                  </a:solidFill>
                  <a:latin typeface="Times New Roman" panose="02020603050405020304" pitchFamily="18" charset="0"/>
                  <a:ea typeface="楷体_GB2312" pitchFamily="49" charset="-122"/>
                </a:rPr>
                <a:t>Q</a:t>
              </a:r>
              <a:r>
                <a:rPr lang="en-US" altLang="zh-CN" sz="2400" baseline="-25000">
                  <a:solidFill>
                    <a:srgbClr val="000066"/>
                  </a:solidFill>
                  <a:latin typeface="Times New Roman" panose="02020603050405020304" pitchFamily="18" charset="0"/>
                  <a:ea typeface="楷体_GB2312" pitchFamily="49" charset="-122"/>
                </a:rPr>
                <a:t>3 </a:t>
              </a:r>
              <a:r>
                <a:rPr lang="en-US" altLang="zh-CN" sz="2400" i="1">
                  <a:solidFill>
                    <a:srgbClr val="000066"/>
                  </a:solidFill>
                  <a:latin typeface="Times New Roman" panose="02020603050405020304" pitchFamily="18" charset="0"/>
                  <a:ea typeface="楷体_GB2312" pitchFamily="49" charset="-122"/>
                </a:rPr>
                <a:t>= S   </a:t>
              </a:r>
            </a:p>
          </p:txBody>
        </p:sp>
        <p:sp>
          <p:nvSpPr>
            <p:cNvPr id="412705" name="Rectangle 33"/>
            <p:cNvSpPr>
              <a:spLocks noChangeArrowheads="1"/>
            </p:cNvSpPr>
            <p:nvPr/>
          </p:nvSpPr>
          <p:spPr bwMode="auto">
            <a:xfrm>
              <a:off x="2064" y="1911"/>
              <a:ext cx="6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i="1">
                  <a:solidFill>
                    <a:srgbClr val="000066"/>
                  </a:solidFill>
                  <a:latin typeface="Times New Roman" panose="02020603050405020304" pitchFamily="18" charset="0"/>
                  <a:ea typeface="楷体_GB2312" pitchFamily="49" charset="-122"/>
                </a:rPr>
                <a:t>Q</a:t>
              </a:r>
              <a:r>
                <a:rPr lang="en-US" altLang="zh-CN" sz="2400" baseline="-25000">
                  <a:solidFill>
                    <a:srgbClr val="000066"/>
                  </a:solidFill>
                  <a:latin typeface="Times New Roman" panose="02020603050405020304" pitchFamily="18" charset="0"/>
                  <a:ea typeface="楷体_GB2312" pitchFamily="49" charset="-122"/>
                </a:rPr>
                <a:t>4 </a:t>
              </a:r>
              <a:r>
                <a:rPr lang="en-US" altLang="zh-CN" sz="2400" i="1">
                  <a:solidFill>
                    <a:srgbClr val="000066"/>
                  </a:solidFill>
                  <a:latin typeface="Times New Roman" panose="02020603050405020304" pitchFamily="18" charset="0"/>
                  <a:ea typeface="楷体_GB2312" pitchFamily="49" charset="-122"/>
                </a:rPr>
                <a:t>= R</a:t>
              </a:r>
            </a:p>
          </p:txBody>
        </p:sp>
      </p:grpSp>
    </p:spTree>
    <p:extLst>
      <p:ext uri="{BB962C8B-B14F-4D97-AF65-F5344CB8AC3E}">
        <p14:creationId xmlns:p14="http://schemas.microsoft.com/office/powerpoint/2010/main" val="35957374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12681"/>
                                        </p:tgtEl>
                                        <p:attrNameLst>
                                          <p:attrName>style.visibility</p:attrName>
                                        </p:attrNameLst>
                                      </p:cBhvr>
                                      <p:to>
                                        <p:strVal val="visible"/>
                                      </p:to>
                                    </p:set>
                                    <p:animEffect transition="in" filter="blinds(horizontal)">
                                      <p:cBhvr>
                                        <p:cTn id="7" dur="500"/>
                                        <p:tgtEl>
                                          <p:spTgt spid="41268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412702"/>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412680"/>
                                        </p:tgtEl>
                                        <p:attrNameLst>
                                          <p:attrName>style.visibility</p:attrName>
                                        </p:attrNameLst>
                                      </p:cBhvr>
                                      <p:to>
                                        <p:strVal val="visible"/>
                                      </p:to>
                                    </p:set>
                                    <p:animEffect transition="in" filter="blinds(horizontal)">
                                      <p:cBhvr>
                                        <p:cTn id="16" dur="500"/>
                                        <p:tgtEl>
                                          <p:spTgt spid="41268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8" presetClass="entr" presetSubtype="6" fill="hold" nodeType="clickEffect">
                                  <p:stCondLst>
                                    <p:cond delay="0"/>
                                  </p:stCondLst>
                                  <p:childTnLst>
                                    <p:set>
                                      <p:cBhvr>
                                        <p:cTn id="20" dur="1" fill="hold">
                                          <p:stCondLst>
                                            <p:cond delay="0"/>
                                          </p:stCondLst>
                                        </p:cTn>
                                        <p:tgtEl>
                                          <p:spTgt spid="412703"/>
                                        </p:tgtEl>
                                        <p:attrNameLst>
                                          <p:attrName>style.visibility</p:attrName>
                                        </p:attrNameLst>
                                      </p:cBhvr>
                                      <p:to>
                                        <p:strVal val="visible"/>
                                      </p:to>
                                    </p:set>
                                    <p:animEffect transition="in" filter="strips(downRight)">
                                      <p:cBhvr>
                                        <p:cTn id="21" dur="500"/>
                                        <p:tgtEl>
                                          <p:spTgt spid="412703"/>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412701"/>
                                        </p:tgtEl>
                                        <p:attrNameLst>
                                          <p:attrName>style.visibility</p:attrName>
                                        </p:attrNameLst>
                                      </p:cBhvr>
                                      <p:to>
                                        <p:strVal val="visible"/>
                                      </p:to>
                                    </p:set>
                                    <p:animEffect transition="in" filter="blinds(horizontal)">
                                      <p:cBhvr>
                                        <p:cTn id="26" dur="500"/>
                                        <p:tgtEl>
                                          <p:spTgt spid="412701"/>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8" presetClass="entr" presetSubtype="6" fill="hold" grpId="0" nodeType="clickEffect">
                                  <p:stCondLst>
                                    <p:cond delay="0"/>
                                  </p:stCondLst>
                                  <p:childTnLst>
                                    <p:set>
                                      <p:cBhvr>
                                        <p:cTn id="30" dur="1" fill="hold">
                                          <p:stCondLst>
                                            <p:cond delay="0"/>
                                          </p:stCondLst>
                                        </p:cTn>
                                        <p:tgtEl>
                                          <p:spTgt spid="412676"/>
                                        </p:tgtEl>
                                        <p:attrNameLst>
                                          <p:attrName>style.visibility</p:attrName>
                                        </p:attrNameLst>
                                      </p:cBhvr>
                                      <p:to>
                                        <p:strVal val="visible"/>
                                      </p:to>
                                    </p:set>
                                    <p:animEffect transition="in" filter="strips(downRight)">
                                      <p:cBhvr>
                                        <p:cTn id="31" dur="500"/>
                                        <p:tgtEl>
                                          <p:spTgt spid="412676"/>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8" presetClass="entr" presetSubtype="6" fill="hold" grpId="0" nodeType="clickEffect">
                                  <p:stCondLst>
                                    <p:cond delay="0"/>
                                  </p:stCondLst>
                                  <p:childTnLst>
                                    <p:set>
                                      <p:cBhvr>
                                        <p:cTn id="35" dur="1" fill="hold">
                                          <p:stCondLst>
                                            <p:cond delay="0"/>
                                          </p:stCondLst>
                                        </p:cTn>
                                        <p:tgtEl>
                                          <p:spTgt spid="412677"/>
                                        </p:tgtEl>
                                        <p:attrNameLst>
                                          <p:attrName>style.visibility</p:attrName>
                                        </p:attrNameLst>
                                      </p:cBhvr>
                                      <p:to>
                                        <p:strVal val="visible"/>
                                      </p:to>
                                    </p:set>
                                    <p:animEffect transition="in" filter="strips(downRight)">
                                      <p:cBhvr>
                                        <p:cTn id="36" dur="500"/>
                                        <p:tgtEl>
                                          <p:spTgt spid="412677"/>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8" presetClass="entr" presetSubtype="6" fill="hold" grpId="0" nodeType="clickEffect">
                                  <p:stCondLst>
                                    <p:cond delay="0"/>
                                  </p:stCondLst>
                                  <p:childTnLst>
                                    <p:set>
                                      <p:cBhvr>
                                        <p:cTn id="40" dur="1" fill="hold">
                                          <p:stCondLst>
                                            <p:cond delay="0"/>
                                          </p:stCondLst>
                                        </p:cTn>
                                        <p:tgtEl>
                                          <p:spTgt spid="412678"/>
                                        </p:tgtEl>
                                        <p:attrNameLst>
                                          <p:attrName>style.visibility</p:attrName>
                                        </p:attrNameLst>
                                      </p:cBhvr>
                                      <p:to>
                                        <p:strVal val="visible"/>
                                      </p:to>
                                    </p:set>
                                    <p:animEffect transition="in" filter="strips(downRight)">
                                      <p:cBhvr>
                                        <p:cTn id="41" dur="500"/>
                                        <p:tgtEl>
                                          <p:spTgt spid="412678"/>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8" presetClass="entr" presetSubtype="6" fill="hold" grpId="0" nodeType="clickEffect">
                                  <p:stCondLst>
                                    <p:cond delay="0"/>
                                  </p:stCondLst>
                                  <p:childTnLst>
                                    <p:set>
                                      <p:cBhvr>
                                        <p:cTn id="45" dur="1" fill="hold">
                                          <p:stCondLst>
                                            <p:cond delay="0"/>
                                          </p:stCondLst>
                                        </p:cTn>
                                        <p:tgtEl>
                                          <p:spTgt spid="412679"/>
                                        </p:tgtEl>
                                        <p:attrNameLst>
                                          <p:attrName>style.visibility</p:attrName>
                                        </p:attrNameLst>
                                      </p:cBhvr>
                                      <p:to>
                                        <p:strVal val="visible"/>
                                      </p:to>
                                    </p:set>
                                    <p:animEffect transition="in" filter="strips(downRight)">
                                      <p:cBhvr>
                                        <p:cTn id="46" dur="500"/>
                                        <p:tgtEl>
                                          <p:spTgt spid="4126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676" grpId="0" autoUpdateAnimBg="0"/>
      <p:bldP spid="412677" grpId="0" autoUpdateAnimBg="0"/>
      <p:bldP spid="412678" grpId="0" autoUpdateAnimBg="0"/>
      <p:bldP spid="412679" grpId="0"/>
      <p:bldP spid="412680" grpId="0" autoUpdateAnimBg="0"/>
      <p:bldP spid="412681" grpId="0" autoUpdateAnimBg="0"/>
      <p:bldP spid="412701" grpId="0" autoUpdateAnimBg="0"/>
      <p:bldP spid="412702"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7972" name="Object 4"/>
          <p:cNvGraphicFramePr>
            <a:graphicFrameLocks noChangeAspect="1"/>
          </p:cNvGraphicFramePr>
          <p:nvPr/>
        </p:nvGraphicFramePr>
        <p:xfrm>
          <a:off x="4716463" y="2060575"/>
          <a:ext cx="3416300" cy="3948113"/>
        </p:xfrm>
        <a:graphic>
          <a:graphicData uri="http://schemas.openxmlformats.org/presentationml/2006/ole">
            <mc:AlternateContent xmlns:mc="http://schemas.openxmlformats.org/markup-compatibility/2006">
              <mc:Choice xmlns:v="urn:schemas-microsoft-com:vml" Requires="v">
                <p:oleObj spid="_x0000_s18438" name="图片" r:id="rId3" imgW="2389680" imgH="2791800" progId="Word.Picture.8">
                  <p:embed/>
                </p:oleObj>
              </mc:Choice>
              <mc:Fallback>
                <p:oleObj name="图片" r:id="rId3" imgW="2389680" imgH="2791800" progId="Word.Picture.8">
                  <p:embed/>
                  <p:pic>
                    <p:nvPicPr>
                      <p:cNvPr id="46797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2060575"/>
                        <a:ext cx="3416300" cy="39481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467983" name="Group 15"/>
          <p:cNvGrpSpPr>
            <a:grpSpLocks/>
          </p:cNvGrpSpPr>
          <p:nvPr/>
        </p:nvGrpSpPr>
        <p:grpSpPr bwMode="auto">
          <a:xfrm>
            <a:off x="250826" y="490538"/>
            <a:ext cx="8739188" cy="1225550"/>
            <a:chOff x="158" y="309"/>
            <a:chExt cx="5505" cy="772"/>
          </a:xfrm>
        </p:grpSpPr>
        <p:sp>
          <p:nvSpPr>
            <p:cNvPr id="467977" name="Rectangle 9"/>
            <p:cNvSpPr>
              <a:spLocks noChangeArrowheads="1"/>
            </p:cNvSpPr>
            <p:nvPr/>
          </p:nvSpPr>
          <p:spPr bwMode="auto">
            <a:xfrm>
              <a:off x="4377" y="754"/>
              <a:ext cx="117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pPr algn="just"/>
              <a:r>
                <a:rPr lang="zh-CN" altLang="en-US">
                  <a:solidFill>
                    <a:srgbClr val="000066"/>
                  </a:solidFill>
                  <a:latin typeface="楷体_GB2312" pitchFamily="49" charset="-122"/>
                  <a:ea typeface="楷体_GB2312" pitchFamily="49" charset="-122"/>
                  <a:cs typeface="Arial" panose="020B0604020202020204" pitchFamily="34" charset="0"/>
                </a:rPr>
                <a:t>的波形。</a:t>
              </a:r>
              <a:r>
                <a:rPr lang="zh-CN" altLang="en-US">
                  <a:solidFill>
                    <a:srgbClr val="000066"/>
                  </a:solidFill>
                  <a:latin typeface="楷体_GB2312" pitchFamily="49" charset="-122"/>
                  <a:ea typeface="楷体_GB2312" pitchFamily="49" charset="-122"/>
                  <a:cs typeface="Times New Roman" panose="02020603050405020304" pitchFamily="18" charset="0"/>
                </a:rPr>
                <a:t>   </a:t>
              </a:r>
              <a:endParaRPr lang="zh-CN" altLang="en-US">
                <a:solidFill>
                  <a:srgbClr val="000066"/>
                </a:solidFill>
                <a:latin typeface="楷体_GB2312" pitchFamily="49" charset="-122"/>
                <a:ea typeface="楷体_GB2312" pitchFamily="49" charset="-122"/>
              </a:endParaRPr>
            </a:p>
          </p:txBody>
        </p:sp>
        <p:sp>
          <p:nvSpPr>
            <p:cNvPr id="467975" name="Rectangle 7"/>
            <p:cNvSpPr>
              <a:spLocks noChangeArrowheads="1"/>
            </p:cNvSpPr>
            <p:nvPr/>
          </p:nvSpPr>
          <p:spPr bwMode="auto">
            <a:xfrm>
              <a:off x="158" y="309"/>
              <a:ext cx="5505" cy="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just">
                <a:lnSpc>
                  <a:spcPct val="155000"/>
                </a:lnSpc>
              </a:pPr>
              <a:r>
                <a:rPr kumimoji="1" lang="zh-CN" altLang="en-US" sz="2400" dirty="0">
                  <a:solidFill>
                    <a:srgbClr val="000066"/>
                  </a:solidFill>
                  <a:latin typeface="Times New Roman" panose="02020603050405020304" pitchFamily="18" charset="0"/>
                  <a:ea typeface="楷体_GB2312" pitchFamily="49" charset="-122"/>
                  <a:cs typeface="Arial" panose="020B0604020202020204" pitchFamily="34" charset="0"/>
                </a:rPr>
                <a:t>例：逻辑门控</a:t>
              </a:r>
              <a:r>
                <a:rPr kumimoji="1" lang="en-US" altLang="zh-CN" sz="2400" dirty="0">
                  <a:solidFill>
                    <a:srgbClr val="000066"/>
                  </a:solidFill>
                  <a:latin typeface="Times New Roman" panose="02020603050405020304" pitchFamily="18" charset="0"/>
                  <a:ea typeface="楷体_GB2312" pitchFamily="49" charset="-122"/>
                  <a:cs typeface="Times New Roman" panose="02020603050405020304" pitchFamily="18" charset="0"/>
                </a:rPr>
                <a:t>SR</a:t>
              </a:r>
              <a:r>
                <a:rPr kumimoji="1" lang="zh-CN" altLang="en-US" sz="2400" dirty="0">
                  <a:solidFill>
                    <a:srgbClr val="000066"/>
                  </a:solidFill>
                  <a:latin typeface="Times New Roman" panose="02020603050405020304" pitchFamily="18" charset="0"/>
                  <a:ea typeface="楷体_GB2312" pitchFamily="49" charset="-122"/>
                  <a:cs typeface="Arial" panose="020B0604020202020204" pitchFamily="34" charset="0"/>
                </a:rPr>
                <a:t>锁存器的</a:t>
              </a:r>
              <a:r>
                <a:rPr kumimoji="1" lang="en-US" altLang="zh-CN" sz="2400" i="1" dirty="0">
                  <a:solidFill>
                    <a:srgbClr val="000066"/>
                  </a:solidFill>
                  <a:latin typeface="Times New Roman" panose="02020603050405020304" pitchFamily="18" charset="0"/>
                  <a:ea typeface="楷体_GB2312" pitchFamily="49" charset="-122"/>
                  <a:cs typeface="Times New Roman" panose="02020603050405020304" pitchFamily="18" charset="0"/>
                </a:rPr>
                <a:t>E</a:t>
              </a:r>
              <a:r>
                <a:rPr kumimoji="1" lang="zh-CN" altLang="en-US" sz="2400" dirty="0">
                  <a:solidFill>
                    <a:srgbClr val="000066"/>
                  </a:solidFill>
                  <a:latin typeface="Times New Roman" panose="02020603050405020304" pitchFamily="18" charset="0"/>
                  <a:ea typeface="楷体_GB2312" pitchFamily="49" charset="-122"/>
                  <a:cs typeface="Arial" panose="020B0604020202020204" pitchFamily="34" charset="0"/>
                </a:rPr>
                <a:t>、</a:t>
              </a:r>
              <a:r>
                <a:rPr kumimoji="1" lang="en-US" altLang="zh-CN" sz="2400" i="1" dirty="0">
                  <a:solidFill>
                    <a:srgbClr val="000066"/>
                  </a:solidFill>
                  <a:latin typeface="Times New Roman" panose="02020603050405020304" pitchFamily="18" charset="0"/>
                  <a:ea typeface="楷体_GB2312" pitchFamily="49" charset="-122"/>
                  <a:cs typeface="Times New Roman" panose="02020603050405020304" pitchFamily="18" charset="0"/>
                </a:rPr>
                <a:t>S</a:t>
              </a:r>
              <a:r>
                <a:rPr kumimoji="1" lang="zh-CN" altLang="en-US" sz="2400" dirty="0">
                  <a:solidFill>
                    <a:srgbClr val="000066"/>
                  </a:solidFill>
                  <a:latin typeface="Times New Roman" panose="02020603050405020304" pitchFamily="18" charset="0"/>
                  <a:ea typeface="楷体_GB2312" pitchFamily="49" charset="-122"/>
                  <a:cs typeface="Arial" panose="020B0604020202020204" pitchFamily="34" charset="0"/>
                </a:rPr>
                <a:t>、</a:t>
              </a:r>
              <a:r>
                <a:rPr kumimoji="1" lang="en-US" altLang="zh-CN" sz="2400" i="1" dirty="0">
                  <a:solidFill>
                    <a:srgbClr val="000066"/>
                  </a:solidFill>
                  <a:latin typeface="Times New Roman" panose="02020603050405020304" pitchFamily="18" charset="0"/>
                  <a:ea typeface="楷体_GB2312" pitchFamily="49" charset="-122"/>
                  <a:cs typeface="Times New Roman" panose="02020603050405020304" pitchFamily="18" charset="0"/>
                </a:rPr>
                <a:t>R</a:t>
              </a:r>
              <a:r>
                <a:rPr kumimoji="1" lang="zh-CN" altLang="en-US" sz="2400" dirty="0">
                  <a:solidFill>
                    <a:srgbClr val="000066"/>
                  </a:solidFill>
                  <a:latin typeface="Times New Roman" panose="02020603050405020304" pitchFamily="18" charset="0"/>
                  <a:ea typeface="楷体_GB2312" pitchFamily="49" charset="-122"/>
                  <a:cs typeface="Arial" panose="020B0604020202020204" pitchFamily="34" charset="0"/>
                </a:rPr>
                <a:t>的波形如下图虚线上边所示，</a:t>
              </a:r>
            </a:p>
            <a:p>
              <a:pPr algn="just">
                <a:lnSpc>
                  <a:spcPct val="155000"/>
                </a:lnSpc>
              </a:pPr>
              <a:r>
                <a:rPr kumimoji="1" lang="zh-CN" altLang="en-US" sz="2400" dirty="0">
                  <a:solidFill>
                    <a:srgbClr val="000066"/>
                  </a:solidFill>
                  <a:latin typeface="Times New Roman" panose="02020603050405020304" pitchFamily="18" charset="0"/>
                  <a:ea typeface="楷体_GB2312" pitchFamily="49" charset="-122"/>
                  <a:cs typeface="Arial" panose="020B0604020202020204" pitchFamily="34" charset="0"/>
                </a:rPr>
                <a:t>锁存器的原始状态为</a:t>
              </a:r>
              <a:r>
                <a:rPr kumimoji="1" lang="en-US" altLang="zh-CN" sz="2400" i="1" dirty="0">
                  <a:solidFill>
                    <a:srgbClr val="000066"/>
                  </a:solidFill>
                  <a:latin typeface="Times New Roman" panose="02020603050405020304" pitchFamily="18" charset="0"/>
                  <a:ea typeface="楷体_GB2312" pitchFamily="49" charset="-122"/>
                  <a:cs typeface="Times New Roman" panose="02020603050405020304" pitchFamily="18" charset="0"/>
                </a:rPr>
                <a:t>Q</a:t>
              </a:r>
              <a:r>
                <a:rPr kumimoji="1" lang="en-US" altLang="zh-CN" sz="2400" dirty="0">
                  <a:solidFill>
                    <a:srgbClr val="000066"/>
                  </a:solidFill>
                  <a:latin typeface="Times New Roman" panose="02020603050405020304" pitchFamily="18" charset="0"/>
                  <a:ea typeface="楷体_GB2312" pitchFamily="49" charset="-122"/>
                  <a:cs typeface="Times New Roman" panose="02020603050405020304" pitchFamily="18" charset="0"/>
                </a:rPr>
                <a:t> = 0</a:t>
              </a:r>
              <a:r>
                <a:rPr kumimoji="1" lang="zh-CN" altLang="en-US" sz="2400" dirty="0">
                  <a:solidFill>
                    <a:srgbClr val="000066"/>
                  </a:solidFill>
                  <a:latin typeface="Times New Roman" panose="02020603050405020304" pitchFamily="18" charset="0"/>
                  <a:ea typeface="楷体_GB2312" pitchFamily="49" charset="-122"/>
                  <a:cs typeface="Arial" panose="020B0604020202020204" pitchFamily="34" charset="0"/>
                </a:rPr>
                <a:t>，</a:t>
              </a:r>
              <a:endParaRPr kumimoji="1" lang="zh-CN" altLang="en-US" sz="2400" dirty="0">
                <a:solidFill>
                  <a:srgbClr val="000066"/>
                </a:solidFill>
                <a:latin typeface="Times New Roman" panose="02020603050405020304" pitchFamily="18" charset="0"/>
                <a:ea typeface="楷体_GB2312" pitchFamily="49" charset="-122"/>
              </a:endParaRPr>
            </a:p>
          </p:txBody>
        </p:sp>
        <p:sp>
          <p:nvSpPr>
            <p:cNvPr id="467976" name="Rectangle 8"/>
            <p:cNvSpPr>
              <a:spLocks noChangeArrowheads="1"/>
            </p:cNvSpPr>
            <p:nvPr/>
          </p:nvSpPr>
          <p:spPr bwMode="auto">
            <a:xfrm>
              <a:off x="2426" y="754"/>
              <a:ext cx="195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just"/>
              <a:r>
                <a:rPr kumimoji="1" lang="zh-CN" altLang="en-US" sz="2400">
                  <a:solidFill>
                    <a:srgbClr val="000066"/>
                  </a:solidFill>
                  <a:latin typeface="Times New Roman" panose="02020603050405020304" pitchFamily="18" charset="0"/>
                  <a:ea typeface="楷体_GB2312" pitchFamily="49" charset="-122"/>
                  <a:cs typeface="Arial" panose="020B0604020202020204" pitchFamily="34" charset="0"/>
                </a:rPr>
                <a:t>试画出</a:t>
              </a:r>
              <a:r>
                <a:rPr kumimoji="1" lang="en-US" altLang="zh-CN" sz="2400" i="1">
                  <a:solidFill>
                    <a:srgbClr val="000066"/>
                  </a:solidFill>
                  <a:latin typeface="Times New Roman" panose="02020603050405020304" pitchFamily="18" charset="0"/>
                  <a:ea typeface="楷体_GB2312" pitchFamily="49" charset="-122"/>
                  <a:cs typeface="Times New Roman" panose="02020603050405020304" pitchFamily="18" charset="0"/>
                </a:rPr>
                <a:t>Q</a:t>
              </a:r>
              <a:r>
                <a:rPr kumimoji="1" lang="en-US" altLang="zh-CN" sz="2400" baseline="-30000">
                  <a:solidFill>
                    <a:srgbClr val="000066"/>
                  </a:solidFill>
                  <a:latin typeface="Times New Roman" panose="02020603050405020304" pitchFamily="18" charset="0"/>
                  <a:ea typeface="楷体_GB2312" pitchFamily="49" charset="-122"/>
                  <a:cs typeface="Times New Roman" panose="02020603050405020304" pitchFamily="18" charset="0"/>
                </a:rPr>
                <a:t>3</a:t>
              </a:r>
              <a:r>
                <a:rPr kumimoji="1" lang="zh-CN" altLang="en-US" sz="2400">
                  <a:solidFill>
                    <a:srgbClr val="000066"/>
                  </a:solidFill>
                  <a:latin typeface="Times New Roman" panose="02020603050405020304" pitchFamily="18" charset="0"/>
                  <a:ea typeface="楷体_GB2312" pitchFamily="49" charset="-122"/>
                  <a:cs typeface="Arial" panose="020B0604020202020204" pitchFamily="34" charset="0"/>
                </a:rPr>
                <a:t>、</a:t>
              </a:r>
              <a:r>
                <a:rPr kumimoji="1" lang="en-US" altLang="zh-CN" sz="2400" i="1">
                  <a:solidFill>
                    <a:srgbClr val="000066"/>
                  </a:solidFill>
                  <a:latin typeface="Times New Roman" panose="02020603050405020304" pitchFamily="18" charset="0"/>
                  <a:ea typeface="楷体_GB2312" pitchFamily="49" charset="-122"/>
                  <a:cs typeface="Times New Roman" panose="02020603050405020304" pitchFamily="18" charset="0"/>
                </a:rPr>
                <a:t>Q</a:t>
              </a:r>
              <a:r>
                <a:rPr kumimoji="1" lang="en-US" altLang="zh-CN" sz="2400" baseline="-30000">
                  <a:solidFill>
                    <a:srgbClr val="000066"/>
                  </a:solidFill>
                  <a:latin typeface="Times New Roman" panose="02020603050405020304" pitchFamily="18" charset="0"/>
                  <a:ea typeface="楷体_GB2312" pitchFamily="49" charset="-122"/>
                  <a:cs typeface="Times New Roman" panose="02020603050405020304" pitchFamily="18" charset="0"/>
                </a:rPr>
                <a:t>4</a:t>
              </a:r>
              <a:r>
                <a:rPr kumimoji="1" lang="zh-CN" altLang="en-US" sz="2400">
                  <a:solidFill>
                    <a:srgbClr val="000066"/>
                  </a:solidFill>
                  <a:latin typeface="Times New Roman" panose="02020603050405020304" pitchFamily="18" charset="0"/>
                  <a:ea typeface="楷体_GB2312" pitchFamily="49" charset="-122"/>
                  <a:cs typeface="Arial" panose="020B0604020202020204" pitchFamily="34" charset="0"/>
                </a:rPr>
                <a:t>、</a:t>
              </a:r>
              <a:r>
                <a:rPr kumimoji="1" lang="en-US" altLang="zh-CN" sz="2400" i="1">
                  <a:solidFill>
                    <a:srgbClr val="000066"/>
                  </a:solidFill>
                  <a:latin typeface="Times New Roman" panose="02020603050405020304" pitchFamily="18" charset="0"/>
                  <a:ea typeface="楷体_GB2312" pitchFamily="49" charset="-122"/>
                  <a:cs typeface="Times New Roman" panose="02020603050405020304" pitchFamily="18" charset="0"/>
                </a:rPr>
                <a:t>Q</a:t>
              </a:r>
              <a:r>
                <a:rPr kumimoji="1" lang="zh-CN" altLang="en-US" sz="2400">
                  <a:solidFill>
                    <a:srgbClr val="000066"/>
                  </a:solidFill>
                  <a:latin typeface="Times New Roman" panose="02020603050405020304" pitchFamily="18" charset="0"/>
                  <a:ea typeface="楷体_GB2312" pitchFamily="49" charset="-122"/>
                  <a:cs typeface="Arial" panose="020B0604020202020204" pitchFamily="34" charset="0"/>
                </a:rPr>
                <a:t>和</a:t>
              </a:r>
              <a:r>
                <a:rPr kumimoji="1" lang="en-US" altLang="zh-CN" sz="2400" i="1">
                  <a:solidFill>
                    <a:srgbClr val="000066"/>
                  </a:solidFill>
                  <a:latin typeface="Times New Roman" panose="02020603050405020304" pitchFamily="18" charset="0"/>
                  <a:ea typeface="楷体_GB2312" pitchFamily="49" charset="-122"/>
                  <a:cs typeface="Times New Roman" panose="02020603050405020304" pitchFamily="18" charset="0"/>
                </a:rPr>
                <a:t>Q</a:t>
              </a:r>
            </a:p>
          </p:txBody>
        </p:sp>
        <p:sp>
          <p:nvSpPr>
            <p:cNvPr id="467979" name="Line 11"/>
            <p:cNvSpPr>
              <a:spLocks noChangeShapeType="1"/>
            </p:cNvSpPr>
            <p:nvPr/>
          </p:nvSpPr>
          <p:spPr bwMode="auto">
            <a:xfrm>
              <a:off x="4195" y="799"/>
              <a:ext cx="136" cy="0"/>
            </a:xfrm>
            <a:prstGeom prst="line">
              <a:avLst/>
            </a:prstGeom>
            <a:noFill/>
            <a:ln w="19050">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graphicFrame>
        <p:nvGraphicFramePr>
          <p:cNvPr id="467982" name="Object 14"/>
          <p:cNvGraphicFramePr>
            <a:graphicFrameLocks noChangeAspect="1"/>
          </p:cNvGraphicFramePr>
          <p:nvPr/>
        </p:nvGraphicFramePr>
        <p:xfrm>
          <a:off x="323850" y="2652713"/>
          <a:ext cx="3960813" cy="2994025"/>
        </p:xfrm>
        <a:graphic>
          <a:graphicData uri="http://schemas.openxmlformats.org/presentationml/2006/ole">
            <mc:AlternateContent xmlns:mc="http://schemas.openxmlformats.org/markup-compatibility/2006">
              <mc:Choice xmlns:v="urn:schemas-microsoft-com:vml" Requires="v">
                <p:oleObj spid="_x0000_s18439" name="图片" r:id="rId5" imgW="2305080" imgH="1924200" progId="Word.Picture.8">
                  <p:embed/>
                </p:oleObj>
              </mc:Choice>
              <mc:Fallback>
                <p:oleObj name="图片" r:id="rId5" imgW="2305080" imgH="1924200" progId="Word.Picture.8">
                  <p:embed/>
                  <p:pic>
                    <p:nvPicPr>
                      <p:cNvPr id="467982" name="Object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850" y="2652713"/>
                        <a:ext cx="3960813" cy="2994025"/>
                      </a:xfrm>
                      <a:prstGeom prst="rect">
                        <a:avLst/>
                      </a:prstGeom>
                      <a:noFill/>
                      <a:ln w="28575">
                        <a:solidFill>
                          <a:srgbClr val="3399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9026871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67972"/>
                                        </p:tgtEl>
                                        <p:attrNameLst>
                                          <p:attrName>style.visibility</p:attrName>
                                        </p:attrNameLst>
                                      </p:cBhvr>
                                      <p:to>
                                        <p:strVal val="visible"/>
                                      </p:to>
                                    </p:set>
                                    <p:animEffect transition="in" filter="wipe(left)">
                                      <p:cBhvr>
                                        <p:cTn id="7" dur="500"/>
                                        <p:tgtEl>
                                          <p:spTgt spid="4679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6" name="Rectangle 4"/>
          <p:cNvSpPr>
            <a:spLocks noChangeArrowheads="1"/>
          </p:cNvSpPr>
          <p:nvPr/>
        </p:nvSpPr>
        <p:spPr bwMode="auto">
          <a:xfrm>
            <a:off x="900113" y="2492375"/>
            <a:ext cx="56165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3200">
                <a:solidFill>
                  <a:srgbClr val="000066"/>
                </a:solidFill>
                <a:ea typeface="楷体_GB2312" pitchFamily="49" charset="-122"/>
                <a:hlinkClick r:id="rId2" action="ppaction://hlinksldjump"/>
              </a:rPr>
              <a:t>5.3.1  </a:t>
            </a:r>
            <a:r>
              <a:rPr kumimoji="0" lang="en-US" altLang="zh-CN" sz="3200" i="1">
                <a:solidFill>
                  <a:srgbClr val="000066"/>
                </a:solidFill>
                <a:ea typeface="楷体_GB2312" pitchFamily="49" charset="-122"/>
                <a:hlinkClick r:id="rId2" action="ppaction://hlinksldjump"/>
              </a:rPr>
              <a:t>D</a:t>
            </a:r>
            <a:r>
              <a:rPr kumimoji="0" lang="zh-CN" altLang="en-US" sz="3200">
                <a:solidFill>
                  <a:srgbClr val="000066"/>
                </a:solidFill>
                <a:ea typeface="楷体_GB2312" pitchFamily="49" charset="-122"/>
                <a:hlinkClick r:id="rId2" action="ppaction://hlinksldjump"/>
              </a:rPr>
              <a:t>锁存器的电路结构</a:t>
            </a:r>
            <a:endParaRPr kumimoji="0" lang="zh-CN" altLang="en-US" sz="3200">
              <a:solidFill>
                <a:srgbClr val="000066"/>
              </a:solidFill>
              <a:ea typeface="楷体_GB2312" pitchFamily="49" charset="-122"/>
            </a:endParaRPr>
          </a:p>
        </p:txBody>
      </p:sp>
      <p:sp>
        <p:nvSpPr>
          <p:cNvPr id="484357" name="Rectangle 5"/>
          <p:cNvSpPr>
            <a:spLocks noChangeArrowheads="1"/>
          </p:cNvSpPr>
          <p:nvPr/>
        </p:nvSpPr>
        <p:spPr bwMode="auto">
          <a:xfrm>
            <a:off x="900113" y="1412875"/>
            <a:ext cx="2808287"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26960" bIns="0" anchor="ctr">
            <a:spAutoFit/>
          </a:bodyPr>
          <a:lstStyle/>
          <a:p>
            <a:pPr algn="l"/>
            <a:r>
              <a:rPr lang="en-US" altLang="zh-CN" sz="3200">
                <a:solidFill>
                  <a:schemeClr val="accent2"/>
                </a:solidFill>
                <a:latin typeface="Times New Roman" panose="02020603050405020304" pitchFamily="18" charset="0"/>
                <a:ea typeface="楷体_GB2312" pitchFamily="49" charset="-122"/>
              </a:rPr>
              <a:t>5.3  D</a:t>
            </a:r>
            <a:r>
              <a:rPr lang="zh-CN" altLang="en-US" sz="3600">
                <a:solidFill>
                  <a:schemeClr val="accent2"/>
                </a:solidFill>
                <a:latin typeface="Times New Roman" panose="02020603050405020304" pitchFamily="18" charset="0"/>
                <a:ea typeface="楷体_GB2312" pitchFamily="49" charset="-122"/>
              </a:rPr>
              <a:t>锁存器</a:t>
            </a:r>
            <a:endParaRPr lang="zh-CN" altLang="en-US" sz="3600" b="0">
              <a:solidFill>
                <a:schemeClr val="accent2"/>
              </a:solidFill>
              <a:latin typeface="Times New Roman" panose="02020603050405020304" pitchFamily="18" charset="0"/>
            </a:endParaRPr>
          </a:p>
        </p:txBody>
      </p:sp>
      <p:sp>
        <p:nvSpPr>
          <p:cNvPr id="484358" name="Rectangle 6"/>
          <p:cNvSpPr>
            <a:spLocks noChangeArrowheads="1"/>
          </p:cNvSpPr>
          <p:nvPr/>
        </p:nvSpPr>
        <p:spPr bwMode="auto">
          <a:xfrm>
            <a:off x="900113" y="3573463"/>
            <a:ext cx="6119812"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3200">
                <a:solidFill>
                  <a:srgbClr val="000066"/>
                </a:solidFill>
                <a:ea typeface="楷体_GB2312" pitchFamily="49" charset="-122"/>
                <a:hlinkClick r:id="rId3" action="ppaction://hlinksldjump"/>
              </a:rPr>
              <a:t>5.3.2  </a:t>
            </a:r>
            <a:r>
              <a:rPr kumimoji="0" lang="zh-CN" altLang="en-US" sz="3200">
                <a:solidFill>
                  <a:srgbClr val="000066"/>
                </a:solidFill>
                <a:ea typeface="楷体_GB2312" pitchFamily="49" charset="-122"/>
                <a:hlinkClick r:id="rId3" action="ppaction://hlinksldjump"/>
              </a:rPr>
              <a:t>典型的</a:t>
            </a:r>
            <a:r>
              <a:rPr kumimoji="0" lang="en-US" altLang="zh-CN" sz="3200" i="1">
                <a:solidFill>
                  <a:srgbClr val="000066"/>
                </a:solidFill>
                <a:ea typeface="楷体_GB2312" pitchFamily="49" charset="-122"/>
                <a:hlinkClick r:id="rId3" action="ppaction://hlinksldjump"/>
              </a:rPr>
              <a:t>D </a:t>
            </a:r>
            <a:r>
              <a:rPr kumimoji="0" lang="zh-CN" altLang="en-US" sz="3200">
                <a:solidFill>
                  <a:srgbClr val="000066"/>
                </a:solidFill>
                <a:ea typeface="楷体_GB2312" pitchFamily="49" charset="-122"/>
                <a:hlinkClick r:id="rId3" action="ppaction://hlinksldjump"/>
              </a:rPr>
              <a:t>锁存器集成电路</a:t>
            </a:r>
            <a:endParaRPr kumimoji="0" lang="zh-CN" altLang="en-US" sz="3200">
              <a:solidFill>
                <a:srgbClr val="000066"/>
              </a:solidFill>
              <a:ea typeface="楷体_GB2312" pitchFamily="49" charset="-122"/>
            </a:endParaRPr>
          </a:p>
        </p:txBody>
      </p:sp>
      <p:sp>
        <p:nvSpPr>
          <p:cNvPr id="484362" name="Rectangle 10"/>
          <p:cNvSpPr>
            <a:spLocks noChangeArrowheads="1"/>
          </p:cNvSpPr>
          <p:nvPr/>
        </p:nvSpPr>
        <p:spPr bwMode="auto">
          <a:xfrm>
            <a:off x="971550" y="4437063"/>
            <a:ext cx="6119813"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3200">
                <a:solidFill>
                  <a:srgbClr val="000066"/>
                </a:solidFill>
                <a:ea typeface="楷体_GB2312" pitchFamily="49" charset="-122"/>
                <a:hlinkClick r:id="rId4" action="ppaction://hlinksldjump"/>
              </a:rPr>
              <a:t>5.3.3  </a:t>
            </a:r>
            <a:r>
              <a:rPr kumimoji="0" lang="en-US" altLang="zh-CN" sz="3200" i="1">
                <a:solidFill>
                  <a:srgbClr val="000066"/>
                </a:solidFill>
                <a:ea typeface="楷体_GB2312" pitchFamily="49" charset="-122"/>
                <a:hlinkClick r:id="rId4" action="ppaction://hlinksldjump"/>
              </a:rPr>
              <a:t>D </a:t>
            </a:r>
            <a:r>
              <a:rPr kumimoji="0" lang="zh-CN" altLang="en-US" sz="3200">
                <a:solidFill>
                  <a:srgbClr val="000066"/>
                </a:solidFill>
                <a:ea typeface="楷体_GB2312" pitchFamily="49" charset="-122"/>
                <a:hlinkClick r:id="rId4" action="ppaction://hlinksldjump"/>
              </a:rPr>
              <a:t>锁存器的动态特性</a:t>
            </a:r>
            <a:endParaRPr kumimoji="0" lang="zh-CN" altLang="en-US" sz="3200">
              <a:solidFill>
                <a:srgbClr val="000066"/>
              </a:solidFill>
              <a:ea typeface="楷体_GB2312" pitchFamily="49" charset="-122"/>
            </a:endParaRPr>
          </a:p>
        </p:txBody>
      </p:sp>
    </p:spTree>
    <p:extLst>
      <p:ext uri="{BB962C8B-B14F-4D97-AF65-F5344CB8AC3E}">
        <p14:creationId xmlns:p14="http://schemas.microsoft.com/office/powerpoint/2010/main" val="18900853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p:cNvSpPr>
            <a:spLocks noChangeArrowheads="1"/>
          </p:cNvSpPr>
          <p:nvPr/>
        </p:nvSpPr>
        <p:spPr bwMode="auto">
          <a:xfrm>
            <a:off x="755650" y="476250"/>
            <a:ext cx="43211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2800">
                <a:solidFill>
                  <a:schemeClr val="accent2"/>
                </a:solidFill>
                <a:ea typeface="楷体_GB2312" pitchFamily="49" charset="-122"/>
                <a:cs typeface="Times New Roman" panose="02020603050405020304" pitchFamily="18" charset="0"/>
              </a:rPr>
              <a:t>5.3.1  D</a:t>
            </a:r>
            <a:r>
              <a:rPr kumimoji="0" lang="zh-CN" altLang="en-US" sz="2800">
                <a:solidFill>
                  <a:schemeClr val="accent2"/>
                </a:solidFill>
                <a:ea typeface="楷体_GB2312" pitchFamily="49" charset="-122"/>
                <a:cs typeface="Times New Roman" panose="02020603050405020304" pitchFamily="18" charset="0"/>
              </a:rPr>
              <a:t>锁存器的电路结构</a:t>
            </a:r>
          </a:p>
        </p:txBody>
      </p:sp>
      <p:sp>
        <p:nvSpPr>
          <p:cNvPr id="416771" name="Rectangle 3"/>
          <p:cNvSpPr>
            <a:spLocks noChangeArrowheads="1"/>
          </p:cNvSpPr>
          <p:nvPr/>
        </p:nvSpPr>
        <p:spPr bwMode="auto">
          <a:xfrm>
            <a:off x="1042988" y="1412875"/>
            <a:ext cx="28543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pPr eaLnBrk="0" hangingPunct="0"/>
            <a:r>
              <a:rPr kumimoji="0" lang="en-US" altLang="zh-CN">
                <a:solidFill>
                  <a:srgbClr val="000066"/>
                </a:solidFill>
                <a:ea typeface="楷体_GB2312" pitchFamily="49" charset="-122"/>
                <a:cs typeface="Times New Roman" panose="02020603050405020304" pitchFamily="18" charset="0"/>
              </a:rPr>
              <a:t>1. </a:t>
            </a:r>
            <a:r>
              <a:rPr kumimoji="0" lang="zh-CN" altLang="en-US">
                <a:solidFill>
                  <a:srgbClr val="000066"/>
                </a:solidFill>
                <a:ea typeface="楷体_GB2312" pitchFamily="49" charset="-122"/>
                <a:cs typeface="Times New Roman" panose="02020603050405020304" pitchFamily="18" charset="0"/>
              </a:rPr>
              <a:t>传输门控</a:t>
            </a:r>
            <a:r>
              <a:rPr kumimoji="0" lang="en-US" altLang="zh-CN" i="1">
                <a:solidFill>
                  <a:srgbClr val="000066"/>
                </a:solidFill>
                <a:ea typeface="楷体_GB2312" pitchFamily="49" charset="-122"/>
                <a:cs typeface="Times New Roman" panose="02020603050405020304" pitchFamily="18" charset="0"/>
              </a:rPr>
              <a:t>D</a:t>
            </a:r>
            <a:r>
              <a:rPr kumimoji="0" lang="zh-CN" altLang="en-US">
                <a:solidFill>
                  <a:srgbClr val="000066"/>
                </a:solidFill>
                <a:ea typeface="楷体_GB2312" pitchFamily="49" charset="-122"/>
                <a:cs typeface="Times New Roman" panose="02020603050405020304" pitchFamily="18" charset="0"/>
              </a:rPr>
              <a:t>锁存器</a:t>
            </a:r>
          </a:p>
        </p:txBody>
      </p:sp>
      <p:grpSp>
        <p:nvGrpSpPr>
          <p:cNvPr id="416772" name="Group 4"/>
          <p:cNvGrpSpPr>
            <a:grpSpLocks/>
          </p:cNvGrpSpPr>
          <p:nvPr/>
        </p:nvGrpSpPr>
        <p:grpSpPr bwMode="auto">
          <a:xfrm>
            <a:off x="5795963" y="2636838"/>
            <a:ext cx="2305050" cy="2811462"/>
            <a:chOff x="3628" y="1225"/>
            <a:chExt cx="1452" cy="1771"/>
          </a:xfrm>
        </p:grpSpPr>
        <p:graphicFrame>
          <p:nvGraphicFramePr>
            <p:cNvPr id="416773" name="Object 5"/>
            <p:cNvGraphicFramePr>
              <a:graphicFrameLocks noChangeAspect="1"/>
            </p:cNvGraphicFramePr>
            <p:nvPr/>
          </p:nvGraphicFramePr>
          <p:xfrm>
            <a:off x="3628" y="1911"/>
            <a:ext cx="1452" cy="1085"/>
          </p:xfrm>
          <a:graphic>
            <a:graphicData uri="http://schemas.openxmlformats.org/presentationml/2006/ole">
              <mc:AlternateContent xmlns:mc="http://schemas.openxmlformats.org/markup-compatibility/2006">
                <mc:Choice xmlns:v="urn:schemas-microsoft-com:vml" Requires="v">
                  <p:oleObj spid="_x0000_s19462" name="图片" r:id="rId3" imgW="1343160" imgH="828720" progId="Word.Picture.8">
                    <p:embed/>
                  </p:oleObj>
                </mc:Choice>
                <mc:Fallback>
                  <p:oleObj name="图片" r:id="rId3" imgW="1343160" imgH="828720" progId="Word.Picture.8">
                    <p:embed/>
                    <p:pic>
                      <p:nvPicPr>
                        <p:cNvPr id="416773"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8" y="1911"/>
                          <a:ext cx="1452" cy="1085"/>
                        </a:xfrm>
                        <a:prstGeom prst="rect">
                          <a:avLst/>
                        </a:prstGeom>
                        <a:noFill/>
                        <a:ln w="19050">
                          <a:solidFill>
                            <a:srgbClr val="3399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6774" name="Rectangle 6"/>
            <p:cNvSpPr>
              <a:spLocks noChangeArrowheads="1"/>
            </p:cNvSpPr>
            <p:nvPr/>
          </p:nvSpPr>
          <p:spPr bwMode="auto">
            <a:xfrm>
              <a:off x="3929" y="1225"/>
              <a:ext cx="900" cy="300"/>
            </a:xfrm>
            <a:prstGeom prst="rect">
              <a:avLst/>
            </a:prstGeom>
            <a:noFill/>
            <a:ln w="19050">
              <a:solidFill>
                <a:srgbClr val="3399FF">
                  <a:alpha val="0"/>
                </a:srgb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zh-CN" altLang="en-US">
                  <a:solidFill>
                    <a:srgbClr val="000066"/>
                  </a:solidFill>
                  <a:latin typeface="Tahoma" panose="020B0604030504040204" pitchFamily="34" charset="0"/>
                  <a:ea typeface="楷体_GB2312" pitchFamily="49" charset="-122"/>
                </a:rPr>
                <a:t>逻辑符号</a:t>
              </a:r>
            </a:p>
          </p:txBody>
        </p:sp>
      </p:grpSp>
      <p:graphicFrame>
        <p:nvGraphicFramePr>
          <p:cNvPr id="416776" name="Object 8"/>
          <p:cNvGraphicFramePr>
            <a:graphicFrameLocks noChangeAspect="1"/>
          </p:cNvGraphicFramePr>
          <p:nvPr/>
        </p:nvGraphicFramePr>
        <p:xfrm>
          <a:off x="466725" y="2698750"/>
          <a:ext cx="4608513" cy="3475038"/>
        </p:xfrm>
        <a:graphic>
          <a:graphicData uri="http://schemas.openxmlformats.org/presentationml/2006/ole">
            <mc:AlternateContent xmlns:mc="http://schemas.openxmlformats.org/markup-compatibility/2006">
              <mc:Choice xmlns:v="urn:schemas-microsoft-com:vml" Requires="v">
                <p:oleObj spid="_x0000_s19463" name="图片" r:id="rId5" imgW="2647800" imgH="1924200" progId="Word.Picture.8">
                  <p:embed/>
                </p:oleObj>
              </mc:Choice>
              <mc:Fallback>
                <p:oleObj name="图片" r:id="rId5" imgW="2647800" imgH="1924200" progId="Word.Picture.8">
                  <p:embed/>
                  <p:pic>
                    <p:nvPicPr>
                      <p:cNvPr id="416776"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6725" y="2698750"/>
                        <a:ext cx="4608513" cy="3475038"/>
                      </a:xfrm>
                      <a:prstGeom prst="rect">
                        <a:avLst/>
                      </a:prstGeom>
                      <a:noFill/>
                      <a:ln w="19050">
                        <a:solidFill>
                          <a:srgbClr val="3399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6777" name="Rectangle 9"/>
          <p:cNvSpPr>
            <a:spLocks noChangeArrowheads="1"/>
          </p:cNvSpPr>
          <p:nvPr/>
        </p:nvSpPr>
        <p:spPr bwMode="auto">
          <a:xfrm>
            <a:off x="1109663" y="1989138"/>
            <a:ext cx="2179637" cy="476250"/>
          </a:xfrm>
          <a:prstGeom prst="rect">
            <a:avLst/>
          </a:prstGeom>
          <a:solidFill>
            <a:schemeClr val="bg1">
              <a:alpha val="0"/>
            </a:schemeClr>
          </a:solidFill>
          <a:ln w="19050">
            <a:solidFill>
              <a:srgbClr val="3399FF">
                <a:alpha val="0"/>
              </a:srgb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en-US" altLang="zh-CN">
                <a:solidFill>
                  <a:srgbClr val="000066"/>
                </a:solidFill>
                <a:ea typeface="楷体_GB2312" pitchFamily="49" charset="-122"/>
                <a:cs typeface="Times New Roman" panose="02020603050405020304" pitchFamily="18" charset="0"/>
              </a:rPr>
              <a:t>(1)</a:t>
            </a:r>
            <a:r>
              <a:rPr kumimoji="0" lang="en-US" altLang="zh-CN">
                <a:solidFill>
                  <a:srgbClr val="000066"/>
                </a:solidFill>
                <a:latin typeface="Tahoma" panose="020B0604030504040204" pitchFamily="34" charset="0"/>
                <a:ea typeface="楷体_GB2312" pitchFamily="49" charset="-122"/>
                <a:cs typeface="Times New Roman" panose="02020603050405020304" pitchFamily="18" charset="0"/>
              </a:rPr>
              <a:t> </a:t>
            </a:r>
            <a:r>
              <a:rPr kumimoji="0" lang="zh-CN" altLang="en-US">
                <a:solidFill>
                  <a:srgbClr val="000066"/>
                </a:solidFill>
                <a:latin typeface="Tahoma" panose="020B0604030504040204" pitchFamily="34" charset="0"/>
                <a:ea typeface="楷体_GB2312" pitchFamily="49" charset="-122"/>
                <a:cs typeface="Times New Roman" panose="02020603050405020304" pitchFamily="18" charset="0"/>
              </a:rPr>
              <a:t>逻辑电路图</a:t>
            </a:r>
          </a:p>
        </p:txBody>
      </p:sp>
    </p:spTree>
    <p:extLst>
      <p:ext uri="{BB962C8B-B14F-4D97-AF65-F5344CB8AC3E}">
        <p14:creationId xmlns:p14="http://schemas.microsoft.com/office/powerpoint/2010/main" val="13319996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16772"/>
                                        </p:tgtEl>
                                        <p:attrNameLst>
                                          <p:attrName>style.visibility</p:attrName>
                                        </p:attrNameLst>
                                      </p:cBhvr>
                                      <p:to>
                                        <p:strVal val="visible"/>
                                      </p:to>
                                    </p:set>
                                    <p:animEffect transition="in" filter="wipe(up)">
                                      <p:cBhvr>
                                        <p:cTn id="7" dur="500"/>
                                        <p:tgtEl>
                                          <p:spTgt spid="416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0" name="Rectangle 2"/>
          <p:cNvSpPr>
            <a:spLocks noChangeArrowheads="1"/>
          </p:cNvSpPr>
          <p:nvPr/>
        </p:nvSpPr>
        <p:spPr bwMode="auto">
          <a:xfrm>
            <a:off x="755650" y="620713"/>
            <a:ext cx="3095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a:solidFill>
                  <a:srgbClr val="000066"/>
                </a:solidFill>
                <a:ea typeface="楷体_GB2312" pitchFamily="49" charset="-122"/>
                <a:cs typeface="Times New Roman" panose="02020603050405020304" pitchFamily="18" charset="0"/>
              </a:rPr>
              <a:t>(2)</a:t>
            </a:r>
            <a:r>
              <a:rPr kumimoji="0" lang="zh-CN" altLang="en-US">
                <a:solidFill>
                  <a:srgbClr val="000066"/>
                </a:solidFill>
                <a:latin typeface="Tahoma" panose="020B0604030504040204" pitchFamily="34" charset="0"/>
                <a:ea typeface="楷体_GB2312" pitchFamily="49" charset="-122"/>
                <a:cs typeface="Times New Roman" panose="02020603050405020304" pitchFamily="18" charset="0"/>
              </a:rPr>
              <a:t>工作原理</a:t>
            </a:r>
          </a:p>
        </p:txBody>
      </p:sp>
      <p:graphicFrame>
        <p:nvGraphicFramePr>
          <p:cNvPr id="488452" name="Object 4"/>
          <p:cNvGraphicFramePr>
            <a:graphicFrameLocks noChangeAspect="1"/>
          </p:cNvGraphicFramePr>
          <p:nvPr/>
        </p:nvGraphicFramePr>
        <p:xfrm>
          <a:off x="3959225" y="3824288"/>
          <a:ext cx="2125663" cy="2039937"/>
        </p:xfrm>
        <a:graphic>
          <a:graphicData uri="http://schemas.openxmlformats.org/presentationml/2006/ole">
            <mc:AlternateContent xmlns:mc="http://schemas.openxmlformats.org/markup-compatibility/2006">
              <mc:Choice xmlns:v="urn:schemas-microsoft-com:vml" Requires="v">
                <p:oleObj spid="_x0000_s20488" name="图片" r:id="rId3" imgW="1476360" imgH="1514520" progId="Word.Picture.8">
                  <p:embed/>
                </p:oleObj>
              </mc:Choice>
              <mc:Fallback>
                <p:oleObj name="图片" r:id="rId3" imgW="1476360" imgH="1514520" progId="Word.Picture.8">
                  <p:embed/>
                  <p:pic>
                    <p:nvPicPr>
                      <p:cNvPr id="48845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9225" y="3824288"/>
                        <a:ext cx="2125663" cy="2039937"/>
                      </a:xfrm>
                      <a:prstGeom prst="rect">
                        <a:avLst/>
                      </a:prstGeom>
                      <a:noFill/>
                      <a:ln w="9525">
                        <a:solidFill>
                          <a:srgbClr val="3399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88453" name="Object 5"/>
          <p:cNvGraphicFramePr>
            <a:graphicFrameLocks noChangeAspect="1"/>
          </p:cNvGraphicFramePr>
          <p:nvPr/>
        </p:nvGraphicFramePr>
        <p:xfrm>
          <a:off x="6694488" y="3806825"/>
          <a:ext cx="2159000" cy="2070100"/>
        </p:xfrm>
        <a:graphic>
          <a:graphicData uri="http://schemas.openxmlformats.org/presentationml/2006/ole">
            <mc:AlternateContent xmlns:mc="http://schemas.openxmlformats.org/markup-compatibility/2006">
              <mc:Choice xmlns:v="urn:schemas-microsoft-com:vml" Requires="v">
                <p:oleObj spid="_x0000_s20489" name="图片" r:id="rId5" imgW="1476360" imgH="1514520" progId="Word.Picture.8">
                  <p:embed/>
                </p:oleObj>
              </mc:Choice>
              <mc:Fallback>
                <p:oleObj name="图片" r:id="rId5" imgW="1476360" imgH="1514520" progId="Word.Picture.8">
                  <p:embed/>
                  <p:pic>
                    <p:nvPicPr>
                      <p:cNvPr id="488453"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94488" y="3806825"/>
                        <a:ext cx="2159000" cy="2070100"/>
                      </a:xfrm>
                      <a:prstGeom prst="rect">
                        <a:avLst/>
                      </a:prstGeom>
                      <a:noFill/>
                      <a:ln w="9525">
                        <a:solidFill>
                          <a:srgbClr val="3399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88454" name="Rectangle 6"/>
          <p:cNvSpPr>
            <a:spLocks noChangeArrowheads="1"/>
          </p:cNvSpPr>
          <p:nvPr/>
        </p:nvSpPr>
        <p:spPr bwMode="auto">
          <a:xfrm>
            <a:off x="0" y="6810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endParaRPr lang="zh-CN" altLang="zh-CN" b="0">
              <a:latin typeface="Arial" panose="020B0604020202020204" pitchFamily="34" charset="0"/>
            </a:endParaRPr>
          </a:p>
        </p:txBody>
      </p:sp>
      <p:sp>
        <p:nvSpPr>
          <p:cNvPr id="488455" name="Rectangle 7"/>
          <p:cNvSpPr>
            <a:spLocks noChangeArrowheads="1"/>
          </p:cNvSpPr>
          <p:nvPr/>
        </p:nvSpPr>
        <p:spPr bwMode="auto">
          <a:xfrm>
            <a:off x="4416425" y="4068763"/>
            <a:ext cx="3111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zh-CN" sz="1000" b="0">
                <a:latin typeface="Times New Roman" panose="02020603050405020304" pitchFamily="18" charset="0"/>
                <a:cs typeface="Times New Roman" panose="02020603050405020304" pitchFamily="18" charset="0"/>
              </a:rPr>
              <a:t>    </a:t>
            </a:r>
            <a:endParaRPr lang="en-US" altLang="zh-CN" b="0">
              <a:latin typeface="Arial" panose="020B0604020202020204" pitchFamily="34" charset="0"/>
            </a:endParaRPr>
          </a:p>
        </p:txBody>
      </p:sp>
      <p:sp>
        <p:nvSpPr>
          <p:cNvPr id="488456" name="Rectangle 8"/>
          <p:cNvSpPr>
            <a:spLocks noChangeArrowheads="1"/>
          </p:cNvSpPr>
          <p:nvPr/>
        </p:nvSpPr>
        <p:spPr bwMode="auto">
          <a:xfrm>
            <a:off x="6786563" y="1700213"/>
            <a:ext cx="14684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pPr algn="ctr" eaLnBrk="0" hangingPunct="0"/>
            <a:r>
              <a:rPr kumimoji="0" lang="en-US" altLang="zh-CN">
                <a:solidFill>
                  <a:srgbClr val="000066"/>
                </a:solidFill>
                <a:ea typeface="楷体_GB2312" pitchFamily="49" charset="-122"/>
                <a:cs typeface="Times New Roman" panose="02020603050405020304" pitchFamily="18" charset="0"/>
              </a:rPr>
              <a:t>(b)</a:t>
            </a:r>
            <a:r>
              <a:rPr kumimoji="0" lang="en-US" altLang="zh-CN" i="1">
                <a:solidFill>
                  <a:srgbClr val="000066"/>
                </a:solidFill>
                <a:ea typeface="楷体_GB2312" pitchFamily="49" charset="-122"/>
                <a:cs typeface="Times New Roman" panose="02020603050405020304" pitchFamily="18" charset="0"/>
              </a:rPr>
              <a:t> E</a:t>
            </a:r>
            <a:r>
              <a:rPr kumimoji="0" lang="en-US" altLang="zh-CN">
                <a:solidFill>
                  <a:srgbClr val="000066"/>
                </a:solidFill>
                <a:ea typeface="楷体_GB2312" pitchFamily="49" charset="-122"/>
                <a:cs typeface="Times New Roman" panose="02020603050405020304" pitchFamily="18" charset="0"/>
              </a:rPr>
              <a:t>=0</a:t>
            </a:r>
            <a:r>
              <a:rPr kumimoji="0" lang="zh-CN" altLang="en-US">
                <a:solidFill>
                  <a:srgbClr val="000066"/>
                </a:solidFill>
                <a:ea typeface="楷体_GB2312" pitchFamily="49" charset="-122"/>
                <a:cs typeface="Times New Roman" panose="02020603050405020304" pitchFamily="18" charset="0"/>
              </a:rPr>
              <a:t>时</a:t>
            </a:r>
          </a:p>
        </p:txBody>
      </p:sp>
      <p:sp>
        <p:nvSpPr>
          <p:cNvPr id="488457" name="Rectangle 9"/>
          <p:cNvSpPr>
            <a:spLocks noChangeArrowheads="1"/>
          </p:cNvSpPr>
          <p:nvPr/>
        </p:nvSpPr>
        <p:spPr bwMode="auto">
          <a:xfrm>
            <a:off x="3635375" y="1736725"/>
            <a:ext cx="23002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pPr algn="ctr" eaLnBrk="0" hangingPunct="0"/>
            <a:r>
              <a:rPr kumimoji="0" lang="en-US" altLang="zh-CN">
                <a:solidFill>
                  <a:srgbClr val="000066"/>
                </a:solidFill>
                <a:ea typeface="楷体_GB2312" pitchFamily="49" charset="-122"/>
                <a:cs typeface="Times New Roman" panose="02020603050405020304" pitchFamily="18" charset="0"/>
              </a:rPr>
              <a:t>(a) </a:t>
            </a:r>
            <a:r>
              <a:rPr kumimoji="0" lang="en-US" altLang="zh-CN" i="1">
                <a:solidFill>
                  <a:srgbClr val="000066"/>
                </a:solidFill>
                <a:ea typeface="楷体_GB2312" pitchFamily="49" charset="-122"/>
                <a:cs typeface="Times New Roman" panose="02020603050405020304" pitchFamily="18" charset="0"/>
              </a:rPr>
              <a:t>E</a:t>
            </a:r>
            <a:r>
              <a:rPr kumimoji="0" lang="en-US" altLang="zh-CN">
                <a:solidFill>
                  <a:srgbClr val="000066"/>
                </a:solidFill>
                <a:ea typeface="楷体_GB2312" pitchFamily="49" charset="-122"/>
                <a:cs typeface="Times New Roman" panose="02020603050405020304" pitchFamily="18" charset="0"/>
              </a:rPr>
              <a:t>=1</a:t>
            </a:r>
            <a:r>
              <a:rPr kumimoji="0" lang="zh-CN" altLang="en-US">
                <a:solidFill>
                  <a:srgbClr val="000066"/>
                </a:solidFill>
                <a:ea typeface="楷体_GB2312" pitchFamily="49" charset="-122"/>
                <a:cs typeface="Times New Roman" panose="02020603050405020304" pitchFamily="18" charset="0"/>
              </a:rPr>
              <a:t>时</a:t>
            </a:r>
          </a:p>
        </p:txBody>
      </p:sp>
      <p:sp>
        <p:nvSpPr>
          <p:cNvPr id="488460" name="Rectangle 12"/>
          <p:cNvSpPr>
            <a:spLocks noChangeArrowheads="1"/>
          </p:cNvSpPr>
          <p:nvPr/>
        </p:nvSpPr>
        <p:spPr bwMode="auto">
          <a:xfrm>
            <a:off x="7161213" y="2241550"/>
            <a:ext cx="1693862"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TG</a:t>
            </a:r>
            <a:r>
              <a:rPr lang="en-US" altLang="zh-CN" sz="2400" baseline="-30000">
                <a:solidFill>
                  <a:srgbClr val="000066"/>
                </a:solidFill>
                <a:latin typeface="Times New Roman" panose="02020603050405020304" pitchFamily="18" charset="0"/>
                <a:ea typeface="楷体_GB2312" pitchFamily="49" charset="-122"/>
                <a:cs typeface="Times New Roman" panose="02020603050405020304" pitchFamily="18" charset="0"/>
              </a:rPr>
              <a:t>2</a:t>
            </a:r>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导通，</a:t>
            </a:r>
          </a:p>
          <a:p>
            <a:pPr algn="l"/>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TG</a:t>
            </a:r>
            <a:r>
              <a:rPr lang="en-US" altLang="zh-CN" sz="2400" baseline="-30000">
                <a:solidFill>
                  <a:srgbClr val="000066"/>
                </a:solidFill>
                <a:latin typeface="Times New Roman" panose="02020603050405020304" pitchFamily="18" charset="0"/>
                <a:ea typeface="楷体_GB2312" pitchFamily="49" charset="-122"/>
                <a:cs typeface="Times New Roman" panose="02020603050405020304" pitchFamily="18" charset="0"/>
              </a:rPr>
              <a:t>1</a:t>
            </a:r>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断开</a:t>
            </a:r>
          </a:p>
        </p:txBody>
      </p:sp>
      <p:sp>
        <p:nvSpPr>
          <p:cNvPr id="488461" name="Rectangle 13"/>
          <p:cNvSpPr>
            <a:spLocks noChangeArrowheads="1"/>
          </p:cNvSpPr>
          <p:nvPr/>
        </p:nvSpPr>
        <p:spPr bwMode="auto">
          <a:xfrm>
            <a:off x="2413000" y="3729038"/>
            <a:ext cx="22860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en-US" altLang="zh-CN" sz="1100" b="0">
                <a:latin typeface="Tahoma" panose="020B0604030504040204" pitchFamily="34" charset="0"/>
                <a:ea typeface="楷体_GB2312" pitchFamily="49" charset="-122"/>
              </a:rPr>
              <a:t> </a:t>
            </a:r>
            <a:endParaRPr lang="en-US" altLang="zh-CN" b="0">
              <a:latin typeface="Arial" panose="020B0604020202020204" pitchFamily="34" charset="0"/>
            </a:endParaRPr>
          </a:p>
        </p:txBody>
      </p:sp>
      <p:sp>
        <p:nvSpPr>
          <p:cNvPr id="488462" name="Rectangle 14"/>
          <p:cNvSpPr>
            <a:spLocks noChangeArrowheads="1"/>
          </p:cNvSpPr>
          <p:nvPr/>
        </p:nvSpPr>
        <p:spPr bwMode="auto">
          <a:xfrm>
            <a:off x="4392613" y="2349500"/>
            <a:ext cx="16922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TG</a:t>
            </a:r>
            <a:r>
              <a:rPr lang="en-US" altLang="zh-CN" sz="2400" baseline="-30000">
                <a:solidFill>
                  <a:srgbClr val="000066"/>
                </a:solidFill>
                <a:latin typeface="Times New Roman" panose="02020603050405020304" pitchFamily="18" charset="0"/>
                <a:ea typeface="楷体_GB2312" pitchFamily="49" charset="-122"/>
                <a:cs typeface="Times New Roman" panose="02020603050405020304" pitchFamily="18" charset="0"/>
              </a:rPr>
              <a:t>1</a:t>
            </a:r>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导通，</a:t>
            </a:r>
          </a:p>
          <a:p>
            <a:pPr algn="l"/>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TG</a:t>
            </a:r>
            <a:r>
              <a:rPr lang="en-US" altLang="zh-CN" sz="2400" baseline="-30000">
                <a:solidFill>
                  <a:srgbClr val="000066"/>
                </a:solidFill>
                <a:latin typeface="Times New Roman" panose="02020603050405020304" pitchFamily="18" charset="0"/>
                <a:ea typeface="楷体_GB2312" pitchFamily="49" charset="-122"/>
                <a:cs typeface="Times New Roman" panose="02020603050405020304" pitchFamily="18" charset="0"/>
              </a:rPr>
              <a:t>2</a:t>
            </a:r>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断开</a:t>
            </a:r>
          </a:p>
        </p:txBody>
      </p:sp>
      <p:sp>
        <p:nvSpPr>
          <p:cNvPr id="488463" name="Rectangle 15"/>
          <p:cNvSpPr>
            <a:spLocks noChangeArrowheads="1"/>
          </p:cNvSpPr>
          <p:nvPr/>
        </p:nvSpPr>
        <p:spPr bwMode="auto">
          <a:xfrm>
            <a:off x="4464050" y="3141663"/>
            <a:ext cx="1476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altLang="zh-CN" sz="2400" i="1">
                <a:solidFill>
                  <a:srgbClr val="000066"/>
                </a:solidFill>
                <a:latin typeface="Times New Roman" panose="02020603050405020304" pitchFamily="18" charset="0"/>
                <a:ea typeface="楷体_GB2312" pitchFamily="49" charset="-122"/>
                <a:cs typeface="Times New Roman" panose="02020603050405020304" pitchFamily="18" charset="0"/>
              </a:rPr>
              <a:t>Q </a:t>
            </a:r>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 </a:t>
            </a:r>
            <a:r>
              <a:rPr lang="en-US" altLang="zh-CN" sz="2400" i="1">
                <a:solidFill>
                  <a:srgbClr val="000066"/>
                </a:solidFill>
                <a:latin typeface="Times New Roman" panose="02020603050405020304" pitchFamily="18" charset="0"/>
                <a:ea typeface="楷体_GB2312" pitchFamily="49" charset="-122"/>
                <a:cs typeface="Times New Roman" panose="02020603050405020304" pitchFamily="18" charset="0"/>
              </a:rPr>
              <a:t>D</a:t>
            </a:r>
            <a:endPar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endParaRPr>
          </a:p>
        </p:txBody>
      </p:sp>
      <p:sp>
        <p:nvSpPr>
          <p:cNvPr id="488464" name="Rectangle 16"/>
          <p:cNvSpPr>
            <a:spLocks noChangeArrowheads="1"/>
          </p:cNvSpPr>
          <p:nvPr/>
        </p:nvSpPr>
        <p:spPr bwMode="auto">
          <a:xfrm>
            <a:off x="7234238" y="3068638"/>
            <a:ext cx="18018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altLang="zh-CN" sz="2400" i="1">
                <a:solidFill>
                  <a:srgbClr val="000066"/>
                </a:solidFill>
                <a:latin typeface="Times New Roman" panose="02020603050405020304" pitchFamily="18" charset="0"/>
                <a:ea typeface="楷体_GB2312" pitchFamily="49" charset="-122"/>
                <a:cs typeface="Times New Roman" panose="02020603050405020304" pitchFamily="18" charset="0"/>
              </a:rPr>
              <a:t>Q </a:t>
            </a:r>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不变</a:t>
            </a:r>
          </a:p>
        </p:txBody>
      </p:sp>
      <p:graphicFrame>
        <p:nvGraphicFramePr>
          <p:cNvPr id="488466" name="Object 18"/>
          <p:cNvGraphicFramePr>
            <a:graphicFrameLocks noChangeAspect="1"/>
          </p:cNvGraphicFramePr>
          <p:nvPr/>
        </p:nvGraphicFramePr>
        <p:xfrm>
          <a:off x="323850" y="2276475"/>
          <a:ext cx="3249613" cy="3767138"/>
        </p:xfrm>
        <a:graphic>
          <a:graphicData uri="http://schemas.openxmlformats.org/presentationml/2006/ole">
            <mc:AlternateContent xmlns:mc="http://schemas.openxmlformats.org/markup-compatibility/2006">
              <mc:Choice xmlns:v="urn:schemas-microsoft-com:vml" Requires="v">
                <p:oleObj spid="_x0000_s20490" name="图片" r:id="rId7" imgW="1866960" imgH="2085840" progId="Word.Picture.8">
                  <p:embed/>
                </p:oleObj>
              </mc:Choice>
              <mc:Fallback>
                <p:oleObj name="图片" r:id="rId7" imgW="1866960" imgH="2085840" progId="Word.Picture.8">
                  <p:embed/>
                  <p:pic>
                    <p:nvPicPr>
                      <p:cNvPr id="488466" name="Object 1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3850" y="2276475"/>
                        <a:ext cx="3249613" cy="3767138"/>
                      </a:xfrm>
                      <a:prstGeom prst="rect">
                        <a:avLst/>
                      </a:prstGeom>
                      <a:noFill/>
                      <a:ln w="19050">
                        <a:solidFill>
                          <a:srgbClr val="3399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7937448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88457"/>
                                        </p:tgtEl>
                                        <p:attrNameLst>
                                          <p:attrName>style.visibility</p:attrName>
                                        </p:attrNameLst>
                                      </p:cBhvr>
                                      <p:to>
                                        <p:strVal val="visible"/>
                                      </p:to>
                                    </p:set>
                                    <p:animEffect transition="in" filter="strips(downRight)">
                                      <p:cBhvr>
                                        <p:cTn id="7" dur="500"/>
                                        <p:tgtEl>
                                          <p:spTgt spid="48845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88462"/>
                                        </p:tgtEl>
                                        <p:attrNameLst>
                                          <p:attrName>style.visibility</p:attrName>
                                        </p:attrNameLst>
                                      </p:cBhvr>
                                      <p:to>
                                        <p:strVal val="visible"/>
                                      </p:to>
                                    </p:set>
                                    <p:animEffect transition="in" filter="wipe(up)">
                                      <p:cBhvr>
                                        <p:cTn id="12" dur="500"/>
                                        <p:tgtEl>
                                          <p:spTgt spid="48846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88452"/>
                                        </p:tgtEl>
                                        <p:attrNameLst>
                                          <p:attrName>style.visibility</p:attrName>
                                        </p:attrNameLst>
                                      </p:cBhvr>
                                      <p:to>
                                        <p:strVal val="visible"/>
                                      </p:to>
                                    </p:set>
                                    <p:animEffect transition="in" filter="wipe(left)">
                                      <p:cBhvr>
                                        <p:cTn id="17" dur="500"/>
                                        <p:tgtEl>
                                          <p:spTgt spid="48845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88463"/>
                                        </p:tgtEl>
                                        <p:attrNameLst>
                                          <p:attrName>style.visibility</p:attrName>
                                        </p:attrNameLst>
                                      </p:cBhvr>
                                      <p:to>
                                        <p:strVal val="visible"/>
                                      </p:to>
                                    </p:set>
                                    <p:animEffect transition="in" filter="wipe(up)">
                                      <p:cBhvr>
                                        <p:cTn id="22" dur="500"/>
                                        <p:tgtEl>
                                          <p:spTgt spid="48846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88456"/>
                                        </p:tgtEl>
                                        <p:attrNameLst>
                                          <p:attrName>style.visibility</p:attrName>
                                        </p:attrNameLst>
                                      </p:cBhvr>
                                      <p:to>
                                        <p:strVal val="visible"/>
                                      </p:to>
                                    </p:set>
                                    <p:animEffect transition="in" filter="strips(downRight)">
                                      <p:cBhvr>
                                        <p:cTn id="27" dur="500"/>
                                        <p:tgtEl>
                                          <p:spTgt spid="48845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488460"/>
                                        </p:tgtEl>
                                        <p:attrNameLst>
                                          <p:attrName>style.visibility</p:attrName>
                                        </p:attrNameLst>
                                      </p:cBhvr>
                                      <p:to>
                                        <p:strVal val="visible"/>
                                      </p:to>
                                    </p:set>
                                    <p:animEffect transition="in" filter="wipe(up)">
                                      <p:cBhvr>
                                        <p:cTn id="32" dur="500"/>
                                        <p:tgtEl>
                                          <p:spTgt spid="48846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488453"/>
                                        </p:tgtEl>
                                        <p:attrNameLst>
                                          <p:attrName>style.visibility</p:attrName>
                                        </p:attrNameLst>
                                      </p:cBhvr>
                                      <p:to>
                                        <p:strVal val="visible"/>
                                      </p:to>
                                    </p:set>
                                    <p:animEffect transition="in" filter="wipe(left)">
                                      <p:cBhvr>
                                        <p:cTn id="37" dur="500"/>
                                        <p:tgtEl>
                                          <p:spTgt spid="48845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488464"/>
                                        </p:tgtEl>
                                        <p:attrNameLst>
                                          <p:attrName>style.visibility</p:attrName>
                                        </p:attrNameLst>
                                      </p:cBhvr>
                                      <p:to>
                                        <p:strVal val="visible"/>
                                      </p:to>
                                    </p:set>
                                    <p:animEffect transition="in" filter="wipe(up)">
                                      <p:cBhvr>
                                        <p:cTn id="42" dur="500"/>
                                        <p:tgtEl>
                                          <p:spTgt spid="4884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8456" grpId="0"/>
      <p:bldP spid="488457" grpId="0"/>
      <p:bldP spid="488460" grpId="0"/>
      <p:bldP spid="488462" grpId="0"/>
      <p:bldP spid="488463" grpId="0"/>
      <p:bldP spid="48846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802" name="Rectangle 10"/>
          <p:cNvSpPr>
            <a:spLocks noChangeArrowheads="1"/>
          </p:cNvSpPr>
          <p:nvPr/>
        </p:nvSpPr>
        <p:spPr bwMode="auto">
          <a:xfrm>
            <a:off x="2916238" y="5229225"/>
            <a:ext cx="10795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800" i="1">
                <a:solidFill>
                  <a:srgbClr val="000066"/>
                </a:solidFill>
                <a:latin typeface="Times New Roman" panose="02020603050405020304" pitchFamily="18" charset="0"/>
                <a:ea typeface="楷体_GB2312" pitchFamily="49" charset="-122"/>
                <a:cs typeface="Times New Roman" panose="02020603050405020304" pitchFamily="18" charset="0"/>
              </a:rPr>
              <a:t>Q </a:t>
            </a:r>
            <a:r>
              <a:rPr lang="en-US" altLang="zh-CN" sz="2800">
                <a:solidFill>
                  <a:srgbClr val="000066"/>
                </a:solidFill>
                <a:latin typeface="Times New Roman" panose="02020603050405020304" pitchFamily="18" charset="0"/>
                <a:ea typeface="楷体_GB2312" pitchFamily="49" charset="-122"/>
                <a:cs typeface="Times New Roman" panose="02020603050405020304" pitchFamily="18" charset="0"/>
              </a:rPr>
              <a:t>= D</a:t>
            </a:r>
          </a:p>
        </p:txBody>
      </p:sp>
      <p:grpSp>
        <p:nvGrpSpPr>
          <p:cNvPr id="417808" name="Group 16"/>
          <p:cNvGrpSpPr>
            <a:grpSpLocks/>
          </p:cNvGrpSpPr>
          <p:nvPr/>
        </p:nvGrpSpPr>
        <p:grpSpPr bwMode="auto">
          <a:xfrm>
            <a:off x="1258888" y="5213350"/>
            <a:ext cx="1408112" cy="484188"/>
            <a:chOff x="476" y="3339"/>
            <a:chExt cx="887" cy="305"/>
          </a:xfrm>
        </p:grpSpPr>
        <p:sp>
          <p:nvSpPr>
            <p:cNvPr id="417809" name="Rectangle 17"/>
            <p:cNvSpPr>
              <a:spLocks noChangeArrowheads="1"/>
            </p:cNvSpPr>
            <p:nvPr/>
          </p:nvSpPr>
          <p:spPr bwMode="auto">
            <a:xfrm>
              <a:off x="476" y="3339"/>
              <a:ext cx="44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i="1">
                  <a:solidFill>
                    <a:schemeClr val="folHlink"/>
                  </a:solidFill>
                  <a:latin typeface="Times New Roman" panose="02020603050405020304" pitchFamily="18" charset="0"/>
                  <a:ea typeface="楷体_GB2312" pitchFamily="49" charset="-122"/>
                  <a:cs typeface="Times New Roman" panose="02020603050405020304" pitchFamily="18" charset="0"/>
                </a:rPr>
                <a:t>E</a:t>
              </a:r>
              <a:r>
                <a:rPr lang="en-US" altLang="zh-CN" sz="2400">
                  <a:solidFill>
                    <a:schemeClr val="folHlink"/>
                  </a:solidFill>
                  <a:latin typeface="Times New Roman" panose="02020603050405020304" pitchFamily="18" charset="0"/>
                  <a:ea typeface="楷体_GB2312" pitchFamily="49" charset="-122"/>
                  <a:cs typeface="Times New Roman" panose="02020603050405020304" pitchFamily="18" charset="0"/>
                </a:rPr>
                <a:t>=1</a:t>
              </a:r>
            </a:p>
          </p:txBody>
        </p:sp>
        <p:sp>
          <p:nvSpPr>
            <p:cNvPr id="417810" name="Rectangle 18"/>
            <p:cNvSpPr>
              <a:spLocks noChangeArrowheads="1"/>
            </p:cNvSpPr>
            <p:nvPr/>
          </p:nvSpPr>
          <p:spPr bwMode="auto">
            <a:xfrm>
              <a:off x="1247" y="3356"/>
              <a:ext cx="1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endParaRPr lang="zh-CN" altLang="zh-CN" sz="2400">
                <a:solidFill>
                  <a:srgbClr val="000066"/>
                </a:solidFill>
                <a:latin typeface="Times New Roman" panose="02020603050405020304" pitchFamily="18" charset="0"/>
                <a:ea typeface="楷体_GB2312" pitchFamily="49" charset="-122"/>
                <a:cs typeface="Times New Roman" panose="02020603050405020304" pitchFamily="18" charset="0"/>
              </a:endParaRPr>
            </a:p>
          </p:txBody>
        </p:sp>
      </p:grpSp>
      <p:sp>
        <p:nvSpPr>
          <p:cNvPr id="417813" name="Rectangle 21"/>
          <p:cNvSpPr>
            <a:spLocks noChangeArrowheads="1"/>
          </p:cNvSpPr>
          <p:nvPr/>
        </p:nvSpPr>
        <p:spPr bwMode="auto">
          <a:xfrm>
            <a:off x="5832475" y="1016000"/>
            <a:ext cx="2549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D</a:t>
            </a:r>
            <a:r>
              <a:rPr lang="zh-CN" altLang="en-US" sz="2400">
                <a:solidFill>
                  <a:srgbClr val="000066"/>
                </a:solidFill>
                <a:latin typeface="楷体_GB2312" pitchFamily="49" charset="-122"/>
                <a:ea typeface="楷体_GB2312" pitchFamily="49" charset="-122"/>
                <a:cs typeface="Times New Roman" panose="02020603050405020304" pitchFamily="18" charset="0"/>
              </a:rPr>
              <a:t>锁存器的功能表</a:t>
            </a:r>
          </a:p>
        </p:txBody>
      </p:sp>
      <p:grpSp>
        <p:nvGrpSpPr>
          <p:cNvPr id="417814" name="Group 22"/>
          <p:cNvGrpSpPr>
            <a:grpSpLocks/>
          </p:cNvGrpSpPr>
          <p:nvPr/>
        </p:nvGrpSpPr>
        <p:grpSpPr bwMode="auto">
          <a:xfrm>
            <a:off x="4067175" y="1557338"/>
            <a:ext cx="4860925" cy="2692400"/>
            <a:chOff x="1043" y="1389"/>
            <a:chExt cx="2903" cy="1696"/>
          </a:xfrm>
        </p:grpSpPr>
        <p:sp>
          <p:nvSpPr>
            <p:cNvPr id="417815" name="Rectangle 23"/>
            <p:cNvSpPr>
              <a:spLocks noChangeArrowheads="1"/>
            </p:cNvSpPr>
            <p:nvPr/>
          </p:nvSpPr>
          <p:spPr bwMode="auto">
            <a:xfrm>
              <a:off x="3026" y="2732"/>
              <a:ext cx="920"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置</a:t>
              </a:r>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1</a:t>
              </a:r>
            </a:p>
          </p:txBody>
        </p:sp>
        <p:sp>
          <p:nvSpPr>
            <p:cNvPr id="417816" name="Rectangle 24"/>
            <p:cNvSpPr>
              <a:spLocks noChangeArrowheads="1"/>
            </p:cNvSpPr>
            <p:nvPr/>
          </p:nvSpPr>
          <p:spPr bwMode="auto">
            <a:xfrm>
              <a:off x="2416" y="2732"/>
              <a:ext cx="610"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0</a:t>
              </a:r>
            </a:p>
          </p:txBody>
        </p:sp>
        <p:sp>
          <p:nvSpPr>
            <p:cNvPr id="417817" name="Rectangle 25"/>
            <p:cNvSpPr>
              <a:spLocks noChangeArrowheads="1"/>
            </p:cNvSpPr>
            <p:nvPr/>
          </p:nvSpPr>
          <p:spPr bwMode="auto">
            <a:xfrm>
              <a:off x="1912" y="2732"/>
              <a:ext cx="504"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1</a:t>
              </a:r>
            </a:p>
          </p:txBody>
        </p:sp>
        <p:sp>
          <p:nvSpPr>
            <p:cNvPr id="417818" name="Rectangle 26"/>
            <p:cNvSpPr>
              <a:spLocks noChangeArrowheads="1"/>
            </p:cNvSpPr>
            <p:nvPr/>
          </p:nvSpPr>
          <p:spPr bwMode="auto">
            <a:xfrm>
              <a:off x="1483" y="2732"/>
              <a:ext cx="429"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1</a:t>
              </a:r>
            </a:p>
          </p:txBody>
        </p:sp>
        <p:sp>
          <p:nvSpPr>
            <p:cNvPr id="417819" name="Rectangle 27"/>
            <p:cNvSpPr>
              <a:spLocks noChangeArrowheads="1"/>
            </p:cNvSpPr>
            <p:nvPr/>
          </p:nvSpPr>
          <p:spPr bwMode="auto">
            <a:xfrm>
              <a:off x="1043" y="2732"/>
              <a:ext cx="440"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1</a:t>
              </a:r>
            </a:p>
          </p:txBody>
        </p:sp>
        <p:sp>
          <p:nvSpPr>
            <p:cNvPr id="417820" name="Rectangle 28"/>
            <p:cNvSpPr>
              <a:spLocks noChangeArrowheads="1"/>
            </p:cNvSpPr>
            <p:nvPr/>
          </p:nvSpPr>
          <p:spPr bwMode="auto">
            <a:xfrm>
              <a:off x="3026" y="2379"/>
              <a:ext cx="920"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置</a:t>
              </a:r>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0</a:t>
              </a:r>
            </a:p>
          </p:txBody>
        </p:sp>
        <p:sp>
          <p:nvSpPr>
            <p:cNvPr id="417821" name="Rectangle 29"/>
            <p:cNvSpPr>
              <a:spLocks noChangeArrowheads="1"/>
            </p:cNvSpPr>
            <p:nvPr/>
          </p:nvSpPr>
          <p:spPr bwMode="auto">
            <a:xfrm>
              <a:off x="2416" y="2379"/>
              <a:ext cx="610"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1</a:t>
              </a:r>
            </a:p>
          </p:txBody>
        </p:sp>
        <p:sp>
          <p:nvSpPr>
            <p:cNvPr id="417822" name="Rectangle 30"/>
            <p:cNvSpPr>
              <a:spLocks noChangeArrowheads="1"/>
            </p:cNvSpPr>
            <p:nvPr/>
          </p:nvSpPr>
          <p:spPr bwMode="auto">
            <a:xfrm>
              <a:off x="1912" y="2379"/>
              <a:ext cx="504"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0</a:t>
              </a:r>
            </a:p>
          </p:txBody>
        </p:sp>
        <p:sp>
          <p:nvSpPr>
            <p:cNvPr id="417823" name="Rectangle 31"/>
            <p:cNvSpPr>
              <a:spLocks noChangeArrowheads="1"/>
            </p:cNvSpPr>
            <p:nvPr/>
          </p:nvSpPr>
          <p:spPr bwMode="auto">
            <a:xfrm>
              <a:off x="1483" y="2379"/>
              <a:ext cx="429"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0</a:t>
              </a:r>
            </a:p>
          </p:txBody>
        </p:sp>
        <p:sp>
          <p:nvSpPr>
            <p:cNvPr id="417824" name="Rectangle 32"/>
            <p:cNvSpPr>
              <a:spLocks noChangeArrowheads="1"/>
            </p:cNvSpPr>
            <p:nvPr/>
          </p:nvSpPr>
          <p:spPr bwMode="auto">
            <a:xfrm>
              <a:off x="1043" y="2379"/>
              <a:ext cx="440"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1</a:t>
              </a:r>
            </a:p>
          </p:txBody>
        </p:sp>
        <p:sp>
          <p:nvSpPr>
            <p:cNvPr id="417825" name="Rectangle 33"/>
            <p:cNvSpPr>
              <a:spLocks noChangeArrowheads="1"/>
            </p:cNvSpPr>
            <p:nvPr/>
          </p:nvSpPr>
          <p:spPr bwMode="auto">
            <a:xfrm>
              <a:off x="3026" y="1742"/>
              <a:ext cx="920" cy="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保持</a:t>
              </a:r>
            </a:p>
          </p:txBody>
        </p:sp>
        <p:sp>
          <p:nvSpPr>
            <p:cNvPr id="417826" name="Rectangle 34"/>
            <p:cNvSpPr>
              <a:spLocks noChangeArrowheads="1"/>
            </p:cNvSpPr>
            <p:nvPr/>
          </p:nvSpPr>
          <p:spPr bwMode="auto">
            <a:xfrm>
              <a:off x="2416" y="1742"/>
              <a:ext cx="610" cy="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不变</a:t>
              </a:r>
            </a:p>
          </p:txBody>
        </p:sp>
        <p:sp>
          <p:nvSpPr>
            <p:cNvPr id="417827" name="Rectangle 35"/>
            <p:cNvSpPr>
              <a:spLocks noChangeArrowheads="1"/>
            </p:cNvSpPr>
            <p:nvPr/>
          </p:nvSpPr>
          <p:spPr bwMode="auto">
            <a:xfrm>
              <a:off x="1912" y="1742"/>
              <a:ext cx="504" cy="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不变</a:t>
              </a:r>
            </a:p>
          </p:txBody>
        </p:sp>
        <p:sp>
          <p:nvSpPr>
            <p:cNvPr id="417828" name="Rectangle 36"/>
            <p:cNvSpPr>
              <a:spLocks noChangeArrowheads="1"/>
            </p:cNvSpPr>
            <p:nvPr/>
          </p:nvSpPr>
          <p:spPr bwMode="auto">
            <a:xfrm>
              <a:off x="1483" y="1742"/>
              <a:ext cx="429" cy="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a:t>
              </a:r>
            </a:p>
          </p:txBody>
        </p:sp>
        <p:sp>
          <p:nvSpPr>
            <p:cNvPr id="417829" name="Rectangle 37"/>
            <p:cNvSpPr>
              <a:spLocks noChangeArrowheads="1"/>
            </p:cNvSpPr>
            <p:nvPr/>
          </p:nvSpPr>
          <p:spPr bwMode="auto">
            <a:xfrm>
              <a:off x="1043" y="1742"/>
              <a:ext cx="440" cy="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0</a:t>
              </a:r>
            </a:p>
          </p:txBody>
        </p:sp>
        <p:sp>
          <p:nvSpPr>
            <p:cNvPr id="417830" name="Rectangle 38"/>
            <p:cNvSpPr>
              <a:spLocks noChangeArrowheads="1"/>
            </p:cNvSpPr>
            <p:nvPr/>
          </p:nvSpPr>
          <p:spPr bwMode="auto">
            <a:xfrm>
              <a:off x="3026" y="1389"/>
              <a:ext cx="920"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功能</a:t>
              </a:r>
            </a:p>
          </p:txBody>
        </p:sp>
        <p:sp>
          <p:nvSpPr>
            <p:cNvPr id="417831" name="Rectangle 39"/>
            <p:cNvSpPr>
              <a:spLocks noChangeArrowheads="1"/>
            </p:cNvSpPr>
            <p:nvPr/>
          </p:nvSpPr>
          <p:spPr bwMode="auto">
            <a:xfrm>
              <a:off x="2416" y="1389"/>
              <a:ext cx="610"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endParaRPr lang="zh-CN" altLang="zh-CN" sz="2200" b="0">
                <a:solidFill>
                  <a:srgbClr val="000066"/>
                </a:solidFill>
                <a:latin typeface="Times New Roman" panose="02020603050405020304" pitchFamily="18" charset="0"/>
              </a:endParaRPr>
            </a:p>
          </p:txBody>
        </p:sp>
        <p:sp>
          <p:nvSpPr>
            <p:cNvPr id="417832" name="Rectangle 40"/>
            <p:cNvSpPr>
              <a:spLocks noChangeArrowheads="1"/>
            </p:cNvSpPr>
            <p:nvPr/>
          </p:nvSpPr>
          <p:spPr bwMode="auto">
            <a:xfrm>
              <a:off x="1912" y="1389"/>
              <a:ext cx="504"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i="1">
                  <a:solidFill>
                    <a:srgbClr val="000066"/>
                  </a:solidFill>
                  <a:latin typeface="Times New Roman" panose="02020603050405020304" pitchFamily="18" charset="0"/>
                  <a:ea typeface="楷体_GB2312" pitchFamily="49" charset="-122"/>
                  <a:cs typeface="Times New Roman" panose="02020603050405020304" pitchFamily="18" charset="0"/>
                </a:rPr>
                <a:t>Q</a:t>
              </a:r>
              <a:endPar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endParaRPr>
            </a:p>
          </p:txBody>
        </p:sp>
        <p:sp>
          <p:nvSpPr>
            <p:cNvPr id="417833" name="Rectangle 41"/>
            <p:cNvSpPr>
              <a:spLocks noChangeArrowheads="1"/>
            </p:cNvSpPr>
            <p:nvPr/>
          </p:nvSpPr>
          <p:spPr bwMode="auto">
            <a:xfrm>
              <a:off x="1483" y="1389"/>
              <a:ext cx="429"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l"/>
              <a:r>
                <a:rPr lang="en-US" altLang="zh-CN" sz="2400" i="1">
                  <a:solidFill>
                    <a:srgbClr val="000066"/>
                  </a:solidFill>
                  <a:latin typeface="Times New Roman" panose="02020603050405020304" pitchFamily="18" charset="0"/>
                  <a:ea typeface="楷体_GB2312" pitchFamily="49" charset="-122"/>
                  <a:cs typeface="Times New Roman" panose="02020603050405020304" pitchFamily="18" charset="0"/>
                </a:rPr>
                <a:t>D</a:t>
              </a:r>
            </a:p>
          </p:txBody>
        </p:sp>
        <p:sp>
          <p:nvSpPr>
            <p:cNvPr id="417834" name="Rectangle 42"/>
            <p:cNvSpPr>
              <a:spLocks noChangeArrowheads="1"/>
            </p:cNvSpPr>
            <p:nvPr/>
          </p:nvSpPr>
          <p:spPr bwMode="auto">
            <a:xfrm>
              <a:off x="1043" y="1389"/>
              <a:ext cx="440"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l"/>
              <a:r>
                <a:rPr lang="en-US" altLang="zh-CN" sz="2400" i="1">
                  <a:solidFill>
                    <a:srgbClr val="000066"/>
                  </a:solidFill>
                  <a:latin typeface="Times New Roman" panose="02020603050405020304" pitchFamily="18" charset="0"/>
                  <a:ea typeface="楷体_GB2312" pitchFamily="49" charset="-122"/>
                  <a:cs typeface="Times New Roman" panose="02020603050405020304" pitchFamily="18" charset="0"/>
                </a:rPr>
                <a:t>E</a:t>
              </a:r>
            </a:p>
          </p:txBody>
        </p:sp>
        <p:sp>
          <p:nvSpPr>
            <p:cNvPr id="417835" name="Line 43"/>
            <p:cNvSpPr>
              <a:spLocks noChangeShapeType="1"/>
            </p:cNvSpPr>
            <p:nvPr/>
          </p:nvSpPr>
          <p:spPr bwMode="auto">
            <a:xfrm>
              <a:off x="1043" y="1389"/>
              <a:ext cx="2903" cy="0"/>
            </a:xfrm>
            <a:prstGeom prst="line">
              <a:avLst/>
            </a:prstGeom>
            <a:noFill/>
            <a:ln w="254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7836" name="Line 44"/>
            <p:cNvSpPr>
              <a:spLocks noChangeShapeType="1"/>
            </p:cNvSpPr>
            <p:nvPr/>
          </p:nvSpPr>
          <p:spPr bwMode="auto">
            <a:xfrm>
              <a:off x="1043" y="3085"/>
              <a:ext cx="2903" cy="0"/>
            </a:xfrm>
            <a:prstGeom prst="line">
              <a:avLst/>
            </a:prstGeom>
            <a:noFill/>
            <a:ln w="254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7837" name="Line 45"/>
            <p:cNvSpPr>
              <a:spLocks noChangeShapeType="1"/>
            </p:cNvSpPr>
            <p:nvPr/>
          </p:nvSpPr>
          <p:spPr bwMode="auto">
            <a:xfrm>
              <a:off x="1043" y="1389"/>
              <a:ext cx="0" cy="1696"/>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7838" name="Line 46"/>
            <p:cNvSpPr>
              <a:spLocks noChangeShapeType="1"/>
            </p:cNvSpPr>
            <p:nvPr/>
          </p:nvSpPr>
          <p:spPr bwMode="auto">
            <a:xfrm>
              <a:off x="3946" y="1389"/>
              <a:ext cx="0" cy="1696"/>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7839" name="Line 47"/>
            <p:cNvSpPr>
              <a:spLocks noChangeShapeType="1"/>
            </p:cNvSpPr>
            <p:nvPr/>
          </p:nvSpPr>
          <p:spPr bwMode="auto">
            <a:xfrm>
              <a:off x="1043" y="1742"/>
              <a:ext cx="2903"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7840" name="Line 48"/>
            <p:cNvSpPr>
              <a:spLocks noChangeShapeType="1"/>
            </p:cNvSpPr>
            <p:nvPr/>
          </p:nvSpPr>
          <p:spPr bwMode="auto">
            <a:xfrm>
              <a:off x="1483" y="1389"/>
              <a:ext cx="0" cy="1696"/>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7841" name="Line 49"/>
            <p:cNvSpPr>
              <a:spLocks noChangeShapeType="1"/>
            </p:cNvSpPr>
            <p:nvPr/>
          </p:nvSpPr>
          <p:spPr bwMode="auto">
            <a:xfrm>
              <a:off x="1912" y="1389"/>
              <a:ext cx="0" cy="1696"/>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7842" name="Line 50"/>
            <p:cNvSpPr>
              <a:spLocks noChangeShapeType="1"/>
            </p:cNvSpPr>
            <p:nvPr/>
          </p:nvSpPr>
          <p:spPr bwMode="auto">
            <a:xfrm>
              <a:off x="2416" y="1389"/>
              <a:ext cx="0" cy="1696"/>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7843" name="Line 51"/>
            <p:cNvSpPr>
              <a:spLocks noChangeShapeType="1"/>
            </p:cNvSpPr>
            <p:nvPr/>
          </p:nvSpPr>
          <p:spPr bwMode="auto">
            <a:xfrm>
              <a:off x="3026" y="1389"/>
              <a:ext cx="0" cy="1696"/>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7844" name="Line 52"/>
            <p:cNvSpPr>
              <a:spLocks noChangeShapeType="1"/>
            </p:cNvSpPr>
            <p:nvPr/>
          </p:nvSpPr>
          <p:spPr bwMode="auto">
            <a:xfrm>
              <a:off x="1043" y="2379"/>
              <a:ext cx="2903" cy="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7845" name="Line 53"/>
            <p:cNvSpPr>
              <a:spLocks noChangeShapeType="1"/>
            </p:cNvSpPr>
            <p:nvPr/>
          </p:nvSpPr>
          <p:spPr bwMode="auto">
            <a:xfrm>
              <a:off x="1043" y="2732"/>
              <a:ext cx="2903" cy="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417846" name="Group 54"/>
            <p:cNvGrpSpPr>
              <a:grpSpLocks/>
            </p:cNvGrpSpPr>
            <p:nvPr/>
          </p:nvGrpSpPr>
          <p:grpSpPr bwMode="auto">
            <a:xfrm>
              <a:off x="2540" y="1415"/>
              <a:ext cx="437" cy="382"/>
              <a:chOff x="3107" y="822"/>
              <a:chExt cx="437" cy="382"/>
            </a:xfrm>
          </p:grpSpPr>
          <p:sp>
            <p:nvSpPr>
              <p:cNvPr id="417847" name="AutoShape 55"/>
              <p:cNvSpPr>
                <a:spLocks noChangeAspect="1" noChangeArrowheads="1" noTextEdit="1"/>
              </p:cNvSpPr>
              <p:nvPr/>
            </p:nvSpPr>
            <p:spPr bwMode="auto">
              <a:xfrm>
                <a:off x="3107" y="822"/>
                <a:ext cx="437" cy="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17848" name="Line 56"/>
              <p:cNvSpPr>
                <a:spLocks noChangeShapeType="1"/>
              </p:cNvSpPr>
              <p:nvPr/>
            </p:nvSpPr>
            <p:spPr bwMode="auto">
              <a:xfrm>
                <a:off x="3190" y="880"/>
                <a:ext cx="121" cy="0"/>
              </a:xfrm>
              <a:prstGeom prst="line">
                <a:avLst/>
              </a:prstGeom>
              <a:noFill/>
              <a:ln w="28575">
                <a:solidFill>
                  <a:srgbClr val="000066"/>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17849" name="Rectangle 57"/>
              <p:cNvSpPr>
                <a:spLocks noChangeArrowheads="1"/>
              </p:cNvSpPr>
              <p:nvPr/>
            </p:nvSpPr>
            <p:spPr bwMode="auto">
              <a:xfrm>
                <a:off x="3153" y="871"/>
                <a:ext cx="143"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600" i="1">
                    <a:solidFill>
                      <a:srgbClr val="000066"/>
                    </a:solidFill>
                    <a:latin typeface="Times New Roman" panose="02020603050405020304" pitchFamily="18" charset="0"/>
                    <a:ea typeface="楷体_GB2312" pitchFamily="49" charset="-122"/>
                  </a:rPr>
                  <a:t>Q</a:t>
                </a:r>
                <a:endParaRPr lang="en-US" altLang="zh-CN" sz="2400">
                  <a:solidFill>
                    <a:srgbClr val="000066"/>
                  </a:solidFill>
                  <a:latin typeface="Tahoma" panose="020B0604030504040204" pitchFamily="34" charset="0"/>
                  <a:ea typeface="楷体_GB2312" pitchFamily="49" charset="-122"/>
                </a:endParaRPr>
              </a:p>
            </p:txBody>
          </p:sp>
        </p:grpSp>
      </p:grpSp>
      <p:sp>
        <p:nvSpPr>
          <p:cNvPr id="417850" name="Rectangle 58"/>
          <p:cNvSpPr>
            <a:spLocks noChangeArrowheads="1"/>
          </p:cNvSpPr>
          <p:nvPr/>
        </p:nvSpPr>
        <p:spPr bwMode="auto">
          <a:xfrm>
            <a:off x="755650" y="549275"/>
            <a:ext cx="1841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(3) </a:t>
            </a:r>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逻辑</a:t>
            </a:r>
            <a:r>
              <a:rPr lang="zh-CN" altLang="en-US" sz="2400">
                <a:solidFill>
                  <a:srgbClr val="000066"/>
                </a:solidFill>
                <a:latin typeface="楷体_GB2312" pitchFamily="49" charset="-122"/>
                <a:ea typeface="楷体_GB2312" pitchFamily="49" charset="-122"/>
                <a:cs typeface="Times New Roman" panose="02020603050405020304" pitchFamily="18" charset="0"/>
              </a:rPr>
              <a:t>功能</a:t>
            </a:r>
          </a:p>
        </p:txBody>
      </p:sp>
      <p:graphicFrame>
        <p:nvGraphicFramePr>
          <p:cNvPr id="417851" name="Object 59"/>
          <p:cNvGraphicFramePr>
            <a:graphicFrameLocks noChangeAspect="1"/>
          </p:cNvGraphicFramePr>
          <p:nvPr/>
        </p:nvGraphicFramePr>
        <p:xfrm>
          <a:off x="1042988" y="1557338"/>
          <a:ext cx="2447925" cy="2447925"/>
        </p:xfrm>
        <a:graphic>
          <a:graphicData uri="http://schemas.openxmlformats.org/presentationml/2006/ole">
            <mc:AlternateContent xmlns:mc="http://schemas.openxmlformats.org/markup-compatibility/2006">
              <mc:Choice xmlns:v="urn:schemas-microsoft-com:vml" Requires="v">
                <p:oleObj spid="_x0000_s21508" name="图片" r:id="rId3" imgW="1477454" imgH="1474299" progId="Word.Picture.8">
                  <p:embed/>
                </p:oleObj>
              </mc:Choice>
              <mc:Fallback>
                <p:oleObj name="图片" r:id="rId3" imgW="1477454" imgH="1474299" progId="Word.Picture.8">
                  <p:embed/>
                  <p:pic>
                    <p:nvPicPr>
                      <p:cNvPr id="417851" name="Object 5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988" y="1557338"/>
                        <a:ext cx="2447925" cy="244792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7807" name="Rectangle 15"/>
          <p:cNvSpPr>
            <a:spLocks noChangeArrowheads="1"/>
          </p:cNvSpPr>
          <p:nvPr/>
        </p:nvSpPr>
        <p:spPr bwMode="auto">
          <a:xfrm>
            <a:off x="2987675" y="4673600"/>
            <a:ext cx="10541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800" i="1">
                <a:solidFill>
                  <a:srgbClr val="000066"/>
                </a:solidFill>
                <a:latin typeface="Times New Roman" panose="02020603050405020304" pitchFamily="18" charset="0"/>
                <a:ea typeface="楷体_GB2312" pitchFamily="49" charset="-122"/>
                <a:cs typeface="Times New Roman" panose="02020603050405020304" pitchFamily="18" charset="0"/>
              </a:rPr>
              <a:t>Q</a:t>
            </a:r>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不变</a:t>
            </a:r>
          </a:p>
        </p:txBody>
      </p:sp>
      <p:sp>
        <p:nvSpPr>
          <p:cNvPr id="417806" name="Rectangle 14"/>
          <p:cNvSpPr>
            <a:spLocks noChangeArrowheads="1"/>
          </p:cNvSpPr>
          <p:nvPr/>
        </p:nvSpPr>
        <p:spPr bwMode="auto">
          <a:xfrm>
            <a:off x="1265238" y="4689475"/>
            <a:ext cx="1146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400" i="1">
                <a:solidFill>
                  <a:schemeClr val="folHlink"/>
                </a:solidFill>
                <a:latin typeface="Times New Roman" panose="02020603050405020304" pitchFamily="18" charset="0"/>
                <a:ea typeface="楷体_GB2312" pitchFamily="49" charset="-122"/>
                <a:cs typeface="Times New Roman" panose="02020603050405020304" pitchFamily="18" charset="0"/>
              </a:rPr>
              <a:t>E</a:t>
            </a:r>
            <a:r>
              <a:rPr lang="en-US" altLang="zh-CN" sz="2400">
                <a:solidFill>
                  <a:schemeClr val="folHlink"/>
                </a:solidFill>
                <a:latin typeface="Times New Roman" panose="02020603050405020304" pitchFamily="18" charset="0"/>
                <a:ea typeface="楷体_GB2312" pitchFamily="49" charset="-122"/>
                <a:cs typeface="Times New Roman" panose="02020603050405020304" pitchFamily="18" charset="0"/>
              </a:rPr>
              <a:t>=0,</a:t>
            </a:r>
          </a:p>
        </p:txBody>
      </p:sp>
    </p:spTree>
    <p:extLst>
      <p:ext uri="{BB962C8B-B14F-4D97-AF65-F5344CB8AC3E}">
        <p14:creationId xmlns:p14="http://schemas.microsoft.com/office/powerpoint/2010/main" val="26054664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7806"/>
                                        </p:tgtEl>
                                        <p:attrNameLst>
                                          <p:attrName>style.visibility</p:attrName>
                                        </p:attrNameLst>
                                      </p:cBhvr>
                                      <p:to>
                                        <p:strVal val="visible"/>
                                      </p:to>
                                    </p:set>
                                    <p:animEffect transition="in" filter="wipe(left)">
                                      <p:cBhvr>
                                        <p:cTn id="7" dur="500"/>
                                        <p:tgtEl>
                                          <p:spTgt spid="4178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17807"/>
                                        </p:tgtEl>
                                        <p:attrNameLst>
                                          <p:attrName>style.visibility</p:attrName>
                                        </p:attrNameLst>
                                      </p:cBhvr>
                                      <p:to>
                                        <p:strVal val="visible"/>
                                      </p:to>
                                    </p:set>
                                    <p:animEffect transition="in" filter="wipe(left)">
                                      <p:cBhvr>
                                        <p:cTn id="12" dur="500"/>
                                        <p:tgtEl>
                                          <p:spTgt spid="41780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17808"/>
                                        </p:tgtEl>
                                        <p:attrNameLst>
                                          <p:attrName>style.visibility</p:attrName>
                                        </p:attrNameLst>
                                      </p:cBhvr>
                                      <p:to>
                                        <p:strVal val="visible"/>
                                      </p:to>
                                    </p:set>
                                    <p:animEffect transition="in" filter="wipe(left)">
                                      <p:cBhvr>
                                        <p:cTn id="17" dur="500"/>
                                        <p:tgtEl>
                                          <p:spTgt spid="41780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417802"/>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8" presetClass="entr" presetSubtype="6" fill="hold" grpId="0" nodeType="clickEffect">
                                  <p:stCondLst>
                                    <p:cond delay="0"/>
                                  </p:stCondLst>
                                  <p:childTnLst>
                                    <p:set>
                                      <p:cBhvr>
                                        <p:cTn id="25" dur="1" fill="hold">
                                          <p:stCondLst>
                                            <p:cond delay="0"/>
                                          </p:stCondLst>
                                        </p:cTn>
                                        <p:tgtEl>
                                          <p:spTgt spid="417813"/>
                                        </p:tgtEl>
                                        <p:attrNameLst>
                                          <p:attrName>style.visibility</p:attrName>
                                        </p:attrNameLst>
                                      </p:cBhvr>
                                      <p:to>
                                        <p:strVal val="visible"/>
                                      </p:to>
                                    </p:set>
                                    <p:animEffect transition="in" filter="strips(downRight)">
                                      <p:cBhvr>
                                        <p:cTn id="26" dur="500"/>
                                        <p:tgtEl>
                                          <p:spTgt spid="417813"/>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1" fill="hold" nodeType="clickEffect">
                                  <p:stCondLst>
                                    <p:cond delay="0"/>
                                  </p:stCondLst>
                                  <p:childTnLst>
                                    <p:set>
                                      <p:cBhvr>
                                        <p:cTn id="30" dur="1" fill="hold">
                                          <p:stCondLst>
                                            <p:cond delay="0"/>
                                          </p:stCondLst>
                                        </p:cTn>
                                        <p:tgtEl>
                                          <p:spTgt spid="417814"/>
                                        </p:tgtEl>
                                        <p:attrNameLst>
                                          <p:attrName>style.visibility</p:attrName>
                                        </p:attrNameLst>
                                      </p:cBhvr>
                                      <p:to>
                                        <p:strVal val="visible"/>
                                      </p:to>
                                    </p:set>
                                    <p:animEffect transition="in" filter="wipe(up)">
                                      <p:cBhvr>
                                        <p:cTn id="31" dur="500"/>
                                        <p:tgtEl>
                                          <p:spTgt spid="4178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802" grpId="0"/>
      <p:bldP spid="417813" grpId="0"/>
      <p:bldP spid="417807" grpId="0"/>
      <p:bldP spid="41780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Rectangle 2"/>
          <p:cNvSpPr>
            <a:spLocks noChangeArrowheads="1"/>
          </p:cNvSpPr>
          <p:nvPr/>
        </p:nvSpPr>
        <p:spPr bwMode="auto">
          <a:xfrm>
            <a:off x="0" y="28575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92548" name="Freeform 4"/>
          <p:cNvSpPr>
            <a:spLocks/>
          </p:cNvSpPr>
          <p:nvPr/>
        </p:nvSpPr>
        <p:spPr bwMode="auto">
          <a:xfrm>
            <a:off x="5832475" y="6200775"/>
            <a:ext cx="828675" cy="341313"/>
          </a:xfrm>
          <a:custGeom>
            <a:avLst/>
            <a:gdLst>
              <a:gd name="T0" fmla="*/ 0 w 522"/>
              <a:gd name="T1" fmla="*/ 215 h 215"/>
              <a:gd name="T2" fmla="*/ 0 w 522"/>
              <a:gd name="T3" fmla="*/ 171 h 215"/>
              <a:gd name="T4" fmla="*/ 0 w 522"/>
              <a:gd name="T5" fmla="*/ 153 h 215"/>
              <a:gd name="T6" fmla="*/ 0 w 522"/>
              <a:gd name="T7" fmla="*/ 131 h 215"/>
              <a:gd name="T8" fmla="*/ 0 w 522"/>
              <a:gd name="T9" fmla="*/ 113 h 215"/>
              <a:gd name="T10" fmla="*/ 0 w 522"/>
              <a:gd name="T11" fmla="*/ 95 h 215"/>
              <a:gd name="T12" fmla="*/ 0 w 522"/>
              <a:gd name="T13" fmla="*/ 80 h 215"/>
              <a:gd name="T14" fmla="*/ 0 w 522"/>
              <a:gd name="T15" fmla="*/ 66 h 215"/>
              <a:gd name="T16" fmla="*/ 0 w 522"/>
              <a:gd name="T17" fmla="*/ 51 h 215"/>
              <a:gd name="T18" fmla="*/ 0 w 522"/>
              <a:gd name="T19" fmla="*/ 36 h 215"/>
              <a:gd name="T20" fmla="*/ 0 w 522"/>
              <a:gd name="T21" fmla="*/ 26 h 215"/>
              <a:gd name="T22" fmla="*/ 0 w 522"/>
              <a:gd name="T23" fmla="*/ 18 h 215"/>
              <a:gd name="T24" fmla="*/ 0 w 522"/>
              <a:gd name="T25" fmla="*/ 11 h 215"/>
              <a:gd name="T26" fmla="*/ 0 w 522"/>
              <a:gd name="T27" fmla="*/ 4 h 215"/>
              <a:gd name="T28" fmla="*/ 0 w 522"/>
              <a:gd name="T29" fmla="*/ 4 h 215"/>
              <a:gd name="T30" fmla="*/ 0 w 522"/>
              <a:gd name="T31" fmla="*/ 0 h 215"/>
              <a:gd name="T32" fmla="*/ 522 w 522"/>
              <a:gd name="T33" fmla="*/ 0 h 215"/>
              <a:gd name="T34" fmla="*/ 522 w 522"/>
              <a:gd name="T35" fmla="*/ 4 h 215"/>
              <a:gd name="T36" fmla="*/ 522 w 522"/>
              <a:gd name="T37" fmla="*/ 4 h 215"/>
              <a:gd name="T38" fmla="*/ 522 w 522"/>
              <a:gd name="T39" fmla="*/ 11 h 215"/>
              <a:gd name="T40" fmla="*/ 522 w 522"/>
              <a:gd name="T41" fmla="*/ 18 h 215"/>
              <a:gd name="T42" fmla="*/ 522 w 522"/>
              <a:gd name="T43" fmla="*/ 26 h 215"/>
              <a:gd name="T44" fmla="*/ 522 w 522"/>
              <a:gd name="T45" fmla="*/ 36 h 215"/>
              <a:gd name="T46" fmla="*/ 522 w 522"/>
              <a:gd name="T47" fmla="*/ 51 h 215"/>
              <a:gd name="T48" fmla="*/ 522 w 522"/>
              <a:gd name="T49" fmla="*/ 66 h 215"/>
              <a:gd name="T50" fmla="*/ 522 w 522"/>
              <a:gd name="T51" fmla="*/ 80 h 215"/>
              <a:gd name="T52" fmla="*/ 522 w 522"/>
              <a:gd name="T53" fmla="*/ 95 h 215"/>
              <a:gd name="T54" fmla="*/ 522 w 522"/>
              <a:gd name="T55" fmla="*/ 113 h 215"/>
              <a:gd name="T56" fmla="*/ 522 w 522"/>
              <a:gd name="T57" fmla="*/ 131 h 215"/>
              <a:gd name="T58" fmla="*/ 522 w 522"/>
              <a:gd name="T59" fmla="*/ 153 h 215"/>
              <a:gd name="T60" fmla="*/ 522 w 522"/>
              <a:gd name="T61" fmla="*/ 171 h 215"/>
              <a:gd name="T62" fmla="*/ 522 w 522"/>
              <a:gd name="T63" fmla="*/ 215 h 215"/>
              <a:gd name="T64" fmla="*/ 0 w 522"/>
              <a:gd name="T65" fmla="*/ 215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22" h="215">
                <a:moveTo>
                  <a:pt x="0" y="215"/>
                </a:moveTo>
                <a:lnTo>
                  <a:pt x="0" y="171"/>
                </a:lnTo>
                <a:lnTo>
                  <a:pt x="0" y="153"/>
                </a:lnTo>
                <a:lnTo>
                  <a:pt x="0" y="131"/>
                </a:lnTo>
                <a:lnTo>
                  <a:pt x="0" y="113"/>
                </a:lnTo>
                <a:lnTo>
                  <a:pt x="0" y="95"/>
                </a:lnTo>
                <a:lnTo>
                  <a:pt x="0" y="80"/>
                </a:lnTo>
                <a:lnTo>
                  <a:pt x="0" y="66"/>
                </a:lnTo>
                <a:lnTo>
                  <a:pt x="0" y="51"/>
                </a:lnTo>
                <a:lnTo>
                  <a:pt x="0" y="36"/>
                </a:lnTo>
                <a:lnTo>
                  <a:pt x="0" y="26"/>
                </a:lnTo>
                <a:lnTo>
                  <a:pt x="0" y="18"/>
                </a:lnTo>
                <a:lnTo>
                  <a:pt x="0" y="11"/>
                </a:lnTo>
                <a:lnTo>
                  <a:pt x="0" y="4"/>
                </a:lnTo>
                <a:lnTo>
                  <a:pt x="0" y="4"/>
                </a:lnTo>
                <a:lnTo>
                  <a:pt x="0" y="0"/>
                </a:lnTo>
                <a:lnTo>
                  <a:pt x="522" y="0"/>
                </a:lnTo>
                <a:lnTo>
                  <a:pt x="522" y="4"/>
                </a:lnTo>
                <a:lnTo>
                  <a:pt x="522" y="4"/>
                </a:lnTo>
                <a:lnTo>
                  <a:pt x="522" y="11"/>
                </a:lnTo>
                <a:lnTo>
                  <a:pt x="522" y="18"/>
                </a:lnTo>
                <a:lnTo>
                  <a:pt x="522" y="26"/>
                </a:lnTo>
                <a:lnTo>
                  <a:pt x="522" y="36"/>
                </a:lnTo>
                <a:lnTo>
                  <a:pt x="522" y="51"/>
                </a:lnTo>
                <a:lnTo>
                  <a:pt x="522" y="66"/>
                </a:lnTo>
                <a:lnTo>
                  <a:pt x="522" y="80"/>
                </a:lnTo>
                <a:lnTo>
                  <a:pt x="522" y="95"/>
                </a:lnTo>
                <a:lnTo>
                  <a:pt x="522" y="113"/>
                </a:lnTo>
                <a:lnTo>
                  <a:pt x="522" y="131"/>
                </a:lnTo>
                <a:lnTo>
                  <a:pt x="522" y="153"/>
                </a:lnTo>
                <a:lnTo>
                  <a:pt x="522" y="171"/>
                </a:lnTo>
                <a:lnTo>
                  <a:pt x="522" y="215"/>
                </a:lnTo>
                <a:lnTo>
                  <a:pt x="0" y="215"/>
                </a:lnTo>
                <a:close/>
              </a:path>
            </a:pathLst>
          </a:custGeom>
          <a:solidFill>
            <a:srgbClr val="FFFFFF">
              <a:alpha val="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92549" name="Freeform 5"/>
          <p:cNvSpPr>
            <a:spLocks/>
          </p:cNvSpPr>
          <p:nvPr/>
        </p:nvSpPr>
        <p:spPr bwMode="auto">
          <a:xfrm>
            <a:off x="4310063" y="5886450"/>
            <a:ext cx="125412" cy="341313"/>
          </a:xfrm>
          <a:custGeom>
            <a:avLst/>
            <a:gdLst>
              <a:gd name="T0" fmla="*/ 0 w 79"/>
              <a:gd name="T1" fmla="*/ 215 h 215"/>
              <a:gd name="T2" fmla="*/ 0 w 79"/>
              <a:gd name="T3" fmla="*/ 171 h 215"/>
              <a:gd name="T4" fmla="*/ 0 w 79"/>
              <a:gd name="T5" fmla="*/ 153 h 215"/>
              <a:gd name="T6" fmla="*/ 0 w 79"/>
              <a:gd name="T7" fmla="*/ 131 h 215"/>
              <a:gd name="T8" fmla="*/ 0 w 79"/>
              <a:gd name="T9" fmla="*/ 113 h 215"/>
              <a:gd name="T10" fmla="*/ 0 w 79"/>
              <a:gd name="T11" fmla="*/ 95 h 215"/>
              <a:gd name="T12" fmla="*/ 0 w 79"/>
              <a:gd name="T13" fmla="*/ 80 h 215"/>
              <a:gd name="T14" fmla="*/ 0 w 79"/>
              <a:gd name="T15" fmla="*/ 66 h 215"/>
              <a:gd name="T16" fmla="*/ 0 w 79"/>
              <a:gd name="T17" fmla="*/ 51 h 215"/>
              <a:gd name="T18" fmla="*/ 0 w 79"/>
              <a:gd name="T19" fmla="*/ 36 h 215"/>
              <a:gd name="T20" fmla="*/ 0 w 79"/>
              <a:gd name="T21" fmla="*/ 26 h 215"/>
              <a:gd name="T22" fmla="*/ 0 w 79"/>
              <a:gd name="T23" fmla="*/ 18 h 215"/>
              <a:gd name="T24" fmla="*/ 0 w 79"/>
              <a:gd name="T25" fmla="*/ 11 h 215"/>
              <a:gd name="T26" fmla="*/ 0 w 79"/>
              <a:gd name="T27" fmla="*/ 4 h 215"/>
              <a:gd name="T28" fmla="*/ 0 w 79"/>
              <a:gd name="T29" fmla="*/ 4 h 215"/>
              <a:gd name="T30" fmla="*/ 0 w 79"/>
              <a:gd name="T31" fmla="*/ 0 h 215"/>
              <a:gd name="T32" fmla="*/ 79 w 79"/>
              <a:gd name="T33" fmla="*/ 0 h 215"/>
              <a:gd name="T34" fmla="*/ 79 w 79"/>
              <a:gd name="T35" fmla="*/ 4 h 215"/>
              <a:gd name="T36" fmla="*/ 79 w 79"/>
              <a:gd name="T37" fmla="*/ 4 h 215"/>
              <a:gd name="T38" fmla="*/ 79 w 79"/>
              <a:gd name="T39" fmla="*/ 11 h 215"/>
              <a:gd name="T40" fmla="*/ 79 w 79"/>
              <a:gd name="T41" fmla="*/ 18 h 215"/>
              <a:gd name="T42" fmla="*/ 79 w 79"/>
              <a:gd name="T43" fmla="*/ 26 h 215"/>
              <a:gd name="T44" fmla="*/ 79 w 79"/>
              <a:gd name="T45" fmla="*/ 36 h 215"/>
              <a:gd name="T46" fmla="*/ 79 w 79"/>
              <a:gd name="T47" fmla="*/ 51 h 215"/>
              <a:gd name="T48" fmla="*/ 79 w 79"/>
              <a:gd name="T49" fmla="*/ 66 h 215"/>
              <a:gd name="T50" fmla="*/ 79 w 79"/>
              <a:gd name="T51" fmla="*/ 80 h 215"/>
              <a:gd name="T52" fmla="*/ 79 w 79"/>
              <a:gd name="T53" fmla="*/ 95 h 215"/>
              <a:gd name="T54" fmla="*/ 79 w 79"/>
              <a:gd name="T55" fmla="*/ 113 h 215"/>
              <a:gd name="T56" fmla="*/ 79 w 79"/>
              <a:gd name="T57" fmla="*/ 131 h 215"/>
              <a:gd name="T58" fmla="*/ 79 w 79"/>
              <a:gd name="T59" fmla="*/ 153 h 215"/>
              <a:gd name="T60" fmla="*/ 79 w 79"/>
              <a:gd name="T61" fmla="*/ 171 h 215"/>
              <a:gd name="T62" fmla="*/ 79 w 79"/>
              <a:gd name="T63" fmla="*/ 215 h 215"/>
              <a:gd name="T64" fmla="*/ 0 w 79"/>
              <a:gd name="T65" fmla="*/ 215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9" h="215">
                <a:moveTo>
                  <a:pt x="0" y="215"/>
                </a:moveTo>
                <a:lnTo>
                  <a:pt x="0" y="171"/>
                </a:lnTo>
                <a:lnTo>
                  <a:pt x="0" y="153"/>
                </a:lnTo>
                <a:lnTo>
                  <a:pt x="0" y="131"/>
                </a:lnTo>
                <a:lnTo>
                  <a:pt x="0" y="113"/>
                </a:lnTo>
                <a:lnTo>
                  <a:pt x="0" y="95"/>
                </a:lnTo>
                <a:lnTo>
                  <a:pt x="0" y="80"/>
                </a:lnTo>
                <a:lnTo>
                  <a:pt x="0" y="66"/>
                </a:lnTo>
                <a:lnTo>
                  <a:pt x="0" y="51"/>
                </a:lnTo>
                <a:lnTo>
                  <a:pt x="0" y="36"/>
                </a:lnTo>
                <a:lnTo>
                  <a:pt x="0" y="26"/>
                </a:lnTo>
                <a:lnTo>
                  <a:pt x="0" y="18"/>
                </a:lnTo>
                <a:lnTo>
                  <a:pt x="0" y="11"/>
                </a:lnTo>
                <a:lnTo>
                  <a:pt x="0" y="4"/>
                </a:lnTo>
                <a:lnTo>
                  <a:pt x="0" y="4"/>
                </a:lnTo>
                <a:lnTo>
                  <a:pt x="0" y="0"/>
                </a:lnTo>
                <a:lnTo>
                  <a:pt x="79" y="0"/>
                </a:lnTo>
                <a:lnTo>
                  <a:pt x="79" y="4"/>
                </a:lnTo>
                <a:lnTo>
                  <a:pt x="79" y="4"/>
                </a:lnTo>
                <a:lnTo>
                  <a:pt x="79" y="11"/>
                </a:lnTo>
                <a:lnTo>
                  <a:pt x="79" y="18"/>
                </a:lnTo>
                <a:lnTo>
                  <a:pt x="79" y="26"/>
                </a:lnTo>
                <a:lnTo>
                  <a:pt x="79" y="36"/>
                </a:lnTo>
                <a:lnTo>
                  <a:pt x="79" y="51"/>
                </a:lnTo>
                <a:lnTo>
                  <a:pt x="79" y="66"/>
                </a:lnTo>
                <a:lnTo>
                  <a:pt x="79" y="80"/>
                </a:lnTo>
                <a:lnTo>
                  <a:pt x="79" y="95"/>
                </a:lnTo>
                <a:lnTo>
                  <a:pt x="79" y="113"/>
                </a:lnTo>
                <a:lnTo>
                  <a:pt x="79" y="131"/>
                </a:lnTo>
                <a:lnTo>
                  <a:pt x="79" y="153"/>
                </a:lnTo>
                <a:lnTo>
                  <a:pt x="79" y="171"/>
                </a:lnTo>
                <a:lnTo>
                  <a:pt x="79" y="215"/>
                </a:lnTo>
                <a:lnTo>
                  <a:pt x="0" y="215"/>
                </a:lnTo>
                <a:close/>
              </a:path>
            </a:pathLst>
          </a:custGeom>
          <a:solidFill>
            <a:srgbClr val="FFFFFF">
              <a:alpha val="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92550" name="Rectangle 6"/>
          <p:cNvSpPr>
            <a:spLocks noChangeArrowheads="1"/>
          </p:cNvSpPr>
          <p:nvPr/>
        </p:nvSpPr>
        <p:spPr bwMode="auto">
          <a:xfrm>
            <a:off x="1042988" y="549275"/>
            <a:ext cx="1968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0" hangingPunct="0"/>
            <a:r>
              <a:rPr lang="en-US" altLang="zh-CN" sz="2400">
                <a:solidFill>
                  <a:srgbClr val="000066"/>
                </a:solidFill>
                <a:latin typeface="Tahoma" panose="020B0604030504040204" pitchFamily="34" charset="0"/>
                <a:ea typeface="楷体_GB2312" pitchFamily="49" charset="-122"/>
              </a:rPr>
              <a:t>(4)</a:t>
            </a:r>
            <a:r>
              <a:rPr lang="en-US" altLang="zh-CN" sz="2400" i="1">
                <a:solidFill>
                  <a:srgbClr val="000066"/>
                </a:solidFill>
                <a:latin typeface="Tahoma" panose="020B0604030504040204" pitchFamily="34" charset="0"/>
                <a:ea typeface="楷体_GB2312" pitchFamily="49" charset="-122"/>
              </a:rPr>
              <a:t> </a:t>
            </a:r>
            <a:r>
              <a:rPr lang="zh-CN" altLang="en-US" sz="2400">
                <a:solidFill>
                  <a:srgbClr val="000066"/>
                </a:solidFill>
                <a:latin typeface="Tahoma" panose="020B0604030504040204" pitchFamily="34" charset="0"/>
                <a:ea typeface="楷体_GB2312" pitchFamily="49" charset="-122"/>
              </a:rPr>
              <a:t>工作波形</a:t>
            </a:r>
          </a:p>
        </p:txBody>
      </p:sp>
      <p:sp>
        <p:nvSpPr>
          <p:cNvPr id="492551" name="Rectangle 7"/>
          <p:cNvSpPr>
            <a:spLocks noChangeArrowheads="1"/>
          </p:cNvSpPr>
          <p:nvPr/>
        </p:nvSpPr>
        <p:spPr bwMode="auto">
          <a:xfrm>
            <a:off x="0" y="28813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492552" name="Object 8"/>
          <p:cNvGraphicFramePr>
            <a:graphicFrameLocks noChangeAspect="1"/>
          </p:cNvGraphicFramePr>
          <p:nvPr/>
        </p:nvGraphicFramePr>
        <p:xfrm>
          <a:off x="3635375" y="2565400"/>
          <a:ext cx="5113338" cy="2541588"/>
        </p:xfrm>
        <a:graphic>
          <a:graphicData uri="http://schemas.openxmlformats.org/presentationml/2006/ole">
            <mc:AlternateContent xmlns:mc="http://schemas.openxmlformats.org/markup-compatibility/2006">
              <mc:Choice xmlns:v="urn:schemas-microsoft-com:vml" Requires="v">
                <p:oleObj spid="_x0000_s22534" name="图片" r:id="rId3" imgW="2705040" imgH="1219320" progId="Word.Picture.8">
                  <p:embed/>
                </p:oleObj>
              </mc:Choice>
              <mc:Fallback>
                <p:oleObj name="图片" r:id="rId3" imgW="2705040" imgH="1219320" progId="Word.Picture.8">
                  <p:embed/>
                  <p:pic>
                    <p:nvPicPr>
                      <p:cNvPr id="492552"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375" y="2565400"/>
                        <a:ext cx="5113338" cy="2541588"/>
                      </a:xfrm>
                      <a:prstGeom prst="rect">
                        <a:avLst/>
                      </a:prstGeom>
                      <a:solidFill>
                        <a:schemeClr val="bg1"/>
                      </a:solidFill>
                      <a:ln w="9525">
                        <a:solidFill>
                          <a:srgbClr val="0000CC"/>
                        </a:solidFill>
                        <a:miter lim="800000"/>
                        <a:headEnd/>
                        <a:tailEnd/>
                      </a:ln>
                    </p:spPr>
                  </p:pic>
                </p:oleObj>
              </mc:Fallback>
            </mc:AlternateContent>
          </a:graphicData>
        </a:graphic>
      </p:graphicFrame>
      <p:graphicFrame>
        <p:nvGraphicFramePr>
          <p:cNvPr id="492553" name="Object 9"/>
          <p:cNvGraphicFramePr>
            <a:graphicFrameLocks noChangeAspect="1"/>
          </p:cNvGraphicFramePr>
          <p:nvPr/>
        </p:nvGraphicFramePr>
        <p:xfrm>
          <a:off x="98425" y="1989138"/>
          <a:ext cx="3249613" cy="3767137"/>
        </p:xfrm>
        <a:graphic>
          <a:graphicData uri="http://schemas.openxmlformats.org/presentationml/2006/ole">
            <mc:AlternateContent xmlns:mc="http://schemas.openxmlformats.org/markup-compatibility/2006">
              <mc:Choice xmlns:v="urn:schemas-microsoft-com:vml" Requires="v">
                <p:oleObj spid="_x0000_s22535" name="图片" r:id="rId5" imgW="1866960" imgH="2085840" progId="Word.Picture.8">
                  <p:embed/>
                </p:oleObj>
              </mc:Choice>
              <mc:Fallback>
                <p:oleObj name="图片" r:id="rId5" imgW="1866960" imgH="2085840" progId="Word.Picture.8">
                  <p:embed/>
                  <p:pic>
                    <p:nvPicPr>
                      <p:cNvPr id="492553"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425" y="1989138"/>
                        <a:ext cx="3249613" cy="3767137"/>
                      </a:xfrm>
                      <a:prstGeom prst="rect">
                        <a:avLst/>
                      </a:prstGeom>
                      <a:noFill/>
                      <a:ln w="19050">
                        <a:solidFill>
                          <a:srgbClr val="3399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4798368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92552"/>
                                        </p:tgtEl>
                                        <p:attrNameLst>
                                          <p:attrName>style.visibility</p:attrName>
                                        </p:attrNameLst>
                                      </p:cBhvr>
                                      <p:to>
                                        <p:strVal val="visible"/>
                                      </p:to>
                                    </p:set>
                                    <p:animEffect transition="in" filter="wipe(left)">
                                      <p:cBhvr>
                                        <p:cTn id="7" dur="500"/>
                                        <p:tgtEl>
                                          <p:spTgt spid="4925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9" name="Rectangle 3"/>
          <p:cNvSpPr>
            <a:spLocks noChangeArrowheads="1"/>
          </p:cNvSpPr>
          <p:nvPr/>
        </p:nvSpPr>
        <p:spPr bwMode="auto">
          <a:xfrm>
            <a:off x="971550" y="549275"/>
            <a:ext cx="28543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pPr eaLnBrk="0" hangingPunct="0"/>
            <a:r>
              <a:rPr kumimoji="0" lang="en-US" altLang="zh-CN">
                <a:solidFill>
                  <a:srgbClr val="000066"/>
                </a:solidFill>
                <a:ea typeface="楷体_GB2312" pitchFamily="49" charset="-122"/>
                <a:cs typeface="Times New Roman" panose="02020603050405020304" pitchFamily="18" charset="0"/>
              </a:rPr>
              <a:t>2. </a:t>
            </a:r>
            <a:r>
              <a:rPr kumimoji="0" lang="zh-CN" altLang="en-US">
                <a:solidFill>
                  <a:srgbClr val="000066"/>
                </a:solidFill>
                <a:ea typeface="楷体_GB2312" pitchFamily="49" charset="-122"/>
                <a:cs typeface="Times New Roman" panose="02020603050405020304" pitchFamily="18" charset="0"/>
              </a:rPr>
              <a:t>逻辑门控</a:t>
            </a:r>
            <a:r>
              <a:rPr kumimoji="0" lang="en-US" altLang="zh-CN" i="1">
                <a:solidFill>
                  <a:srgbClr val="000066"/>
                </a:solidFill>
                <a:ea typeface="楷体_GB2312" pitchFamily="49" charset="-122"/>
                <a:cs typeface="Times New Roman" panose="02020603050405020304" pitchFamily="18" charset="0"/>
              </a:rPr>
              <a:t>D</a:t>
            </a:r>
            <a:r>
              <a:rPr kumimoji="0" lang="zh-CN" altLang="en-US">
                <a:solidFill>
                  <a:srgbClr val="000066"/>
                </a:solidFill>
                <a:ea typeface="楷体_GB2312" pitchFamily="49" charset="-122"/>
                <a:cs typeface="Times New Roman" panose="02020603050405020304" pitchFamily="18" charset="0"/>
              </a:rPr>
              <a:t>锁存器</a:t>
            </a:r>
          </a:p>
        </p:txBody>
      </p:sp>
      <p:grpSp>
        <p:nvGrpSpPr>
          <p:cNvPr id="490503" name="Group 7"/>
          <p:cNvGrpSpPr>
            <a:grpSpLocks/>
          </p:cNvGrpSpPr>
          <p:nvPr/>
        </p:nvGrpSpPr>
        <p:grpSpPr bwMode="auto">
          <a:xfrm>
            <a:off x="323850" y="1123950"/>
            <a:ext cx="4032250" cy="3462338"/>
            <a:chOff x="476" y="1201"/>
            <a:chExt cx="2540" cy="2181"/>
          </a:xfrm>
        </p:grpSpPr>
        <p:graphicFrame>
          <p:nvGraphicFramePr>
            <p:cNvPr id="490504" name="Object 8"/>
            <p:cNvGraphicFramePr>
              <a:graphicFrameLocks noChangeAspect="1"/>
            </p:cNvGraphicFramePr>
            <p:nvPr/>
          </p:nvGraphicFramePr>
          <p:xfrm>
            <a:off x="476" y="1525"/>
            <a:ext cx="2540" cy="1857"/>
          </p:xfrm>
          <a:graphic>
            <a:graphicData uri="http://schemas.openxmlformats.org/presentationml/2006/ole">
              <mc:AlternateContent xmlns:mc="http://schemas.openxmlformats.org/markup-compatibility/2006">
                <mc:Choice xmlns:v="urn:schemas-microsoft-com:vml" Requires="v">
                  <p:oleObj spid="_x0000_s23556" name="图片" r:id="rId3" imgW="2647800" imgH="1924200" progId="Word.Picture.8">
                    <p:embed/>
                  </p:oleObj>
                </mc:Choice>
                <mc:Fallback>
                  <p:oleObj name="图片" r:id="rId3" imgW="2647800" imgH="1924200" progId="Word.Picture.8">
                    <p:embed/>
                    <p:pic>
                      <p:nvPicPr>
                        <p:cNvPr id="490504"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 y="1525"/>
                          <a:ext cx="2540" cy="1857"/>
                        </a:xfrm>
                        <a:prstGeom prst="rect">
                          <a:avLst/>
                        </a:prstGeom>
                        <a:noFill/>
                        <a:ln w="19050">
                          <a:solidFill>
                            <a:srgbClr val="3399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90505" name="Rectangle 9"/>
            <p:cNvSpPr>
              <a:spLocks noChangeArrowheads="1"/>
            </p:cNvSpPr>
            <p:nvPr/>
          </p:nvSpPr>
          <p:spPr bwMode="auto">
            <a:xfrm>
              <a:off x="1061" y="1201"/>
              <a:ext cx="1093" cy="300"/>
            </a:xfrm>
            <a:prstGeom prst="rect">
              <a:avLst/>
            </a:prstGeom>
            <a:solidFill>
              <a:schemeClr val="bg1">
                <a:alpha val="0"/>
              </a:schemeClr>
            </a:solidFill>
            <a:ln w="19050">
              <a:solidFill>
                <a:srgbClr val="3399FF">
                  <a:alpha val="0"/>
                </a:srgb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zh-CN" altLang="en-US">
                  <a:solidFill>
                    <a:srgbClr val="000066"/>
                  </a:solidFill>
                  <a:latin typeface="Tahoma" panose="020B0604030504040204" pitchFamily="34" charset="0"/>
                  <a:ea typeface="楷体_GB2312" pitchFamily="49" charset="-122"/>
                </a:rPr>
                <a:t>逻辑电路图</a:t>
              </a:r>
            </a:p>
          </p:txBody>
        </p:sp>
      </p:grpSp>
      <p:sp>
        <p:nvSpPr>
          <p:cNvPr id="490512" name="Rectangle 16"/>
          <p:cNvSpPr>
            <a:spLocks noChangeArrowheads="1"/>
          </p:cNvSpPr>
          <p:nvPr/>
        </p:nvSpPr>
        <p:spPr bwMode="auto">
          <a:xfrm>
            <a:off x="3963988" y="5194300"/>
            <a:ext cx="2341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400" i="1">
                <a:solidFill>
                  <a:srgbClr val="000066"/>
                </a:solidFill>
                <a:latin typeface="Times New Roman" panose="02020603050405020304" pitchFamily="18" charset="0"/>
                <a:ea typeface="楷体_GB2312" pitchFamily="49" charset="-122"/>
              </a:rPr>
              <a:t>S </a:t>
            </a:r>
            <a:r>
              <a:rPr lang="en-US" altLang="zh-CN" sz="2400">
                <a:solidFill>
                  <a:srgbClr val="000066"/>
                </a:solidFill>
                <a:latin typeface="Times New Roman" panose="02020603050405020304" pitchFamily="18" charset="0"/>
                <a:ea typeface="楷体_GB2312" pitchFamily="49" charset="-122"/>
              </a:rPr>
              <a:t>=0    </a:t>
            </a:r>
            <a:r>
              <a:rPr lang="en-US" altLang="zh-CN" sz="2400" i="1">
                <a:solidFill>
                  <a:srgbClr val="000066"/>
                </a:solidFill>
                <a:latin typeface="Times New Roman" panose="02020603050405020304" pitchFamily="18" charset="0"/>
                <a:ea typeface="楷体_GB2312" pitchFamily="49" charset="-122"/>
              </a:rPr>
              <a:t>R</a:t>
            </a:r>
            <a:r>
              <a:rPr lang="en-US" altLang="zh-CN" sz="2400">
                <a:solidFill>
                  <a:srgbClr val="000066"/>
                </a:solidFill>
                <a:latin typeface="Times New Roman" panose="02020603050405020304" pitchFamily="18" charset="0"/>
                <a:ea typeface="楷体_GB2312" pitchFamily="49" charset="-122"/>
              </a:rPr>
              <a:t>=1</a:t>
            </a:r>
          </a:p>
        </p:txBody>
      </p:sp>
      <p:sp>
        <p:nvSpPr>
          <p:cNvPr id="490513" name="Rectangle 17"/>
          <p:cNvSpPr>
            <a:spLocks noChangeArrowheads="1"/>
          </p:cNvSpPr>
          <p:nvPr/>
        </p:nvSpPr>
        <p:spPr bwMode="auto">
          <a:xfrm>
            <a:off x="2533650" y="5205413"/>
            <a:ext cx="7302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i="1">
                <a:solidFill>
                  <a:srgbClr val="000066"/>
                </a:solidFill>
                <a:latin typeface="Times New Roman" panose="02020603050405020304" pitchFamily="18" charset="0"/>
                <a:ea typeface="楷体_GB2312" pitchFamily="49" charset="-122"/>
                <a:cs typeface="Times New Roman" panose="02020603050405020304" pitchFamily="18" charset="0"/>
              </a:rPr>
              <a:t>D</a:t>
            </a:r>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=0</a:t>
            </a:r>
          </a:p>
        </p:txBody>
      </p:sp>
      <p:sp>
        <p:nvSpPr>
          <p:cNvPr id="490514" name="Rectangle 18"/>
          <p:cNvSpPr>
            <a:spLocks noChangeArrowheads="1"/>
          </p:cNvSpPr>
          <p:nvPr/>
        </p:nvSpPr>
        <p:spPr bwMode="auto">
          <a:xfrm>
            <a:off x="6375400" y="5189538"/>
            <a:ext cx="10001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800" i="1" dirty="0">
                <a:solidFill>
                  <a:srgbClr val="000066"/>
                </a:solidFill>
                <a:latin typeface="Times New Roman" panose="02020603050405020304" pitchFamily="18" charset="0"/>
                <a:ea typeface="楷体_GB2312" pitchFamily="49" charset="-122"/>
                <a:cs typeface="Times New Roman" panose="02020603050405020304" pitchFamily="18" charset="0"/>
              </a:rPr>
              <a:t>Q </a:t>
            </a:r>
            <a:r>
              <a:rPr lang="en-US" altLang="zh-CN" sz="2800" dirty="0">
                <a:solidFill>
                  <a:srgbClr val="000066"/>
                </a:solidFill>
                <a:latin typeface="Times New Roman" panose="02020603050405020304" pitchFamily="18" charset="0"/>
                <a:ea typeface="楷体_GB2312" pitchFamily="49" charset="-122"/>
                <a:cs typeface="Times New Roman" panose="02020603050405020304" pitchFamily="18" charset="0"/>
              </a:rPr>
              <a:t>= 0</a:t>
            </a:r>
          </a:p>
        </p:txBody>
      </p:sp>
      <p:sp>
        <p:nvSpPr>
          <p:cNvPr id="490515" name="Rectangle 19"/>
          <p:cNvSpPr>
            <a:spLocks noChangeArrowheads="1"/>
          </p:cNvSpPr>
          <p:nvPr/>
        </p:nvSpPr>
        <p:spPr bwMode="auto">
          <a:xfrm>
            <a:off x="2522538" y="5745163"/>
            <a:ext cx="7302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i="1">
                <a:solidFill>
                  <a:srgbClr val="000066"/>
                </a:solidFill>
                <a:latin typeface="Times New Roman" panose="02020603050405020304" pitchFamily="18" charset="0"/>
                <a:ea typeface="楷体_GB2312" pitchFamily="49" charset="-122"/>
                <a:cs typeface="Times New Roman" panose="02020603050405020304" pitchFamily="18" charset="0"/>
              </a:rPr>
              <a:t>D</a:t>
            </a:r>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=1</a:t>
            </a:r>
          </a:p>
        </p:txBody>
      </p:sp>
      <p:sp>
        <p:nvSpPr>
          <p:cNvPr id="490516" name="Rectangle 20"/>
          <p:cNvSpPr>
            <a:spLocks noChangeArrowheads="1"/>
          </p:cNvSpPr>
          <p:nvPr/>
        </p:nvSpPr>
        <p:spPr bwMode="auto">
          <a:xfrm>
            <a:off x="6384925" y="5730875"/>
            <a:ext cx="10001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800" i="1">
                <a:solidFill>
                  <a:srgbClr val="000066"/>
                </a:solidFill>
                <a:latin typeface="Times New Roman" panose="02020603050405020304" pitchFamily="18" charset="0"/>
                <a:ea typeface="楷体_GB2312" pitchFamily="49" charset="-122"/>
                <a:cs typeface="Times New Roman" panose="02020603050405020304" pitchFamily="18" charset="0"/>
              </a:rPr>
              <a:t>Q </a:t>
            </a:r>
            <a:r>
              <a:rPr lang="en-US" altLang="zh-CN" sz="2800">
                <a:solidFill>
                  <a:srgbClr val="000066"/>
                </a:solidFill>
                <a:latin typeface="Times New Roman" panose="02020603050405020304" pitchFamily="18" charset="0"/>
                <a:ea typeface="楷体_GB2312" pitchFamily="49" charset="-122"/>
                <a:cs typeface="Times New Roman" panose="02020603050405020304" pitchFamily="18" charset="0"/>
              </a:rPr>
              <a:t>= 1</a:t>
            </a:r>
          </a:p>
        </p:txBody>
      </p:sp>
      <p:grpSp>
        <p:nvGrpSpPr>
          <p:cNvPr id="490517" name="Group 21"/>
          <p:cNvGrpSpPr>
            <a:grpSpLocks/>
          </p:cNvGrpSpPr>
          <p:nvPr/>
        </p:nvGrpSpPr>
        <p:grpSpPr bwMode="auto">
          <a:xfrm>
            <a:off x="1265238" y="4689475"/>
            <a:ext cx="2257425" cy="504825"/>
            <a:chOff x="476" y="3339"/>
            <a:chExt cx="1422" cy="318"/>
          </a:xfrm>
        </p:grpSpPr>
        <p:sp>
          <p:nvSpPr>
            <p:cNvPr id="490518" name="Rectangle 22"/>
            <p:cNvSpPr>
              <a:spLocks noChangeArrowheads="1"/>
            </p:cNvSpPr>
            <p:nvPr/>
          </p:nvSpPr>
          <p:spPr bwMode="auto">
            <a:xfrm>
              <a:off x="476" y="3339"/>
              <a:ext cx="44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i="1">
                  <a:solidFill>
                    <a:schemeClr val="folHlink"/>
                  </a:solidFill>
                  <a:latin typeface="Times New Roman" panose="02020603050405020304" pitchFamily="18" charset="0"/>
                  <a:ea typeface="楷体_GB2312" pitchFamily="49" charset="-122"/>
                  <a:cs typeface="Times New Roman" panose="02020603050405020304" pitchFamily="18" charset="0"/>
                </a:rPr>
                <a:t>E</a:t>
              </a:r>
              <a:r>
                <a:rPr lang="en-US" altLang="zh-CN" sz="2400">
                  <a:solidFill>
                    <a:schemeClr val="folHlink"/>
                  </a:solidFill>
                  <a:latin typeface="Times New Roman" panose="02020603050405020304" pitchFamily="18" charset="0"/>
                  <a:ea typeface="楷体_GB2312" pitchFamily="49" charset="-122"/>
                  <a:cs typeface="Times New Roman" panose="02020603050405020304" pitchFamily="18" charset="0"/>
                </a:rPr>
                <a:t>=0</a:t>
              </a:r>
            </a:p>
          </p:txBody>
        </p:sp>
        <p:sp>
          <p:nvSpPr>
            <p:cNvPr id="490519" name="Rectangle 23"/>
            <p:cNvSpPr>
              <a:spLocks noChangeArrowheads="1"/>
            </p:cNvSpPr>
            <p:nvPr/>
          </p:nvSpPr>
          <p:spPr bwMode="auto">
            <a:xfrm>
              <a:off x="1247" y="3369"/>
              <a:ext cx="65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Q</a:t>
              </a:r>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不变</a:t>
              </a:r>
            </a:p>
          </p:txBody>
        </p:sp>
      </p:grpSp>
      <p:grpSp>
        <p:nvGrpSpPr>
          <p:cNvPr id="490520" name="Group 24"/>
          <p:cNvGrpSpPr>
            <a:grpSpLocks/>
          </p:cNvGrpSpPr>
          <p:nvPr/>
        </p:nvGrpSpPr>
        <p:grpSpPr bwMode="auto">
          <a:xfrm>
            <a:off x="1258888" y="5213350"/>
            <a:ext cx="1408112" cy="484188"/>
            <a:chOff x="476" y="3339"/>
            <a:chExt cx="887" cy="305"/>
          </a:xfrm>
        </p:grpSpPr>
        <p:sp>
          <p:nvSpPr>
            <p:cNvPr id="490521" name="Rectangle 25"/>
            <p:cNvSpPr>
              <a:spLocks noChangeArrowheads="1"/>
            </p:cNvSpPr>
            <p:nvPr/>
          </p:nvSpPr>
          <p:spPr bwMode="auto">
            <a:xfrm>
              <a:off x="476" y="3339"/>
              <a:ext cx="44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i="1">
                  <a:solidFill>
                    <a:schemeClr val="folHlink"/>
                  </a:solidFill>
                  <a:latin typeface="Times New Roman" panose="02020603050405020304" pitchFamily="18" charset="0"/>
                  <a:ea typeface="楷体_GB2312" pitchFamily="49" charset="-122"/>
                  <a:cs typeface="Times New Roman" panose="02020603050405020304" pitchFamily="18" charset="0"/>
                </a:rPr>
                <a:t>E</a:t>
              </a:r>
              <a:r>
                <a:rPr lang="en-US" altLang="zh-CN" sz="2400">
                  <a:solidFill>
                    <a:schemeClr val="folHlink"/>
                  </a:solidFill>
                  <a:latin typeface="Times New Roman" panose="02020603050405020304" pitchFamily="18" charset="0"/>
                  <a:ea typeface="楷体_GB2312" pitchFamily="49" charset="-122"/>
                  <a:cs typeface="Times New Roman" panose="02020603050405020304" pitchFamily="18" charset="0"/>
                </a:rPr>
                <a:t>=1</a:t>
              </a:r>
            </a:p>
          </p:txBody>
        </p:sp>
        <p:sp>
          <p:nvSpPr>
            <p:cNvPr id="490522" name="Rectangle 26"/>
            <p:cNvSpPr>
              <a:spLocks noChangeArrowheads="1"/>
            </p:cNvSpPr>
            <p:nvPr/>
          </p:nvSpPr>
          <p:spPr bwMode="auto">
            <a:xfrm>
              <a:off x="1247" y="3356"/>
              <a:ext cx="1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endParaRPr lang="zh-CN" altLang="zh-CN" sz="2400">
                <a:solidFill>
                  <a:srgbClr val="000066"/>
                </a:solidFill>
                <a:latin typeface="Times New Roman" panose="02020603050405020304" pitchFamily="18" charset="0"/>
                <a:ea typeface="楷体_GB2312" pitchFamily="49" charset="-122"/>
                <a:cs typeface="Times New Roman" panose="02020603050405020304" pitchFamily="18" charset="0"/>
              </a:endParaRPr>
            </a:p>
          </p:txBody>
        </p:sp>
      </p:grpSp>
      <p:sp>
        <p:nvSpPr>
          <p:cNvPr id="490524" name="Rectangle 28"/>
          <p:cNvSpPr>
            <a:spLocks noChangeArrowheads="1"/>
          </p:cNvSpPr>
          <p:nvPr/>
        </p:nvSpPr>
        <p:spPr bwMode="auto">
          <a:xfrm>
            <a:off x="3997325" y="5697538"/>
            <a:ext cx="23415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400" i="1">
                <a:solidFill>
                  <a:srgbClr val="000066"/>
                </a:solidFill>
                <a:latin typeface="Times New Roman" panose="02020603050405020304" pitchFamily="18" charset="0"/>
                <a:ea typeface="楷体_GB2312" pitchFamily="49" charset="-122"/>
              </a:rPr>
              <a:t>S </a:t>
            </a:r>
            <a:r>
              <a:rPr lang="en-US" altLang="zh-CN" sz="2400">
                <a:solidFill>
                  <a:srgbClr val="000066"/>
                </a:solidFill>
                <a:latin typeface="Times New Roman" panose="02020603050405020304" pitchFamily="18" charset="0"/>
                <a:ea typeface="楷体_GB2312" pitchFamily="49" charset="-122"/>
              </a:rPr>
              <a:t>=1   </a:t>
            </a:r>
            <a:r>
              <a:rPr lang="en-US" altLang="zh-CN" sz="2400" i="1">
                <a:solidFill>
                  <a:srgbClr val="000066"/>
                </a:solidFill>
                <a:latin typeface="Times New Roman" panose="02020603050405020304" pitchFamily="18" charset="0"/>
                <a:ea typeface="楷体_GB2312" pitchFamily="49" charset="-122"/>
              </a:rPr>
              <a:t>R</a:t>
            </a:r>
            <a:r>
              <a:rPr lang="en-US" altLang="zh-CN" sz="2400">
                <a:solidFill>
                  <a:srgbClr val="000066"/>
                </a:solidFill>
                <a:latin typeface="Times New Roman" panose="02020603050405020304" pitchFamily="18" charset="0"/>
                <a:ea typeface="楷体_GB2312" pitchFamily="49" charset="-122"/>
              </a:rPr>
              <a:t>=0</a:t>
            </a:r>
          </a:p>
        </p:txBody>
      </p:sp>
      <p:sp>
        <p:nvSpPr>
          <p:cNvPr id="490525" name="Rectangle 29"/>
          <p:cNvSpPr>
            <a:spLocks noChangeArrowheads="1"/>
          </p:cNvSpPr>
          <p:nvPr/>
        </p:nvSpPr>
        <p:spPr bwMode="auto">
          <a:xfrm>
            <a:off x="5832475" y="1016000"/>
            <a:ext cx="25384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D</a:t>
            </a:r>
            <a:r>
              <a:rPr lang="zh-CN" altLang="en-US" sz="2400">
                <a:solidFill>
                  <a:srgbClr val="000066"/>
                </a:solidFill>
                <a:latin typeface="楷体_GB2312" pitchFamily="49" charset="-122"/>
                <a:ea typeface="楷体_GB2312" pitchFamily="49" charset="-122"/>
                <a:cs typeface="Times New Roman" panose="02020603050405020304" pitchFamily="18" charset="0"/>
              </a:rPr>
              <a:t>锁存器的功能表</a:t>
            </a:r>
          </a:p>
        </p:txBody>
      </p:sp>
      <p:grpSp>
        <p:nvGrpSpPr>
          <p:cNvPr id="490526" name="Group 30"/>
          <p:cNvGrpSpPr>
            <a:grpSpLocks/>
          </p:cNvGrpSpPr>
          <p:nvPr/>
        </p:nvGrpSpPr>
        <p:grpSpPr bwMode="auto">
          <a:xfrm>
            <a:off x="4716463" y="1881188"/>
            <a:ext cx="4211637" cy="2692400"/>
            <a:chOff x="1043" y="1389"/>
            <a:chExt cx="2903" cy="1696"/>
          </a:xfrm>
        </p:grpSpPr>
        <p:sp>
          <p:nvSpPr>
            <p:cNvPr id="490527" name="Rectangle 31"/>
            <p:cNvSpPr>
              <a:spLocks noChangeArrowheads="1"/>
            </p:cNvSpPr>
            <p:nvPr/>
          </p:nvSpPr>
          <p:spPr bwMode="auto">
            <a:xfrm>
              <a:off x="3026" y="2732"/>
              <a:ext cx="920"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置</a:t>
              </a:r>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1</a:t>
              </a:r>
            </a:p>
          </p:txBody>
        </p:sp>
        <p:sp>
          <p:nvSpPr>
            <p:cNvPr id="490528" name="Rectangle 32"/>
            <p:cNvSpPr>
              <a:spLocks noChangeArrowheads="1"/>
            </p:cNvSpPr>
            <p:nvPr/>
          </p:nvSpPr>
          <p:spPr bwMode="auto">
            <a:xfrm>
              <a:off x="2416" y="2732"/>
              <a:ext cx="610"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0</a:t>
              </a:r>
            </a:p>
          </p:txBody>
        </p:sp>
        <p:sp>
          <p:nvSpPr>
            <p:cNvPr id="490529" name="Rectangle 33"/>
            <p:cNvSpPr>
              <a:spLocks noChangeArrowheads="1"/>
            </p:cNvSpPr>
            <p:nvPr/>
          </p:nvSpPr>
          <p:spPr bwMode="auto">
            <a:xfrm>
              <a:off x="1912" y="2732"/>
              <a:ext cx="504"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1</a:t>
              </a:r>
            </a:p>
          </p:txBody>
        </p:sp>
        <p:sp>
          <p:nvSpPr>
            <p:cNvPr id="490530" name="Rectangle 34"/>
            <p:cNvSpPr>
              <a:spLocks noChangeArrowheads="1"/>
            </p:cNvSpPr>
            <p:nvPr/>
          </p:nvSpPr>
          <p:spPr bwMode="auto">
            <a:xfrm>
              <a:off x="1483" y="2732"/>
              <a:ext cx="429"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1</a:t>
              </a:r>
            </a:p>
          </p:txBody>
        </p:sp>
        <p:sp>
          <p:nvSpPr>
            <p:cNvPr id="490531" name="Rectangle 35"/>
            <p:cNvSpPr>
              <a:spLocks noChangeArrowheads="1"/>
            </p:cNvSpPr>
            <p:nvPr/>
          </p:nvSpPr>
          <p:spPr bwMode="auto">
            <a:xfrm>
              <a:off x="1043" y="2732"/>
              <a:ext cx="440"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1</a:t>
              </a:r>
            </a:p>
          </p:txBody>
        </p:sp>
        <p:sp>
          <p:nvSpPr>
            <p:cNvPr id="490532" name="Rectangle 36"/>
            <p:cNvSpPr>
              <a:spLocks noChangeArrowheads="1"/>
            </p:cNvSpPr>
            <p:nvPr/>
          </p:nvSpPr>
          <p:spPr bwMode="auto">
            <a:xfrm>
              <a:off x="3026" y="2379"/>
              <a:ext cx="920"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置</a:t>
              </a:r>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0</a:t>
              </a:r>
            </a:p>
          </p:txBody>
        </p:sp>
        <p:sp>
          <p:nvSpPr>
            <p:cNvPr id="490533" name="Rectangle 37"/>
            <p:cNvSpPr>
              <a:spLocks noChangeArrowheads="1"/>
            </p:cNvSpPr>
            <p:nvPr/>
          </p:nvSpPr>
          <p:spPr bwMode="auto">
            <a:xfrm>
              <a:off x="2416" y="2379"/>
              <a:ext cx="610"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1</a:t>
              </a:r>
            </a:p>
          </p:txBody>
        </p:sp>
        <p:sp>
          <p:nvSpPr>
            <p:cNvPr id="490534" name="Rectangle 38"/>
            <p:cNvSpPr>
              <a:spLocks noChangeArrowheads="1"/>
            </p:cNvSpPr>
            <p:nvPr/>
          </p:nvSpPr>
          <p:spPr bwMode="auto">
            <a:xfrm>
              <a:off x="1912" y="2379"/>
              <a:ext cx="504"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0</a:t>
              </a:r>
            </a:p>
          </p:txBody>
        </p:sp>
        <p:sp>
          <p:nvSpPr>
            <p:cNvPr id="490535" name="Rectangle 39"/>
            <p:cNvSpPr>
              <a:spLocks noChangeArrowheads="1"/>
            </p:cNvSpPr>
            <p:nvPr/>
          </p:nvSpPr>
          <p:spPr bwMode="auto">
            <a:xfrm>
              <a:off x="1483" y="2379"/>
              <a:ext cx="429"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0</a:t>
              </a:r>
            </a:p>
          </p:txBody>
        </p:sp>
        <p:sp>
          <p:nvSpPr>
            <p:cNvPr id="490536" name="Rectangle 40"/>
            <p:cNvSpPr>
              <a:spLocks noChangeArrowheads="1"/>
            </p:cNvSpPr>
            <p:nvPr/>
          </p:nvSpPr>
          <p:spPr bwMode="auto">
            <a:xfrm>
              <a:off x="1043" y="2379"/>
              <a:ext cx="440"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1</a:t>
              </a:r>
            </a:p>
          </p:txBody>
        </p:sp>
        <p:sp>
          <p:nvSpPr>
            <p:cNvPr id="490537" name="Rectangle 41"/>
            <p:cNvSpPr>
              <a:spLocks noChangeArrowheads="1"/>
            </p:cNvSpPr>
            <p:nvPr/>
          </p:nvSpPr>
          <p:spPr bwMode="auto">
            <a:xfrm>
              <a:off x="3026" y="1742"/>
              <a:ext cx="920" cy="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保持</a:t>
              </a:r>
            </a:p>
          </p:txBody>
        </p:sp>
        <p:sp>
          <p:nvSpPr>
            <p:cNvPr id="490538" name="Rectangle 42"/>
            <p:cNvSpPr>
              <a:spLocks noChangeArrowheads="1"/>
            </p:cNvSpPr>
            <p:nvPr/>
          </p:nvSpPr>
          <p:spPr bwMode="auto">
            <a:xfrm>
              <a:off x="2416" y="1742"/>
              <a:ext cx="610" cy="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不变</a:t>
              </a:r>
            </a:p>
          </p:txBody>
        </p:sp>
        <p:sp>
          <p:nvSpPr>
            <p:cNvPr id="490539" name="Rectangle 43"/>
            <p:cNvSpPr>
              <a:spLocks noChangeArrowheads="1"/>
            </p:cNvSpPr>
            <p:nvPr/>
          </p:nvSpPr>
          <p:spPr bwMode="auto">
            <a:xfrm>
              <a:off x="1912" y="1742"/>
              <a:ext cx="504" cy="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不变</a:t>
              </a:r>
            </a:p>
          </p:txBody>
        </p:sp>
        <p:sp>
          <p:nvSpPr>
            <p:cNvPr id="490540" name="Rectangle 44"/>
            <p:cNvSpPr>
              <a:spLocks noChangeArrowheads="1"/>
            </p:cNvSpPr>
            <p:nvPr/>
          </p:nvSpPr>
          <p:spPr bwMode="auto">
            <a:xfrm>
              <a:off x="1483" y="1742"/>
              <a:ext cx="429" cy="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a:t>
              </a:r>
            </a:p>
          </p:txBody>
        </p:sp>
        <p:sp>
          <p:nvSpPr>
            <p:cNvPr id="490541" name="Rectangle 45"/>
            <p:cNvSpPr>
              <a:spLocks noChangeArrowheads="1"/>
            </p:cNvSpPr>
            <p:nvPr/>
          </p:nvSpPr>
          <p:spPr bwMode="auto">
            <a:xfrm>
              <a:off x="1043" y="1742"/>
              <a:ext cx="440" cy="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0</a:t>
              </a:r>
            </a:p>
          </p:txBody>
        </p:sp>
        <p:sp>
          <p:nvSpPr>
            <p:cNvPr id="490542" name="Rectangle 46"/>
            <p:cNvSpPr>
              <a:spLocks noChangeArrowheads="1"/>
            </p:cNvSpPr>
            <p:nvPr/>
          </p:nvSpPr>
          <p:spPr bwMode="auto">
            <a:xfrm>
              <a:off x="3026" y="1389"/>
              <a:ext cx="920"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功能</a:t>
              </a:r>
            </a:p>
          </p:txBody>
        </p:sp>
        <p:sp>
          <p:nvSpPr>
            <p:cNvPr id="490543" name="Rectangle 47"/>
            <p:cNvSpPr>
              <a:spLocks noChangeArrowheads="1"/>
            </p:cNvSpPr>
            <p:nvPr/>
          </p:nvSpPr>
          <p:spPr bwMode="auto">
            <a:xfrm>
              <a:off x="2416" y="1389"/>
              <a:ext cx="610"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endParaRPr lang="zh-CN" altLang="zh-CN" sz="2200" b="0">
                <a:solidFill>
                  <a:srgbClr val="000066"/>
                </a:solidFill>
                <a:latin typeface="Times New Roman" panose="02020603050405020304" pitchFamily="18" charset="0"/>
              </a:endParaRPr>
            </a:p>
          </p:txBody>
        </p:sp>
        <p:sp>
          <p:nvSpPr>
            <p:cNvPr id="490544" name="Rectangle 48"/>
            <p:cNvSpPr>
              <a:spLocks noChangeArrowheads="1"/>
            </p:cNvSpPr>
            <p:nvPr/>
          </p:nvSpPr>
          <p:spPr bwMode="auto">
            <a:xfrm>
              <a:off x="1912" y="1389"/>
              <a:ext cx="504"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i="1">
                  <a:solidFill>
                    <a:srgbClr val="000066"/>
                  </a:solidFill>
                  <a:latin typeface="Times New Roman" panose="02020603050405020304" pitchFamily="18" charset="0"/>
                  <a:ea typeface="楷体_GB2312" pitchFamily="49" charset="-122"/>
                  <a:cs typeface="Times New Roman" panose="02020603050405020304" pitchFamily="18" charset="0"/>
                </a:rPr>
                <a:t>Q</a:t>
              </a:r>
              <a:endPar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endParaRPr>
            </a:p>
          </p:txBody>
        </p:sp>
        <p:sp>
          <p:nvSpPr>
            <p:cNvPr id="490545" name="Rectangle 49"/>
            <p:cNvSpPr>
              <a:spLocks noChangeArrowheads="1"/>
            </p:cNvSpPr>
            <p:nvPr/>
          </p:nvSpPr>
          <p:spPr bwMode="auto">
            <a:xfrm>
              <a:off x="1483" y="1389"/>
              <a:ext cx="429"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l"/>
              <a:r>
                <a:rPr lang="en-US" altLang="zh-CN" sz="2400" i="1">
                  <a:solidFill>
                    <a:srgbClr val="000066"/>
                  </a:solidFill>
                  <a:latin typeface="Times New Roman" panose="02020603050405020304" pitchFamily="18" charset="0"/>
                  <a:ea typeface="楷体_GB2312" pitchFamily="49" charset="-122"/>
                  <a:cs typeface="Times New Roman" panose="02020603050405020304" pitchFamily="18" charset="0"/>
                </a:rPr>
                <a:t>D</a:t>
              </a:r>
            </a:p>
          </p:txBody>
        </p:sp>
        <p:sp>
          <p:nvSpPr>
            <p:cNvPr id="490546" name="Rectangle 50"/>
            <p:cNvSpPr>
              <a:spLocks noChangeArrowheads="1"/>
            </p:cNvSpPr>
            <p:nvPr/>
          </p:nvSpPr>
          <p:spPr bwMode="auto">
            <a:xfrm>
              <a:off x="1043" y="1389"/>
              <a:ext cx="440" cy="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l"/>
              <a:r>
                <a:rPr lang="en-US" altLang="zh-CN" sz="2400" i="1">
                  <a:solidFill>
                    <a:srgbClr val="000066"/>
                  </a:solidFill>
                  <a:latin typeface="Times New Roman" panose="02020603050405020304" pitchFamily="18" charset="0"/>
                  <a:ea typeface="楷体_GB2312" pitchFamily="49" charset="-122"/>
                  <a:cs typeface="Times New Roman" panose="02020603050405020304" pitchFamily="18" charset="0"/>
                </a:rPr>
                <a:t>E</a:t>
              </a:r>
            </a:p>
          </p:txBody>
        </p:sp>
        <p:sp>
          <p:nvSpPr>
            <p:cNvPr id="490547" name="Line 51"/>
            <p:cNvSpPr>
              <a:spLocks noChangeShapeType="1"/>
            </p:cNvSpPr>
            <p:nvPr/>
          </p:nvSpPr>
          <p:spPr bwMode="auto">
            <a:xfrm>
              <a:off x="1043" y="1389"/>
              <a:ext cx="2903" cy="0"/>
            </a:xfrm>
            <a:prstGeom prst="line">
              <a:avLst/>
            </a:prstGeom>
            <a:noFill/>
            <a:ln w="254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0548" name="Line 52"/>
            <p:cNvSpPr>
              <a:spLocks noChangeShapeType="1"/>
            </p:cNvSpPr>
            <p:nvPr/>
          </p:nvSpPr>
          <p:spPr bwMode="auto">
            <a:xfrm>
              <a:off x="1043" y="3085"/>
              <a:ext cx="2903" cy="0"/>
            </a:xfrm>
            <a:prstGeom prst="line">
              <a:avLst/>
            </a:prstGeom>
            <a:noFill/>
            <a:ln w="254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0549" name="Line 53"/>
            <p:cNvSpPr>
              <a:spLocks noChangeShapeType="1"/>
            </p:cNvSpPr>
            <p:nvPr/>
          </p:nvSpPr>
          <p:spPr bwMode="auto">
            <a:xfrm>
              <a:off x="1043" y="1389"/>
              <a:ext cx="0" cy="1696"/>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0550" name="Line 54"/>
            <p:cNvSpPr>
              <a:spLocks noChangeShapeType="1"/>
            </p:cNvSpPr>
            <p:nvPr/>
          </p:nvSpPr>
          <p:spPr bwMode="auto">
            <a:xfrm>
              <a:off x="3946" y="1389"/>
              <a:ext cx="0" cy="1696"/>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0551" name="Line 55"/>
            <p:cNvSpPr>
              <a:spLocks noChangeShapeType="1"/>
            </p:cNvSpPr>
            <p:nvPr/>
          </p:nvSpPr>
          <p:spPr bwMode="auto">
            <a:xfrm>
              <a:off x="1043" y="1742"/>
              <a:ext cx="2903"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0552" name="Line 56"/>
            <p:cNvSpPr>
              <a:spLocks noChangeShapeType="1"/>
            </p:cNvSpPr>
            <p:nvPr/>
          </p:nvSpPr>
          <p:spPr bwMode="auto">
            <a:xfrm>
              <a:off x="1483" y="1389"/>
              <a:ext cx="0" cy="1696"/>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0553" name="Line 57"/>
            <p:cNvSpPr>
              <a:spLocks noChangeShapeType="1"/>
            </p:cNvSpPr>
            <p:nvPr/>
          </p:nvSpPr>
          <p:spPr bwMode="auto">
            <a:xfrm>
              <a:off x="1912" y="1389"/>
              <a:ext cx="0" cy="1696"/>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0554" name="Line 58"/>
            <p:cNvSpPr>
              <a:spLocks noChangeShapeType="1"/>
            </p:cNvSpPr>
            <p:nvPr/>
          </p:nvSpPr>
          <p:spPr bwMode="auto">
            <a:xfrm>
              <a:off x="2416" y="1389"/>
              <a:ext cx="0" cy="1696"/>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0555" name="Line 59"/>
            <p:cNvSpPr>
              <a:spLocks noChangeShapeType="1"/>
            </p:cNvSpPr>
            <p:nvPr/>
          </p:nvSpPr>
          <p:spPr bwMode="auto">
            <a:xfrm>
              <a:off x="3026" y="1389"/>
              <a:ext cx="0" cy="1696"/>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0556" name="Line 60"/>
            <p:cNvSpPr>
              <a:spLocks noChangeShapeType="1"/>
            </p:cNvSpPr>
            <p:nvPr/>
          </p:nvSpPr>
          <p:spPr bwMode="auto">
            <a:xfrm>
              <a:off x="1043" y="2379"/>
              <a:ext cx="2903" cy="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0557" name="Line 61"/>
            <p:cNvSpPr>
              <a:spLocks noChangeShapeType="1"/>
            </p:cNvSpPr>
            <p:nvPr/>
          </p:nvSpPr>
          <p:spPr bwMode="auto">
            <a:xfrm>
              <a:off x="1043" y="2732"/>
              <a:ext cx="2903" cy="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490558" name="Group 62"/>
            <p:cNvGrpSpPr>
              <a:grpSpLocks/>
            </p:cNvGrpSpPr>
            <p:nvPr/>
          </p:nvGrpSpPr>
          <p:grpSpPr bwMode="auto">
            <a:xfrm>
              <a:off x="2540" y="1415"/>
              <a:ext cx="437" cy="382"/>
              <a:chOff x="3107" y="822"/>
              <a:chExt cx="437" cy="382"/>
            </a:xfrm>
          </p:grpSpPr>
          <p:sp>
            <p:nvSpPr>
              <p:cNvPr id="490559" name="AutoShape 63"/>
              <p:cNvSpPr>
                <a:spLocks noChangeAspect="1" noChangeArrowheads="1" noTextEdit="1"/>
              </p:cNvSpPr>
              <p:nvPr/>
            </p:nvSpPr>
            <p:spPr bwMode="auto">
              <a:xfrm>
                <a:off x="3107" y="822"/>
                <a:ext cx="437" cy="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90560" name="Line 64"/>
              <p:cNvSpPr>
                <a:spLocks noChangeShapeType="1"/>
              </p:cNvSpPr>
              <p:nvPr/>
            </p:nvSpPr>
            <p:spPr bwMode="auto">
              <a:xfrm>
                <a:off x="3190" y="880"/>
                <a:ext cx="121" cy="0"/>
              </a:xfrm>
              <a:prstGeom prst="line">
                <a:avLst/>
              </a:prstGeom>
              <a:noFill/>
              <a:ln w="28575">
                <a:solidFill>
                  <a:srgbClr val="000066"/>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90561" name="Rectangle 65"/>
              <p:cNvSpPr>
                <a:spLocks noChangeArrowheads="1"/>
              </p:cNvSpPr>
              <p:nvPr/>
            </p:nvSpPr>
            <p:spPr bwMode="auto">
              <a:xfrm>
                <a:off x="3153" y="871"/>
                <a:ext cx="1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600" i="1">
                    <a:solidFill>
                      <a:srgbClr val="000066"/>
                    </a:solidFill>
                    <a:latin typeface="Times New Roman" panose="02020603050405020304" pitchFamily="18" charset="0"/>
                    <a:ea typeface="楷体_GB2312" pitchFamily="49" charset="-122"/>
                  </a:rPr>
                  <a:t>Q</a:t>
                </a:r>
                <a:endParaRPr lang="en-US" altLang="zh-CN" sz="2400">
                  <a:solidFill>
                    <a:srgbClr val="000066"/>
                  </a:solidFill>
                  <a:latin typeface="Tahoma" panose="020B0604030504040204" pitchFamily="34" charset="0"/>
                  <a:ea typeface="楷体_GB2312" pitchFamily="49" charset="-122"/>
                </a:endParaRPr>
              </a:p>
            </p:txBody>
          </p:sp>
        </p:grpSp>
      </p:grpSp>
    </p:spTree>
    <p:extLst>
      <p:ext uri="{BB962C8B-B14F-4D97-AF65-F5344CB8AC3E}">
        <p14:creationId xmlns:p14="http://schemas.microsoft.com/office/powerpoint/2010/main" val="32891068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90503"/>
                                        </p:tgtEl>
                                        <p:attrNameLst>
                                          <p:attrName>style.visibility</p:attrName>
                                        </p:attrNameLst>
                                      </p:cBhvr>
                                      <p:to>
                                        <p:strVal val="visible"/>
                                      </p:to>
                                    </p:set>
                                    <p:animEffect transition="in" filter="wipe(up)">
                                      <p:cBhvr>
                                        <p:cTn id="7" dur="500"/>
                                        <p:tgtEl>
                                          <p:spTgt spid="49050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90517"/>
                                        </p:tgtEl>
                                        <p:attrNameLst>
                                          <p:attrName>style.visibility</p:attrName>
                                        </p:attrNameLst>
                                      </p:cBhvr>
                                      <p:to>
                                        <p:strVal val="visible"/>
                                      </p:to>
                                    </p:set>
                                    <p:animEffect transition="in" filter="wipe(left)">
                                      <p:cBhvr>
                                        <p:cTn id="12" dur="500"/>
                                        <p:tgtEl>
                                          <p:spTgt spid="4905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90520"/>
                                        </p:tgtEl>
                                        <p:attrNameLst>
                                          <p:attrName>style.visibility</p:attrName>
                                        </p:attrNameLst>
                                      </p:cBhvr>
                                      <p:to>
                                        <p:strVal val="visible"/>
                                      </p:to>
                                    </p:set>
                                    <p:animEffect transition="in" filter="wipe(left)">
                                      <p:cBhvr>
                                        <p:cTn id="17" dur="500"/>
                                        <p:tgtEl>
                                          <p:spTgt spid="49052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90513"/>
                                        </p:tgtEl>
                                        <p:attrNameLst>
                                          <p:attrName>style.visibility</p:attrName>
                                        </p:attrNameLst>
                                      </p:cBhvr>
                                      <p:to>
                                        <p:strVal val="visible"/>
                                      </p:to>
                                    </p:set>
                                    <p:animEffect transition="in" filter="wipe(left)">
                                      <p:cBhvr>
                                        <p:cTn id="22" dur="500"/>
                                        <p:tgtEl>
                                          <p:spTgt spid="49051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90512"/>
                                        </p:tgtEl>
                                        <p:attrNameLst>
                                          <p:attrName>style.visibility</p:attrName>
                                        </p:attrNameLst>
                                      </p:cBhvr>
                                      <p:to>
                                        <p:strVal val="visible"/>
                                      </p:to>
                                    </p:set>
                                    <p:animEffect transition="in" filter="strips(downRight)">
                                      <p:cBhvr>
                                        <p:cTn id="27" dur="500"/>
                                        <p:tgtEl>
                                          <p:spTgt spid="49051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490514"/>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490515"/>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8" presetClass="entr" presetSubtype="6" fill="hold" grpId="0" nodeType="clickEffect">
                                  <p:stCondLst>
                                    <p:cond delay="0"/>
                                  </p:stCondLst>
                                  <p:childTnLst>
                                    <p:set>
                                      <p:cBhvr>
                                        <p:cTn id="39" dur="1" fill="hold">
                                          <p:stCondLst>
                                            <p:cond delay="0"/>
                                          </p:stCondLst>
                                        </p:cTn>
                                        <p:tgtEl>
                                          <p:spTgt spid="490524"/>
                                        </p:tgtEl>
                                        <p:attrNameLst>
                                          <p:attrName>style.visibility</p:attrName>
                                        </p:attrNameLst>
                                      </p:cBhvr>
                                      <p:to>
                                        <p:strVal val="visible"/>
                                      </p:to>
                                    </p:set>
                                    <p:animEffect transition="in" filter="strips(downRight)">
                                      <p:cBhvr>
                                        <p:cTn id="40" dur="500"/>
                                        <p:tgtEl>
                                          <p:spTgt spid="490524"/>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90516"/>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8" presetClass="entr" presetSubtype="6" fill="hold" grpId="0" nodeType="clickEffect">
                                  <p:stCondLst>
                                    <p:cond delay="0"/>
                                  </p:stCondLst>
                                  <p:childTnLst>
                                    <p:set>
                                      <p:cBhvr>
                                        <p:cTn id="48" dur="1" fill="hold">
                                          <p:stCondLst>
                                            <p:cond delay="0"/>
                                          </p:stCondLst>
                                        </p:cTn>
                                        <p:tgtEl>
                                          <p:spTgt spid="490525"/>
                                        </p:tgtEl>
                                        <p:attrNameLst>
                                          <p:attrName>style.visibility</p:attrName>
                                        </p:attrNameLst>
                                      </p:cBhvr>
                                      <p:to>
                                        <p:strVal val="visible"/>
                                      </p:to>
                                    </p:set>
                                    <p:animEffect transition="in" filter="strips(downRight)">
                                      <p:cBhvr>
                                        <p:cTn id="49" dur="500"/>
                                        <p:tgtEl>
                                          <p:spTgt spid="490525"/>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1" fill="hold" nodeType="clickEffect">
                                  <p:stCondLst>
                                    <p:cond delay="0"/>
                                  </p:stCondLst>
                                  <p:childTnLst>
                                    <p:set>
                                      <p:cBhvr>
                                        <p:cTn id="53" dur="1" fill="hold">
                                          <p:stCondLst>
                                            <p:cond delay="0"/>
                                          </p:stCondLst>
                                        </p:cTn>
                                        <p:tgtEl>
                                          <p:spTgt spid="490526"/>
                                        </p:tgtEl>
                                        <p:attrNameLst>
                                          <p:attrName>style.visibility</p:attrName>
                                        </p:attrNameLst>
                                      </p:cBhvr>
                                      <p:to>
                                        <p:strVal val="visible"/>
                                      </p:to>
                                    </p:set>
                                    <p:animEffect transition="in" filter="wipe(up)">
                                      <p:cBhvr>
                                        <p:cTn id="54" dur="500"/>
                                        <p:tgtEl>
                                          <p:spTgt spid="4905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0512" grpId="0"/>
      <p:bldP spid="490513" grpId="0"/>
      <p:bldP spid="490514" grpId="0"/>
      <p:bldP spid="490515" grpId="0"/>
      <p:bldP spid="490516" grpId="0"/>
      <p:bldP spid="490524" grpId="0"/>
      <p:bldP spid="49052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Rectangle 2"/>
          <p:cNvSpPr>
            <a:spLocks noChangeArrowheads="1"/>
          </p:cNvSpPr>
          <p:nvPr/>
        </p:nvSpPr>
        <p:spPr bwMode="auto">
          <a:xfrm>
            <a:off x="1871663" y="1125538"/>
            <a:ext cx="424973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en-US" altLang="zh-CN" sz="2800">
                <a:solidFill>
                  <a:srgbClr val="000066"/>
                </a:solidFill>
                <a:latin typeface="Times New Roman" panose="02020603050405020304" pitchFamily="18" charset="0"/>
                <a:ea typeface="楷体_GB2312" pitchFamily="49" charset="-122"/>
                <a:cs typeface="Times New Roman" panose="02020603050405020304" pitchFamily="18" charset="0"/>
              </a:rPr>
              <a:t>74HC/HCT373 </a:t>
            </a:r>
            <a:r>
              <a:rPr lang="zh-CN" altLang="en-US" sz="2800">
                <a:solidFill>
                  <a:srgbClr val="000066"/>
                </a:solidFill>
                <a:latin typeface="Times New Roman" panose="02020603050405020304" pitchFamily="18" charset="0"/>
                <a:ea typeface="楷体_GB2312" pitchFamily="49" charset="-122"/>
                <a:cs typeface="Times New Roman" panose="02020603050405020304" pitchFamily="18" charset="0"/>
              </a:rPr>
              <a:t>八</a:t>
            </a:r>
            <a:r>
              <a:rPr lang="en-US" altLang="zh-CN" sz="2800">
                <a:solidFill>
                  <a:srgbClr val="000066"/>
                </a:solidFill>
                <a:latin typeface="Times New Roman" panose="02020603050405020304" pitchFamily="18" charset="0"/>
                <a:ea typeface="楷体_GB2312" pitchFamily="49" charset="-122"/>
                <a:cs typeface="Times New Roman" panose="02020603050405020304" pitchFamily="18" charset="0"/>
              </a:rPr>
              <a:t>D</a:t>
            </a:r>
            <a:r>
              <a:rPr lang="zh-CN" altLang="en-US" sz="2800">
                <a:solidFill>
                  <a:srgbClr val="000066"/>
                </a:solidFill>
                <a:latin typeface="Times New Roman" panose="02020603050405020304" pitchFamily="18" charset="0"/>
                <a:ea typeface="楷体_GB2312" pitchFamily="49" charset="-122"/>
                <a:cs typeface="Times New Roman" panose="02020603050405020304" pitchFamily="18" charset="0"/>
              </a:rPr>
              <a:t>锁存器</a:t>
            </a:r>
          </a:p>
        </p:txBody>
      </p:sp>
      <p:sp>
        <p:nvSpPr>
          <p:cNvPr id="421893" name="Rectangle 5"/>
          <p:cNvSpPr>
            <a:spLocks noChangeArrowheads="1"/>
          </p:cNvSpPr>
          <p:nvPr/>
        </p:nvSpPr>
        <p:spPr bwMode="auto">
          <a:xfrm>
            <a:off x="900113" y="476250"/>
            <a:ext cx="496728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altLang="zh-CN" sz="2800">
                <a:solidFill>
                  <a:schemeClr val="accent2"/>
                </a:solidFill>
                <a:latin typeface="Times New Roman" panose="02020603050405020304" pitchFamily="18" charset="0"/>
                <a:ea typeface="楷体_GB2312" pitchFamily="49" charset="-122"/>
                <a:cs typeface="Times New Roman" panose="02020603050405020304" pitchFamily="18" charset="0"/>
              </a:rPr>
              <a:t>5.3.2  </a:t>
            </a:r>
            <a:r>
              <a:rPr lang="zh-CN" altLang="en-US" sz="2800">
                <a:solidFill>
                  <a:schemeClr val="accent2"/>
                </a:solidFill>
                <a:latin typeface="Times New Roman" panose="02020603050405020304" pitchFamily="18" charset="0"/>
                <a:ea typeface="楷体_GB2312" pitchFamily="49" charset="-122"/>
                <a:cs typeface="Times New Roman" panose="02020603050405020304" pitchFamily="18" charset="0"/>
              </a:rPr>
              <a:t>典型的</a:t>
            </a:r>
            <a:r>
              <a:rPr lang="en-US" altLang="zh-CN" sz="2800">
                <a:solidFill>
                  <a:schemeClr val="accent2"/>
                </a:solidFill>
                <a:latin typeface="Times New Roman" panose="02020603050405020304" pitchFamily="18" charset="0"/>
                <a:ea typeface="楷体_GB2312" pitchFamily="49" charset="-122"/>
                <a:cs typeface="Times New Roman" panose="02020603050405020304" pitchFamily="18" charset="0"/>
              </a:rPr>
              <a:t>D</a:t>
            </a:r>
            <a:r>
              <a:rPr lang="zh-CN" altLang="en-US" sz="2800">
                <a:solidFill>
                  <a:schemeClr val="accent2"/>
                </a:solidFill>
                <a:latin typeface="Times New Roman" panose="02020603050405020304" pitchFamily="18" charset="0"/>
                <a:ea typeface="楷体_GB2312" pitchFamily="49" charset="-122"/>
                <a:cs typeface="Times New Roman" panose="02020603050405020304" pitchFamily="18" charset="0"/>
              </a:rPr>
              <a:t>锁存器集成电路</a:t>
            </a:r>
          </a:p>
        </p:txBody>
      </p:sp>
      <p:graphicFrame>
        <p:nvGraphicFramePr>
          <p:cNvPr id="421896" name="Object 8"/>
          <p:cNvGraphicFramePr>
            <a:graphicFrameLocks noChangeAspect="1"/>
          </p:cNvGraphicFramePr>
          <p:nvPr/>
        </p:nvGraphicFramePr>
        <p:xfrm>
          <a:off x="1835150" y="1700213"/>
          <a:ext cx="4897438" cy="4491037"/>
        </p:xfrm>
        <a:graphic>
          <a:graphicData uri="http://schemas.openxmlformats.org/presentationml/2006/ole">
            <mc:AlternateContent xmlns:mc="http://schemas.openxmlformats.org/markup-compatibility/2006">
              <mc:Choice xmlns:v="urn:schemas-microsoft-com:vml" Requires="v">
                <p:oleObj spid="_x0000_s24580" name="图片" r:id="rId3" imgW="2754912" imgH="2530401" progId="Word.Picture.8">
                  <p:embed/>
                </p:oleObj>
              </mc:Choice>
              <mc:Fallback>
                <p:oleObj name="图片" r:id="rId3" imgW="2754912" imgH="2530401" progId="Word.Picture.8">
                  <p:embed/>
                  <p:pic>
                    <p:nvPicPr>
                      <p:cNvPr id="421896"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150" y="1700213"/>
                        <a:ext cx="4897438" cy="4491037"/>
                      </a:xfrm>
                      <a:prstGeom prst="rect">
                        <a:avLst/>
                      </a:prstGeom>
                      <a:solidFill>
                        <a:schemeClr val="bg1"/>
                      </a:solidFill>
                    </p:spPr>
                  </p:pic>
                </p:oleObj>
              </mc:Fallback>
            </mc:AlternateContent>
          </a:graphicData>
        </a:graphic>
      </p:graphicFrame>
    </p:spTree>
    <p:extLst>
      <p:ext uri="{BB962C8B-B14F-4D97-AF65-F5344CB8AC3E}">
        <p14:creationId xmlns:p14="http://schemas.microsoft.com/office/powerpoint/2010/main" val="21424785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Rectangle 2"/>
          <p:cNvSpPr>
            <a:spLocks noChangeArrowheads="1"/>
          </p:cNvSpPr>
          <p:nvPr/>
        </p:nvSpPr>
        <p:spPr bwMode="auto">
          <a:xfrm>
            <a:off x="1835150" y="333375"/>
            <a:ext cx="3903663"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2800">
                <a:solidFill>
                  <a:srgbClr val="000066"/>
                </a:solidFill>
                <a:ea typeface="楷体_GB2312" pitchFamily="49" charset="-122"/>
                <a:cs typeface="Times New Roman" panose="02020603050405020304" pitchFamily="18" charset="0"/>
              </a:rPr>
              <a:t>74HC/HCT373</a:t>
            </a:r>
            <a:r>
              <a:rPr kumimoji="0" lang="zh-CN" altLang="en-US" sz="2800">
                <a:solidFill>
                  <a:srgbClr val="000066"/>
                </a:solidFill>
                <a:ea typeface="楷体_GB2312" pitchFamily="49" charset="-122"/>
                <a:cs typeface="Times New Roman" panose="02020603050405020304" pitchFamily="18" charset="0"/>
              </a:rPr>
              <a:t>的功能表</a:t>
            </a:r>
          </a:p>
          <a:p>
            <a:pPr eaLnBrk="0" hangingPunct="0"/>
            <a:endParaRPr kumimoji="0" lang="en-US" altLang="zh-CN" sz="2800">
              <a:solidFill>
                <a:srgbClr val="000066"/>
              </a:solidFill>
              <a:ea typeface="楷体_GB2312" pitchFamily="49" charset="-122"/>
              <a:cs typeface="Times New Roman" panose="02020603050405020304" pitchFamily="18" charset="0"/>
            </a:endParaRPr>
          </a:p>
        </p:txBody>
      </p:sp>
      <p:sp>
        <p:nvSpPr>
          <p:cNvPr id="422915" name="Rectangle 3"/>
          <p:cNvSpPr>
            <a:spLocks noChangeArrowheads="1"/>
          </p:cNvSpPr>
          <p:nvPr/>
        </p:nvSpPr>
        <p:spPr bwMode="auto">
          <a:xfrm>
            <a:off x="1408113" y="981075"/>
            <a:ext cx="3651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422916" name="Object 4"/>
          <p:cNvGraphicFramePr>
            <a:graphicFrameLocks noChangeAspect="1"/>
          </p:cNvGraphicFramePr>
          <p:nvPr/>
        </p:nvGraphicFramePr>
        <p:xfrm>
          <a:off x="2916238" y="1814513"/>
          <a:ext cx="576262" cy="392112"/>
        </p:xfrm>
        <a:graphic>
          <a:graphicData uri="http://schemas.openxmlformats.org/presentationml/2006/ole">
            <mc:AlternateContent xmlns:mc="http://schemas.openxmlformats.org/markup-compatibility/2006">
              <mc:Choice xmlns:v="urn:schemas-microsoft-com:vml" Requires="v">
                <p:oleObj spid="_x0000_s25604" name="公式" r:id="rId3" imgW="253780" imgH="215713" progId="Equation.3">
                  <p:embed/>
                </p:oleObj>
              </mc:Choice>
              <mc:Fallback>
                <p:oleObj name="公式" r:id="rId3" imgW="253780" imgH="215713" progId="Equation.3">
                  <p:embed/>
                  <p:pic>
                    <p:nvPicPr>
                      <p:cNvPr id="422916"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6238" y="1814513"/>
                        <a:ext cx="576262" cy="3921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22990" name="Group 78"/>
          <p:cNvGraphicFramePr>
            <a:graphicFrameLocks noGrp="1"/>
          </p:cNvGraphicFramePr>
          <p:nvPr/>
        </p:nvGraphicFramePr>
        <p:xfrm>
          <a:off x="323850" y="1419225"/>
          <a:ext cx="8208963" cy="3931920"/>
        </p:xfrm>
        <a:graphic>
          <a:graphicData uri="http://schemas.openxmlformats.org/drawingml/2006/table">
            <a:tbl>
              <a:tblPr/>
              <a:tblGrid>
                <a:gridCol w="2284413">
                  <a:extLst>
                    <a:ext uri="{9D8B030D-6E8A-4147-A177-3AD203B41FA5}">
                      <a16:colId xmlns:a16="http://schemas.microsoft.com/office/drawing/2014/main" val="1304737464"/>
                    </a:ext>
                  </a:extLst>
                </a:gridCol>
                <a:gridCol w="854075">
                  <a:extLst>
                    <a:ext uri="{9D8B030D-6E8A-4147-A177-3AD203B41FA5}">
                      <a16:colId xmlns:a16="http://schemas.microsoft.com/office/drawing/2014/main" val="1625383679"/>
                    </a:ext>
                  </a:extLst>
                </a:gridCol>
                <a:gridCol w="852487">
                  <a:extLst>
                    <a:ext uri="{9D8B030D-6E8A-4147-A177-3AD203B41FA5}">
                      <a16:colId xmlns:a16="http://schemas.microsoft.com/office/drawing/2014/main" val="2711527945"/>
                    </a:ext>
                  </a:extLst>
                </a:gridCol>
                <a:gridCol w="854075">
                  <a:extLst>
                    <a:ext uri="{9D8B030D-6E8A-4147-A177-3AD203B41FA5}">
                      <a16:colId xmlns:a16="http://schemas.microsoft.com/office/drawing/2014/main" val="4157279721"/>
                    </a:ext>
                  </a:extLst>
                </a:gridCol>
                <a:gridCol w="1890713">
                  <a:extLst>
                    <a:ext uri="{9D8B030D-6E8A-4147-A177-3AD203B41FA5}">
                      <a16:colId xmlns:a16="http://schemas.microsoft.com/office/drawing/2014/main" val="3618399009"/>
                    </a:ext>
                  </a:extLst>
                </a:gridCol>
                <a:gridCol w="1473200">
                  <a:extLst>
                    <a:ext uri="{9D8B030D-6E8A-4147-A177-3AD203B41FA5}">
                      <a16:colId xmlns:a16="http://schemas.microsoft.com/office/drawing/2014/main" val="24776910"/>
                    </a:ext>
                  </a:extLst>
                </a:gridCol>
              </a:tblGrid>
              <a:tr h="123825">
                <a:tc rowSpan="2">
                  <a:txBody>
                    <a:bodyPr/>
                    <a:lstStyle>
                      <a:lvl1pPr algn="l">
                        <a:spcBef>
                          <a:spcPct val="20000"/>
                        </a:spcBef>
                        <a:buClr>
                          <a:schemeClr val="accent2"/>
                        </a:buClr>
                        <a:buFont typeface="Wingdings" panose="05000000000000000000" pitchFamily="2" charset="2"/>
                        <a:tabLst>
                          <a:tab pos="5256213" algn="r"/>
                        </a:tabLst>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tabLst>
                          <a:tab pos="5256213" algn="r"/>
                        </a:tabLst>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tabLst>
                          <a:tab pos="5256213" algn="r"/>
                        </a:tabLst>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tabLst>
                          <a:tab pos="5256213" algn="r"/>
                        </a:tabLst>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tabLst>
                          <a:tab pos="5256213" algn="r"/>
                        </a:tabLst>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tabLst>
                          <a:tab pos="5256213" algn="r"/>
                        </a:tabLst>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tabLst>
                          <a:tab pos="5256213" algn="r"/>
                        </a:tabLst>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tabLst>
                          <a:tab pos="5256213" algn="r"/>
                        </a:tabLst>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tabLst>
                          <a:tab pos="525621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256213" algn="r"/>
                        </a:tabLst>
                      </a:pPr>
                      <a:r>
                        <a:rPr kumimoji="0" lang="zh-CN" altLang="en-US"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工作模式</a:t>
                      </a: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输    入</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rowSpan="2">
                  <a:txBody>
                    <a:bodyPr/>
                    <a:lstStyle>
                      <a:lvl1pPr algn="l">
                        <a:spcBef>
                          <a:spcPct val="20000"/>
                        </a:spcBef>
                        <a:buClr>
                          <a:schemeClr val="accent2"/>
                        </a:buClr>
                        <a:buFont typeface="Wingdings" panose="05000000000000000000" pitchFamily="2" charset="2"/>
                        <a:tabLst>
                          <a:tab pos="5256213" algn="r"/>
                        </a:tabLst>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tabLst>
                          <a:tab pos="5256213" algn="r"/>
                        </a:tabLst>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tabLst>
                          <a:tab pos="5256213" algn="r"/>
                        </a:tabLst>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tabLst>
                          <a:tab pos="5256213" algn="r"/>
                        </a:tabLst>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tabLst>
                          <a:tab pos="5256213" algn="r"/>
                        </a:tabLst>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tabLst>
                          <a:tab pos="5256213" algn="r"/>
                        </a:tabLst>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tabLst>
                          <a:tab pos="5256213" algn="r"/>
                        </a:tabLst>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tabLst>
                          <a:tab pos="5256213" algn="r"/>
                        </a:tabLst>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tabLst>
                          <a:tab pos="525621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256213" algn="r"/>
                        </a:tabLst>
                      </a:pPr>
                      <a:r>
                        <a:rPr kumimoji="0" lang="zh-CN" altLang="en-US"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内部锁存器</a:t>
                      </a:r>
                    </a:p>
                    <a:p>
                      <a:pPr marL="0" marR="0" lvl="0" indent="0" algn="ctr" defTabSz="914400" rtl="0" eaLnBrk="0" fontAlgn="base" latinLnBrk="0" hangingPunct="0">
                        <a:lnSpc>
                          <a:spcPct val="100000"/>
                        </a:lnSpc>
                        <a:spcBef>
                          <a:spcPct val="0"/>
                        </a:spcBef>
                        <a:spcAft>
                          <a:spcPct val="0"/>
                        </a:spcAft>
                        <a:buClrTx/>
                        <a:buSzTx/>
                        <a:buFontTx/>
                        <a:buNone/>
                        <a:tabLst>
                          <a:tab pos="5256213" algn="r"/>
                        </a:tabLst>
                      </a:pPr>
                      <a:r>
                        <a:rPr kumimoji="0" lang="zh-CN" altLang="en-US"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状     态</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输  出</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31062183"/>
                  </a:ext>
                </a:extLst>
              </a:tr>
              <a:tr h="150813">
                <a:tc v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2400" b="1" i="0" u="none" strike="noStrike" cap="none" normalizeH="0" baseline="0">
                        <a:ln>
                          <a:noFill/>
                        </a:ln>
                        <a:solidFill>
                          <a:srgbClr val="000066"/>
                        </a:solidFill>
                        <a:effectLst/>
                        <a:latin typeface="Times New Roman" panose="02020603050405020304" pitchFamily="18" charset="0"/>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LE</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D</a:t>
                      </a:r>
                      <a:r>
                        <a:rPr kumimoji="0" lang="en-US" altLang="zh-CN" sz="2400" b="1" i="1"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n</a:t>
                      </a:r>
                      <a:endParaRPr kumimoji="0"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Q</a:t>
                      </a:r>
                      <a:r>
                        <a:rPr kumimoji="0" lang="en-US" altLang="zh-CN" sz="2400" b="1" i="1"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n</a:t>
                      </a:r>
                      <a:endParaRPr kumimoji="0"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9425027"/>
                  </a:ext>
                </a:extLst>
              </a:tr>
              <a:tr h="0">
                <a:tc row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使能和读锁存器</a:t>
                      </a:r>
                      <a:br>
                        <a:rPr kumimoji="0" lang="zh-CN" altLang="en-US"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br>
                      <a:r>
                        <a:rPr kumimoji="0" lang="zh-CN" altLang="en-US"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（传送模式）</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L</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H</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L</a:t>
                      </a: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L</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L</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45991524"/>
                  </a:ext>
                </a:extLst>
              </a:tr>
              <a:tr h="714375">
                <a:tc v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L</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H</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H</a:t>
                      </a: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H</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H</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056343372"/>
                  </a:ext>
                </a:extLst>
              </a:tr>
              <a:tr h="0">
                <a:tc row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锁存和读锁存器</a:t>
                      </a: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L</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L</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L*</a:t>
                      </a: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L</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L</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62967057"/>
                  </a:ext>
                </a:extLst>
              </a:tr>
              <a:tr h="0">
                <a:tc v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L</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L</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H*</a:t>
                      </a: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266700" algn="r"/>
                          <a:tab pos="5256213" algn="r"/>
                        </a:tabLst>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tabLst>
                          <a:tab pos="266700" algn="r"/>
                          <a:tab pos="5256213" algn="r"/>
                        </a:tabLst>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tabLst>
                          <a:tab pos="266700" algn="r"/>
                          <a:tab pos="5256213" algn="r"/>
                        </a:tabLst>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tabLst>
                          <a:tab pos="266700" algn="r"/>
                          <a:tab pos="5256213" algn="r"/>
                        </a:tabLst>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tabLst>
                          <a:tab pos="266700" algn="r"/>
                          <a:tab pos="5256213" algn="r"/>
                        </a:tabLst>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tabLst>
                          <a:tab pos="266700" algn="r"/>
                          <a:tab pos="5256213" algn="r"/>
                        </a:tabLst>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tabLst>
                          <a:tab pos="266700" algn="r"/>
                          <a:tab pos="5256213" algn="r"/>
                        </a:tabLst>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tabLst>
                          <a:tab pos="266700" algn="r"/>
                          <a:tab pos="5256213" algn="r"/>
                        </a:tabLst>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tabLst>
                          <a:tab pos="266700" algn="r"/>
                          <a:tab pos="525621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66700" algn="r"/>
                          <a:tab pos="5256213" algn="r"/>
                        </a:tabLst>
                      </a:pPr>
                      <a:r>
                        <a:rPr kumimoji="0"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H</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H</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76084138"/>
                  </a:ext>
                </a:extLst>
              </a:tr>
              <a:tr h="0">
                <a:tc row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锁存和禁止输出</a:t>
                      </a: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H</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a:t>
                      </a: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高阻</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40739753"/>
                  </a:ext>
                </a:extLst>
              </a:tr>
              <a:tr h="0">
                <a:tc v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H</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a:t>
                      </a: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高阻</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28911754"/>
                  </a:ext>
                </a:extLst>
              </a:tr>
            </a:tbl>
          </a:graphicData>
        </a:graphic>
      </p:graphicFrame>
      <p:sp>
        <p:nvSpPr>
          <p:cNvPr id="422987" name="Rectangle 75"/>
          <p:cNvSpPr>
            <a:spLocks noChangeArrowheads="1"/>
          </p:cNvSpPr>
          <p:nvPr/>
        </p:nvSpPr>
        <p:spPr bwMode="auto">
          <a:xfrm>
            <a:off x="684213" y="5708650"/>
            <a:ext cx="80851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L*</a:t>
            </a:r>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和</a:t>
            </a:r>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H*</a:t>
            </a:r>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表示门控电平</a:t>
            </a:r>
            <a:r>
              <a:rPr lang="en-US" altLang="zh-CN" sz="2400" i="1">
                <a:solidFill>
                  <a:srgbClr val="000066"/>
                </a:solidFill>
                <a:latin typeface="Times New Roman" panose="02020603050405020304" pitchFamily="18" charset="0"/>
                <a:ea typeface="楷体_GB2312" pitchFamily="49" charset="-122"/>
                <a:cs typeface="Times New Roman" panose="02020603050405020304" pitchFamily="18" charset="0"/>
              </a:rPr>
              <a:t>LE</a:t>
            </a:r>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由高变低之前瞬间</a:t>
            </a:r>
            <a:r>
              <a:rPr lang="en-US" altLang="zh-CN" sz="2400" i="1">
                <a:solidFill>
                  <a:srgbClr val="000066"/>
                </a:solidFill>
                <a:latin typeface="Times New Roman" panose="02020603050405020304" pitchFamily="18" charset="0"/>
                <a:ea typeface="楷体_GB2312" pitchFamily="49" charset="-122"/>
                <a:cs typeface="Times New Roman" panose="02020603050405020304" pitchFamily="18" charset="0"/>
              </a:rPr>
              <a:t>D</a:t>
            </a:r>
            <a:r>
              <a:rPr lang="en-US" altLang="zh-CN" sz="2400" i="1" baseline="-30000">
                <a:solidFill>
                  <a:srgbClr val="000066"/>
                </a:solidFill>
                <a:latin typeface="Times New Roman" panose="02020603050405020304" pitchFamily="18" charset="0"/>
                <a:ea typeface="楷体_GB2312" pitchFamily="49" charset="-122"/>
                <a:cs typeface="Times New Roman" panose="02020603050405020304" pitchFamily="18" charset="0"/>
              </a:rPr>
              <a:t>n</a:t>
            </a:r>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的逻辑电平。</a:t>
            </a:r>
          </a:p>
        </p:txBody>
      </p:sp>
    </p:spTree>
    <p:extLst>
      <p:ext uri="{BB962C8B-B14F-4D97-AF65-F5344CB8AC3E}">
        <p14:creationId xmlns:p14="http://schemas.microsoft.com/office/powerpoint/2010/main" val="30047733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22990"/>
                                        </p:tgtEl>
                                        <p:attrNameLst>
                                          <p:attrName>style.visibility</p:attrName>
                                        </p:attrNameLst>
                                      </p:cBhvr>
                                      <p:to>
                                        <p:strVal val="visible"/>
                                      </p:to>
                                    </p:set>
                                    <p:animEffect transition="in" filter="wipe(up)">
                                      <p:cBhvr>
                                        <p:cTn id="7" dur="500"/>
                                        <p:tgtEl>
                                          <p:spTgt spid="4229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22987"/>
                                        </p:tgtEl>
                                        <p:attrNameLst>
                                          <p:attrName>style.visibility</p:attrName>
                                        </p:attrNameLst>
                                      </p:cBhvr>
                                      <p:to>
                                        <p:strVal val="visible"/>
                                      </p:to>
                                    </p:set>
                                    <p:animEffect transition="in" filter="strips(downRight)">
                                      <p:cBhvr>
                                        <p:cTn id="12" dur="500"/>
                                        <p:tgtEl>
                                          <p:spTgt spid="4229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98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Rectangle 2"/>
          <p:cNvSpPr>
            <a:spLocks noChangeArrowheads="1"/>
          </p:cNvSpPr>
          <p:nvPr/>
        </p:nvSpPr>
        <p:spPr bwMode="auto">
          <a:xfrm>
            <a:off x="684213" y="476250"/>
            <a:ext cx="42846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2800">
                <a:solidFill>
                  <a:schemeClr val="accent2"/>
                </a:solidFill>
                <a:ea typeface="楷体_GB2312" pitchFamily="49" charset="-122"/>
                <a:cs typeface="Times New Roman" panose="02020603050405020304" pitchFamily="18" charset="0"/>
              </a:rPr>
              <a:t>5.3.3  D</a:t>
            </a:r>
            <a:r>
              <a:rPr kumimoji="0" lang="zh-CN" altLang="en-US" sz="2800">
                <a:solidFill>
                  <a:schemeClr val="accent2"/>
                </a:solidFill>
                <a:ea typeface="楷体_GB2312" pitchFamily="49" charset="-122"/>
                <a:cs typeface="Times New Roman" panose="02020603050405020304" pitchFamily="18" charset="0"/>
              </a:rPr>
              <a:t>锁存器的动态特性</a:t>
            </a:r>
          </a:p>
        </p:txBody>
      </p:sp>
      <p:sp>
        <p:nvSpPr>
          <p:cNvPr id="420867" name="Rectangle 3"/>
          <p:cNvSpPr>
            <a:spLocks noChangeArrowheads="1"/>
          </p:cNvSpPr>
          <p:nvPr/>
        </p:nvSpPr>
        <p:spPr bwMode="auto">
          <a:xfrm>
            <a:off x="755650" y="1268413"/>
            <a:ext cx="747395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zh-CN" altLang="en-US" sz="2800">
                <a:solidFill>
                  <a:srgbClr val="000066"/>
                </a:solidFill>
                <a:latin typeface="楷体_GB2312" pitchFamily="49" charset="-122"/>
                <a:ea typeface="楷体_GB2312" pitchFamily="49" charset="-122"/>
              </a:rPr>
              <a:t>定时图</a:t>
            </a:r>
            <a:r>
              <a:rPr lang="en-US" altLang="zh-CN" sz="2800">
                <a:solidFill>
                  <a:srgbClr val="000066"/>
                </a:solidFill>
                <a:latin typeface="楷体_GB2312" pitchFamily="49" charset="-122"/>
                <a:ea typeface="楷体_GB2312" pitchFamily="49" charset="-122"/>
              </a:rPr>
              <a:t>:</a:t>
            </a:r>
            <a:r>
              <a:rPr lang="zh-CN" altLang="en-US" sz="2800">
                <a:solidFill>
                  <a:srgbClr val="000066"/>
                </a:solidFill>
                <a:latin typeface="楷体_GB2312" pitchFamily="49" charset="-122"/>
                <a:ea typeface="楷体_GB2312" pitchFamily="49" charset="-122"/>
              </a:rPr>
              <a:t>表示电路动作过程中，对各输入信号的</a:t>
            </a:r>
          </a:p>
          <a:p>
            <a:pPr algn="l"/>
            <a:r>
              <a:rPr lang="zh-CN" altLang="en-US" sz="2800">
                <a:solidFill>
                  <a:srgbClr val="000066"/>
                </a:solidFill>
                <a:latin typeface="楷体_GB2312" pitchFamily="49" charset="-122"/>
                <a:ea typeface="楷体_GB2312" pitchFamily="49" charset="-122"/>
              </a:rPr>
              <a:t>时间要求以及输出对输入信号的响应时间。</a:t>
            </a:r>
            <a:r>
              <a:rPr lang="zh-CN" altLang="en-US" sz="2800" b="0">
                <a:solidFill>
                  <a:srgbClr val="000066"/>
                </a:solidFill>
                <a:latin typeface="楷体_GB2312" pitchFamily="49" charset="-122"/>
                <a:ea typeface="楷体_GB2312" pitchFamily="49" charset="-122"/>
              </a:rPr>
              <a:t> </a:t>
            </a:r>
          </a:p>
        </p:txBody>
      </p:sp>
      <p:sp>
        <p:nvSpPr>
          <p:cNvPr id="420868" name="Rectangle 4"/>
          <p:cNvSpPr>
            <a:spLocks noChangeArrowheads="1"/>
          </p:cNvSpPr>
          <p:nvPr/>
        </p:nvSpPr>
        <p:spPr bwMode="auto">
          <a:xfrm>
            <a:off x="0" y="26050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420869" name="Object 5"/>
          <p:cNvGraphicFramePr>
            <a:graphicFrameLocks noChangeAspect="1"/>
          </p:cNvGraphicFramePr>
          <p:nvPr/>
        </p:nvGraphicFramePr>
        <p:xfrm>
          <a:off x="755650" y="2349500"/>
          <a:ext cx="7373938" cy="3106738"/>
        </p:xfrm>
        <a:graphic>
          <a:graphicData uri="http://schemas.openxmlformats.org/presentationml/2006/ole">
            <mc:AlternateContent xmlns:mc="http://schemas.openxmlformats.org/markup-compatibility/2006">
              <mc:Choice xmlns:v="urn:schemas-microsoft-com:vml" Requires="v">
                <p:oleObj spid="_x0000_s26628" name="图片" r:id="rId3" imgW="2486160" imgH="1238400" progId="Word.Picture.8">
                  <p:embed/>
                </p:oleObj>
              </mc:Choice>
              <mc:Fallback>
                <p:oleObj name="图片" r:id="rId3" imgW="2486160" imgH="1238400" progId="Word.Picture.8">
                  <p:embed/>
                  <p:pic>
                    <p:nvPicPr>
                      <p:cNvPr id="420869"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2349500"/>
                        <a:ext cx="7373938" cy="3106738"/>
                      </a:xfrm>
                      <a:prstGeom prst="rect">
                        <a:avLst/>
                      </a:prstGeom>
                      <a:solidFill>
                        <a:srgbClr val="FFFFFF"/>
                      </a:solidFill>
                      <a:ln w="12700">
                        <a:solidFill>
                          <a:srgbClr val="3399FF"/>
                        </a:solidFill>
                        <a:miter lim="800000"/>
                        <a:headEnd/>
                        <a:tailEnd/>
                      </a:ln>
                    </p:spPr>
                  </p:pic>
                </p:oleObj>
              </mc:Fallback>
            </mc:AlternateContent>
          </a:graphicData>
        </a:graphic>
      </p:graphicFrame>
      <p:sp>
        <p:nvSpPr>
          <p:cNvPr id="420870" name="Rectangle 6"/>
          <p:cNvSpPr>
            <a:spLocks noChangeArrowheads="1"/>
          </p:cNvSpPr>
          <p:nvPr/>
        </p:nvSpPr>
        <p:spPr bwMode="auto">
          <a:xfrm>
            <a:off x="684213" y="5734050"/>
            <a:ext cx="76422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zh-CN" altLang="en-US" sz="2800">
                <a:solidFill>
                  <a:srgbClr val="000066"/>
                </a:solidFill>
                <a:latin typeface="楷体_GB2312" pitchFamily="49" charset="-122"/>
                <a:ea typeface="楷体_GB2312" pitchFamily="49" charset="-122"/>
              </a:rPr>
              <a:t>有建立时间</a:t>
            </a:r>
            <a:r>
              <a:rPr lang="en-US" altLang="zh-CN" sz="2800" i="1">
                <a:solidFill>
                  <a:srgbClr val="000066"/>
                </a:solidFill>
                <a:latin typeface="楷体_GB2312" pitchFamily="49" charset="-122"/>
                <a:ea typeface="楷体_GB2312" pitchFamily="49" charset="-122"/>
              </a:rPr>
              <a:t>t</a:t>
            </a:r>
            <a:r>
              <a:rPr lang="en-US" altLang="zh-CN" sz="2800" baseline="-25000">
                <a:solidFill>
                  <a:srgbClr val="000066"/>
                </a:solidFill>
                <a:latin typeface="楷体_GB2312" pitchFamily="49" charset="-122"/>
                <a:ea typeface="楷体_GB2312" pitchFamily="49" charset="-122"/>
              </a:rPr>
              <a:t>SU</a:t>
            </a:r>
            <a:r>
              <a:rPr lang="zh-CN" altLang="en-US" sz="2800">
                <a:solidFill>
                  <a:srgbClr val="000066"/>
                </a:solidFill>
                <a:latin typeface="楷体_GB2312" pitchFamily="49" charset="-122"/>
                <a:ea typeface="楷体_GB2312" pitchFamily="49" charset="-122"/>
              </a:rPr>
              <a:t>、保持时间</a:t>
            </a:r>
            <a:r>
              <a:rPr lang="en-US" altLang="zh-CN" sz="2800" i="1">
                <a:solidFill>
                  <a:srgbClr val="000066"/>
                </a:solidFill>
                <a:latin typeface="楷体_GB2312" pitchFamily="49" charset="-122"/>
                <a:ea typeface="楷体_GB2312" pitchFamily="49" charset="-122"/>
              </a:rPr>
              <a:t>t</a:t>
            </a:r>
            <a:r>
              <a:rPr lang="en-US" altLang="zh-CN" sz="2800" baseline="-25000">
                <a:solidFill>
                  <a:srgbClr val="000066"/>
                </a:solidFill>
                <a:latin typeface="楷体_GB2312" pitchFamily="49" charset="-122"/>
                <a:ea typeface="楷体_GB2312" pitchFamily="49" charset="-122"/>
              </a:rPr>
              <a:t>U</a:t>
            </a:r>
            <a:r>
              <a:rPr lang="en-US" altLang="zh-CN" sz="2800">
                <a:solidFill>
                  <a:srgbClr val="000066"/>
                </a:solidFill>
                <a:latin typeface="楷体_GB2312" pitchFamily="49" charset="-122"/>
                <a:ea typeface="楷体_GB2312" pitchFamily="49" charset="-122"/>
              </a:rPr>
              <a:t> </a:t>
            </a:r>
            <a:r>
              <a:rPr lang="zh-CN" altLang="en-US" sz="2800">
                <a:solidFill>
                  <a:srgbClr val="000066"/>
                </a:solidFill>
                <a:latin typeface="楷体_GB2312" pitchFamily="49" charset="-122"/>
                <a:ea typeface="楷体_GB2312" pitchFamily="49" charset="-122"/>
              </a:rPr>
              <a:t>、脉冲宽度</a:t>
            </a:r>
            <a:r>
              <a:rPr lang="en-US" altLang="zh-CN" sz="2800" i="1">
                <a:solidFill>
                  <a:srgbClr val="000066"/>
                </a:solidFill>
                <a:latin typeface="楷体_GB2312" pitchFamily="49" charset="-122"/>
                <a:ea typeface="楷体_GB2312" pitchFamily="49" charset="-122"/>
              </a:rPr>
              <a:t>t</a:t>
            </a:r>
            <a:r>
              <a:rPr lang="en-US" altLang="zh-CN" sz="2800" baseline="-25000">
                <a:solidFill>
                  <a:srgbClr val="000066"/>
                </a:solidFill>
                <a:latin typeface="楷体_GB2312" pitchFamily="49" charset="-122"/>
                <a:ea typeface="楷体_GB2312" pitchFamily="49" charset="-122"/>
              </a:rPr>
              <a:t>W</a:t>
            </a:r>
            <a:r>
              <a:rPr lang="zh-CN" altLang="en-US" sz="2800">
                <a:solidFill>
                  <a:srgbClr val="000066"/>
                </a:solidFill>
                <a:latin typeface="楷体_GB2312" pitchFamily="49" charset="-122"/>
                <a:ea typeface="楷体_GB2312" pitchFamily="49" charset="-122"/>
              </a:rPr>
              <a:t>等。 </a:t>
            </a:r>
          </a:p>
        </p:txBody>
      </p:sp>
    </p:spTree>
    <p:extLst>
      <p:ext uri="{BB962C8B-B14F-4D97-AF65-F5344CB8AC3E}">
        <p14:creationId xmlns:p14="http://schemas.microsoft.com/office/powerpoint/2010/main" val="15550659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20867"/>
                                        </p:tgtEl>
                                        <p:attrNameLst>
                                          <p:attrName>style.visibility</p:attrName>
                                        </p:attrNameLst>
                                      </p:cBhvr>
                                      <p:to>
                                        <p:strVal val="visible"/>
                                      </p:to>
                                    </p:set>
                                    <p:animEffect transition="in" filter="wipe(up)">
                                      <p:cBhvr>
                                        <p:cTn id="7" dur="500"/>
                                        <p:tgtEl>
                                          <p:spTgt spid="42086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20869"/>
                                        </p:tgtEl>
                                        <p:attrNameLst>
                                          <p:attrName>style.visibility</p:attrName>
                                        </p:attrNameLst>
                                      </p:cBhvr>
                                      <p:to>
                                        <p:strVal val="visible"/>
                                      </p:to>
                                    </p:set>
                                    <p:animEffect transition="in" filter="wipe(left)">
                                      <p:cBhvr>
                                        <p:cTn id="12" dur="500"/>
                                        <p:tgtEl>
                                          <p:spTgt spid="42086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20870"/>
                                        </p:tgtEl>
                                        <p:attrNameLst>
                                          <p:attrName>style.visibility</p:attrName>
                                        </p:attrNameLst>
                                      </p:cBhvr>
                                      <p:to>
                                        <p:strVal val="visible"/>
                                      </p:to>
                                    </p:set>
                                    <p:animEffect transition="in" filter="wipe(up)">
                                      <p:cBhvr>
                                        <p:cTn id="17" dur="500"/>
                                        <p:tgtEl>
                                          <p:spTgt spid="4208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867" grpId="0"/>
      <p:bldP spid="42087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8" name="Rectangle 6"/>
          <p:cNvSpPr>
            <a:spLocks noChangeArrowheads="1"/>
          </p:cNvSpPr>
          <p:nvPr/>
        </p:nvSpPr>
        <p:spPr bwMode="auto">
          <a:xfrm>
            <a:off x="1114425" y="1349375"/>
            <a:ext cx="7489825"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26960" bIns="0" anchor="ctr">
            <a:spAutoFit/>
          </a:bodyPr>
          <a:lstStyle/>
          <a:p>
            <a:pPr algn="l"/>
            <a:r>
              <a:rPr lang="en-US" altLang="zh-CN" sz="3600">
                <a:solidFill>
                  <a:schemeClr val="accent2"/>
                </a:solidFill>
                <a:latin typeface="Times New Roman" panose="02020603050405020304" pitchFamily="18" charset="0"/>
                <a:ea typeface="楷体_GB2312" pitchFamily="49" charset="-122"/>
              </a:rPr>
              <a:t>5.4  </a:t>
            </a:r>
            <a:r>
              <a:rPr lang="zh-CN" altLang="en-US" sz="3600">
                <a:solidFill>
                  <a:schemeClr val="accent2"/>
                </a:solidFill>
                <a:latin typeface="Times New Roman" panose="02020603050405020304" pitchFamily="18" charset="0"/>
                <a:ea typeface="楷体_GB2312" pitchFamily="49" charset="-122"/>
              </a:rPr>
              <a:t>触发器的电路结构和工作原理</a:t>
            </a:r>
            <a:endParaRPr lang="zh-CN" altLang="en-US" sz="3600">
              <a:solidFill>
                <a:schemeClr val="accent2"/>
              </a:solidFill>
              <a:latin typeface="Times New Roman" panose="02020603050405020304" pitchFamily="18" charset="0"/>
            </a:endParaRPr>
          </a:p>
        </p:txBody>
      </p:sp>
      <p:sp>
        <p:nvSpPr>
          <p:cNvPr id="484359" name="Rectangle 7"/>
          <p:cNvSpPr>
            <a:spLocks noChangeArrowheads="1"/>
          </p:cNvSpPr>
          <p:nvPr/>
        </p:nvSpPr>
        <p:spPr bwMode="auto">
          <a:xfrm>
            <a:off x="827088" y="2459038"/>
            <a:ext cx="81375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76225"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3200">
                <a:solidFill>
                  <a:srgbClr val="000066"/>
                </a:solidFill>
                <a:ea typeface="楷体_GB2312" pitchFamily="49" charset="-122"/>
                <a:hlinkClick r:id="rId2" action="ppaction://hlinksldjump"/>
              </a:rPr>
              <a:t>5.4.1  </a:t>
            </a:r>
            <a:r>
              <a:rPr kumimoji="0" lang="zh-CN" altLang="en-US" sz="3200">
                <a:solidFill>
                  <a:srgbClr val="000066"/>
                </a:solidFill>
                <a:ea typeface="楷体_GB2312" pitchFamily="49" charset="-122"/>
                <a:hlinkClick r:id="rId2" action="ppaction://hlinksldjump"/>
              </a:rPr>
              <a:t>主从</a:t>
            </a:r>
            <a:r>
              <a:rPr kumimoji="0" lang="en-US" altLang="zh-CN" sz="3200">
                <a:solidFill>
                  <a:srgbClr val="000066"/>
                </a:solidFill>
                <a:ea typeface="楷体_GB2312" pitchFamily="49" charset="-122"/>
                <a:hlinkClick r:id="rId2" action="ppaction://hlinksldjump"/>
              </a:rPr>
              <a:t>D</a:t>
            </a:r>
            <a:r>
              <a:rPr kumimoji="0" lang="zh-CN" altLang="en-US" sz="3200">
                <a:solidFill>
                  <a:srgbClr val="000066"/>
                </a:solidFill>
                <a:ea typeface="楷体_GB2312" pitchFamily="49" charset="-122"/>
                <a:hlinkClick r:id="rId2" action="ppaction://hlinksldjump"/>
              </a:rPr>
              <a:t>触发器的电路结构和工作原理</a:t>
            </a:r>
            <a:endParaRPr kumimoji="0" lang="zh-CN" altLang="en-US" sz="3200">
              <a:solidFill>
                <a:srgbClr val="000066"/>
              </a:solidFill>
              <a:ea typeface="楷体_GB2312" pitchFamily="49" charset="-122"/>
            </a:endParaRPr>
          </a:p>
        </p:txBody>
      </p:sp>
      <p:sp>
        <p:nvSpPr>
          <p:cNvPr id="484360" name="Rectangle 8"/>
          <p:cNvSpPr>
            <a:spLocks noChangeArrowheads="1"/>
          </p:cNvSpPr>
          <p:nvPr/>
        </p:nvSpPr>
        <p:spPr bwMode="auto">
          <a:xfrm>
            <a:off x="900113" y="3284538"/>
            <a:ext cx="72739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76225"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3200">
                <a:solidFill>
                  <a:srgbClr val="000066"/>
                </a:solidFill>
                <a:ea typeface="楷体_GB2312" pitchFamily="49" charset="-122"/>
                <a:hlinkClick r:id="rId3" action="ppaction://hlinksldjump"/>
              </a:rPr>
              <a:t>5.4.2  </a:t>
            </a:r>
            <a:r>
              <a:rPr kumimoji="0" lang="zh-CN" altLang="en-US" sz="3200">
                <a:solidFill>
                  <a:srgbClr val="000066"/>
                </a:solidFill>
                <a:ea typeface="楷体_GB2312" pitchFamily="49" charset="-122"/>
                <a:hlinkClick r:id="rId3" action="ppaction://hlinksldjump"/>
              </a:rPr>
              <a:t>典型主从</a:t>
            </a:r>
            <a:r>
              <a:rPr kumimoji="0" lang="en-US" altLang="zh-CN" sz="3200">
                <a:solidFill>
                  <a:srgbClr val="000066"/>
                </a:solidFill>
                <a:ea typeface="楷体_GB2312" pitchFamily="49" charset="-122"/>
                <a:hlinkClick r:id="rId3" action="ppaction://hlinksldjump"/>
              </a:rPr>
              <a:t>D</a:t>
            </a:r>
            <a:r>
              <a:rPr kumimoji="0" lang="zh-CN" altLang="en-US" sz="3200">
                <a:solidFill>
                  <a:srgbClr val="000066"/>
                </a:solidFill>
                <a:ea typeface="楷体_GB2312" pitchFamily="49" charset="-122"/>
                <a:hlinkClick r:id="rId3" action="ppaction://hlinksldjump"/>
              </a:rPr>
              <a:t>触发器集成电路</a:t>
            </a:r>
            <a:endParaRPr kumimoji="0" lang="zh-CN" altLang="en-US" sz="3200">
              <a:solidFill>
                <a:srgbClr val="000066"/>
              </a:solidFill>
              <a:ea typeface="楷体_GB2312" pitchFamily="49" charset="-122"/>
            </a:endParaRPr>
          </a:p>
        </p:txBody>
      </p:sp>
      <p:sp>
        <p:nvSpPr>
          <p:cNvPr id="484363" name="Rectangle 11">
            <a:hlinkClick r:id="rId4" action="ppaction://hlinksldjump"/>
          </p:cNvPr>
          <p:cNvSpPr>
            <a:spLocks noChangeArrowheads="1"/>
          </p:cNvSpPr>
          <p:nvPr/>
        </p:nvSpPr>
        <p:spPr bwMode="auto">
          <a:xfrm>
            <a:off x="900113" y="5013325"/>
            <a:ext cx="64801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76225"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3200">
                <a:solidFill>
                  <a:srgbClr val="000066"/>
                </a:solidFill>
                <a:ea typeface="楷体_GB2312" pitchFamily="49" charset="-122"/>
                <a:hlinkClick r:id="rId4" action="ppaction://hlinksldjump"/>
              </a:rPr>
              <a:t>5.4.4  </a:t>
            </a:r>
            <a:r>
              <a:rPr kumimoji="0" lang="zh-CN" altLang="en-US" sz="3200">
                <a:solidFill>
                  <a:srgbClr val="000066"/>
                </a:solidFill>
                <a:ea typeface="楷体_GB2312" pitchFamily="49" charset="-122"/>
                <a:hlinkClick r:id="rId4" action="ppaction://hlinksldjump"/>
              </a:rPr>
              <a:t>其他电路结构的触发器</a:t>
            </a:r>
            <a:endParaRPr kumimoji="0" lang="zh-CN" altLang="en-US" sz="3200">
              <a:solidFill>
                <a:srgbClr val="000066"/>
              </a:solidFill>
              <a:ea typeface="楷体_GB2312" pitchFamily="49" charset="-122"/>
            </a:endParaRPr>
          </a:p>
        </p:txBody>
      </p:sp>
      <p:sp>
        <p:nvSpPr>
          <p:cNvPr id="484367" name="Rectangle 15"/>
          <p:cNvSpPr>
            <a:spLocks noChangeArrowheads="1"/>
          </p:cNvSpPr>
          <p:nvPr/>
        </p:nvSpPr>
        <p:spPr bwMode="auto">
          <a:xfrm>
            <a:off x="827088" y="4149725"/>
            <a:ext cx="72739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76225"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3200" dirty="0">
                <a:solidFill>
                  <a:srgbClr val="000066"/>
                </a:solidFill>
                <a:ea typeface="楷体_GB2312" pitchFamily="49" charset="-122"/>
                <a:hlinkClick r:id="rId5" action="ppaction://hlinksldjump"/>
              </a:rPr>
              <a:t>5.4.3  </a:t>
            </a:r>
            <a:r>
              <a:rPr kumimoji="0" lang="zh-CN" altLang="en-US" sz="3200" dirty="0">
                <a:solidFill>
                  <a:srgbClr val="000066"/>
                </a:solidFill>
                <a:ea typeface="楷体_GB2312" pitchFamily="49" charset="-122"/>
                <a:hlinkClick r:id="rId5" action="ppaction://hlinksldjump"/>
              </a:rPr>
              <a:t>主从</a:t>
            </a:r>
            <a:r>
              <a:rPr kumimoji="0" lang="en-US" altLang="zh-CN" sz="3200" dirty="0">
                <a:solidFill>
                  <a:srgbClr val="000066"/>
                </a:solidFill>
                <a:ea typeface="楷体_GB2312" pitchFamily="49" charset="-122"/>
                <a:hlinkClick r:id="rId5" action="ppaction://hlinksldjump"/>
              </a:rPr>
              <a:t>D</a:t>
            </a:r>
            <a:r>
              <a:rPr kumimoji="0" lang="zh-CN" altLang="en-US" sz="3200" dirty="0">
                <a:solidFill>
                  <a:srgbClr val="000066"/>
                </a:solidFill>
                <a:ea typeface="楷体_GB2312" pitchFamily="49" charset="-122"/>
                <a:hlinkClick r:id="rId5" action="ppaction://hlinksldjump"/>
              </a:rPr>
              <a:t>触发器的动态特性</a:t>
            </a:r>
            <a:endParaRPr kumimoji="0" lang="zh-CN" altLang="en-US" sz="3200" dirty="0">
              <a:solidFill>
                <a:srgbClr val="000066"/>
              </a:solidFill>
              <a:ea typeface="楷体_GB2312" pitchFamily="49" charset="-122"/>
            </a:endParaRPr>
          </a:p>
        </p:txBody>
      </p:sp>
    </p:spTree>
    <p:extLst>
      <p:ext uri="{BB962C8B-B14F-4D97-AF65-F5344CB8AC3E}">
        <p14:creationId xmlns:p14="http://schemas.microsoft.com/office/powerpoint/2010/main" val="3552421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3938" name="Object 2"/>
          <p:cNvGraphicFramePr>
            <a:graphicFrameLocks noChangeAspect="1"/>
          </p:cNvGraphicFramePr>
          <p:nvPr/>
        </p:nvGraphicFramePr>
        <p:xfrm>
          <a:off x="4533900" y="1776413"/>
          <a:ext cx="4286250" cy="625475"/>
        </p:xfrm>
        <a:graphic>
          <a:graphicData uri="http://schemas.openxmlformats.org/presentationml/2006/ole">
            <mc:AlternateContent xmlns:mc="http://schemas.openxmlformats.org/markup-compatibility/2006">
              <mc:Choice xmlns:v="urn:schemas-microsoft-com:vml" Requires="v">
                <p:oleObj spid="_x0000_s27656" name="图片" r:id="rId3" imgW="1647720" imgH="237960" progId="Word.Picture.8">
                  <p:embed/>
                </p:oleObj>
              </mc:Choice>
              <mc:Fallback>
                <p:oleObj name="图片" r:id="rId3" imgW="1647720" imgH="237960" progId="Word.Picture.8">
                  <p:embed/>
                  <p:pic>
                    <p:nvPicPr>
                      <p:cNvPr id="423938"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3900" y="1776413"/>
                        <a:ext cx="4286250" cy="625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23939" name="Rectangle 3"/>
          <p:cNvSpPr>
            <a:spLocks noChangeArrowheads="1"/>
          </p:cNvSpPr>
          <p:nvPr/>
        </p:nvSpPr>
        <p:spPr bwMode="auto">
          <a:xfrm>
            <a:off x="684213" y="476250"/>
            <a:ext cx="55800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800">
                <a:solidFill>
                  <a:schemeClr val="accent2"/>
                </a:solidFill>
                <a:latin typeface="Times New Roman" panose="02020603050405020304" pitchFamily="18" charset="0"/>
                <a:ea typeface="楷体_GB2312" pitchFamily="49" charset="-122"/>
              </a:rPr>
              <a:t>5.4  </a:t>
            </a:r>
            <a:r>
              <a:rPr lang="zh-CN" altLang="en-US" sz="2800">
                <a:solidFill>
                  <a:schemeClr val="accent2"/>
                </a:solidFill>
                <a:latin typeface="Times New Roman" panose="02020603050405020304" pitchFamily="18" charset="0"/>
                <a:ea typeface="楷体_GB2312" pitchFamily="49" charset="-122"/>
              </a:rPr>
              <a:t>触发器的电路结构和工作原理</a:t>
            </a:r>
          </a:p>
        </p:txBody>
      </p:sp>
      <p:sp>
        <p:nvSpPr>
          <p:cNvPr id="423940" name="Rectangle 4"/>
          <p:cNvSpPr>
            <a:spLocks noChangeArrowheads="1"/>
          </p:cNvSpPr>
          <p:nvPr/>
        </p:nvSpPr>
        <p:spPr bwMode="auto">
          <a:xfrm>
            <a:off x="323850" y="1557338"/>
            <a:ext cx="3276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400">
                <a:solidFill>
                  <a:srgbClr val="000066"/>
                </a:solidFill>
                <a:latin typeface="Times New Roman" panose="02020603050405020304" pitchFamily="18" charset="0"/>
                <a:ea typeface="楷体_GB2312" pitchFamily="49" charset="-122"/>
              </a:rPr>
              <a:t>1. </a:t>
            </a:r>
            <a:r>
              <a:rPr lang="zh-CN" altLang="en-US" sz="2400">
                <a:solidFill>
                  <a:srgbClr val="000066"/>
                </a:solidFill>
                <a:latin typeface="Tahoma" panose="020B0604030504040204" pitchFamily="34" charset="0"/>
                <a:ea typeface="楷体_GB2312" pitchFamily="49" charset="-122"/>
              </a:rPr>
              <a:t>锁存器与触发器</a:t>
            </a:r>
          </a:p>
        </p:txBody>
      </p:sp>
      <p:graphicFrame>
        <p:nvGraphicFramePr>
          <p:cNvPr id="423941" name="Object 5"/>
          <p:cNvGraphicFramePr>
            <a:graphicFrameLocks noChangeAspect="1"/>
          </p:cNvGraphicFramePr>
          <p:nvPr/>
        </p:nvGraphicFramePr>
        <p:xfrm>
          <a:off x="4716463" y="3460750"/>
          <a:ext cx="4248150" cy="1949450"/>
        </p:xfrm>
        <a:graphic>
          <a:graphicData uri="http://schemas.openxmlformats.org/presentationml/2006/ole">
            <mc:AlternateContent xmlns:mc="http://schemas.openxmlformats.org/markup-compatibility/2006">
              <mc:Choice xmlns:v="urn:schemas-microsoft-com:vml" Requires="v">
                <p:oleObj spid="_x0000_s27657" name="图片" r:id="rId5" imgW="1647720" imgH="752400" progId="Word.Picture.8">
                  <p:embed/>
                </p:oleObj>
              </mc:Choice>
              <mc:Fallback>
                <p:oleObj name="图片" r:id="rId5" imgW="1647720" imgH="752400" progId="Word.Picture.8">
                  <p:embed/>
                  <p:pic>
                    <p:nvPicPr>
                      <p:cNvPr id="423941"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16463" y="3460750"/>
                        <a:ext cx="4248150" cy="1949450"/>
                      </a:xfrm>
                      <a:prstGeom prst="rect">
                        <a:avLst/>
                      </a:prstGeom>
                      <a:noFill/>
                      <a:ln w="9525">
                        <a:solidFill>
                          <a:srgbClr val="3399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23942" name="Rectangle 6"/>
          <p:cNvSpPr>
            <a:spLocks noChangeArrowheads="1"/>
          </p:cNvSpPr>
          <p:nvPr/>
        </p:nvSpPr>
        <p:spPr bwMode="auto">
          <a:xfrm>
            <a:off x="323850" y="2247900"/>
            <a:ext cx="40687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400">
                <a:solidFill>
                  <a:srgbClr val="000066"/>
                </a:solidFill>
                <a:latin typeface="Tahoma" panose="020B0604030504040204" pitchFamily="34" charset="0"/>
                <a:ea typeface="楷体_GB2312" pitchFamily="49" charset="-122"/>
              </a:rPr>
              <a:t>锁存器在</a:t>
            </a:r>
            <a:r>
              <a:rPr lang="en-US" altLang="zh-CN" sz="2400">
                <a:solidFill>
                  <a:srgbClr val="000066"/>
                </a:solidFill>
                <a:latin typeface="Tahoma" panose="020B0604030504040204" pitchFamily="34" charset="0"/>
                <a:ea typeface="楷体_GB2312" pitchFamily="49" charset="-122"/>
              </a:rPr>
              <a:t>E</a:t>
            </a:r>
            <a:r>
              <a:rPr lang="zh-CN" altLang="en-US" sz="2400">
                <a:solidFill>
                  <a:srgbClr val="000066"/>
                </a:solidFill>
                <a:latin typeface="Tahoma" panose="020B0604030504040204" pitchFamily="34" charset="0"/>
                <a:ea typeface="楷体_GB2312" pitchFamily="49" charset="-122"/>
              </a:rPr>
              <a:t>的高</a:t>
            </a:r>
            <a:r>
              <a:rPr lang="en-US" altLang="zh-CN" sz="2400">
                <a:solidFill>
                  <a:srgbClr val="000066"/>
                </a:solidFill>
                <a:latin typeface="Tahoma" panose="020B0604030504040204" pitchFamily="34" charset="0"/>
                <a:ea typeface="楷体_GB2312" pitchFamily="49" charset="-122"/>
              </a:rPr>
              <a:t>(</a:t>
            </a:r>
            <a:r>
              <a:rPr lang="zh-CN" altLang="en-US" sz="2400">
                <a:solidFill>
                  <a:srgbClr val="000066"/>
                </a:solidFill>
                <a:latin typeface="Tahoma" panose="020B0604030504040204" pitchFamily="34" charset="0"/>
                <a:ea typeface="楷体_GB2312" pitchFamily="49" charset="-122"/>
              </a:rPr>
              <a:t>低</a:t>
            </a:r>
            <a:r>
              <a:rPr lang="en-US" altLang="zh-CN" sz="2400">
                <a:solidFill>
                  <a:srgbClr val="000066"/>
                </a:solidFill>
                <a:latin typeface="Tahoma" panose="020B0604030504040204" pitchFamily="34" charset="0"/>
                <a:ea typeface="楷体_GB2312" pitchFamily="49" charset="-122"/>
              </a:rPr>
              <a:t>)</a:t>
            </a:r>
            <a:r>
              <a:rPr lang="zh-CN" altLang="en-US" sz="2400">
                <a:solidFill>
                  <a:srgbClr val="000066"/>
                </a:solidFill>
                <a:latin typeface="Tahoma" panose="020B0604030504040204" pitchFamily="34" charset="0"/>
                <a:ea typeface="楷体_GB2312" pitchFamily="49" charset="-122"/>
              </a:rPr>
              <a:t>电平期间对信号敏感</a:t>
            </a:r>
          </a:p>
        </p:txBody>
      </p:sp>
      <p:sp>
        <p:nvSpPr>
          <p:cNvPr id="423943" name="Rectangle 7"/>
          <p:cNvSpPr>
            <a:spLocks noChangeArrowheads="1"/>
          </p:cNvSpPr>
          <p:nvPr/>
        </p:nvSpPr>
        <p:spPr bwMode="auto">
          <a:xfrm>
            <a:off x="287338" y="3646488"/>
            <a:ext cx="39973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400">
                <a:solidFill>
                  <a:srgbClr val="000066"/>
                </a:solidFill>
                <a:latin typeface="Tahoma" panose="020B0604030504040204" pitchFamily="34" charset="0"/>
                <a:ea typeface="楷体_GB2312" pitchFamily="49" charset="-122"/>
              </a:rPr>
              <a:t>触发器在</a:t>
            </a:r>
            <a:r>
              <a:rPr lang="en-US" altLang="zh-CN" sz="2400" i="1">
                <a:solidFill>
                  <a:srgbClr val="000066"/>
                </a:solidFill>
                <a:latin typeface="Times New Roman" panose="02020603050405020304" pitchFamily="18" charset="0"/>
                <a:ea typeface="楷体_GB2312" pitchFamily="49" charset="-122"/>
              </a:rPr>
              <a:t>CP</a:t>
            </a:r>
            <a:r>
              <a:rPr lang="zh-CN" altLang="en-US" sz="2400">
                <a:solidFill>
                  <a:srgbClr val="000066"/>
                </a:solidFill>
                <a:latin typeface="Times New Roman" panose="02020603050405020304" pitchFamily="18" charset="0"/>
                <a:ea typeface="楷体_GB2312" pitchFamily="49" charset="-122"/>
              </a:rPr>
              <a:t>的上升沿</a:t>
            </a:r>
            <a:r>
              <a:rPr lang="en-US" altLang="zh-CN" sz="2400">
                <a:solidFill>
                  <a:srgbClr val="000066"/>
                </a:solidFill>
                <a:latin typeface="Times New Roman" panose="02020603050405020304" pitchFamily="18" charset="0"/>
                <a:ea typeface="楷体_GB2312" pitchFamily="49" charset="-122"/>
              </a:rPr>
              <a:t>(</a:t>
            </a:r>
            <a:r>
              <a:rPr lang="zh-CN" altLang="en-US" sz="2400">
                <a:solidFill>
                  <a:srgbClr val="000066"/>
                </a:solidFill>
                <a:latin typeface="Times New Roman" panose="02020603050405020304" pitchFamily="18" charset="0"/>
                <a:ea typeface="楷体_GB2312" pitchFamily="49" charset="-122"/>
              </a:rPr>
              <a:t>下降沿</a:t>
            </a:r>
            <a:r>
              <a:rPr lang="en-US" altLang="zh-CN" sz="2400">
                <a:solidFill>
                  <a:srgbClr val="000066"/>
                </a:solidFill>
                <a:latin typeface="Times New Roman" panose="02020603050405020304" pitchFamily="18" charset="0"/>
                <a:ea typeface="楷体_GB2312" pitchFamily="49" charset="-122"/>
              </a:rPr>
              <a:t>)</a:t>
            </a:r>
            <a:r>
              <a:rPr lang="zh-CN" altLang="en-US" sz="2400">
                <a:solidFill>
                  <a:srgbClr val="000066"/>
                </a:solidFill>
                <a:latin typeface="Times New Roman" panose="02020603050405020304" pitchFamily="18" charset="0"/>
                <a:ea typeface="楷体_GB2312" pitchFamily="49" charset="-122"/>
              </a:rPr>
              <a:t>对信号敏感</a:t>
            </a:r>
          </a:p>
        </p:txBody>
      </p:sp>
      <p:sp>
        <p:nvSpPr>
          <p:cNvPr id="423944" name="Rectangle 8"/>
          <p:cNvSpPr>
            <a:spLocks noChangeArrowheads="1"/>
          </p:cNvSpPr>
          <p:nvPr/>
        </p:nvSpPr>
        <p:spPr bwMode="auto">
          <a:xfrm>
            <a:off x="287338" y="4762500"/>
            <a:ext cx="446563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400" dirty="0">
                <a:solidFill>
                  <a:srgbClr val="000066"/>
                </a:solidFill>
                <a:latin typeface="Times New Roman" panose="02020603050405020304" pitchFamily="18" charset="0"/>
                <a:ea typeface="楷体_GB2312" pitchFamily="49" charset="-122"/>
              </a:rPr>
              <a:t>在</a:t>
            </a:r>
            <a:r>
              <a:rPr lang="en-US" altLang="zh-CN" sz="2400" dirty="0" err="1">
                <a:solidFill>
                  <a:srgbClr val="000066"/>
                </a:solidFill>
                <a:latin typeface="Times New Roman" panose="02020603050405020304" pitchFamily="18" charset="0"/>
                <a:ea typeface="楷体_GB2312" pitchFamily="49" charset="-122"/>
              </a:rPr>
              <a:t>VerilogHDL</a:t>
            </a:r>
            <a:r>
              <a:rPr lang="zh-CN" altLang="en-US" sz="2400" dirty="0">
                <a:solidFill>
                  <a:srgbClr val="000066"/>
                </a:solidFill>
                <a:latin typeface="Times New Roman" panose="02020603050405020304" pitchFamily="18" charset="0"/>
                <a:ea typeface="楷体_GB2312" pitchFamily="49" charset="-122"/>
              </a:rPr>
              <a:t>中对</a:t>
            </a:r>
            <a:r>
              <a:rPr lang="zh-CN" altLang="en-US" sz="2400" dirty="0">
                <a:solidFill>
                  <a:srgbClr val="000066"/>
                </a:solidFill>
                <a:latin typeface="Tahoma" panose="020B0604030504040204" pitchFamily="34" charset="0"/>
                <a:ea typeface="楷体_GB2312" pitchFamily="49" charset="-122"/>
              </a:rPr>
              <a:t>锁存器与</a:t>
            </a:r>
          </a:p>
          <a:p>
            <a:pPr algn="l"/>
            <a:r>
              <a:rPr lang="zh-CN" altLang="en-US" sz="2400" dirty="0">
                <a:solidFill>
                  <a:srgbClr val="000066"/>
                </a:solidFill>
                <a:latin typeface="Tahoma" panose="020B0604030504040204" pitchFamily="34" charset="0"/>
                <a:ea typeface="楷体_GB2312" pitchFamily="49" charset="-122"/>
              </a:rPr>
              <a:t>触发器的描述语句是不同的</a:t>
            </a:r>
          </a:p>
        </p:txBody>
      </p:sp>
      <p:graphicFrame>
        <p:nvGraphicFramePr>
          <p:cNvPr id="423945" name="Object 9"/>
          <p:cNvGraphicFramePr>
            <a:graphicFrameLocks noChangeAspect="1"/>
          </p:cNvGraphicFramePr>
          <p:nvPr/>
        </p:nvGraphicFramePr>
        <p:xfrm>
          <a:off x="4572000" y="2422525"/>
          <a:ext cx="4284663" cy="625475"/>
        </p:xfrm>
        <a:graphic>
          <a:graphicData uri="http://schemas.openxmlformats.org/presentationml/2006/ole">
            <mc:AlternateContent xmlns:mc="http://schemas.openxmlformats.org/markup-compatibility/2006">
              <mc:Choice xmlns:v="urn:schemas-microsoft-com:vml" Requires="v">
                <p:oleObj spid="_x0000_s27658" name="图片" r:id="rId7" imgW="1647720" imgH="237960" progId="Word.Picture.8">
                  <p:embed/>
                </p:oleObj>
              </mc:Choice>
              <mc:Fallback>
                <p:oleObj name="图片" r:id="rId7" imgW="1647720" imgH="237960" progId="Word.Picture.8">
                  <p:embed/>
                  <p:pic>
                    <p:nvPicPr>
                      <p:cNvPr id="423945"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2000" y="2422525"/>
                        <a:ext cx="4284663" cy="625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Rectangle 8"/>
          <p:cNvSpPr>
            <a:spLocks noChangeArrowheads="1"/>
          </p:cNvSpPr>
          <p:nvPr/>
        </p:nvSpPr>
        <p:spPr bwMode="auto">
          <a:xfrm>
            <a:off x="539440" y="5781675"/>
            <a:ext cx="235056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r>
              <a:rPr lang="en-US" altLang="zh-CN" sz="2400" dirty="0">
                <a:solidFill>
                  <a:srgbClr val="000066"/>
                </a:solidFill>
                <a:latin typeface="Tahoma" panose="020B0604030504040204" pitchFamily="34" charset="0"/>
                <a:ea typeface="楷体_GB2312" pitchFamily="49" charset="-122"/>
              </a:rPr>
              <a:t>always@(E)</a:t>
            </a:r>
            <a:endParaRPr lang="zh-CN" altLang="en-US" sz="2400" dirty="0">
              <a:solidFill>
                <a:srgbClr val="000066"/>
              </a:solidFill>
              <a:latin typeface="Tahoma" panose="020B0604030504040204" pitchFamily="34" charset="0"/>
              <a:ea typeface="楷体_GB2312" pitchFamily="49" charset="-122"/>
            </a:endParaRPr>
          </a:p>
        </p:txBody>
      </p:sp>
      <p:sp>
        <p:nvSpPr>
          <p:cNvPr id="12" name="Rectangle 8"/>
          <p:cNvSpPr>
            <a:spLocks noChangeArrowheads="1"/>
          </p:cNvSpPr>
          <p:nvPr/>
        </p:nvSpPr>
        <p:spPr bwMode="auto">
          <a:xfrm>
            <a:off x="3957820" y="5744500"/>
            <a:ext cx="115216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r>
              <a:rPr lang="en-US" altLang="zh-CN" sz="2400" dirty="0">
                <a:solidFill>
                  <a:srgbClr val="000066"/>
                </a:solidFill>
                <a:latin typeface="Tahoma" panose="020B0604030504040204" pitchFamily="34" charset="0"/>
                <a:ea typeface="楷体_GB2312" pitchFamily="49" charset="-122"/>
              </a:rPr>
              <a:t>VS</a:t>
            </a:r>
            <a:endParaRPr lang="zh-CN" altLang="en-US" sz="2400" dirty="0">
              <a:solidFill>
                <a:srgbClr val="000066"/>
              </a:solidFill>
              <a:latin typeface="Tahoma" panose="020B0604030504040204" pitchFamily="34" charset="0"/>
              <a:ea typeface="楷体_GB2312" pitchFamily="49" charset="-122"/>
            </a:endParaRPr>
          </a:p>
        </p:txBody>
      </p:sp>
      <p:sp>
        <p:nvSpPr>
          <p:cNvPr id="13" name="Rectangle 8"/>
          <p:cNvSpPr>
            <a:spLocks noChangeArrowheads="1"/>
          </p:cNvSpPr>
          <p:nvPr/>
        </p:nvSpPr>
        <p:spPr bwMode="auto">
          <a:xfrm>
            <a:off x="5157201" y="5688446"/>
            <a:ext cx="351937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r>
              <a:rPr lang="en-US" altLang="zh-CN" sz="2400" dirty="0">
                <a:solidFill>
                  <a:srgbClr val="000066"/>
                </a:solidFill>
                <a:latin typeface="Tahoma" panose="020B0604030504040204" pitchFamily="34" charset="0"/>
                <a:ea typeface="楷体_GB2312" pitchFamily="49" charset="-122"/>
              </a:rPr>
              <a:t>always@(</a:t>
            </a:r>
            <a:r>
              <a:rPr lang="en-US" altLang="zh-CN" sz="2400" dirty="0" err="1">
                <a:solidFill>
                  <a:srgbClr val="000066"/>
                </a:solidFill>
                <a:latin typeface="Tahoma" panose="020B0604030504040204" pitchFamily="34" charset="0"/>
                <a:ea typeface="楷体_GB2312" pitchFamily="49" charset="-122"/>
              </a:rPr>
              <a:t>posedge</a:t>
            </a:r>
            <a:r>
              <a:rPr lang="en-US" altLang="zh-CN" sz="2400" dirty="0">
                <a:solidFill>
                  <a:srgbClr val="000066"/>
                </a:solidFill>
                <a:latin typeface="Tahoma" panose="020B0604030504040204" pitchFamily="34" charset="0"/>
                <a:ea typeface="楷体_GB2312" pitchFamily="49" charset="-122"/>
              </a:rPr>
              <a:t> </a:t>
            </a:r>
            <a:r>
              <a:rPr lang="en-US" altLang="zh-CN" sz="2400" dirty="0" err="1">
                <a:solidFill>
                  <a:srgbClr val="000066"/>
                </a:solidFill>
                <a:latin typeface="Tahoma" panose="020B0604030504040204" pitchFamily="34" charset="0"/>
                <a:ea typeface="楷体_GB2312" pitchFamily="49" charset="-122"/>
              </a:rPr>
              <a:t>cp</a:t>
            </a:r>
            <a:r>
              <a:rPr lang="en-US" altLang="zh-CN" sz="2400" dirty="0">
                <a:solidFill>
                  <a:srgbClr val="000066"/>
                </a:solidFill>
                <a:latin typeface="Tahoma" panose="020B0604030504040204" pitchFamily="34" charset="0"/>
                <a:ea typeface="楷体_GB2312" pitchFamily="49" charset="-122"/>
              </a:rPr>
              <a:t>)</a:t>
            </a:r>
            <a:endParaRPr lang="zh-CN" altLang="en-US" sz="2400" dirty="0">
              <a:solidFill>
                <a:srgbClr val="000066"/>
              </a:solidFill>
              <a:latin typeface="Tahoma" panose="020B0604030504040204" pitchFamily="34" charset="0"/>
              <a:ea typeface="楷体_GB2312" pitchFamily="49" charset="-122"/>
            </a:endParaRPr>
          </a:p>
        </p:txBody>
      </p:sp>
    </p:spTree>
    <p:extLst>
      <p:ext uri="{BB962C8B-B14F-4D97-AF65-F5344CB8AC3E}">
        <p14:creationId xmlns:p14="http://schemas.microsoft.com/office/powerpoint/2010/main" val="41784422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23942"/>
                                        </p:tgtEl>
                                        <p:attrNameLst>
                                          <p:attrName>style.visibility</p:attrName>
                                        </p:attrNameLst>
                                      </p:cBhvr>
                                      <p:to>
                                        <p:strVal val="visible"/>
                                      </p:to>
                                    </p:set>
                                    <p:animEffect transition="in" filter="strips(downRight)">
                                      <p:cBhvr>
                                        <p:cTn id="7" dur="500"/>
                                        <p:tgtEl>
                                          <p:spTgt spid="4239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23938"/>
                                        </p:tgtEl>
                                        <p:attrNameLst>
                                          <p:attrName>style.visibility</p:attrName>
                                        </p:attrNameLst>
                                      </p:cBhvr>
                                      <p:to>
                                        <p:strVal val="visible"/>
                                      </p:to>
                                    </p:set>
                                    <p:animEffect transition="in" filter="wipe(left)">
                                      <p:cBhvr>
                                        <p:cTn id="12" dur="500"/>
                                        <p:tgtEl>
                                          <p:spTgt spid="42393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23945"/>
                                        </p:tgtEl>
                                        <p:attrNameLst>
                                          <p:attrName>style.visibility</p:attrName>
                                        </p:attrNameLst>
                                      </p:cBhvr>
                                      <p:to>
                                        <p:strVal val="visible"/>
                                      </p:to>
                                    </p:set>
                                    <p:animEffect transition="in" filter="wipe(left)">
                                      <p:cBhvr>
                                        <p:cTn id="17" dur="500"/>
                                        <p:tgtEl>
                                          <p:spTgt spid="42394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23943"/>
                                        </p:tgtEl>
                                        <p:attrNameLst>
                                          <p:attrName>style.visibility</p:attrName>
                                        </p:attrNameLst>
                                      </p:cBhvr>
                                      <p:to>
                                        <p:strVal val="visible"/>
                                      </p:to>
                                    </p:set>
                                    <p:animEffect transition="in" filter="strips(downRight)">
                                      <p:cBhvr>
                                        <p:cTn id="22" dur="500"/>
                                        <p:tgtEl>
                                          <p:spTgt spid="42394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423941"/>
                                        </p:tgtEl>
                                        <p:attrNameLst>
                                          <p:attrName>style.visibility</p:attrName>
                                        </p:attrNameLst>
                                      </p:cBhvr>
                                      <p:to>
                                        <p:strVal val="visible"/>
                                      </p:to>
                                    </p:set>
                                    <p:animEffect transition="in" filter="wipe(up)">
                                      <p:cBhvr>
                                        <p:cTn id="27" dur="500"/>
                                        <p:tgtEl>
                                          <p:spTgt spid="42394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423944"/>
                                        </p:tgtEl>
                                        <p:attrNameLst>
                                          <p:attrName>style.visibility</p:attrName>
                                        </p:attrNameLst>
                                      </p:cBhvr>
                                      <p:to>
                                        <p:strVal val="visible"/>
                                      </p:to>
                                    </p:set>
                                    <p:animEffect transition="in" filter="strips(downRight)">
                                      <p:cBhvr>
                                        <p:cTn id="32" dur="500"/>
                                        <p:tgtEl>
                                          <p:spTgt spid="423944"/>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strips(downRight)">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strips(downRight)">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strips(downRight)">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3942" grpId="0"/>
      <p:bldP spid="423943" grpId="0"/>
      <p:bldP spid="423944" grpId="0"/>
      <p:bldP spid="11" grpId="0"/>
      <p:bldP spid="12" grpId="0"/>
      <p:bldP spid="1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2"/>
          <p:cNvSpPr>
            <a:spLocks noChangeArrowheads="1"/>
          </p:cNvSpPr>
          <p:nvPr/>
        </p:nvSpPr>
        <p:spPr bwMode="auto">
          <a:xfrm>
            <a:off x="827088" y="333375"/>
            <a:ext cx="6840537" cy="55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26960" bIns="0" anchor="ctr">
            <a:spAutoFit/>
          </a:bodyPr>
          <a:lstStyle/>
          <a:p>
            <a:pPr algn="l"/>
            <a:r>
              <a:rPr lang="en-US" altLang="zh-CN" sz="2800">
                <a:solidFill>
                  <a:schemeClr val="accent2"/>
                </a:solidFill>
                <a:latin typeface="Times New Roman" panose="02020603050405020304" pitchFamily="18" charset="0"/>
                <a:ea typeface="楷体_GB2312" pitchFamily="49" charset="-122"/>
              </a:rPr>
              <a:t>5.4  </a:t>
            </a:r>
            <a:r>
              <a:rPr lang="zh-CN" altLang="en-US" sz="2800">
                <a:solidFill>
                  <a:schemeClr val="accent2"/>
                </a:solidFill>
                <a:latin typeface="Times New Roman" panose="02020603050405020304" pitchFamily="18" charset="0"/>
                <a:ea typeface="楷体_GB2312" pitchFamily="49" charset="-122"/>
              </a:rPr>
              <a:t>触发器的电路结构和工作原理</a:t>
            </a:r>
            <a:endParaRPr lang="zh-CN" altLang="en-US" sz="2800">
              <a:solidFill>
                <a:schemeClr val="accent2"/>
              </a:solidFill>
              <a:latin typeface="Times New Roman" panose="02020603050405020304" pitchFamily="18" charset="0"/>
            </a:endParaRPr>
          </a:p>
        </p:txBody>
      </p:sp>
      <p:graphicFrame>
        <p:nvGraphicFramePr>
          <p:cNvPr id="424963" name="Object 3"/>
          <p:cNvGraphicFramePr>
            <a:graphicFrameLocks noChangeAspect="1"/>
          </p:cNvGraphicFramePr>
          <p:nvPr/>
        </p:nvGraphicFramePr>
        <p:xfrm>
          <a:off x="3602038" y="2132013"/>
          <a:ext cx="5541962" cy="4025900"/>
        </p:xfrm>
        <a:graphic>
          <a:graphicData uri="http://schemas.openxmlformats.org/presentationml/2006/ole">
            <mc:AlternateContent xmlns:mc="http://schemas.openxmlformats.org/markup-compatibility/2006">
              <mc:Choice xmlns:v="urn:schemas-microsoft-com:vml" Requires="v">
                <p:oleObj spid="_x0000_s28676" name="图片" r:id="rId3" imgW="3209760" imgH="2381400" progId="Word.Picture.8">
                  <p:embed/>
                </p:oleObj>
              </mc:Choice>
              <mc:Fallback>
                <p:oleObj name="图片" r:id="rId3" imgW="3209760" imgH="2381400" progId="Word.Picture.8">
                  <p:embed/>
                  <p:pic>
                    <p:nvPicPr>
                      <p:cNvPr id="424963"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2038" y="2132013"/>
                        <a:ext cx="5541962" cy="4025900"/>
                      </a:xfrm>
                      <a:prstGeom prst="rect">
                        <a:avLst/>
                      </a:prstGeom>
                      <a:solidFill>
                        <a:schemeClr val="bg1"/>
                      </a:solidFill>
                      <a:ln w="9525">
                        <a:solidFill>
                          <a:srgbClr val="3399FF"/>
                        </a:solidFill>
                        <a:miter lim="800000"/>
                        <a:headEnd/>
                        <a:tailEnd/>
                      </a:ln>
                    </p:spPr>
                  </p:pic>
                </p:oleObj>
              </mc:Fallback>
            </mc:AlternateContent>
          </a:graphicData>
        </a:graphic>
      </p:graphicFrame>
      <p:sp>
        <p:nvSpPr>
          <p:cNvPr id="424964" name="AutoShape 4"/>
          <p:cNvSpPr>
            <a:spLocks noChangeArrowheads="1"/>
          </p:cNvSpPr>
          <p:nvPr/>
        </p:nvSpPr>
        <p:spPr bwMode="auto">
          <a:xfrm>
            <a:off x="4211638" y="2686050"/>
            <a:ext cx="684212" cy="720725"/>
          </a:xfrm>
          <a:prstGeom prst="roundRect">
            <a:avLst>
              <a:gd name="adj" fmla="val 16667"/>
            </a:avLst>
          </a:prstGeom>
          <a:noFill/>
          <a:ln w="38100" algn="ctr">
            <a:solidFill>
              <a:srgbClr val="CC3399"/>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4965" name="AutoShape 5"/>
          <p:cNvSpPr>
            <a:spLocks noChangeArrowheads="1"/>
          </p:cNvSpPr>
          <p:nvPr/>
        </p:nvSpPr>
        <p:spPr bwMode="auto">
          <a:xfrm>
            <a:off x="7235825" y="3443288"/>
            <a:ext cx="684213" cy="720725"/>
          </a:xfrm>
          <a:prstGeom prst="roundRect">
            <a:avLst>
              <a:gd name="adj" fmla="val 16667"/>
            </a:avLst>
          </a:prstGeom>
          <a:noFill/>
          <a:ln w="38100" algn="ctr">
            <a:solidFill>
              <a:srgbClr val="CC3399"/>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4966" name="AutoShape 6"/>
          <p:cNvSpPr>
            <a:spLocks noChangeArrowheads="1"/>
          </p:cNvSpPr>
          <p:nvPr/>
        </p:nvSpPr>
        <p:spPr bwMode="auto">
          <a:xfrm>
            <a:off x="6588125" y="2687638"/>
            <a:ext cx="684213" cy="720725"/>
          </a:xfrm>
          <a:prstGeom prst="roundRect">
            <a:avLst>
              <a:gd name="adj" fmla="val 16667"/>
            </a:avLst>
          </a:prstGeom>
          <a:noFill/>
          <a:ln w="38100" algn="ctr">
            <a:solidFill>
              <a:srgbClr val="000066"/>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4967" name="AutoShape 7"/>
          <p:cNvSpPr>
            <a:spLocks noChangeArrowheads="1"/>
          </p:cNvSpPr>
          <p:nvPr/>
        </p:nvSpPr>
        <p:spPr bwMode="auto">
          <a:xfrm>
            <a:off x="4895850" y="3406775"/>
            <a:ext cx="684213" cy="720725"/>
          </a:xfrm>
          <a:prstGeom prst="roundRect">
            <a:avLst>
              <a:gd name="adj" fmla="val 16667"/>
            </a:avLst>
          </a:prstGeom>
          <a:noFill/>
          <a:ln w="38100" algn="ctr">
            <a:solidFill>
              <a:srgbClr val="000066"/>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4968" name="Rectangle 8"/>
          <p:cNvSpPr>
            <a:spLocks noChangeArrowheads="1"/>
          </p:cNvSpPr>
          <p:nvPr/>
        </p:nvSpPr>
        <p:spPr bwMode="auto">
          <a:xfrm>
            <a:off x="0" y="2781300"/>
            <a:ext cx="3457575"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50000"/>
              </a:lnSpc>
            </a:pPr>
            <a:r>
              <a:rPr lang="zh-CN" altLang="en-US" sz="2400">
                <a:solidFill>
                  <a:srgbClr val="000066"/>
                </a:solidFill>
                <a:latin typeface="Tahoma" panose="020B0604030504040204" pitchFamily="34" charset="0"/>
                <a:ea typeface="楷体_GB2312" pitchFamily="49" charset="-122"/>
              </a:rPr>
              <a:t>主锁存器与从锁存器结构相同</a:t>
            </a:r>
          </a:p>
        </p:txBody>
      </p:sp>
      <p:sp>
        <p:nvSpPr>
          <p:cNvPr id="424969" name="Rectangle 9"/>
          <p:cNvSpPr>
            <a:spLocks noChangeArrowheads="1"/>
          </p:cNvSpPr>
          <p:nvPr/>
        </p:nvSpPr>
        <p:spPr bwMode="auto">
          <a:xfrm>
            <a:off x="358775" y="2060575"/>
            <a:ext cx="2771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76225"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en-US" altLang="zh-CN">
                <a:solidFill>
                  <a:srgbClr val="000066"/>
                </a:solidFill>
                <a:latin typeface="Tahoma" panose="020B0604030504040204" pitchFamily="34" charset="0"/>
                <a:ea typeface="楷体_GB2312" pitchFamily="49" charset="-122"/>
              </a:rPr>
              <a:t>1. </a:t>
            </a:r>
            <a:r>
              <a:rPr kumimoji="0" lang="zh-CN" altLang="en-US">
                <a:solidFill>
                  <a:srgbClr val="000066"/>
                </a:solidFill>
                <a:latin typeface="Tahoma" panose="020B0604030504040204" pitchFamily="34" charset="0"/>
                <a:ea typeface="楷体_GB2312" pitchFamily="49" charset="-122"/>
              </a:rPr>
              <a:t>电路结构</a:t>
            </a:r>
          </a:p>
        </p:txBody>
      </p:sp>
      <p:sp>
        <p:nvSpPr>
          <p:cNvPr id="424970" name="Rectangle 10"/>
          <p:cNvSpPr>
            <a:spLocks noChangeArrowheads="1"/>
          </p:cNvSpPr>
          <p:nvPr/>
        </p:nvSpPr>
        <p:spPr bwMode="auto">
          <a:xfrm>
            <a:off x="323850" y="1341438"/>
            <a:ext cx="727233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76225"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2800">
                <a:solidFill>
                  <a:schemeClr val="accent2"/>
                </a:solidFill>
                <a:ea typeface="楷体_GB2312" pitchFamily="49" charset="-122"/>
              </a:rPr>
              <a:t>5.4.1  </a:t>
            </a:r>
            <a:r>
              <a:rPr kumimoji="0" lang="zh-CN" altLang="en-US" sz="2800">
                <a:solidFill>
                  <a:schemeClr val="accent2"/>
                </a:solidFill>
                <a:ea typeface="楷体_GB2312" pitchFamily="49" charset="-122"/>
              </a:rPr>
              <a:t>主从</a:t>
            </a:r>
            <a:r>
              <a:rPr kumimoji="0" lang="en-US" altLang="zh-CN" sz="2800">
                <a:solidFill>
                  <a:schemeClr val="accent2"/>
                </a:solidFill>
                <a:ea typeface="楷体_GB2312" pitchFamily="49" charset="-122"/>
              </a:rPr>
              <a:t>D</a:t>
            </a:r>
            <a:r>
              <a:rPr kumimoji="0" lang="zh-CN" altLang="en-US" sz="2800">
                <a:solidFill>
                  <a:schemeClr val="accent2"/>
                </a:solidFill>
                <a:ea typeface="楷体_GB2312" pitchFamily="49" charset="-122"/>
              </a:rPr>
              <a:t>触发器的电路结构和工作原理</a:t>
            </a:r>
          </a:p>
        </p:txBody>
      </p:sp>
      <p:sp>
        <p:nvSpPr>
          <p:cNvPr id="424971" name="Rectangle 11"/>
          <p:cNvSpPr>
            <a:spLocks noChangeArrowheads="1"/>
          </p:cNvSpPr>
          <p:nvPr/>
        </p:nvSpPr>
        <p:spPr bwMode="auto">
          <a:xfrm>
            <a:off x="-73025" y="4221163"/>
            <a:ext cx="3924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400">
                <a:solidFill>
                  <a:srgbClr val="000066"/>
                </a:solidFill>
                <a:latin typeface="Tahoma" panose="020B0604030504040204" pitchFamily="34" charset="0"/>
                <a:ea typeface="楷体_GB2312" pitchFamily="49" charset="-122"/>
              </a:rPr>
              <a:t>TG</a:t>
            </a:r>
            <a:r>
              <a:rPr lang="en-US" altLang="zh-CN" sz="2400" baseline="-25000">
                <a:solidFill>
                  <a:srgbClr val="000066"/>
                </a:solidFill>
                <a:latin typeface="Tahoma" panose="020B0604030504040204" pitchFamily="34" charset="0"/>
                <a:ea typeface="楷体_GB2312" pitchFamily="49" charset="-122"/>
              </a:rPr>
              <a:t>1</a:t>
            </a:r>
            <a:r>
              <a:rPr lang="zh-CN" altLang="en-US" sz="2400">
                <a:solidFill>
                  <a:srgbClr val="000066"/>
                </a:solidFill>
                <a:latin typeface="Tahoma" panose="020B0604030504040204" pitchFamily="34" charset="0"/>
                <a:ea typeface="楷体_GB2312" pitchFamily="49" charset="-122"/>
              </a:rPr>
              <a:t>和</a:t>
            </a:r>
            <a:r>
              <a:rPr lang="en-US" altLang="zh-CN" sz="2400">
                <a:solidFill>
                  <a:srgbClr val="000066"/>
                </a:solidFill>
                <a:latin typeface="Tahoma" panose="020B0604030504040204" pitchFamily="34" charset="0"/>
                <a:ea typeface="楷体_GB2312" pitchFamily="49" charset="-122"/>
              </a:rPr>
              <a:t>TG</a:t>
            </a:r>
            <a:r>
              <a:rPr lang="en-US" altLang="zh-CN" sz="2400" baseline="-25000">
                <a:solidFill>
                  <a:srgbClr val="000066"/>
                </a:solidFill>
                <a:latin typeface="Tahoma" panose="020B0604030504040204" pitchFamily="34" charset="0"/>
                <a:ea typeface="楷体_GB2312" pitchFamily="49" charset="-122"/>
              </a:rPr>
              <a:t>4</a:t>
            </a:r>
            <a:r>
              <a:rPr lang="zh-CN" altLang="en-US" sz="2400">
                <a:solidFill>
                  <a:srgbClr val="000066"/>
                </a:solidFill>
                <a:latin typeface="Tahoma" panose="020B0604030504040204" pitchFamily="34" charset="0"/>
                <a:ea typeface="楷体_GB2312" pitchFamily="49" charset="-122"/>
              </a:rPr>
              <a:t>的工作状态相同</a:t>
            </a:r>
          </a:p>
        </p:txBody>
      </p:sp>
      <p:sp>
        <p:nvSpPr>
          <p:cNvPr id="424972" name="Rectangle 12"/>
          <p:cNvSpPr>
            <a:spLocks noChangeArrowheads="1"/>
          </p:cNvSpPr>
          <p:nvPr/>
        </p:nvSpPr>
        <p:spPr bwMode="auto">
          <a:xfrm>
            <a:off x="-73025" y="5192713"/>
            <a:ext cx="40687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400">
                <a:solidFill>
                  <a:srgbClr val="000066"/>
                </a:solidFill>
                <a:latin typeface="Tahoma" panose="020B0604030504040204" pitchFamily="34" charset="0"/>
                <a:ea typeface="楷体_GB2312" pitchFamily="49" charset="-122"/>
              </a:rPr>
              <a:t>TG</a:t>
            </a:r>
            <a:r>
              <a:rPr lang="en-US" altLang="zh-CN" sz="2400" baseline="-25000">
                <a:solidFill>
                  <a:srgbClr val="000066"/>
                </a:solidFill>
                <a:latin typeface="Tahoma" panose="020B0604030504040204" pitchFamily="34" charset="0"/>
                <a:ea typeface="楷体_GB2312" pitchFamily="49" charset="-122"/>
              </a:rPr>
              <a:t>2</a:t>
            </a:r>
            <a:r>
              <a:rPr lang="zh-CN" altLang="en-US" sz="2400">
                <a:solidFill>
                  <a:srgbClr val="000066"/>
                </a:solidFill>
                <a:latin typeface="Tahoma" panose="020B0604030504040204" pitchFamily="34" charset="0"/>
                <a:ea typeface="楷体_GB2312" pitchFamily="49" charset="-122"/>
              </a:rPr>
              <a:t>和</a:t>
            </a:r>
            <a:r>
              <a:rPr lang="en-US" altLang="zh-CN" sz="2400">
                <a:solidFill>
                  <a:srgbClr val="000066"/>
                </a:solidFill>
                <a:latin typeface="Tahoma" panose="020B0604030504040204" pitchFamily="34" charset="0"/>
                <a:ea typeface="楷体_GB2312" pitchFamily="49" charset="-122"/>
              </a:rPr>
              <a:t>TG</a:t>
            </a:r>
            <a:r>
              <a:rPr lang="en-US" altLang="zh-CN" sz="2400" baseline="-25000">
                <a:solidFill>
                  <a:srgbClr val="000066"/>
                </a:solidFill>
                <a:latin typeface="Tahoma" panose="020B0604030504040204" pitchFamily="34" charset="0"/>
                <a:ea typeface="楷体_GB2312" pitchFamily="49" charset="-122"/>
              </a:rPr>
              <a:t>3</a:t>
            </a:r>
            <a:r>
              <a:rPr lang="zh-CN" altLang="en-US" sz="2400">
                <a:solidFill>
                  <a:srgbClr val="000066"/>
                </a:solidFill>
                <a:latin typeface="Tahoma" panose="020B0604030504040204" pitchFamily="34" charset="0"/>
                <a:ea typeface="楷体_GB2312" pitchFamily="49" charset="-122"/>
              </a:rPr>
              <a:t>的工作状态相同</a:t>
            </a:r>
          </a:p>
        </p:txBody>
      </p:sp>
      <p:sp>
        <p:nvSpPr>
          <p:cNvPr id="424973" name="Rectangle 13"/>
          <p:cNvSpPr>
            <a:spLocks noChangeArrowheads="1"/>
          </p:cNvSpPr>
          <p:nvPr/>
        </p:nvSpPr>
        <p:spPr bwMode="auto">
          <a:xfrm>
            <a:off x="0" y="26860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Tree>
    <p:extLst>
      <p:ext uri="{BB962C8B-B14F-4D97-AF65-F5344CB8AC3E}">
        <p14:creationId xmlns:p14="http://schemas.microsoft.com/office/powerpoint/2010/main" val="10235413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Rectangle 2"/>
          <p:cNvSpPr>
            <a:spLocks noChangeArrowheads="1"/>
          </p:cNvSpPr>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25987" name="Rectangle 3"/>
          <p:cNvSpPr>
            <a:spLocks noChangeArrowheads="1"/>
          </p:cNvSpPr>
          <p:nvPr/>
        </p:nvSpPr>
        <p:spPr bwMode="auto">
          <a:xfrm>
            <a:off x="0" y="3014663"/>
            <a:ext cx="9144000" cy="0"/>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25989" name="Text Box 5"/>
          <p:cNvSpPr txBox="1">
            <a:spLocks noChangeArrowheads="1"/>
          </p:cNvSpPr>
          <p:nvPr/>
        </p:nvSpPr>
        <p:spPr bwMode="auto">
          <a:xfrm>
            <a:off x="684213" y="620713"/>
            <a:ext cx="2124075" cy="457200"/>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sz="2400">
                <a:solidFill>
                  <a:srgbClr val="000066"/>
                </a:solidFill>
                <a:latin typeface="Times New Roman" panose="02020603050405020304" pitchFamily="18" charset="0"/>
                <a:ea typeface="楷体_GB2312" pitchFamily="49" charset="-122"/>
              </a:rPr>
              <a:t>2. </a:t>
            </a:r>
            <a:r>
              <a:rPr lang="zh-CN" altLang="en-US" sz="2400">
                <a:solidFill>
                  <a:srgbClr val="000066"/>
                </a:solidFill>
                <a:latin typeface="Times New Roman" panose="02020603050405020304" pitchFamily="18" charset="0"/>
                <a:ea typeface="楷体_GB2312" pitchFamily="49" charset="-122"/>
              </a:rPr>
              <a:t>工作原理</a:t>
            </a:r>
          </a:p>
        </p:txBody>
      </p:sp>
      <p:sp>
        <p:nvSpPr>
          <p:cNvPr id="425990" name="Text Box 6"/>
          <p:cNvSpPr txBox="1">
            <a:spLocks noChangeArrowheads="1"/>
          </p:cNvSpPr>
          <p:nvPr/>
        </p:nvSpPr>
        <p:spPr bwMode="auto">
          <a:xfrm>
            <a:off x="576263" y="4797425"/>
            <a:ext cx="8018462" cy="457200"/>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sz="2400">
                <a:solidFill>
                  <a:srgbClr val="000066"/>
                </a:solidFill>
                <a:latin typeface="Times New Roman" panose="02020603050405020304" pitchFamily="18" charset="0"/>
                <a:ea typeface="楷体_GB2312" pitchFamily="49" charset="-122"/>
              </a:rPr>
              <a:t>TG</a:t>
            </a:r>
            <a:r>
              <a:rPr lang="en-US" altLang="zh-CN" sz="2400" baseline="-30000">
                <a:solidFill>
                  <a:srgbClr val="000066"/>
                </a:solidFill>
                <a:latin typeface="Times New Roman" panose="02020603050405020304" pitchFamily="18" charset="0"/>
                <a:ea typeface="楷体_GB2312" pitchFamily="49" charset="-122"/>
              </a:rPr>
              <a:t>1</a:t>
            </a:r>
            <a:r>
              <a:rPr lang="zh-CN" altLang="en-US" sz="2400">
                <a:solidFill>
                  <a:srgbClr val="000066"/>
                </a:solidFill>
                <a:latin typeface="Times New Roman" panose="02020603050405020304" pitchFamily="18" charset="0"/>
                <a:ea typeface="楷体_GB2312" pitchFamily="49" charset="-122"/>
              </a:rPr>
              <a:t>导通，</a:t>
            </a:r>
            <a:r>
              <a:rPr lang="en-US" altLang="zh-CN" sz="2400">
                <a:solidFill>
                  <a:srgbClr val="000066"/>
                </a:solidFill>
                <a:latin typeface="Times New Roman" panose="02020603050405020304" pitchFamily="18" charset="0"/>
                <a:ea typeface="楷体_GB2312" pitchFamily="49" charset="-122"/>
              </a:rPr>
              <a:t>TG</a:t>
            </a:r>
            <a:r>
              <a:rPr lang="en-US" altLang="zh-CN" sz="2400" baseline="-30000">
                <a:solidFill>
                  <a:srgbClr val="000066"/>
                </a:solidFill>
                <a:latin typeface="Times New Roman" panose="02020603050405020304" pitchFamily="18" charset="0"/>
                <a:ea typeface="楷体_GB2312" pitchFamily="49" charset="-122"/>
              </a:rPr>
              <a:t>2</a:t>
            </a:r>
            <a:r>
              <a:rPr lang="zh-CN" altLang="en-US" sz="2400">
                <a:solidFill>
                  <a:srgbClr val="000066"/>
                </a:solidFill>
                <a:latin typeface="Times New Roman" panose="02020603050405020304" pitchFamily="18" charset="0"/>
                <a:ea typeface="楷体_GB2312" pitchFamily="49" charset="-122"/>
              </a:rPr>
              <a:t>断开</a:t>
            </a:r>
            <a:r>
              <a:rPr lang="en-US" altLang="zh-CN" sz="2400">
                <a:solidFill>
                  <a:srgbClr val="000066"/>
                </a:solidFill>
                <a:latin typeface="Times New Roman" panose="02020603050405020304" pitchFamily="18" charset="0"/>
                <a:ea typeface="楷体_GB2312" pitchFamily="49" charset="-122"/>
              </a:rPr>
              <a:t>——</a:t>
            </a:r>
            <a:r>
              <a:rPr lang="zh-CN" altLang="en-US" sz="2400">
                <a:solidFill>
                  <a:srgbClr val="000066"/>
                </a:solidFill>
                <a:latin typeface="Times New Roman" panose="02020603050405020304" pitchFamily="18" charset="0"/>
                <a:ea typeface="楷体_GB2312" pitchFamily="49" charset="-122"/>
              </a:rPr>
              <a:t>输入信号</a:t>
            </a:r>
            <a:r>
              <a:rPr lang="en-US" altLang="zh-CN" sz="2400" i="1">
                <a:solidFill>
                  <a:srgbClr val="000066"/>
                </a:solidFill>
                <a:latin typeface="Times New Roman" panose="02020603050405020304" pitchFamily="18" charset="0"/>
                <a:ea typeface="楷体_GB2312" pitchFamily="49" charset="-122"/>
              </a:rPr>
              <a:t>D </a:t>
            </a:r>
            <a:r>
              <a:rPr lang="zh-CN" altLang="en-US" sz="2400">
                <a:solidFill>
                  <a:srgbClr val="000066"/>
                </a:solidFill>
                <a:latin typeface="Times New Roman" panose="02020603050405020304" pitchFamily="18" charset="0"/>
                <a:ea typeface="楷体_GB2312" pitchFamily="49" charset="-122"/>
              </a:rPr>
              <a:t>送入主锁存器。</a:t>
            </a:r>
          </a:p>
        </p:txBody>
      </p:sp>
      <p:sp>
        <p:nvSpPr>
          <p:cNvPr id="425991" name="Text Box 7"/>
          <p:cNvSpPr txBox="1">
            <a:spLocks noChangeArrowheads="1"/>
          </p:cNvSpPr>
          <p:nvPr/>
        </p:nvSpPr>
        <p:spPr bwMode="auto">
          <a:xfrm>
            <a:off x="539750" y="5780088"/>
            <a:ext cx="8307388" cy="457200"/>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sz="2400">
                <a:solidFill>
                  <a:srgbClr val="000066"/>
                </a:solidFill>
                <a:latin typeface="Times New Roman" panose="02020603050405020304" pitchFamily="18" charset="0"/>
                <a:ea typeface="楷体_GB2312" pitchFamily="49" charset="-122"/>
              </a:rPr>
              <a:t>TG</a:t>
            </a:r>
            <a:r>
              <a:rPr lang="en-US" altLang="zh-CN" sz="2400" baseline="-30000">
                <a:solidFill>
                  <a:srgbClr val="000066"/>
                </a:solidFill>
                <a:latin typeface="Times New Roman" panose="02020603050405020304" pitchFamily="18" charset="0"/>
                <a:ea typeface="楷体_GB2312" pitchFamily="49" charset="-122"/>
              </a:rPr>
              <a:t>3</a:t>
            </a:r>
            <a:r>
              <a:rPr lang="zh-CN" altLang="en-US" sz="2400">
                <a:solidFill>
                  <a:srgbClr val="000066"/>
                </a:solidFill>
                <a:latin typeface="Times New Roman" panose="02020603050405020304" pitchFamily="18" charset="0"/>
                <a:ea typeface="楷体_GB2312" pitchFamily="49" charset="-122"/>
              </a:rPr>
              <a:t>断开，</a:t>
            </a:r>
            <a:r>
              <a:rPr lang="en-US" altLang="zh-CN" sz="2400">
                <a:solidFill>
                  <a:srgbClr val="000066"/>
                </a:solidFill>
                <a:latin typeface="Times New Roman" panose="02020603050405020304" pitchFamily="18" charset="0"/>
                <a:ea typeface="楷体_GB2312" pitchFamily="49" charset="-122"/>
              </a:rPr>
              <a:t>TG</a:t>
            </a:r>
            <a:r>
              <a:rPr lang="en-US" altLang="zh-CN" sz="2400" baseline="-30000">
                <a:solidFill>
                  <a:srgbClr val="000066"/>
                </a:solidFill>
                <a:latin typeface="Times New Roman" panose="02020603050405020304" pitchFamily="18" charset="0"/>
                <a:ea typeface="楷体_GB2312" pitchFamily="49" charset="-122"/>
              </a:rPr>
              <a:t>4</a:t>
            </a:r>
            <a:r>
              <a:rPr lang="zh-CN" altLang="en-US" sz="2400">
                <a:solidFill>
                  <a:srgbClr val="000066"/>
                </a:solidFill>
                <a:latin typeface="Times New Roman" panose="02020603050405020304" pitchFamily="18" charset="0"/>
                <a:ea typeface="楷体_GB2312" pitchFamily="49" charset="-122"/>
              </a:rPr>
              <a:t>导通</a:t>
            </a:r>
            <a:r>
              <a:rPr lang="en-US" altLang="zh-CN" sz="2400">
                <a:solidFill>
                  <a:srgbClr val="000066"/>
                </a:solidFill>
                <a:latin typeface="Times New Roman" panose="02020603050405020304" pitchFamily="18" charset="0"/>
                <a:ea typeface="楷体_GB2312" pitchFamily="49" charset="-122"/>
              </a:rPr>
              <a:t>——</a:t>
            </a:r>
            <a:r>
              <a:rPr lang="zh-CN" altLang="en-US" sz="2400">
                <a:solidFill>
                  <a:srgbClr val="000066"/>
                </a:solidFill>
                <a:latin typeface="Times New Roman" panose="02020603050405020304" pitchFamily="18" charset="0"/>
                <a:ea typeface="楷体_GB2312" pitchFamily="49" charset="-122"/>
              </a:rPr>
              <a:t>从锁存器维持在原来的状态不变。 </a:t>
            </a:r>
          </a:p>
        </p:txBody>
      </p:sp>
      <p:sp>
        <p:nvSpPr>
          <p:cNvPr id="425992" name="Rectangle 8"/>
          <p:cNvSpPr>
            <a:spLocks noChangeArrowheads="1"/>
          </p:cNvSpPr>
          <p:nvPr/>
        </p:nvSpPr>
        <p:spPr bwMode="auto">
          <a:xfrm>
            <a:off x="755650" y="1847850"/>
            <a:ext cx="1755775" cy="457200"/>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zh-CN" sz="2400">
                <a:solidFill>
                  <a:srgbClr val="000066"/>
                </a:solidFill>
                <a:latin typeface="Times New Roman" panose="02020603050405020304" pitchFamily="18" charset="0"/>
                <a:ea typeface="楷体_GB2312" pitchFamily="49" charset="-122"/>
              </a:rPr>
              <a:t>(1) CP=0</a:t>
            </a:r>
            <a:r>
              <a:rPr lang="zh-CN" altLang="en-US" sz="2400">
                <a:solidFill>
                  <a:srgbClr val="000066"/>
                </a:solidFill>
                <a:latin typeface="Times New Roman" panose="02020603050405020304" pitchFamily="18" charset="0"/>
                <a:ea typeface="楷体_GB2312" pitchFamily="49" charset="-122"/>
              </a:rPr>
              <a:t>时</a:t>
            </a:r>
            <a:r>
              <a:rPr lang="en-US" altLang="zh-CN" sz="2400">
                <a:solidFill>
                  <a:srgbClr val="000066"/>
                </a:solidFill>
                <a:latin typeface="Times New Roman" panose="02020603050405020304" pitchFamily="18" charset="0"/>
                <a:ea typeface="楷体_GB2312" pitchFamily="49" charset="-122"/>
              </a:rPr>
              <a:t>:</a:t>
            </a:r>
          </a:p>
        </p:txBody>
      </p:sp>
      <p:graphicFrame>
        <p:nvGraphicFramePr>
          <p:cNvPr id="425993" name="Object 9"/>
          <p:cNvGraphicFramePr>
            <a:graphicFrameLocks noChangeAspect="1"/>
          </p:cNvGraphicFramePr>
          <p:nvPr/>
        </p:nvGraphicFramePr>
        <p:xfrm>
          <a:off x="3422650" y="1341438"/>
          <a:ext cx="5254625" cy="2946400"/>
        </p:xfrm>
        <a:graphic>
          <a:graphicData uri="http://schemas.openxmlformats.org/presentationml/2006/ole">
            <mc:AlternateContent xmlns:mc="http://schemas.openxmlformats.org/markup-compatibility/2006">
              <mc:Choice xmlns:v="urn:schemas-microsoft-com:vml" Requires="v">
                <p:oleObj spid="_x0000_s29704" name="图片" r:id="rId3" imgW="3209760" imgH="1838160" progId="Word.Picture.8">
                  <p:embed/>
                </p:oleObj>
              </mc:Choice>
              <mc:Fallback>
                <p:oleObj name="图片" r:id="rId3" imgW="3209760" imgH="1838160" progId="Word.Picture.8">
                  <p:embed/>
                  <p:pic>
                    <p:nvPicPr>
                      <p:cNvPr id="425993"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2650" y="1341438"/>
                        <a:ext cx="5254625" cy="2946400"/>
                      </a:xfrm>
                      <a:prstGeom prst="rect">
                        <a:avLst/>
                      </a:prstGeom>
                      <a:solidFill>
                        <a:schemeClr val="bg1"/>
                      </a:solidFill>
                      <a:ln w="12700">
                        <a:solidFill>
                          <a:srgbClr val="3399FF"/>
                        </a:solidFill>
                        <a:miter lim="800000"/>
                        <a:headEnd/>
                        <a:tailEnd/>
                      </a:ln>
                    </p:spPr>
                  </p:pic>
                </p:oleObj>
              </mc:Fallback>
            </mc:AlternateContent>
          </a:graphicData>
        </a:graphic>
      </p:graphicFrame>
      <p:grpSp>
        <p:nvGrpSpPr>
          <p:cNvPr id="425998" name="Group 14"/>
          <p:cNvGrpSpPr>
            <a:grpSpLocks/>
          </p:cNvGrpSpPr>
          <p:nvPr/>
        </p:nvGrpSpPr>
        <p:grpSpPr bwMode="auto">
          <a:xfrm>
            <a:off x="863600" y="2387600"/>
            <a:ext cx="2339975" cy="609600"/>
            <a:chOff x="4286" y="822"/>
            <a:chExt cx="1474" cy="384"/>
          </a:xfrm>
        </p:grpSpPr>
        <p:graphicFrame>
          <p:nvGraphicFramePr>
            <p:cNvPr id="425999" name="Object 15"/>
            <p:cNvGraphicFramePr>
              <a:graphicFrameLocks noChangeAspect="1"/>
            </p:cNvGraphicFramePr>
            <p:nvPr/>
          </p:nvGraphicFramePr>
          <p:xfrm>
            <a:off x="4309" y="822"/>
            <a:ext cx="207" cy="266"/>
          </p:xfrm>
          <a:graphic>
            <a:graphicData uri="http://schemas.openxmlformats.org/presentationml/2006/ole">
              <mc:AlternateContent xmlns:mc="http://schemas.openxmlformats.org/markup-compatibility/2006">
                <mc:Choice xmlns:v="urn:schemas-microsoft-com:vml" Requires="v">
                  <p:oleObj spid="_x0000_s29705" name="公式" r:id="rId5" imgW="164957" imgH="203024" progId="Equation.3">
                    <p:embed/>
                  </p:oleObj>
                </mc:Choice>
                <mc:Fallback>
                  <p:oleObj name="公式" r:id="rId5" imgW="164957" imgH="203024" progId="Equation.3">
                    <p:embed/>
                    <p:pic>
                      <p:nvPicPr>
                        <p:cNvPr id="425999" name="Object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09" y="822"/>
                          <a:ext cx="207" cy="26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26000" name="Rectangle 16"/>
            <p:cNvSpPr>
              <a:spLocks noChangeArrowheads="1"/>
            </p:cNvSpPr>
            <p:nvPr/>
          </p:nvSpPr>
          <p:spPr bwMode="auto">
            <a:xfrm>
              <a:off x="4286" y="822"/>
              <a:ext cx="1474"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altLang="zh-CN" sz="2400">
                  <a:latin typeface="Times New Roman" panose="02020603050405020304" pitchFamily="18" charset="0"/>
                  <a:ea typeface="楷体_GB2312" pitchFamily="49" charset="-122"/>
                  <a:cs typeface="Times New Roman" panose="02020603050405020304" pitchFamily="18" charset="0"/>
                </a:rPr>
                <a:t>     </a:t>
              </a:r>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=1</a:t>
              </a:r>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a:t>
              </a:r>
              <a:r>
                <a:rPr lang="en-US" altLang="zh-CN" sz="2400" i="1">
                  <a:solidFill>
                    <a:srgbClr val="000066"/>
                  </a:solidFill>
                  <a:latin typeface="Times New Roman" panose="02020603050405020304" pitchFamily="18" charset="0"/>
                  <a:ea typeface="楷体_GB2312" pitchFamily="49" charset="-122"/>
                  <a:cs typeface="Times New Roman" panose="02020603050405020304" pitchFamily="18" charset="0"/>
                </a:rPr>
                <a:t>C</a:t>
              </a:r>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=0</a:t>
              </a:r>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a:t>
              </a:r>
            </a:p>
            <a:p>
              <a:pPr algn="l"/>
              <a:endParaRPr lang="en-US" altLang="zh-CN" sz="1000" b="0">
                <a:solidFill>
                  <a:srgbClr val="000066"/>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endParaRPr>
            </a:p>
          </p:txBody>
        </p:sp>
      </p:grpSp>
      <p:sp>
        <p:nvSpPr>
          <p:cNvPr id="426001" name="Rectangle 17"/>
          <p:cNvSpPr>
            <a:spLocks noChangeArrowheads="1"/>
          </p:cNvSpPr>
          <p:nvPr/>
        </p:nvSpPr>
        <p:spPr bwMode="auto">
          <a:xfrm>
            <a:off x="3770313" y="5276850"/>
            <a:ext cx="51482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altLang="zh-CN" sz="2400" i="1">
                <a:solidFill>
                  <a:srgbClr val="000066"/>
                </a:solidFill>
                <a:latin typeface="Times New Roman" panose="02020603050405020304" pitchFamily="18" charset="0"/>
                <a:ea typeface="楷体_GB2312" pitchFamily="49" charset="-122"/>
                <a:cs typeface="Times New Roman" panose="02020603050405020304" pitchFamily="18" charset="0"/>
              </a:rPr>
              <a:t>Q</a:t>
            </a:r>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a:t>
            </a:r>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跟随</a:t>
            </a:r>
            <a:r>
              <a:rPr lang="en-US" altLang="zh-CN" sz="2400" i="1">
                <a:solidFill>
                  <a:srgbClr val="000066"/>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D</a:t>
            </a:r>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端的状态变化，使</a:t>
            </a:r>
            <a:r>
              <a:rPr lang="en-US" altLang="zh-CN" sz="2400" i="1">
                <a:solidFill>
                  <a:srgbClr val="000066"/>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Q</a:t>
            </a:r>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a:t>
            </a:r>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a:t>
            </a:r>
            <a:r>
              <a:rPr lang="en-US" altLang="zh-CN" sz="2400" i="1">
                <a:solidFill>
                  <a:srgbClr val="000066"/>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D</a:t>
            </a:r>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a:t>
            </a:r>
            <a:r>
              <a:rPr lang="zh-CN" altLang="en-US" sz="1100" b="0">
                <a:solidFill>
                  <a:srgbClr val="000066"/>
                </a:solidFill>
                <a:latin typeface="Tahoma" panose="020B0604030504040204" pitchFamily="34" charset="0"/>
                <a:ea typeface="楷体_GB2312" pitchFamily="49" charset="-122"/>
                <a:cs typeface="Times New Roman" panose="02020603050405020304" pitchFamily="18" charset="0"/>
                <a:sym typeface="Symbol" panose="05050102010706020507" pitchFamily="18" charset="2"/>
              </a:rPr>
              <a:t> </a:t>
            </a:r>
            <a:endParaRPr lang="zh-CN" altLang="en-US" sz="1000" b="0">
              <a:solidFill>
                <a:srgbClr val="000066"/>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endParaRPr>
          </a:p>
        </p:txBody>
      </p:sp>
      <p:graphicFrame>
        <p:nvGraphicFramePr>
          <p:cNvPr id="426002" name="Object 18"/>
          <p:cNvGraphicFramePr>
            <a:graphicFrameLocks noChangeAspect="1"/>
          </p:cNvGraphicFramePr>
          <p:nvPr/>
        </p:nvGraphicFramePr>
        <p:xfrm>
          <a:off x="466725" y="3141663"/>
          <a:ext cx="2203450" cy="804862"/>
        </p:xfrm>
        <a:graphic>
          <a:graphicData uri="http://schemas.openxmlformats.org/presentationml/2006/ole">
            <mc:AlternateContent xmlns:mc="http://schemas.openxmlformats.org/markup-compatibility/2006">
              <mc:Choice xmlns:v="urn:schemas-microsoft-com:vml" Requires="v">
                <p:oleObj spid="_x0000_s29706" name="图片" r:id="rId7" imgW="1276200" imgH="476280" progId="Word.Picture.8">
                  <p:embed/>
                </p:oleObj>
              </mc:Choice>
              <mc:Fallback>
                <p:oleObj name="图片" r:id="rId7" imgW="1276200" imgH="476280" progId="Word.Picture.8">
                  <p:embed/>
                  <p:pic>
                    <p:nvPicPr>
                      <p:cNvPr id="426002" name="Object 1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6725" y="3141663"/>
                        <a:ext cx="2203450" cy="804862"/>
                      </a:xfrm>
                      <a:prstGeom prst="rect">
                        <a:avLst/>
                      </a:prstGeom>
                      <a:solidFill>
                        <a:schemeClr val="bg1"/>
                      </a:solidFill>
                      <a:ln w="12700">
                        <a:solidFill>
                          <a:srgbClr val="3399FF"/>
                        </a:solidFill>
                        <a:miter lim="800000"/>
                        <a:headEnd/>
                        <a:tailEnd/>
                      </a:ln>
                    </p:spPr>
                  </p:pic>
                </p:oleObj>
              </mc:Fallback>
            </mc:AlternateContent>
          </a:graphicData>
        </a:graphic>
      </p:graphicFrame>
      <p:grpSp>
        <p:nvGrpSpPr>
          <p:cNvPr id="426151" name="Group 167"/>
          <p:cNvGrpSpPr>
            <a:grpSpLocks/>
          </p:cNvGrpSpPr>
          <p:nvPr/>
        </p:nvGrpSpPr>
        <p:grpSpPr bwMode="auto">
          <a:xfrm>
            <a:off x="3995738" y="1844675"/>
            <a:ext cx="3529012" cy="1416050"/>
            <a:chOff x="2517" y="1162"/>
            <a:chExt cx="2223" cy="892"/>
          </a:xfrm>
        </p:grpSpPr>
        <p:sp>
          <p:nvSpPr>
            <p:cNvPr id="425995" name="AutoShape 11"/>
            <p:cNvSpPr>
              <a:spLocks noChangeArrowheads="1"/>
            </p:cNvSpPr>
            <p:nvPr/>
          </p:nvSpPr>
          <p:spPr bwMode="auto">
            <a:xfrm>
              <a:off x="2880" y="1616"/>
              <a:ext cx="499" cy="393"/>
            </a:xfrm>
            <a:prstGeom prst="roundRect">
              <a:avLst>
                <a:gd name="adj" fmla="val 16667"/>
              </a:avLst>
            </a:prstGeom>
            <a:noFill/>
            <a:ln w="28575" algn="ctr">
              <a:solidFill>
                <a:srgbClr val="FF0066"/>
              </a:solidFill>
              <a:prstDash val="dash"/>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5997" name="AutoShape 13"/>
            <p:cNvSpPr>
              <a:spLocks noChangeArrowheads="1"/>
            </p:cNvSpPr>
            <p:nvPr/>
          </p:nvSpPr>
          <p:spPr bwMode="auto">
            <a:xfrm>
              <a:off x="4332" y="1661"/>
              <a:ext cx="408" cy="393"/>
            </a:xfrm>
            <a:prstGeom prst="roundRect">
              <a:avLst>
                <a:gd name="adj" fmla="val 16667"/>
              </a:avLst>
            </a:prstGeom>
            <a:noFill/>
            <a:ln w="28575" algn="ctr">
              <a:solidFill>
                <a:srgbClr val="000066"/>
              </a:solidFill>
              <a:prstDash val="dash"/>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6149" name="AutoShape 165"/>
            <p:cNvSpPr>
              <a:spLocks noChangeArrowheads="1"/>
            </p:cNvSpPr>
            <p:nvPr/>
          </p:nvSpPr>
          <p:spPr bwMode="auto">
            <a:xfrm>
              <a:off x="2517" y="1162"/>
              <a:ext cx="408" cy="393"/>
            </a:xfrm>
            <a:prstGeom prst="roundRect">
              <a:avLst>
                <a:gd name="adj" fmla="val 16667"/>
              </a:avLst>
            </a:prstGeom>
            <a:noFill/>
            <a:ln w="28575" algn="ctr">
              <a:solidFill>
                <a:srgbClr val="000066"/>
              </a:solidFill>
              <a:prstDash val="dash"/>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6150" name="AutoShape 166"/>
            <p:cNvSpPr>
              <a:spLocks noChangeArrowheads="1"/>
            </p:cNvSpPr>
            <p:nvPr/>
          </p:nvSpPr>
          <p:spPr bwMode="auto">
            <a:xfrm>
              <a:off x="3923" y="1162"/>
              <a:ext cx="499" cy="393"/>
            </a:xfrm>
            <a:prstGeom prst="roundRect">
              <a:avLst>
                <a:gd name="adj" fmla="val 16667"/>
              </a:avLst>
            </a:prstGeom>
            <a:noFill/>
            <a:ln w="28575" algn="ctr">
              <a:solidFill>
                <a:srgbClr val="FF0066"/>
              </a:solidFill>
              <a:prstDash val="dash"/>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Tree>
    <p:extLst>
      <p:ext uri="{BB962C8B-B14F-4D97-AF65-F5344CB8AC3E}">
        <p14:creationId xmlns:p14="http://schemas.microsoft.com/office/powerpoint/2010/main" val="35265458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2615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8" presetClass="entr" presetSubtype="6" fill="hold" grpId="0" nodeType="clickEffect">
                                  <p:stCondLst>
                                    <p:cond delay="0"/>
                                  </p:stCondLst>
                                  <p:childTnLst>
                                    <p:set>
                                      <p:cBhvr>
                                        <p:cTn id="10" dur="1" fill="hold">
                                          <p:stCondLst>
                                            <p:cond delay="0"/>
                                          </p:stCondLst>
                                        </p:cTn>
                                        <p:tgtEl>
                                          <p:spTgt spid="425990"/>
                                        </p:tgtEl>
                                        <p:attrNameLst>
                                          <p:attrName>style.visibility</p:attrName>
                                        </p:attrNameLst>
                                      </p:cBhvr>
                                      <p:to>
                                        <p:strVal val="visible"/>
                                      </p:to>
                                    </p:set>
                                    <p:animEffect transition="in" filter="strips(downRight)">
                                      <p:cBhvr>
                                        <p:cTn id="11" dur="500"/>
                                        <p:tgtEl>
                                          <p:spTgt spid="425990"/>
                                        </p:tgtEl>
                                      </p:cBhvr>
                                    </p:animEffect>
                                  </p:childTnLst>
                                </p:cTn>
                              </p:par>
                              <p:par>
                                <p:cTn id="12" presetID="18" presetClass="entr" presetSubtype="6" fill="hold" grpId="0" nodeType="withEffect">
                                  <p:stCondLst>
                                    <p:cond delay="0"/>
                                  </p:stCondLst>
                                  <p:childTnLst>
                                    <p:set>
                                      <p:cBhvr>
                                        <p:cTn id="13" dur="1" fill="hold">
                                          <p:stCondLst>
                                            <p:cond delay="0"/>
                                          </p:stCondLst>
                                        </p:cTn>
                                        <p:tgtEl>
                                          <p:spTgt spid="426001"/>
                                        </p:tgtEl>
                                        <p:attrNameLst>
                                          <p:attrName>style.visibility</p:attrName>
                                        </p:attrNameLst>
                                      </p:cBhvr>
                                      <p:to>
                                        <p:strVal val="visible"/>
                                      </p:to>
                                    </p:set>
                                    <p:animEffect transition="in" filter="strips(downRight)">
                                      <p:cBhvr>
                                        <p:cTn id="14" dur="500"/>
                                        <p:tgtEl>
                                          <p:spTgt spid="426001"/>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8" presetClass="entr" presetSubtype="6" fill="hold" nodeType="clickEffect">
                                  <p:stCondLst>
                                    <p:cond delay="0"/>
                                  </p:stCondLst>
                                  <p:childTnLst>
                                    <p:set>
                                      <p:cBhvr>
                                        <p:cTn id="18" dur="1" fill="hold">
                                          <p:stCondLst>
                                            <p:cond delay="0"/>
                                          </p:stCondLst>
                                        </p:cTn>
                                        <p:tgtEl>
                                          <p:spTgt spid="425991">
                                            <p:txEl>
                                              <p:pRg st="0" end="0"/>
                                            </p:txEl>
                                          </p:spTgt>
                                        </p:tgtEl>
                                        <p:attrNameLst>
                                          <p:attrName>style.visibility</p:attrName>
                                        </p:attrNameLst>
                                      </p:cBhvr>
                                      <p:to>
                                        <p:strVal val="visible"/>
                                      </p:to>
                                    </p:set>
                                    <p:animEffect transition="in" filter="strips(downRight)">
                                      <p:cBhvr>
                                        <p:cTn id="19" dur="500"/>
                                        <p:tgtEl>
                                          <p:spTgt spid="4259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5990" grpId="0"/>
      <p:bldP spid="42600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Text Box 2"/>
          <p:cNvSpPr txBox="1">
            <a:spLocks noChangeArrowheads="1"/>
          </p:cNvSpPr>
          <p:nvPr/>
        </p:nvSpPr>
        <p:spPr bwMode="auto">
          <a:xfrm>
            <a:off x="1403350" y="584200"/>
            <a:ext cx="2124075" cy="457200"/>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sz="2400">
                <a:solidFill>
                  <a:srgbClr val="000066"/>
                </a:solidFill>
                <a:latin typeface="Times New Roman" panose="02020603050405020304" pitchFamily="18" charset="0"/>
                <a:ea typeface="楷体_GB2312" pitchFamily="49" charset="-122"/>
              </a:rPr>
              <a:t>2. </a:t>
            </a:r>
            <a:r>
              <a:rPr lang="zh-CN" altLang="en-US" sz="2400">
                <a:solidFill>
                  <a:srgbClr val="000066"/>
                </a:solidFill>
                <a:latin typeface="Times New Roman" panose="02020603050405020304" pitchFamily="18" charset="0"/>
                <a:ea typeface="楷体_GB2312" pitchFamily="49" charset="-122"/>
              </a:rPr>
              <a:t>工作原理</a:t>
            </a:r>
          </a:p>
        </p:txBody>
      </p:sp>
      <p:sp>
        <p:nvSpPr>
          <p:cNvPr id="427011" name="Rectangle 3"/>
          <p:cNvSpPr>
            <a:spLocks noChangeArrowheads="1"/>
          </p:cNvSpPr>
          <p:nvPr/>
        </p:nvSpPr>
        <p:spPr bwMode="auto">
          <a:xfrm>
            <a:off x="611188" y="1341438"/>
            <a:ext cx="2749550" cy="457200"/>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zh-CN" sz="2400">
                <a:solidFill>
                  <a:srgbClr val="000066"/>
                </a:solidFill>
                <a:latin typeface="Times New Roman" panose="02020603050405020304" pitchFamily="18" charset="0"/>
                <a:ea typeface="楷体_GB2312" pitchFamily="49" charset="-122"/>
              </a:rPr>
              <a:t>(2) CP</a:t>
            </a:r>
            <a:r>
              <a:rPr lang="zh-CN" altLang="en-US" sz="2400">
                <a:solidFill>
                  <a:srgbClr val="000066"/>
                </a:solidFill>
                <a:latin typeface="Tahoma" panose="020B0604030504040204" pitchFamily="34" charset="0"/>
                <a:ea typeface="楷体_GB2312" pitchFamily="49" charset="-122"/>
              </a:rPr>
              <a:t>由</a:t>
            </a:r>
            <a:r>
              <a:rPr lang="en-US" altLang="zh-CN" sz="2400">
                <a:solidFill>
                  <a:srgbClr val="000066"/>
                </a:solidFill>
                <a:latin typeface="Times New Roman" panose="02020603050405020304" pitchFamily="18" charset="0"/>
                <a:ea typeface="楷体_GB2312" pitchFamily="49" charset="-122"/>
              </a:rPr>
              <a:t>0</a:t>
            </a:r>
            <a:r>
              <a:rPr lang="zh-CN" altLang="en-US" sz="2400">
                <a:solidFill>
                  <a:srgbClr val="000066"/>
                </a:solidFill>
                <a:latin typeface="Times New Roman" panose="02020603050405020304" pitchFamily="18" charset="0"/>
                <a:ea typeface="楷体_GB2312" pitchFamily="49" charset="-122"/>
              </a:rPr>
              <a:t>跳变到</a:t>
            </a:r>
            <a:r>
              <a:rPr lang="en-US" altLang="zh-CN" sz="2400">
                <a:solidFill>
                  <a:srgbClr val="000066"/>
                </a:solidFill>
                <a:latin typeface="Times New Roman" panose="02020603050405020304" pitchFamily="18" charset="0"/>
                <a:ea typeface="楷体_GB2312" pitchFamily="49" charset="-122"/>
              </a:rPr>
              <a:t>1</a:t>
            </a:r>
            <a:r>
              <a:rPr lang="en-US" altLang="zh-CN" sz="2400" b="0">
                <a:solidFill>
                  <a:srgbClr val="000066"/>
                </a:solidFill>
                <a:latin typeface="Tahoma" panose="020B0604030504040204" pitchFamily="34" charset="0"/>
                <a:ea typeface="楷体_GB2312" pitchFamily="49" charset="-122"/>
              </a:rPr>
              <a:t> </a:t>
            </a:r>
            <a:r>
              <a:rPr lang="en-US" altLang="zh-CN" sz="2400">
                <a:solidFill>
                  <a:srgbClr val="000066"/>
                </a:solidFill>
                <a:latin typeface="Times New Roman" panose="02020603050405020304" pitchFamily="18" charset="0"/>
                <a:ea typeface="楷体_GB2312" pitchFamily="49" charset="-122"/>
              </a:rPr>
              <a:t>:</a:t>
            </a:r>
          </a:p>
        </p:txBody>
      </p:sp>
      <p:graphicFrame>
        <p:nvGraphicFramePr>
          <p:cNvPr id="427012" name="Object 4"/>
          <p:cNvGraphicFramePr>
            <a:graphicFrameLocks noChangeAspect="1"/>
          </p:cNvGraphicFramePr>
          <p:nvPr/>
        </p:nvGraphicFramePr>
        <p:xfrm>
          <a:off x="3567113" y="1412875"/>
          <a:ext cx="5110162" cy="2865438"/>
        </p:xfrm>
        <a:graphic>
          <a:graphicData uri="http://schemas.openxmlformats.org/presentationml/2006/ole">
            <mc:AlternateContent xmlns:mc="http://schemas.openxmlformats.org/markup-compatibility/2006">
              <mc:Choice xmlns:v="urn:schemas-microsoft-com:vml" Requires="v">
                <p:oleObj spid="_x0000_s30728" name="图片" r:id="rId3" imgW="3209760" imgH="1838160" progId="Word.Picture.8">
                  <p:embed/>
                </p:oleObj>
              </mc:Choice>
              <mc:Fallback>
                <p:oleObj name="图片" r:id="rId3" imgW="3209760" imgH="1838160" progId="Word.Picture.8">
                  <p:embed/>
                  <p:pic>
                    <p:nvPicPr>
                      <p:cNvPr id="42701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7113" y="1412875"/>
                        <a:ext cx="5110162" cy="2865438"/>
                      </a:xfrm>
                      <a:prstGeom prst="rect">
                        <a:avLst/>
                      </a:prstGeom>
                      <a:solidFill>
                        <a:schemeClr val="bg1"/>
                      </a:solidFill>
                      <a:ln w="9525">
                        <a:solidFill>
                          <a:srgbClr val="3399FF"/>
                        </a:solidFill>
                        <a:miter lim="800000"/>
                        <a:headEnd/>
                        <a:tailEnd/>
                      </a:ln>
                    </p:spPr>
                  </p:pic>
                </p:oleObj>
              </mc:Fallback>
            </mc:AlternateContent>
          </a:graphicData>
        </a:graphic>
      </p:graphicFrame>
      <p:grpSp>
        <p:nvGrpSpPr>
          <p:cNvPr id="427028" name="Group 20"/>
          <p:cNvGrpSpPr>
            <a:grpSpLocks/>
          </p:cNvGrpSpPr>
          <p:nvPr/>
        </p:nvGrpSpPr>
        <p:grpSpPr bwMode="auto">
          <a:xfrm>
            <a:off x="4143375" y="1930400"/>
            <a:ext cx="3381375" cy="1439863"/>
            <a:chOff x="2111" y="1344"/>
            <a:chExt cx="2130" cy="907"/>
          </a:xfrm>
        </p:grpSpPr>
        <p:sp>
          <p:nvSpPr>
            <p:cNvPr id="427013" name="AutoShape 5"/>
            <p:cNvSpPr>
              <a:spLocks noChangeArrowheads="1"/>
            </p:cNvSpPr>
            <p:nvPr/>
          </p:nvSpPr>
          <p:spPr bwMode="auto">
            <a:xfrm>
              <a:off x="2111" y="1344"/>
              <a:ext cx="406" cy="439"/>
            </a:xfrm>
            <a:prstGeom prst="roundRect">
              <a:avLst>
                <a:gd name="adj" fmla="val 16667"/>
              </a:avLst>
            </a:prstGeom>
            <a:noFill/>
            <a:ln w="28575" algn="ctr">
              <a:solidFill>
                <a:srgbClr val="FF0066"/>
              </a:solidFill>
              <a:prstDash val="dash"/>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zh-CN" sz="2400" b="0">
                <a:solidFill>
                  <a:srgbClr val="000066"/>
                </a:solidFill>
                <a:latin typeface="Tahoma" panose="020B0604030504040204" pitchFamily="34" charset="0"/>
                <a:ea typeface="楷体_GB2312" pitchFamily="49" charset="-122"/>
              </a:endParaRPr>
            </a:p>
          </p:txBody>
        </p:sp>
        <p:sp>
          <p:nvSpPr>
            <p:cNvPr id="427014" name="AutoShape 6"/>
            <p:cNvSpPr>
              <a:spLocks noChangeArrowheads="1"/>
            </p:cNvSpPr>
            <p:nvPr/>
          </p:nvSpPr>
          <p:spPr bwMode="auto">
            <a:xfrm>
              <a:off x="2449" y="1797"/>
              <a:ext cx="476" cy="363"/>
            </a:xfrm>
            <a:prstGeom prst="roundRect">
              <a:avLst>
                <a:gd name="adj" fmla="val 16667"/>
              </a:avLst>
            </a:prstGeom>
            <a:noFill/>
            <a:ln w="28575" algn="ctr">
              <a:solidFill>
                <a:srgbClr val="000066"/>
              </a:solidFill>
              <a:prstDash val="dash"/>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7015" name="AutoShape 7"/>
            <p:cNvSpPr>
              <a:spLocks noChangeArrowheads="1"/>
            </p:cNvSpPr>
            <p:nvPr/>
          </p:nvSpPr>
          <p:spPr bwMode="auto">
            <a:xfrm>
              <a:off x="3515" y="1344"/>
              <a:ext cx="408" cy="439"/>
            </a:xfrm>
            <a:prstGeom prst="roundRect">
              <a:avLst>
                <a:gd name="adj" fmla="val 16667"/>
              </a:avLst>
            </a:prstGeom>
            <a:noFill/>
            <a:ln w="28575" algn="ctr">
              <a:solidFill>
                <a:srgbClr val="000066"/>
              </a:solidFill>
              <a:prstDash val="dash"/>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7016" name="AutoShape 8"/>
            <p:cNvSpPr>
              <a:spLocks noChangeArrowheads="1"/>
            </p:cNvSpPr>
            <p:nvPr/>
          </p:nvSpPr>
          <p:spPr bwMode="auto">
            <a:xfrm>
              <a:off x="3833" y="1810"/>
              <a:ext cx="408" cy="441"/>
            </a:xfrm>
            <a:prstGeom prst="roundRect">
              <a:avLst>
                <a:gd name="adj" fmla="val 16667"/>
              </a:avLst>
            </a:prstGeom>
            <a:noFill/>
            <a:ln w="28575" algn="ctr">
              <a:solidFill>
                <a:srgbClr val="FF0066"/>
              </a:solidFill>
              <a:prstDash val="dash"/>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427017" name="Group 9"/>
          <p:cNvGrpSpPr>
            <a:grpSpLocks/>
          </p:cNvGrpSpPr>
          <p:nvPr/>
        </p:nvGrpSpPr>
        <p:grpSpPr bwMode="auto">
          <a:xfrm>
            <a:off x="755650" y="1989138"/>
            <a:ext cx="2339975" cy="609600"/>
            <a:chOff x="4286" y="822"/>
            <a:chExt cx="1474" cy="384"/>
          </a:xfrm>
        </p:grpSpPr>
        <p:graphicFrame>
          <p:nvGraphicFramePr>
            <p:cNvPr id="427018" name="Object 10"/>
            <p:cNvGraphicFramePr>
              <a:graphicFrameLocks noChangeAspect="1"/>
            </p:cNvGraphicFramePr>
            <p:nvPr/>
          </p:nvGraphicFramePr>
          <p:xfrm>
            <a:off x="4309" y="822"/>
            <a:ext cx="207" cy="266"/>
          </p:xfrm>
          <a:graphic>
            <a:graphicData uri="http://schemas.openxmlformats.org/presentationml/2006/ole">
              <mc:AlternateContent xmlns:mc="http://schemas.openxmlformats.org/markup-compatibility/2006">
                <mc:Choice xmlns:v="urn:schemas-microsoft-com:vml" Requires="v">
                  <p:oleObj spid="_x0000_s30729" name="公式" r:id="rId5" imgW="164957" imgH="203024" progId="Equation.3">
                    <p:embed/>
                  </p:oleObj>
                </mc:Choice>
                <mc:Fallback>
                  <p:oleObj name="公式" r:id="rId5" imgW="164957" imgH="203024" progId="Equation.3">
                    <p:embed/>
                    <p:pic>
                      <p:nvPicPr>
                        <p:cNvPr id="427018"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09" y="822"/>
                          <a:ext cx="207" cy="26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27019" name="Rectangle 11"/>
            <p:cNvSpPr>
              <a:spLocks noChangeArrowheads="1"/>
            </p:cNvSpPr>
            <p:nvPr/>
          </p:nvSpPr>
          <p:spPr bwMode="auto">
            <a:xfrm>
              <a:off x="4286" y="822"/>
              <a:ext cx="1474"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altLang="zh-CN" sz="2400">
                  <a:latin typeface="Times New Roman" panose="02020603050405020304" pitchFamily="18" charset="0"/>
                  <a:ea typeface="楷体_GB2312" pitchFamily="49" charset="-122"/>
                  <a:cs typeface="Times New Roman" panose="02020603050405020304" pitchFamily="18" charset="0"/>
                </a:rPr>
                <a:t>     </a:t>
              </a:r>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=0</a:t>
              </a:r>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a:t>
              </a:r>
              <a:r>
                <a:rPr lang="en-US" altLang="zh-CN" sz="2400" i="1">
                  <a:solidFill>
                    <a:srgbClr val="000066"/>
                  </a:solidFill>
                  <a:latin typeface="Times New Roman" panose="02020603050405020304" pitchFamily="18" charset="0"/>
                  <a:ea typeface="楷体_GB2312" pitchFamily="49" charset="-122"/>
                  <a:cs typeface="Times New Roman" panose="02020603050405020304" pitchFamily="18" charset="0"/>
                </a:rPr>
                <a:t>C</a:t>
              </a:r>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=1</a:t>
              </a:r>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a:t>
              </a:r>
            </a:p>
            <a:p>
              <a:pPr algn="l"/>
              <a:endParaRPr lang="en-US" altLang="zh-CN" sz="1000" b="0">
                <a:solidFill>
                  <a:srgbClr val="000066"/>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endParaRPr>
            </a:p>
          </p:txBody>
        </p:sp>
      </p:grpSp>
      <p:graphicFrame>
        <p:nvGraphicFramePr>
          <p:cNvPr id="427020" name="Object 12"/>
          <p:cNvGraphicFramePr>
            <a:graphicFrameLocks noChangeAspect="1"/>
          </p:cNvGraphicFramePr>
          <p:nvPr/>
        </p:nvGraphicFramePr>
        <p:xfrm>
          <a:off x="684213" y="2852738"/>
          <a:ext cx="2203450" cy="804862"/>
        </p:xfrm>
        <a:graphic>
          <a:graphicData uri="http://schemas.openxmlformats.org/presentationml/2006/ole">
            <mc:AlternateContent xmlns:mc="http://schemas.openxmlformats.org/markup-compatibility/2006">
              <mc:Choice xmlns:v="urn:schemas-microsoft-com:vml" Requires="v">
                <p:oleObj spid="_x0000_s30730" name="图片" r:id="rId7" imgW="1276200" imgH="476280" progId="Word.Picture.8">
                  <p:embed/>
                </p:oleObj>
              </mc:Choice>
              <mc:Fallback>
                <p:oleObj name="图片" r:id="rId7" imgW="1276200" imgH="476280" progId="Word.Picture.8">
                  <p:embed/>
                  <p:pic>
                    <p:nvPicPr>
                      <p:cNvPr id="42702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4213" y="2852738"/>
                        <a:ext cx="2203450" cy="804862"/>
                      </a:xfrm>
                      <a:prstGeom prst="rect">
                        <a:avLst/>
                      </a:prstGeom>
                      <a:solidFill>
                        <a:schemeClr val="bg1"/>
                      </a:solidFill>
                      <a:ln w="9525">
                        <a:solidFill>
                          <a:srgbClr val="3399FF"/>
                        </a:solidFill>
                        <a:miter lim="800000"/>
                        <a:headEnd/>
                        <a:tailEnd/>
                      </a:ln>
                    </p:spPr>
                  </p:pic>
                </p:oleObj>
              </mc:Fallback>
            </mc:AlternateContent>
          </a:graphicData>
        </a:graphic>
      </p:graphicFrame>
      <p:sp>
        <p:nvSpPr>
          <p:cNvPr id="427024" name="Rectangle 16"/>
          <p:cNvSpPr>
            <a:spLocks noChangeArrowheads="1"/>
          </p:cNvSpPr>
          <p:nvPr/>
        </p:nvSpPr>
        <p:spPr bwMode="auto">
          <a:xfrm>
            <a:off x="576263" y="5875338"/>
            <a:ext cx="82232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zh-CN" altLang="en-US" sz="2400">
                <a:solidFill>
                  <a:srgbClr val="000066"/>
                </a:solidFill>
                <a:latin typeface="Times New Roman" panose="02020603050405020304" pitchFamily="18" charset="0"/>
                <a:ea typeface="楷体_GB2312" pitchFamily="49" charset="-122"/>
              </a:rPr>
              <a:t>触发器的状态仅仅取决于</a:t>
            </a:r>
            <a:r>
              <a:rPr lang="en-US" altLang="zh-CN" sz="2400" i="1">
                <a:solidFill>
                  <a:srgbClr val="000066"/>
                </a:solidFill>
                <a:latin typeface="Times New Roman" panose="02020603050405020304" pitchFamily="18" charset="0"/>
                <a:ea typeface="楷体_GB2312" pitchFamily="49" charset="-122"/>
              </a:rPr>
              <a:t>CP</a:t>
            </a:r>
            <a:r>
              <a:rPr lang="zh-CN" altLang="en-US" sz="2400">
                <a:solidFill>
                  <a:srgbClr val="000066"/>
                </a:solidFill>
                <a:latin typeface="Times New Roman" panose="02020603050405020304" pitchFamily="18" charset="0"/>
                <a:ea typeface="楷体_GB2312" pitchFamily="49" charset="-122"/>
              </a:rPr>
              <a:t>信号上升沿到达前瞬间的</a:t>
            </a:r>
            <a:r>
              <a:rPr lang="en-US" altLang="zh-CN" sz="2400" i="1">
                <a:solidFill>
                  <a:srgbClr val="000066"/>
                </a:solidFill>
                <a:latin typeface="Times New Roman" panose="02020603050405020304" pitchFamily="18" charset="0"/>
                <a:ea typeface="楷体_GB2312" pitchFamily="49" charset="-122"/>
              </a:rPr>
              <a:t>D</a:t>
            </a:r>
            <a:r>
              <a:rPr lang="zh-CN" altLang="en-US" sz="2400">
                <a:solidFill>
                  <a:srgbClr val="000066"/>
                </a:solidFill>
                <a:latin typeface="Times New Roman" panose="02020603050405020304" pitchFamily="18" charset="0"/>
                <a:ea typeface="楷体_GB2312" pitchFamily="49" charset="-122"/>
              </a:rPr>
              <a:t>信号 </a:t>
            </a:r>
          </a:p>
        </p:txBody>
      </p:sp>
      <p:sp>
        <p:nvSpPr>
          <p:cNvPr id="427026" name="Text Box 18"/>
          <p:cNvSpPr txBox="1">
            <a:spLocks noChangeArrowheads="1"/>
          </p:cNvSpPr>
          <p:nvPr/>
        </p:nvSpPr>
        <p:spPr bwMode="auto">
          <a:xfrm>
            <a:off x="765175" y="5300663"/>
            <a:ext cx="8307388" cy="457200"/>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sz="2400">
                <a:solidFill>
                  <a:srgbClr val="000066"/>
                </a:solidFill>
                <a:latin typeface="Times New Roman" panose="02020603050405020304" pitchFamily="18" charset="0"/>
                <a:ea typeface="楷体_GB2312" pitchFamily="49" charset="-122"/>
              </a:rPr>
              <a:t>TG</a:t>
            </a:r>
            <a:r>
              <a:rPr lang="en-US" altLang="zh-CN" sz="2400" baseline="-30000">
                <a:solidFill>
                  <a:srgbClr val="000066"/>
                </a:solidFill>
                <a:latin typeface="Times New Roman" panose="02020603050405020304" pitchFamily="18" charset="0"/>
                <a:ea typeface="楷体_GB2312" pitchFamily="49" charset="-122"/>
              </a:rPr>
              <a:t>3</a:t>
            </a:r>
            <a:r>
              <a:rPr lang="zh-CN" altLang="en-US" sz="2400">
                <a:solidFill>
                  <a:srgbClr val="000066"/>
                </a:solidFill>
                <a:latin typeface="Times New Roman" panose="02020603050405020304" pitchFamily="18" charset="0"/>
                <a:ea typeface="楷体_GB2312" pitchFamily="49" charset="-122"/>
              </a:rPr>
              <a:t>导通，</a:t>
            </a:r>
            <a:r>
              <a:rPr lang="en-US" altLang="zh-CN" sz="2400">
                <a:solidFill>
                  <a:srgbClr val="000066"/>
                </a:solidFill>
                <a:latin typeface="Times New Roman" panose="02020603050405020304" pitchFamily="18" charset="0"/>
                <a:ea typeface="楷体_GB2312" pitchFamily="49" charset="-122"/>
              </a:rPr>
              <a:t>TG</a:t>
            </a:r>
            <a:r>
              <a:rPr lang="en-US" altLang="zh-CN" sz="2400" baseline="-30000">
                <a:solidFill>
                  <a:srgbClr val="000066"/>
                </a:solidFill>
                <a:latin typeface="Times New Roman" panose="02020603050405020304" pitchFamily="18" charset="0"/>
                <a:ea typeface="楷体_GB2312" pitchFamily="49" charset="-122"/>
              </a:rPr>
              <a:t>4</a:t>
            </a:r>
            <a:r>
              <a:rPr lang="zh-CN" altLang="en-US" sz="2400">
                <a:solidFill>
                  <a:srgbClr val="000066"/>
                </a:solidFill>
                <a:latin typeface="Times New Roman" panose="02020603050405020304" pitchFamily="18" charset="0"/>
                <a:ea typeface="楷体_GB2312" pitchFamily="49" charset="-122"/>
              </a:rPr>
              <a:t>断开</a:t>
            </a:r>
            <a:r>
              <a:rPr lang="en-US" altLang="zh-CN" sz="2400">
                <a:solidFill>
                  <a:srgbClr val="000066"/>
                </a:solidFill>
                <a:latin typeface="Times New Roman" panose="02020603050405020304" pitchFamily="18" charset="0"/>
                <a:ea typeface="楷体_GB2312" pitchFamily="49" charset="-122"/>
              </a:rPr>
              <a:t>——</a:t>
            </a:r>
            <a:r>
              <a:rPr lang="zh-CN" altLang="en-US" sz="2400">
                <a:solidFill>
                  <a:srgbClr val="000066"/>
                </a:solidFill>
                <a:latin typeface="Times New Roman" panose="02020603050405020304" pitchFamily="18" charset="0"/>
                <a:ea typeface="楷体_GB2312" pitchFamily="49" charset="-122"/>
              </a:rPr>
              <a:t>从锁存器</a:t>
            </a:r>
            <a:r>
              <a:rPr lang="en-US" altLang="zh-CN" sz="2400" i="1">
                <a:solidFill>
                  <a:srgbClr val="000066"/>
                </a:solidFill>
                <a:latin typeface="Times New Roman" panose="02020603050405020304" pitchFamily="18" charset="0"/>
                <a:ea typeface="楷体_GB2312" pitchFamily="49" charset="-122"/>
              </a:rPr>
              <a:t>Q</a:t>
            </a:r>
            <a:r>
              <a:rPr lang="en-US" altLang="zh-CN" sz="2400">
                <a:solidFill>
                  <a:srgbClr val="000066"/>
                </a:solidFill>
                <a:latin typeface="Times New Roman" panose="02020603050405020304" pitchFamily="18" charset="0"/>
                <a:ea typeface="楷体_GB2312" pitchFamily="49" charset="-122"/>
                <a:sym typeface="Symbol" panose="05050102010706020507" pitchFamily="18" charset="2"/>
              </a:rPr>
              <a:t></a:t>
            </a:r>
            <a:r>
              <a:rPr lang="zh-CN" altLang="en-US" sz="2400">
                <a:solidFill>
                  <a:srgbClr val="000066"/>
                </a:solidFill>
                <a:latin typeface="Tahoma" panose="020B0604030504040204" pitchFamily="34" charset="0"/>
                <a:ea typeface="楷体_GB2312" pitchFamily="49" charset="-122"/>
                <a:sym typeface="Symbol" panose="05050102010706020507" pitchFamily="18" charset="2"/>
              </a:rPr>
              <a:t>的</a:t>
            </a:r>
            <a:r>
              <a:rPr lang="zh-CN" altLang="en-US" sz="2400">
                <a:solidFill>
                  <a:srgbClr val="000066"/>
                </a:solidFill>
                <a:latin typeface="Times New Roman" panose="02020603050405020304" pitchFamily="18" charset="0"/>
                <a:ea typeface="楷体_GB2312" pitchFamily="49" charset="-122"/>
              </a:rPr>
              <a:t>信号送</a:t>
            </a:r>
            <a:r>
              <a:rPr lang="en-US" altLang="zh-CN" sz="2400" i="1">
                <a:solidFill>
                  <a:srgbClr val="000066"/>
                </a:solidFill>
                <a:latin typeface="Times New Roman" panose="02020603050405020304" pitchFamily="18" charset="0"/>
                <a:ea typeface="楷体_GB2312" pitchFamily="49" charset="-122"/>
              </a:rPr>
              <a:t>Q</a:t>
            </a:r>
            <a:r>
              <a:rPr lang="zh-CN" altLang="en-US" sz="2400">
                <a:solidFill>
                  <a:srgbClr val="000066"/>
                </a:solidFill>
                <a:latin typeface="Times New Roman" panose="02020603050405020304" pitchFamily="18" charset="0"/>
                <a:ea typeface="楷体_GB2312" pitchFamily="49" charset="-122"/>
              </a:rPr>
              <a:t>端。</a:t>
            </a:r>
          </a:p>
        </p:txBody>
      </p:sp>
      <p:grpSp>
        <p:nvGrpSpPr>
          <p:cNvPr id="427029" name="Group 21"/>
          <p:cNvGrpSpPr>
            <a:grpSpLocks/>
          </p:cNvGrpSpPr>
          <p:nvPr/>
        </p:nvGrpSpPr>
        <p:grpSpPr bwMode="auto">
          <a:xfrm>
            <a:off x="801688" y="4292600"/>
            <a:ext cx="8018462" cy="936625"/>
            <a:chOff x="505" y="2977"/>
            <a:chExt cx="5051" cy="590"/>
          </a:xfrm>
        </p:grpSpPr>
        <p:sp>
          <p:nvSpPr>
            <p:cNvPr id="427025" name="Text Box 17"/>
            <p:cNvSpPr txBox="1">
              <a:spLocks noChangeArrowheads="1"/>
            </p:cNvSpPr>
            <p:nvPr/>
          </p:nvSpPr>
          <p:spPr bwMode="auto">
            <a:xfrm>
              <a:off x="505" y="2977"/>
              <a:ext cx="5051" cy="288"/>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sz="2400">
                  <a:solidFill>
                    <a:srgbClr val="000066"/>
                  </a:solidFill>
                  <a:latin typeface="Times New Roman" panose="02020603050405020304" pitchFamily="18" charset="0"/>
                  <a:ea typeface="楷体_GB2312" pitchFamily="49" charset="-122"/>
                </a:rPr>
                <a:t>TG</a:t>
              </a:r>
              <a:r>
                <a:rPr lang="en-US" altLang="zh-CN" sz="2400" baseline="-30000">
                  <a:solidFill>
                    <a:srgbClr val="000066"/>
                  </a:solidFill>
                  <a:latin typeface="Times New Roman" panose="02020603050405020304" pitchFamily="18" charset="0"/>
                  <a:ea typeface="楷体_GB2312" pitchFamily="49" charset="-122"/>
                </a:rPr>
                <a:t>1</a:t>
              </a:r>
              <a:r>
                <a:rPr lang="zh-CN" altLang="en-US" sz="2400">
                  <a:solidFill>
                    <a:srgbClr val="000066"/>
                  </a:solidFill>
                  <a:latin typeface="Times New Roman" panose="02020603050405020304" pitchFamily="18" charset="0"/>
                  <a:ea typeface="楷体_GB2312" pitchFamily="49" charset="-122"/>
                </a:rPr>
                <a:t>断开，</a:t>
              </a:r>
              <a:r>
                <a:rPr lang="en-US" altLang="zh-CN" sz="2400">
                  <a:solidFill>
                    <a:srgbClr val="000066"/>
                  </a:solidFill>
                  <a:latin typeface="Times New Roman" panose="02020603050405020304" pitchFamily="18" charset="0"/>
                  <a:ea typeface="楷体_GB2312" pitchFamily="49" charset="-122"/>
                </a:rPr>
                <a:t>TG</a:t>
              </a:r>
              <a:r>
                <a:rPr lang="en-US" altLang="zh-CN" sz="2400" baseline="-30000">
                  <a:solidFill>
                    <a:srgbClr val="000066"/>
                  </a:solidFill>
                  <a:latin typeface="Times New Roman" panose="02020603050405020304" pitchFamily="18" charset="0"/>
                  <a:ea typeface="楷体_GB2312" pitchFamily="49" charset="-122"/>
                </a:rPr>
                <a:t>2</a:t>
              </a:r>
              <a:r>
                <a:rPr lang="zh-CN" altLang="en-US" sz="2400">
                  <a:solidFill>
                    <a:srgbClr val="000066"/>
                  </a:solidFill>
                  <a:latin typeface="Times New Roman" panose="02020603050405020304" pitchFamily="18" charset="0"/>
                  <a:ea typeface="楷体_GB2312" pitchFamily="49" charset="-122"/>
                </a:rPr>
                <a:t>导通</a:t>
              </a:r>
              <a:r>
                <a:rPr lang="en-US" altLang="zh-CN" sz="2400">
                  <a:solidFill>
                    <a:srgbClr val="000066"/>
                  </a:solidFill>
                  <a:latin typeface="Times New Roman" panose="02020603050405020304" pitchFamily="18" charset="0"/>
                  <a:ea typeface="楷体_GB2312" pitchFamily="49" charset="-122"/>
                </a:rPr>
                <a:t>——</a:t>
              </a:r>
              <a:r>
                <a:rPr lang="zh-CN" altLang="en-US" sz="2400">
                  <a:solidFill>
                    <a:srgbClr val="000066"/>
                  </a:solidFill>
                  <a:latin typeface="Times New Roman" panose="02020603050405020304" pitchFamily="18" charset="0"/>
                  <a:ea typeface="楷体_GB2312" pitchFamily="49" charset="-122"/>
                </a:rPr>
                <a:t>输入信号</a:t>
              </a:r>
              <a:r>
                <a:rPr lang="en-US" altLang="zh-CN" sz="2400" i="1">
                  <a:solidFill>
                    <a:srgbClr val="000066"/>
                  </a:solidFill>
                  <a:latin typeface="Times New Roman" panose="02020603050405020304" pitchFamily="18" charset="0"/>
                  <a:ea typeface="楷体_GB2312" pitchFamily="49" charset="-122"/>
                </a:rPr>
                <a:t>D </a:t>
              </a:r>
              <a:r>
                <a:rPr lang="zh-CN" altLang="en-US" sz="2400">
                  <a:solidFill>
                    <a:srgbClr val="000066"/>
                  </a:solidFill>
                  <a:latin typeface="Times New Roman" panose="02020603050405020304" pitchFamily="18" charset="0"/>
                  <a:ea typeface="楷体_GB2312" pitchFamily="49" charset="-122"/>
                </a:rPr>
                <a:t>不能送入主锁存器。</a:t>
              </a:r>
            </a:p>
          </p:txBody>
        </p:sp>
        <p:sp>
          <p:nvSpPr>
            <p:cNvPr id="427027" name="Rectangle 19"/>
            <p:cNvSpPr>
              <a:spLocks noChangeArrowheads="1"/>
            </p:cNvSpPr>
            <p:nvPr/>
          </p:nvSpPr>
          <p:spPr bwMode="auto">
            <a:xfrm>
              <a:off x="2517" y="3279"/>
              <a:ext cx="245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zh-CN" altLang="en-US" sz="2400">
                  <a:solidFill>
                    <a:srgbClr val="000066"/>
                  </a:solidFill>
                  <a:latin typeface="Times New Roman" panose="02020603050405020304" pitchFamily="18" charset="0"/>
                  <a:ea typeface="楷体_GB2312" pitchFamily="49" charset="-122"/>
                </a:rPr>
                <a:t>主锁存器</a:t>
              </a:r>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维持原态不变。</a:t>
              </a:r>
              <a:r>
                <a:rPr lang="zh-CN" altLang="en-US" sz="1100" b="0">
                  <a:solidFill>
                    <a:srgbClr val="000066"/>
                  </a:solidFill>
                  <a:latin typeface="Tahoma" panose="020B0604030504040204" pitchFamily="34" charset="0"/>
                  <a:ea typeface="楷体_GB2312" pitchFamily="49" charset="-122"/>
                  <a:sym typeface="Symbol" panose="05050102010706020507" pitchFamily="18" charset="2"/>
                </a:rPr>
                <a:t> </a:t>
              </a:r>
            </a:p>
          </p:txBody>
        </p:sp>
      </p:grpSp>
    </p:spTree>
    <p:extLst>
      <p:ext uri="{BB962C8B-B14F-4D97-AF65-F5344CB8AC3E}">
        <p14:creationId xmlns:p14="http://schemas.microsoft.com/office/powerpoint/2010/main" val="35373759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2702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8" presetClass="entr" presetSubtype="6" fill="hold" nodeType="clickEffect">
                                  <p:stCondLst>
                                    <p:cond delay="0"/>
                                  </p:stCondLst>
                                  <p:childTnLst>
                                    <p:set>
                                      <p:cBhvr>
                                        <p:cTn id="10" dur="1" fill="hold">
                                          <p:stCondLst>
                                            <p:cond delay="0"/>
                                          </p:stCondLst>
                                        </p:cTn>
                                        <p:tgtEl>
                                          <p:spTgt spid="427029"/>
                                        </p:tgtEl>
                                        <p:attrNameLst>
                                          <p:attrName>style.visibility</p:attrName>
                                        </p:attrNameLst>
                                      </p:cBhvr>
                                      <p:to>
                                        <p:strVal val="visible"/>
                                      </p:to>
                                    </p:set>
                                    <p:animEffect transition="in" filter="strips(downRight)">
                                      <p:cBhvr>
                                        <p:cTn id="11" dur="500"/>
                                        <p:tgtEl>
                                          <p:spTgt spid="42702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8" presetClass="entr" presetSubtype="6" fill="hold" nodeType="clickEffect">
                                  <p:stCondLst>
                                    <p:cond delay="0"/>
                                  </p:stCondLst>
                                  <p:childTnLst>
                                    <p:set>
                                      <p:cBhvr>
                                        <p:cTn id="15" dur="1" fill="hold">
                                          <p:stCondLst>
                                            <p:cond delay="0"/>
                                          </p:stCondLst>
                                        </p:cTn>
                                        <p:tgtEl>
                                          <p:spTgt spid="427026">
                                            <p:txEl>
                                              <p:pRg st="0" end="0"/>
                                            </p:txEl>
                                          </p:spTgt>
                                        </p:tgtEl>
                                        <p:attrNameLst>
                                          <p:attrName>style.visibility</p:attrName>
                                        </p:attrNameLst>
                                      </p:cBhvr>
                                      <p:to>
                                        <p:strVal val="visible"/>
                                      </p:to>
                                    </p:set>
                                    <p:animEffect transition="in" filter="strips(downRight)">
                                      <p:cBhvr>
                                        <p:cTn id="16" dur="500"/>
                                        <p:tgtEl>
                                          <p:spTgt spid="427026">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8" presetClass="entr" presetSubtype="6" fill="hold" grpId="0" nodeType="clickEffect">
                                  <p:stCondLst>
                                    <p:cond delay="0"/>
                                  </p:stCondLst>
                                  <p:childTnLst>
                                    <p:set>
                                      <p:cBhvr>
                                        <p:cTn id="20" dur="1" fill="hold">
                                          <p:stCondLst>
                                            <p:cond delay="0"/>
                                          </p:stCondLst>
                                        </p:cTn>
                                        <p:tgtEl>
                                          <p:spTgt spid="427024"/>
                                        </p:tgtEl>
                                        <p:attrNameLst>
                                          <p:attrName>style.visibility</p:attrName>
                                        </p:attrNameLst>
                                      </p:cBhvr>
                                      <p:to>
                                        <p:strVal val="visible"/>
                                      </p:to>
                                    </p:set>
                                    <p:animEffect transition="in" filter="strips(downRight)">
                                      <p:cBhvr>
                                        <p:cTn id="21" dur="500"/>
                                        <p:tgtEl>
                                          <p:spTgt spid="4270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702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8" name="Rectangle 6"/>
          <p:cNvSpPr>
            <a:spLocks noChangeArrowheads="1"/>
          </p:cNvSpPr>
          <p:nvPr/>
        </p:nvSpPr>
        <p:spPr bwMode="auto">
          <a:xfrm>
            <a:off x="684213" y="404813"/>
            <a:ext cx="70929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altLang="zh-CN" sz="2400">
                <a:solidFill>
                  <a:srgbClr val="000066"/>
                </a:solidFill>
                <a:latin typeface="Tahoma" panose="020B0604030504040204" pitchFamily="34" charset="0"/>
                <a:ea typeface="楷体_GB2312" pitchFamily="49" charset="-122"/>
              </a:rPr>
              <a:t>  </a:t>
            </a:r>
            <a:r>
              <a:rPr lang="en-US" altLang="zh-CN" sz="2800">
                <a:solidFill>
                  <a:schemeClr val="accent2"/>
                </a:solidFill>
                <a:latin typeface="Times New Roman" panose="02020603050405020304" pitchFamily="18" charset="0"/>
                <a:ea typeface="楷体_GB2312" pitchFamily="49" charset="-122"/>
              </a:rPr>
              <a:t>5.4.2 </a:t>
            </a:r>
            <a:r>
              <a:rPr lang="zh-CN" altLang="en-US" sz="2800">
                <a:solidFill>
                  <a:schemeClr val="accent2"/>
                </a:solidFill>
                <a:latin typeface="Times New Roman" panose="02020603050405020304" pitchFamily="18" charset="0"/>
                <a:ea typeface="楷体_GB2312" pitchFamily="49" charset="-122"/>
              </a:rPr>
              <a:t>典型主从</a:t>
            </a:r>
            <a:r>
              <a:rPr lang="en-US" altLang="zh-CN" sz="2800">
                <a:solidFill>
                  <a:schemeClr val="accent2"/>
                </a:solidFill>
                <a:latin typeface="Times New Roman" panose="02020603050405020304" pitchFamily="18" charset="0"/>
                <a:ea typeface="楷体_GB2312" pitchFamily="49" charset="-122"/>
              </a:rPr>
              <a:t>D</a:t>
            </a:r>
            <a:r>
              <a:rPr lang="zh-CN" altLang="en-US" sz="2800">
                <a:solidFill>
                  <a:schemeClr val="accent2"/>
                </a:solidFill>
                <a:latin typeface="Times New Roman" panose="02020603050405020304" pitchFamily="18" charset="0"/>
                <a:ea typeface="楷体_GB2312" pitchFamily="49" charset="-122"/>
              </a:rPr>
              <a:t>触发器集成电路    </a:t>
            </a:r>
          </a:p>
        </p:txBody>
      </p:sp>
      <p:sp>
        <p:nvSpPr>
          <p:cNvPr id="468999" name="Rectangle 7"/>
          <p:cNvSpPr>
            <a:spLocks noChangeArrowheads="1"/>
          </p:cNvSpPr>
          <p:nvPr/>
        </p:nvSpPr>
        <p:spPr bwMode="auto">
          <a:xfrm>
            <a:off x="1476375" y="1268413"/>
            <a:ext cx="5543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74HC/HCT74 </a:t>
            </a:r>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中</a:t>
            </a:r>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D</a:t>
            </a:r>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触发器的逻辑图</a:t>
            </a:r>
          </a:p>
        </p:txBody>
      </p:sp>
      <p:graphicFrame>
        <p:nvGraphicFramePr>
          <p:cNvPr id="469000" name="Object 8"/>
          <p:cNvGraphicFramePr>
            <a:graphicFrameLocks noChangeAspect="1"/>
          </p:cNvGraphicFramePr>
          <p:nvPr/>
        </p:nvGraphicFramePr>
        <p:xfrm>
          <a:off x="1258888" y="2060575"/>
          <a:ext cx="6516687" cy="3446463"/>
        </p:xfrm>
        <a:graphic>
          <a:graphicData uri="http://schemas.openxmlformats.org/presentationml/2006/ole">
            <mc:AlternateContent xmlns:mc="http://schemas.openxmlformats.org/markup-compatibility/2006">
              <mc:Choice xmlns:v="urn:schemas-microsoft-com:vml" Requires="v">
                <p:oleObj spid="_x0000_s31748" name="图片" r:id="rId3" imgW="4032729" imgH="2140251" progId="Word.Picture.8">
                  <p:embed/>
                </p:oleObj>
              </mc:Choice>
              <mc:Fallback>
                <p:oleObj name="图片" r:id="rId3" imgW="4032729" imgH="2140251" progId="Word.Picture.8">
                  <p:embed/>
                  <p:pic>
                    <p:nvPicPr>
                      <p:cNvPr id="46900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888" y="2060575"/>
                        <a:ext cx="6516687" cy="3446463"/>
                      </a:xfrm>
                      <a:prstGeom prst="rect">
                        <a:avLst/>
                      </a:prstGeom>
                      <a:solidFill>
                        <a:schemeClr val="bg1"/>
                      </a:solidFill>
                      <a:ln w="9525">
                        <a:solidFill>
                          <a:srgbClr val="000080"/>
                        </a:solidFill>
                        <a:miter lim="800000"/>
                        <a:headEnd/>
                        <a:tailEnd/>
                      </a:ln>
                    </p:spPr>
                  </p:pic>
                </p:oleObj>
              </mc:Fallback>
            </mc:AlternateContent>
          </a:graphicData>
        </a:graphic>
      </p:graphicFrame>
    </p:spTree>
    <p:extLst>
      <p:ext uri="{BB962C8B-B14F-4D97-AF65-F5344CB8AC3E}">
        <p14:creationId xmlns:p14="http://schemas.microsoft.com/office/powerpoint/2010/main" val="29785963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p:cNvSpPr>
            <a:spLocks noChangeArrowheads="1"/>
          </p:cNvSpPr>
          <p:nvPr/>
        </p:nvSpPr>
        <p:spPr bwMode="auto">
          <a:xfrm>
            <a:off x="4787900" y="1484313"/>
            <a:ext cx="32527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900" b="0">
                <a:latin typeface="Arial" panose="020B0604020202020204" pitchFamily="34" charset="0"/>
                <a:ea typeface="黑体" panose="02010609060101010101" pitchFamily="49" charset="-122"/>
                <a:cs typeface="Times New Roman" panose="02020603050405020304" pitchFamily="18" charset="0"/>
              </a:rPr>
              <a:t> </a:t>
            </a:r>
            <a:r>
              <a:rPr kumimoji="0" lang="en-US" altLang="zh-CN">
                <a:solidFill>
                  <a:srgbClr val="000066"/>
                </a:solidFill>
                <a:ea typeface="楷体_GB2312" pitchFamily="49" charset="-122"/>
                <a:cs typeface="Times New Roman" panose="02020603050405020304" pitchFamily="18" charset="0"/>
              </a:rPr>
              <a:t>74HC/HCT74</a:t>
            </a:r>
            <a:r>
              <a:rPr kumimoji="0" lang="zh-CN" altLang="en-US">
                <a:solidFill>
                  <a:srgbClr val="000066"/>
                </a:solidFill>
                <a:ea typeface="楷体_GB2312" pitchFamily="49" charset="-122"/>
                <a:cs typeface="Times New Roman" panose="02020603050405020304" pitchFamily="18" charset="0"/>
              </a:rPr>
              <a:t>的功能表</a:t>
            </a:r>
            <a:endParaRPr kumimoji="0" lang="zh-CN" altLang="en-US">
              <a:solidFill>
                <a:srgbClr val="000066"/>
              </a:solidFill>
              <a:ea typeface="楷体_GB2312" pitchFamily="49" charset="-122"/>
            </a:endParaRPr>
          </a:p>
        </p:txBody>
      </p:sp>
      <p:grpSp>
        <p:nvGrpSpPr>
          <p:cNvPr id="431107" name="Group 3"/>
          <p:cNvGrpSpPr>
            <a:grpSpLocks/>
          </p:cNvGrpSpPr>
          <p:nvPr/>
        </p:nvGrpSpPr>
        <p:grpSpPr bwMode="auto">
          <a:xfrm>
            <a:off x="3654425" y="2024063"/>
            <a:ext cx="5454650" cy="3644900"/>
            <a:chOff x="1304" y="1616"/>
            <a:chExt cx="3436" cy="2296"/>
          </a:xfrm>
        </p:grpSpPr>
        <p:graphicFrame>
          <p:nvGraphicFramePr>
            <p:cNvPr id="431108" name="Object 4"/>
            <p:cNvGraphicFramePr>
              <a:graphicFrameLocks noChangeAspect="1"/>
            </p:cNvGraphicFramePr>
            <p:nvPr/>
          </p:nvGraphicFramePr>
          <p:xfrm>
            <a:off x="1633" y="3045"/>
            <a:ext cx="290" cy="311"/>
          </p:xfrm>
          <a:graphic>
            <a:graphicData uri="http://schemas.openxmlformats.org/presentationml/2006/ole">
              <mc:AlternateContent xmlns:mc="http://schemas.openxmlformats.org/markup-compatibility/2006">
                <mc:Choice xmlns:v="urn:schemas-microsoft-com:vml" Requires="v">
                  <p:oleObj spid="_x0000_s32784" name="公式" r:id="rId3" imgW="215619" imgH="215619" progId="Equation.3">
                    <p:embed/>
                  </p:oleObj>
                </mc:Choice>
                <mc:Fallback>
                  <p:oleObj name="公式" r:id="rId3" imgW="215619" imgH="215619" progId="Equation.3">
                    <p:embed/>
                    <p:pic>
                      <p:nvPicPr>
                        <p:cNvPr id="431108"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3" y="3045"/>
                          <a:ext cx="290" cy="31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31109" name="Object 5"/>
            <p:cNvGraphicFramePr>
              <a:graphicFrameLocks noChangeAspect="1"/>
            </p:cNvGraphicFramePr>
            <p:nvPr/>
          </p:nvGraphicFramePr>
          <p:xfrm>
            <a:off x="4309" y="1911"/>
            <a:ext cx="221" cy="332"/>
          </p:xfrm>
          <a:graphic>
            <a:graphicData uri="http://schemas.openxmlformats.org/presentationml/2006/ole">
              <mc:AlternateContent xmlns:mc="http://schemas.openxmlformats.org/markup-compatibility/2006">
                <mc:Choice xmlns:v="urn:schemas-microsoft-com:vml" Requires="v">
                  <p:oleObj spid="_x0000_s32785" name="公式" r:id="rId5" imgW="177646" imgH="228402" progId="Equation.3">
                    <p:embed/>
                  </p:oleObj>
                </mc:Choice>
                <mc:Fallback>
                  <p:oleObj name="公式" r:id="rId5" imgW="177646" imgH="228402" progId="Equation.3">
                    <p:embed/>
                    <p:pic>
                      <p:nvPicPr>
                        <p:cNvPr id="431109"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09" y="1911"/>
                          <a:ext cx="221" cy="3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31110" name="Object 6"/>
            <p:cNvGraphicFramePr>
              <a:graphicFrameLocks noChangeAspect="1"/>
            </p:cNvGraphicFramePr>
            <p:nvPr/>
          </p:nvGraphicFramePr>
          <p:xfrm>
            <a:off x="1629" y="1888"/>
            <a:ext cx="276" cy="295"/>
          </p:xfrm>
          <a:graphic>
            <a:graphicData uri="http://schemas.openxmlformats.org/presentationml/2006/ole">
              <mc:AlternateContent xmlns:mc="http://schemas.openxmlformats.org/markup-compatibility/2006">
                <mc:Choice xmlns:v="urn:schemas-microsoft-com:vml" Requires="v">
                  <p:oleObj spid="_x0000_s32786" name="公式" r:id="rId7" imgW="215619" imgH="215619" progId="Equation.3">
                    <p:embed/>
                  </p:oleObj>
                </mc:Choice>
                <mc:Fallback>
                  <p:oleObj name="公式" r:id="rId7" imgW="215619" imgH="215619" progId="Equation.3">
                    <p:embed/>
                    <p:pic>
                      <p:nvPicPr>
                        <p:cNvPr id="43111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9" y="1888"/>
                          <a:ext cx="276" cy="29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31111" name="Object 7"/>
            <p:cNvGraphicFramePr>
              <a:graphicFrameLocks noChangeAspect="1"/>
            </p:cNvGraphicFramePr>
            <p:nvPr/>
          </p:nvGraphicFramePr>
          <p:xfrm>
            <a:off x="2154" y="1911"/>
            <a:ext cx="272" cy="272"/>
          </p:xfrm>
          <a:graphic>
            <a:graphicData uri="http://schemas.openxmlformats.org/presentationml/2006/ole">
              <mc:AlternateContent xmlns:mc="http://schemas.openxmlformats.org/markup-compatibility/2006">
                <mc:Choice xmlns:v="urn:schemas-microsoft-com:vml" Requires="v">
                  <p:oleObj spid="_x0000_s32787" name="公式" r:id="rId8" imgW="228501" imgH="215806" progId="Equation.3">
                    <p:embed/>
                  </p:oleObj>
                </mc:Choice>
                <mc:Fallback>
                  <p:oleObj name="公式" r:id="rId8" imgW="228501" imgH="215806" progId="Equation.3">
                    <p:embed/>
                    <p:pic>
                      <p:nvPicPr>
                        <p:cNvPr id="431111"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54" y="1911"/>
                          <a:ext cx="272" cy="27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31112" name="Object 8"/>
            <p:cNvGraphicFramePr>
              <a:graphicFrameLocks noChangeAspect="1"/>
            </p:cNvGraphicFramePr>
            <p:nvPr/>
          </p:nvGraphicFramePr>
          <p:xfrm>
            <a:off x="4241" y="3064"/>
            <a:ext cx="453" cy="321"/>
          </p:xfrm>
          <a:graphic>
            <a:graphicData uri="http://schemas.openxmlformats.org/presentationml/2006/ole">
              <mc:AlternateContent xmlns:mc="http://schemas.openxmlformats.org/markup-compatibility/2006">
                <mc:Choice xmlns:v="urn:schemas-microsoft-com:vml" Requires="v">
                  <p:oleObj spid="_x0000_s32788" name="公式" r:id="rId10" imgW="317225" imgH="253780" progId="Equation.3">
                    <p:embed/>
                  </p:oleObj>
                </mc:Choice>
                <mc:Fallback>
                  <p:oleObj name="公式" r:id="rId10" imgW="317225" imgH="253780" progId="Equation.3">
                    <p:embed/>
                    <p:pic>
                      <p:nvPicPr>
                        <p:cNvPr id="431112"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241" y="3064"/>
                          <a:ext cx="453" cy="32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31113" name="Rectangle 9"/>
            <p:cNvSpPr>
              <a:spLocks noChangeArrowheads="1"/>
            </p:cNvSpPr>
            <p:nvPr/>
          </p:nvSpPr>
          <p:spPr bwMode="auto">
            <a:xfrm>
              <a:off x="4171" y="3625"/>
              <a:ext cx="569"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latin typeface="Times New Roman" panose="02020603050405020304" pitchFamily="18" charset="0"/>
                  <a:ea typeface="楷体_GB2312" pitchFamily="49" charset="-122"/>
                  <a:cs typeface="Times New Roman" panose="02020603050405020304" pitchFamily="18" charset="0"/>
                </a:rPr>
                <a:t>L</a:t>
              </a:r>
            </a:p>
          </p:txBody>
        </p:sp>
        <p:sp>
          <p:nvSpPr>
            <p:cNvPr id="431114" name="Rectangle 10"/>
            <p:cNvSpPr>
              <a:spLocks noChangeArrowheads="1"/>
            </p:cNvSpPr>
            <p:nvPr/>
          </p:nvSpPr>
          <p:spPr bwMode="auto">
            <a:xfrm>
              <a:off x="3632" y="3625"/>
              <a:ext cx="539"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latin typeface="Times New Roman" panose="02020603050405020304" pitchFamily="18" charset="0"/>
                  <a:ea typeface="楷体_GB2312" pitchFamily="49" charset="-122"/>
                  <a:cs typeface="Times New Roman" panose="02020603050405020304" pitchFamily="18" charset="0"/>
                </a:rPr>
                <a:t>H</a:t>
              </a:r>
            </a:p>
          </p:txBody>
        </p:sp>
        <p:sp>
          <p:nvSpPr>
            <p:cNvPr id="431115" name="Rectangle 11"/>
            <p:cNvSpPr>
              <a:spLocks noChangeArrowheads="1"/>
            </p:cNvSpPr>
            <p:nvPr/>
          </p:nvSpPr>
          <p:spPr bwMode="auto">
            <a:xfrm>
              <a:off x="3092" y="3625"/>
              <a:ext cx="540"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latin typeface="Times New Roman" panose="02020603050405020304" pitchFamily="18" charset="0"/>
                  <a:ea typeface="楷体_GB2312" pitchFamily="49" charset="-122"/>
                  <a:cs typeface="Times New Roman" panose="02020603050405020304" pitchFamily="18" charset="0"/>
                </a:rPr>
                <a:t>H</a:t>
              </a:r>
            </a:p>
          </p:txBody>
        </p:sp>
        <p:sp>
          <p:nvSpPr>
            <p:cNvPr id="431116" name="Rectangle 12"/>
            <p:cNvSpPr>
              <a:spLocks noChangeArrowheads="1"/>
            </p:cNvSpPr>
            <p:nvPr/>
          </p:nvSpPr>
          <p:spPr bwMode="auto">
            <a:xfrm>
              <a:off x="2553" y="3625"/>
              <a:ext cx="539"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latin typeface="Times New Roman" panose="02020603050405020304" pitchFamily="18" charset="0"/>
                  <a:ea typeface="楷体_GB2312" pitchFamily="49" charset="-122"/>
                  <a:cs typeface="Times New Roman" panose="02020603050405020304" pitchFamily="18" charset="0"/>
                </a:rPr>
                <a:t>↑</a:t>
              </a:r>
            </a:p>
          </p:txBody>
        </p:sp>
        <p:sp>
          <p:nvSpPr>
            <p:cNvPr id="431117" name="Rectangle 13"/>
            <p:cNvSpPr>
              <a:spLocks noChangeArrowheads="1"/>
            </p:cNvSpPr>
            <p:nvPr/>
          </p:nvSpPr>
          <p:spPr bwMode="auto">
            <a:xfrm>
              <a:off x="2059" y="3625"/>
              <a:ext cx="49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latin typeface="Times New Roman" panose="02020603050405020304" pitchFamily="18" charset="0"/>
                  <a:ea typeface="楷体_GB2312" pitchFamily="49" charset="-122"/>
                  <a:cs typeface="Times New Roman" panose="02020603050405020304" pitchFamily="18" charset="0"/>
                </a:rPr>
                <a:t>H</a:t>
              </a:r>
            </a:p>
          </p:txBody>
        </p:sp>
        <p:sp>
          <p:nvSpPr>
            <p:cNvPr id="431118" name="Rectangle 14"/>
            <p:cNvSpPr>
              <a:spLocks noChangeArrowheads="1"/>
            </p:cNvSpPr>
            <p:nvPr/>
          </p:nvSpPr>
          <p:spPr bwMode="auto">
            <a:xfrm>
              <a:off x="1474" y="3625"/>
              <a:ext cx="585"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en-US" altLang="zh-CN">
                  <a:ea typeface="楷体_GB2312" pitchFamily="49" charset="-122"/>
                  <a:cs typeface="Times New Roman" panose="02020603050405020304" pitchFamily="18" charset="0"/>
                </a:rPr>
                <a:t>H</a:t>
              </a:r>
            </a:p>
          </p:txBody>
        </p:sp>
        <p:sp>
          <p:nvSpPr>
            <p:cNvPr id="431119" name="Rectangle 15"/>
            <p:cNvSpPr>
              <a:spLocks noChangeArrowheads="1"/>
            </p:cNvSpPr>
            <p:nvPr/>
          </p:nvSpPr>
          <p:spPr bwMode="auto">
            <a:xfrm>
              <a:off x="4171" y="3338"/>
              <a:ext cx="569"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latin typeface="Times New Roman" panose="02020603050405020304" pitchFamily="18" charset="0"/>
                  <a:ea typeface="楷体_GB2312" pitchFamily="49" charset="-122"/>
                  <a:cs typeface="Times New Roman" panose="02020603050405020304" pitchFamily="18" charset="0"/>
                </a:rPr>
                <a:t>H</a:t>
              </a:r>
            </a:p>
          </p:txBody>
        </p:sp>
        <p:sp>
          <p:nvSpPr>
            <p:cNvPr id="431120" name="Rectangle 16"/>
            <p:cNvSpPr>
              <a:spLocks noChangeArrowheads="1"/>
            </p:cNvSpPr>
            <p:nvPr/>
          </p:nvSpPr>
          <p:spPr bwMode="auto">
            <a:xfrm>
              <a:off x="3632" y="3338"/>
              <a:ext cx="539"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latin typeface="Times New Roman" panose="02020603050405020304" pitchFamily="18" charset="0"/>
                  <a:ea typeface="楷体_GB2312" pitchFamily="49" charset="-122"/>
                  <a:cs typeface="Times New Roman" panose="02020603050405020304" pitchFamily="18" charset="0"/>
                </a:rPr>
                <a:t>L</a:t>
              </a:r>
            </a:p>
          </p:txBody>
        </p:sp>
        <p:sp>
          <p:nvSpPr>
            <p:cNvPr id="431121" name="Rectangle 17"/>
            <p:cNvSpPr>
              <a:spLocks noChangeArrowheads="1"/>
            </p:cNvSpPr>
            <p:nvPr/>
          </p:nvSpPr>
          <p:spPr bwMode="auto">
            <a:xfrm>
              <a:off x="3092" y="3338"/>
              <a:ext cx="540"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latin typeface="Times New Roman" panose="02020603050405020304" pitchFamily="18" charset="0"/>
                  <a:ea typeface="楷体_GB2312" pitchFamily="49" charset="-122"/>
                  <a:cs typeface="Times New Roman" panose="02020603050405020304" pitchFamily="18" charset="0"/>
                </a:rPr>
                <a:t>L</a:t>
              </a:r>
            </a:p>
          </p:txBody>
        </p:sp>
        <p:sp>
          <p:nvSpPr>
            <p:cNvPr id="431122" name="Rectangle 18"/>
            <p:cNvSpPr>
              <a:spLocks noChangeArrowheads="1"/>
            </p:cNvSpPr>
            <p:nvPr/>
          </p:nvSpPr>
          <p:spPr bwMode="auto">
            <a:xfrm>
              <a:off x="2553" y="3338"/>
              <a:ext cx="539"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266700" algn="r"/>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266700" algn="r"/>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266700" algn="r"/>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266700" algn="r"/>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266700" algn="r"/>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66700" algn="r"/>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66700" algn="r"/>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66700" algn="r"/>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66700" algn="r"/>
                  <a:tab pos="5256213"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en-US" altLang="zh-CN">
                  <a:ea typeface="楷体_GB2312" pitchFamily="49" charset="-122"/>
                  <a:cs typeface="Times New Roman" panose="02020603050405020304" pitchFamily="18" charset="0"/>
                </a:rPr>
                <a:t>↑</a:t>
              </a:r>
            </a:p>
          </p:txBody>
        </p:sp>
        <p:sp>
          <p:nvSpPr>
            <p:cNvPr id="431123" name="Rectangle 19"/>
            <p:cNvSpPr>
              <a:spLocks noChangeArrowheads="1"/>
            </p:cNvSpPr>
            <p:nvPr/>
          </p:nvSpPr>
          <p:spPr bwMode="auto">
            <a:xfrm>
              <a:off x="2059" y="3338"/>
              <a:ext cx="49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266700" algn="r"/>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266700" algn="r"/>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266700" algn="r"/>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266700" algn="r"/>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266700" algn="r"/>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66700" algn="r"/>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66700" algn="r"/>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66700" algn="r"/>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66700" algn="r"/>
                  <a:tab pos="5256213"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en-US" altLang="zh-CN">
                  <a:ea typeface="楷体_GB2312" pitchFamily="49" charset="-122"/>
                  <a:cs typeface="Times New Roman" panose="02020603050405020304" pitchFamily="18" charset="0"/>
                </a:rPr>
                <a:t>H</a:t>
              </a:r>
            </a:p>
          </p:txBody>
        </p:sp>
        <p:sp>
          <p:nvSpPr>
            <p:cNvPr id="431124" name="Rectangle 20"/>
            <p:cNvSpPr>
              <a:spLocks noChangeArrowheads="1"/>
            </p:cNvSpPr>
            <p:nvPr/>
          </p:nvSpPr>
          <p:spPr bwMode="auto">
            <a:xfrm>
              <a:off x="1474" y="3338"/>
              <a:ext cx="585"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latin typeface="Times New Roman" panose="02020603050405020304" pitchFamily="18" charset="0"/>
                  <a:ea typeface="楷体_GB2312" pitchFamily="49" charset="-122"/>
                  <a:cs typeface="Times New Roman" panose="02020603050405020304" pitchFamily="18" charset="0"/>
                </a:rPr>
                <a:t>H</a:t>
              </a:r>
            </a:p>
          </p:txBody>
        </p:sp>
        <p:sp>
          <p:nvSpPr>
            <p:cNvPr id="431125" name="Rectangle 21"/>
            <p:cNvSpPr>
              <a:spLocks noChangeArrowheads="1"/>
            </p:cNvSpPr>
            <p:nvPr/>
          </p:nvSpPr>
          <p:spPr bwMode="auto">
            <a:xfrm>
              <a:off x="4171" y="3051"/>
              <a:ext cx="569"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endParaRPr lang="zh-CN" altLang="zh-CN" sz="2200" b="0">
                <a:latin typeface="Times New Roman" panose="02020603050405020304" pitchFamily="18" charset="0"/>
              </a:endParaRPr>
            </a:p>
          </p:txBody>
        </p:sp>
        <p:sp>
          <p:nvSpPr>
            <p:cNvPr id="431126" name="Rectangle 22"/>
            <p:cNvSpPr>
              <a:spLocks noChangeArrowheads="1"/>
            </p:cNvSpPr>
            <p:nvPr/>
          </p:nvSpPr>
          <p:spPr bwMode="auto">
            <a:xfrm>
              <a:off x="3632" y="3051"/>
              <a:ext cx="539"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i="1">
                  <a:latin typeface="Times New Roman" panose="02020603050405020304" pitchFamily="18" charset="0"/>
                  <a:ea typeface="楷体_GB2312" pitchFamily="49" charset="-122"/>
                  <a:cs typeface="Times New Roman" panose="02020603050405020304" pitchFamily="18" charset="0"/>
                </a:rPr>
                <a:t>Q</a:t>
              </a:r>
              <a:r>
                <a:rPr lang="en-US" altLang="zh-CN" sz="2400" i="1" baseline="30000">
                  <a:latin typeface="Times New Roman" panose="02020603050405020304" pitchFamily="18" charset="0"/>
                  <a:ea typeface="楷体_GB2312" pitchFamily="49" charset="-122"/>
                  <a:cs typeface="Times New Roman" panose="02020603050405020304" pitchFamily="18" charset="0"/>
                </a:rPr>
                <a:t>n</a:t>
              </a:r>
              <a:r>
                <a:rPr lang="en-US" altLang="zh-CN" sz="2400" baseline="30000">
                  <a:latin typeface="Times New Roman" panose="02020603050405020304" pitchFamily="18" charset="0"/>
                  <a:ea typeface="楷体_GB2312" pitchFamily="49" charset="-122"/>
                  <a:cs typeface="Times New Roman" panose="02020603050405020304" pitchFamily="18" charset="0"/>
                </a:rPr>
                <a:t>+1</a:t>
              </a:r>
              <a:endParaRPr lang="en-US" altLang="zh-CN" sz="2400">
                <a:latin typeface="Times New Roman" panose="02020603050405020304" pitchFamily="18" charset="0"/>
                <a:ea typeface="楷体_GB2312" pitchFamily="49" charset="-122"/>
                <a:cs typeface="Times New Roman" panose="02020603050405020304" pitchFamily="18" charset="0"/>
              </a:endParaRPr>
            </a:p>
          </p:txBody>
        </p:sp>
        <p:sp>
          <p:nvSpPr>
            <p:cNvPr id="431127" name="Rectangle 23"/>
            <p:cNvSpPr>
              <a:spLocks noChangeArrowheads="1"/>
            </p:cNvSpPr>
            <p:nvPr/>
          </p:nvSpPr>
          <p:spPr bwMode="auto">
            <a:xfrm>
              <a:off x="3092" y="3051"/>
              <a:ext cx="540"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l"/>
              <a:r>
                <a:rPr lang="en-US" altLang="zh-CN" sz="2400" i="1">
                  <a:latin typeface="Times New Roman" panose="02020603050405020304" pitchFamily="18" charset="0"/>
                  <a:ea typeface="楷体_GB2312" pitchFamily="49" charset="-122"/>
                  <a:cs typeface="Times New Roman" panose="02020603050405020304" pitchFamily="18" charset="0"/>
                </a:rPr>
                <a:t>D</a:t>
              </a:r>
            </a:p>
          </p:txBody>
        </p:sp>
        <p:sp>
          <p:nvSpPr>
            <p:cNvPr id="431128" name="Rectangle 24"/>
            <p:cNvSpPr>
              <a:spLocks noChangeArrowheads="1"/>
            </p:cNvSpPr>
            <p:nvPr/>
          </p:nvSpPr>
          <p:spPr bwMode="auto">
            <a:xfrm>
              <a:off x="2553" y="3051"/>
              <a:ext cx="539"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l"/>
              <a:r>
                <a:rPr lang="en-US" altLang="zh-CN" sz="2400" i="1">
                  <a:latin typeface="Times New Roman" panose="02020603050405020304" pitchFamily="18" charset="0"/>
                  <a:ea typeface="楷体_GB2312" pitchFamily="49" charset="-122"/>
                  <a:cs typeface="Times New Roman" panose="02020603050405020304" pitchFamily="18" charset="0"/>
                </a:rPr>
                <a:t>CP</a:t>
              </a:r>
            </a:p>
          </p:txBody>
        </p:sp>
        <p:sp>
          <p:nvSpPr>
            <p:cNvPr id="431129" name="Rectangle 25"/>
            <p:cNvSpPr>
              <a:spLocks noChangeArrowheads="1"/>
            </p:cNvSpPr>
            <p:nvPr/>
          </p:nvSpPr>
          <p:spPr bwMode="auto">
            <a:xfrm>
              <a:off x="2059" y="3051"/>
              <a:ext cx="49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endParaRPr lang="zh-CN" altLang="zh-CN" sz="2200" b="0">
                <a:latin typeface="Times New Roman" panose="02020603050405020304" pitchFamily="18" charset="0"/>
              </a:endParaRPr>
            </a:p>
          </p:txBody>
        </p:sp>
        <p:sp>
          <p:nvSpPr>
            <p:cNvPr id="431130" name="Rectangle 26"/>
            <p:cNvSpPr>
              <a:spLocks noChangeArrowheads="1"/>
            </p:cNvSpPr>
            <p:nvPr/>
          </p:nvSpPr>
          <p:spPr bwMode="auto">
            <a:xfrm>
              <a:off x="1474" y="3051"/>
              <a:ext cx="585"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endParaRPr lang="zh-CN" altLang="zh-CN" sz="2200" b="0">
                <a:latin typeface="Times New Roman" panose="02020603050405020304" pitchFamily="18" charset="0"/>
              </a:endParaRPr>
            </a:p>
          </p:txBody>
        </p:sp>
        <p:sp>
          <p:nvSpPr>
            <p:cNvPr id="431131" name="Rectangle 27"/>
            <p:cNvSpPr>
              <a:spLocks noChangeArrowheads="1"/>
            </p:cNvSpPr>
            <p:nvPr/>
          </p:nvSpPr>
          <p:spPr bwMode="auto">
            <a:xfrm>
              <a:off x="4171" y="2764"/>
              <a:ext cx="569"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latin typeface="Times New Roman" panose="02020603050405020304" pitchFamily="18" charset="0"/>
                  <a:ea typeface="楷体_GB2312" pitchFamily="49" charset="-122"/>
                  <a:cs typeface="Times New Roman" panose="02020603050405020304" pitchFamily="18" charset="0"/>
                </a:rPr>
                <a:t>H</a:t>
              </a:r>
            </a:p>
          </p:txBody>
        </p:sp>
        <p:sp>
          <p:nvSpPr>
            <p:cNvPr id="431132" name="Rectangle 28"/>
            <p:cNvSpPr>
              <a:spLocks noChangeArrowheads="1"/>
            </p:cNvSpPr>
            <p:nvPr/>
          </p:nvSpPr>
          <p:spPr bwMode="auto">
            <a:xfrm>
              <a:off x="3632" y="2764"/>
              <a:ext cx="539"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latin typeface="Times New Roman" panose="02020603050405020304" pitchFamily="18" charset="0"/>
                  <a:ea typeface="楷体_GB2312" pitchFamily="49" charset="-122"/>
                  <a:cs typeface="Times New Roman" panose="02020603050405020304" pitchFamily="18" charset="0"/>
                </a:rPr>
                <a:t>H</a:t>
              </a:r>
            </a:p>
          </p:txBody>
        </p:sp>
        <p:sp>
          <p:nvSpPr>
            <p:cNvPr id="431133" name="Rectangle 29"/>
            <p:cNvSpPr>
              <a:spLocks noChangeArrowheads="1"/>
            </p:cNvSpPr>
            <p:nvPr/>
          </p:nvSpPr>
          <p:spPr bwMode="auto">
            <a:xfrm>
              <a:off x="3092" y="2764"/>
              <a:ext cx="540"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latin typeface="Times New Roman" panose="02020603050405020304" pitchFamily="18" charset="0"/>
                  <a:ea typeface="楷体_GB2312" pitchFamily="49" charset="-122"/>
                  <a:cs typeface="Times New Roman" panose="02020603050405020304" pitchFamily="18" charset="0"/>
                </a:rPr>
                <a:t>×</a:t>
              </a:r>
            </a:p>
          </p:txBody>
        </p:sp>
        <p:sp>
          <p:nvSpPr>
            <p:cNvPr id="431134" name="Rectangle 30"/>
            <p:cNvSpPr>
              <a:spLocks noChangeArrowheads="1"/>
            </p:cNvSpPr>
            <p:nvPr/>
          </p:nvSpPr>
          <p:spPr bwMode="auto">
            <a:xfrm>
              <a:off x="2553" y="2764"/>
              <a:ext cx="539"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latin typeface="Times New Roman" panose="02020603050405020304" pitchFamily="18" charset="0"/>
                  <a:ea typeface="楷体_GB2312" pitchFamily="49" charset="-122"/>
                  <a:cs typeface="Times New Roman" panose="02020603050405020304" pitchFamily="18" charset="0"/>
                </a:rPr>
                <a:t>×</a:t>
              </a:r>
            </a:p>
          </p:txBody>
        </p:sp>
        <p:sp>
          <p:nvSpPr>
            <p:cNvPr id="431135" name="Rectangle 31"/>
            <p:cNvSpPr>
              <a:spLocks noChangeArrowheads="1"/>
            </p:cNvSpPr>
            <p:nvPr/>
          </p:nvSpPr>
          <p:spPr bwMode="auto">
            <a:xfrm>
              <a:off x="2059" y="2764"/>
              <a:ext cx="49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latin typeface="Times New Roman" panose="02020603050405020304" pitchFamily="18" charset="0"/>
                  <a:ea typeface="楷体_GB2312" pitchFamily="49" charset="-122"/>
                  <a:cs typeface="Times New Roman" panose="02020603050405020304" pitchFamily="18" charset="0"/>
                </a:rPr>
                <a:t>L</a:t>
              </a:r>
            </a:p>
          </p:txBody>
        </p:sp>
        <p:sp>
          <p:nvSpPr>
            <p:cNvPr id="431136" name="Rectangle 32"/>
            <p:cNvSpPr>
              <a:spLocks noChangeArrowheads="1"/>
            </p:cNvSpPr>
            <p:nvPr/>
          </p:nvSpPr>
          <p:spPr bwMode="auto">
            <a:xfrm>
              <a:off x="1474" y="2764"/>
              <a:ext cx="585"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latin typeface="Times New Roman" panose="02020603050405020304" pitchFamily="18" charset="0"/>
                  <a:ea typeface="楷体_GB2312" pitchFamily="49" charset="-122"/>
                  <a:cs typeface="Times New Roman" panose="02020603050405020304" pitchFamily="18" charset="0"/>
                </a:rPr>
                <a:t>L</a:t>
              </a:r>
            </a:p>
          </p:txBody>
        </p:sp>
        <p:sp>
          <p:nvSpPr>
            <p:cNvPr id="431137" name="Rectangle 33"/>
            <p:cNvSpPr>
              <a:spLocks noChangeArrowheads="1"/>
            </p:cNvSpPr>
            <p:nvPr/>
          </p:nvSpPr>
          <p:spPr bwMode="auto">
            <a:xfrm>
              <a:off x="4171" y="2477"/>
              <a:ext cx="569"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latin typeface="Times New Roman" panose="02020603050405020304" pitchFamily="18" charset="0"/>
                  <a:ea typeface="楷体_GB2312" pitchFamily="49" charset="-122"/>
                  <a:cs typeface="Times New Roman" panose="02020603050405020304" pitchFamily="18" charset="0"/>
                </a:rPr>
                <a:t>H</a:t>
              </a:r>
            </a:p>
          </p:txBody>
        </p:sp>
        <p:sp>
          <p:nvSpPr>
            <p:cNvPr id="431138" name="Rectangle 34"/>
            <p:cNvSpPr>
              <a:spLocks noChangeArrowheads="1"/>
            </p:cNvSpPr>
            <p:nvPr/>
          </p:nvSpPr>
          <p:spPr bwMode="auto">
            <a:xfrm>
              <a:off x="3632" y="2477"/>
              <a:ext cx="539"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latin typeface="Times New Roman" panose="02020603050405020304" pitchFamily="18" charset="0"/>
                  <a:ea typeface="楷体_GB2312" pitchFamily="49" charset="-122"/>
                  <a:cs typeface="Times New Roman" panose="02020603050405020304" pitchFamily="18" charset="0"/>
                </a:rPr>
                <a:t>L</a:t>
              </a:r>
            </a:p>
          </p:txBody>
        </p:sp>
        <p:sp>
          <p:nvSpPr>
            <p:cNvPr id="431139" name="Rectangle 35"/>
            <p:cNvSpPr>
              <a:spLocks noChangeArrowheads="1"/>
            </p:cNvSpPr>
            <p:nvPr/>
          </p:nvSpPr>
          <p:spPr bwMode="auto">
            <a:xfrm>
              <a:off x="3092" y="2477"/>
              <a:ext cx="540"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latin typeface="Times New Roman" panose="02020603050405020304" pitchFamily="18" charset="0"/>
                  <a:ea typeface="楷体_GB2312" pitchFamily="49" charset="-122"/>
                  <a:cs typeface="Times New Roman" panose="02020603050405020304" pitchFamily="18" charset="0"/>
                </a:rPr>
                <a:t>×</a:t>
              </a:r>
            </a:p>
          </p:txBody>
        </p:sp>
        <p:sp>
          <p:nvSpPr>
            <p:cNvPr id="431140" name="Rectangle 36"/>
            <p:cNvSpPr>
              <a:spLocks noChangeArrowheads="1"/>
            </p:cNvSpPr>
            <p:nvPr/>
          </p:nvSpPr>
          <p:spPr bwMode="auto">
            <a:xfrm>
              <a:off x="2553" y="2477"/>
              <a:ext cx="539"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latin typeface="Times New Roman" panose="02020603050405020304" pitchFamily="18" charset="0"/>
                  <a:ea typeface="楷体_GB2312" pitchFamily="49" charset="-122"/>
                  <a:cs typeface="Times New Roman" panose="02020603050405020304" pitchFamily="18" charset="0"/>
                </a:rPr>
                <a:t>×</a:t>
              </a:r>
            </a:p>
          </p:txBody>
        </p:sp>
        <p:sp>
          <p:nvSpPr>
            <p:cNvPr id="431141" name="Rectangle 37"/>
            <p:cNvSpPr>
              <a:spLocks noChangeArrowheads="1"/>
            </p:cNvSpPr>
            <p:nvPr/>
          </p:nvSpPr>
          <p:spPr bwMode="auto">
            <a:xfrm>
              <a:off x="2059" y="2477"/>
              <a:ext cx="49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latin typeface="Times New Roman" panose="02020603050405020304" pitchFamily="18" charset="0"/>
                  <a:ea typeface="楷体_GB2312" pitchFamily="49" charset="-122"/>
                  <a:cs typeface="Times New Roman" panose="02020603050405020304" pitchFamily="18" charset="0"/>
                </a:rPr>
                <a:t>L</a:t>
              </a:r>
            </a:p>
          </p:txBody>
        </p:sp>
        <p:sp>
          <p:nvSpPr>
            <p:cNvPr id="431142" name="Rectangle 38"/>
            <p:cNvSpPr>
              <a:spLocks noChangeArrowheads="1"/>
            </p:cNvSpPr>
            <p:nvPr/>
          </p:nvSpPr>
          <p:spPr bwMode="auto">
            <a:xfrm>
              <a:off x="1474" y="2477"/>
              <a:ext cx="585"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latin typeface="Times New Roman" panose="02020603050405020304" pitchFamily="18" charset="0"/>
                  <a:ea typeface="楷体_GB2312" pitchFamily="49" charset="-122"/>
                  <a:cs typeface="Times New Roman" panose="02020603050405020304" pitchFamily="18" charset="0"/>
                </a:rPr>
                <a:t>H</a:t>
              </a:r>
            </a:p>
          </p:txBody>
        </p:sp>
        <p:sp>
          <p:nvSpPr>
            <p:cNvPr id="431143" name="Rectangle 39"/>
            <p:cNvSpPr>
              <a:spLocks noChangeArrowheads="1"/>
            </p:cNvSpPr>
            <p:nvPr/>
          </p:nvSpPr>
          <p:spPr bwMode="auto">
            <a:xfrm>
              <a:off x="4171" y="2190"/>
              <a:ext cx="569"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latin typeface="Times New Roman" panose="02020603050405020304" pitchFamily="18" charset="0"/>
                  <a:ea typeface="楷体_GB2312" pitchFamily="49" charset="-122"/>
                  <a:cs typeface="Times New Roman" panose="02020603050405020304" pitchFamily="18" charset="0"/>
                </a:rPr>
                <a:t>L</a:t>
              </a:r>
            </a:p>
          </p:txBody>
        </p:sp>
        <p:sp>
          <p:nvSpPr>
            <p:cNvPr id="431144" name="Rectangle 40"/>
            <p:cNvSpPr>
              <a:spLocks noChangeArrowheads="1"/>
            </p:cNvSpPr>
            <p:nvPr/>
          </p:nvSpPr>
          <p:spPr bwMode="auto">
            <a:xfrm>
              <a:off x="3632" y="2190"/>
              <a:ext cx="539"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latin typeface="Times New Roman" panose="02020603050405020304" pitchFamily="18" charset="0"/>
                  <a:ea typeface="楷体_GB2312" pitchFamily="49" charset="-122"/>
                  <a:cs typeface="Times New Roman" panose="02020603050405020304" pitchFamily="18" charset="0"/>
                </a:rPr>
                <a:t>H</a:t>
              </a:r>
            </a:p>
          </p:txBody>
        </p:sp>
        <p:sp>
          <p:nvSpPr>
            <p:cNvPr id="431145" name="Rectangle 41"/>
            <p:cNvSpPr>
              <a:spLocks noChangeArrowheads="1"/>
            </p:cNvSpPr>
            <p:nvPr/>
          </p:nvSpPr>
          <p:spPr bwMode="auto">
            <a:xfrm>
              <a:off x="3092" y="2190"/>
              <a:ext cx="540"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latin typeface="Times New Roman" panose="02020603050405020304" pitchFamily="18" charset="0"/>
                  <a:ea typeface="楷体_GB2312" pitchFamily="49" charset="-122"/>
                  <a:cs typeface="Times New Roman" panose="02020603050405020304" pitchFamily="18" charset="0"/>
                </a:rPr>
                <a:t>×</a:t>
              </a:r>
            </a:p>
          </p:txBody>
        </p:sp>
        <p:sp>
          <p:nvSpPr>
            <p:cNvPr id="431146" name="Rectangle 42"/>
            <p:cNvSpPr>
              <a:spLocks noChangeArrowheads="1"/>
            </p:cNvSpPr>
            <p:nvPr/>
          </p:nvSpPr>
          <p:spPr bwMode="auto">
            <a:xfrm>
              <a:off x="2553" y="2190"/>
              <a:ext cx="539"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latin typeface="Times New Roman" panose="02020603050405020304" pitchFamily="18" charset="0"/>
                  <a:ea typeface="楷体_GB2312" pitchFamily="49" charset="-122"/>
                  <a:cs typeface="Times New Roman" panose="02020603050405020304" pitchFamily="18" charset="0"/>
                </a:rPr>
                <a:t>×</a:t>
              </a:r>
            </a:p>
          </p:txBody>
        </p:sp>
        <p:sp>
          <p:nvSpPr>
            <p:cNvPr id="431147" name="Rectangle 43"/>
            <p:cNvSpPr>
              <a:spLocks noChangeArrowheads="1"/>
            </p:cNvSpPr>
            <p:nvPr/>
          </p:nvSpPr>
          <p:spPr bwMode="auto">
            <a:xfrm>
              <a:off x="2059" y="2190"/>
              <a:ext cx="49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latin typeface="Times New Roman" panose="02020603050405020304" pitchFamily="18" charset="0"/>
                  <a:ea typeface="楷体_GB2312" pitchFamily="49" charset="-122"/>
                  <a:cs typeface="Times New Roman" panose="02020603050405020304" pitchFamily="18" charset="0"/>
                </a:rPr>
                <a:t>H</a:t>
              </a:r>
            </a:p>
          </p:txBody>
        </p:sp>
        <p:sp>
          <p:nvSpPr>
            <p:cNvPr id="431148" name="Rectangle 44"/>
            <p:cNvSpPr>
              <a:spLocks noChangeArrowheads="1"/>
            </p:cNvSpPr>
            <p:nvPr/>
          </p:nvSpPr>
          <p:spPr bwMode="auto">
            <a:xfrm>
              <a:off x="1474" y="2190"/>
              <a:ext cx="585"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zh-CN" sz="2400">
                  <a:latin typeface="Times New Roman" panose="02020603050405020304" pitchFamily="18" charset="0"/>
                  <a:ea typeface="楷体_GB2312" pitchFamily="49" charset="-122"/>
                  <a:cs typeface="Times New Roman" panose="02020603050405020304" pitchFamily="18" charset="0"/>
                </a:rPr>
                <a:t>L</a:t>
              </a:r>
            </a:p>
          </p:txBody>
        </p:sp>
        <p:sp>
          <p:nvSpPr>
            <p:cNvPr id="431149" name="Rectangle 45"/>
            <p:cNvSpPr>
              <a:spLocks noChangeArrowheads="1"/>
            </p:cNvSpPr>
            <p:nvPr/>
          </p:nvSpPr>
          <p:spPr bwMode="auto">
            <a:xfrm>
              <a:off x="4171" y="1903"/>
              <a:ext cx="569"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endParaRPr lang="zh-CN" altLang="zh-CN" sz="2200" b="0">
                <a:latin typeface="Times New Roman" panose="02020603050405020304" pitchFamily="18" charset="0"/>
              </a:endParaRPr>
            </a:p>
          </p:txBody>
        </p:sp>
        <p:sp>
          <p:nvSpPr>
            <p:cNvPr id="431150" name="Rectangle 46"/>
            <p:cNvSpPr>
              <a:spLocks noChangeArrowheads="1"/>
            </p:cNvSpPr>
            <p:nvPr/>
          </p:nvSpPr>
          <p:spPr bwMode="auto">
            <a:xfrm>
              <a:off x="3632" y="1903"/>
              <a:ext cx="539"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l"/>
              <a:r>
                <a:rPr lang="en-US" altLang="zh-CN" sz="2400" i="1">
                  <a:latin typeface="Times New Roman" panose="02020603050405020304" pitchFamily="18" charset="0"/>
                  <a:ea typeface="楷体_GB2312" pitchFamily="49" charset="-122"/>
                  <a:cs typeface="Times New Roman" panose="02020603050405020304" pitchFamily="18" charset="0"/>
                </a:rPr>
                <a:t>Q</a:t>
              </a:r>
              <a:endParaRPr lang="en-US" altLang="zh-CN" sz="2400">
                <a:latin typeface="Times New Roman" panose="02020603050405020304" pitchFamily="18" charset="0"/>
                <a:ea typeface="楷体_GB2312" pitchFamily="49" charset="-122"/>
                <a:cs typeface="Times New Roman" panose="02020603050405020304" pitchFamily="18" charset="0"/>
              </a:endParaRPr>
            </a:p>
          </p:txBody>
        </p:sp>
        <p:sp>
          <p:nvSpPr>
            <p:cNvPr id="431151" name="Rectangle 47"/>
            <p:cNvSpPr>
              <a:spLocks noChangeArrowheads="1"/>
            </p:cNvSpPr>
            <p:nvPr/>
          </p:nvSpPr>
          <p:spPr bwMode="auto">
            <a:xfrm>
              <a:off x="3092" y="1903"/>
              <a:ext cx="540"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l"/>
              <a:r>
                <a:rPr lang="en-US" altLang="zh-CN" sz="2400" i="1">
                  <a:latin typeface="Times New Roman" panose="02020603050405020304" pitchFamily="18" charset="0"/>
                  <a:ea typeface="楷体_GB2312" pitchFamily="49" charset="-122"/>
                  <a:cs typeface="Times New Roman" panose="02020603050405020304" pitchFamily="18" charset="0"/>
                </a:rPr>
                <a:t>D</a:t>
              </a:r>
            </a:p>
          </p:txBody>
        </p:sp>
        <p:sp>
          <p:nvSpPr>
            <p:cNvPr id="431152" name="Rectangle 48"/>
            <p:cNvSpPr>
              <a:spLocks noChangeArrowheads="1"/>
            </p:cNvSpPr>
            <p:nvPr/>
          </p:nvSpPr>
          <p:spPr bwMode="auto">
            <a:xfrm>
              <a:off x="2553" y="1903"/>
              <a:ext cx="539"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l"/>
              <a:r>
                <a:rPr lang="en-US" altLang="zh-CN" sz="2400" i="1">
                  <a:latin typeface="Times New Roman" panose="02020603050405020304" pitchFamily="18" charset="0"/>
                  <a:ea typeface="楷体_GB2312" pitchFamily="49" charset="-122"/>
                  <a:cs typeface="Times New Roman" panose="02020603050405020304" pitchFamily="18" charset="0"/>
                </a:rPr>
                <a:t>CP</a:t>
              </a:r>
            </a:p>
          </p:txBody>
        </p:sp>
        <p:sp>
          <p:nvSpPr>
            <p:cNvPr id="431153" name="Rectangle 49"/>
            <p:cNvSpPr>
              <a:spLocks noChangeArrowheads="1"/>
            </p:cNvSpPr>
            <p:nvPr/>
          </p:nvSpPr>
          <p:spPr bwMode="auto">
            <a:xfrm>
              <a:off x="2059" y="1903"/>
              <a:ext cx="49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endParaRPr lang="zh-CN" altLang="zh-CN" sz="2200" b="0">
                <a:latin typeface="Times New Roman" panose="02020603050405020304" pitchFamily="18" charset="0"/>
              </a:endParaRPr>
            </a:p>
          </p:txBody>
        </p:sp>
        <p:sp>
          <p:nvSpPr>
            <p:cNvPr id="431154" name="Rectangle 50"/>
            <p:cNvSpPr>
              <a:spLocks noChangeArrowheads="1"/>
            </p:cNvSpPr>
            <p:nvPr/>
          </p:nvSpPr>
          <p:spPr bwMode="auto">
            <a:xfrm>
              <a:off x="1474" y="1903"/>
              <a:ext cx="585"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endParaRPr lang="zh-CN" altLang="zh-CN" sz="2200" b="0">
                <a:latin typeface="Times New Roman" panose="02020603050405020304" pitchFamily="18" charset="0"/>
              </a:endParaRPr>
            </a:p>
          </p:txBody>
        </p:sp>
        <p:sp>
          <p:nvSpPr>
            <p:cNvPr id="431155" name="Rectangle 51"/>
            <p:cNvSpPr>
              <a:spLocks noChangeArrowheads="1"/>
            </p:cNvSpPr>
            <p:nvPr/>
          </p:nvSpPr>
          <p:spPr bwMode="auto">
            <a:xfrm>
              <a:off x="3632" y="1616"/>
              <a:ext cx="1108"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zh-CN" altLang="en-US">
                  <a:ea typeface="楷体_GB2312" pitchFamily="49" charset="-122"/>
                  <a:cs typeface="Times New Roman" panose="02020603050405020304" pitchFamily="18" charset="0"/>
                </a:rPr>
                <a:t>输  出</a:t>
              </a:r>
            </a:p>
          </p:txBody>
        </p:sp>
        <p:sp>
          <p:nvSpPr>
            <p:cNvPr id="431156" name="Rectangle 52"/>
            <p:cNvSpPr>
              <a:spLocks noChangeArrowheads="1"/>
            </p:cNvSpPr>
            <p:nvPr/>
          </p:nvSpPr>
          <p:spPr bwMode="auto">
            <a:xfrm>
              <a:off x="1474" y="1616"/>
              <a:ext cx="2158"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zh-CN" altLang="en-US">
                  <a:ea typeface="楷体_GB2312" pitchFamily="49" charset="-122"/>
                  <a:cs typeface="Times New Roman" panose="02020603050405020304" pitchFamily="18" charset="0"/>
                </a:rPr>
                <a:t>输    入</a:t>
              </a:r>
            </a:p>
          </p:txBody>
        </p:sp>
        <p:sp>
          <p:nvSpPr>
            <p:cNvPr id="431157" name="Line 53"/>
            <p:cNvSpPr>
              <a:spLocks noChangeShapeType="1"/>
            </p:cNvSpPr>
            <p:nvPr/>
          </p:nvSpPr>
          <p:spPr bwMode="auto">
            <a:xfrm>
              <a:off x="1474" y="1616"/>
              <a:ext cx="3266"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1158" name="Line 54"/>
            <p:cNvSpPr>
              <a:spLocks noChangeShapeType="1"/>
            </p:cNvSpPr>
            <p:nvPr/>
          </p:nvSpPr>
          <p:spPr bwMode="auto">
            <a:xfrm>
              <a:off x="1474" y="3912"/>
              <a:ext cx="3266"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1159" name="Line 55"/>
            <p:cNvSpPr>
              <a:spLocks noChangeShapeType="1"/>
            </p:cNvSpPr>
            <p:nvPr/>
          </p:nvSpPr>
          <p:spPr bwMode="auto">
            <a:xfrm>
              <a:off x="1474" y="1616"/>
              <a:ext cx="0" cy="2296"/>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1160" name="Line 56"/>
            <p:cNvSpPr>
              <a:spLocks noChangeShapeType="1"/>
            </p:cNvSpPr>
            <p:nvPr/>
          </p:nvSpPr>
          <p:spPr bwMode="auto">
            <a:xfrm>
              <a:off x="4740" y="1616"/>
              <a:ext cx="0" cy="2296"/>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1161" name="Line 57"/>
            <p:cNvSpPr>
              <a:spLocks noChangeShapeType="1"/>
            </p:cNvSpPr>
            <p:nvPr/>
          </p:nvSpPr>
          <p:spPr bwMode="auto">
            <a:xfrm>
              <a:off x="1474" y="1903"/>
              <a:ext cx="3266"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1162" name="Line 58"/>
            <p:cNvSpPr>
              <a:spLocks noChangeShapeType="1"/>
            </p:cNvSpPr>
            <p:nvPr/>
          </p:nvSpPr>
          <p:spPr bwMode="auto">
            <a:xfrm>
              <a:off x="3632" y="1616"/>
              <a:ext cx="0" cy="2296"/>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1163" name="Line 59"/>
            <p:cNvSpPr>
              <a:spLocks noChangeShapeType="1"/>
            </p:cNvSpPr>
            <p:nvPr/>
          </p:nvSpPr>
          <p:spPr bwMode="auto">
            <a:xfrm>
              <a:off x="1474" y="2190"/>
              <a:ext cx="3266"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1164" name="Line 60"/>
            <p:cNvSpPr>
              <a:spLocks noChangeShapeType="1"/>
            </p:cNvSpPr>
            <p:nvPr/>
          </p:nvSpPr>
          <p:spPr bwMode="auto">
            <a:xfrm>
              <a:off x="2059" y="1903"/>
              <a:ext cx="0" cy="2009"/>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1165" name="Line 61"/>
            <p:cNvSpPr>
              <a:spLocks noChangeShapeType="1"/>
            </p:cNvSpPr>
            <p:nvPr/>
          </p:nvSpPr>
          <p:spPr bwMode="auto">
            <a:xfrm>
              <a:off x="2553" y="1903"/>
              <a:ext cx="0" cy="2009"/>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1166" name="Line 62"/>
            <p:cNvSpPr>
              <a:spLocks noChangeShapeType="1"/>
            </p:cNvSpPr>
            <p:nvPr/>
          </p:nvSpPr>
          <p:spPr bwMode="auto">
            <a:xfrm>
              <a:off x="3092" y="1903"/>
              <a:ext cx="0" cy="2009"/>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1167" name="Line 63"/>
            <p:cNvSpPr>
              <a:spLocks noChangeShapeType="1"/>
            </p:cNvSpPr>
            <p:nvPr/>
          </p:nvSpPr>
          <p:spPr bwMode="auto">
            <a:xfrm>
              <a:off x="4171" y="1903"/>
              <a:ext cx="0" cy="2009"/>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1168" name="Line 64"/>
            <p:cNvSpPr>
              <a:spLocks noChangeShapeType="1"/>
            </p:cNvSpPr>
            <p:nvPr/>
          </p:nvSpPr>
          <p:spPr bwMode="auto">
            <a:xfrm>
              <a:off x="1474" y="2477"/>
              <a:ext cx="3266" cy="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1169" name="Line 65"/>
            <p:cNvSpPr>
              <a:spLocks noChangeShapeType="1"/>
            </p:cNvSpPr>
            <p:nvPr/>
          </p:nvSpPr>
          <p:spPr bwMode="auto">
            <a:xfrm>
              <a:off x="1474" y="2764"/>
              <a:ext cx="3266" cy="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1170" name="Line 66"/>
            <p:cNvSpPr>
              <a:spLocks noChangeShapeType="1"/>
            </p:cNvSpPr>
            <p:nvPr/>
          </p:nvSpPr>
          <p:spPr bwMode="auto">
            <a:xfrm>
              <a:off x="1474" y="3051"/>
              <a:ext cx="3266"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1171" name="Line 67"/>
            <p:cNvSpPr>
              <a:spLocks noChangeShapeType="1"/>
            </p:cNvSpPr>
            <p:nvPr/>
          </p:nvSpPr>
          <p:spPr bwMode="auto">
            <a:xfrm>
              <a:off x="1474" y="3338"/>
              <a:ext cx="3266"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1172" name="Line 68"/>
            <p:cNvSpPr>
              <a:spLocks noChangeShapeType="1"/>
            </p:cNvSpPr>
            <p:nvPr/>
          </p:nvSpPr>
          <p:spPr bwMode="auto">
            <a:xfrm>
              <a:off x="1474" y="3625"/>
              <a:ext cx="3266" cy="0"/>
            </a:xfrm>
            <a:prstGeom prst="line">
              <a:avLst/>
            </a:prstGeom>
            <a:noFill/>
            <a:ln w="9525"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aphicFrame>
          <p:nvGraphicFramePr>
            <p:cNvPr id="431173" name="Object 69"/>
            <p:cNvGraphicFramePr>
              <a:graphicFrameLocks noChangeAspect="1"/>
            </p:cNvGraphicFramePr>
            <p:nvPr/>
          </p:nvGraphicFramePr>
          <p:xfrm>
            <a:off x="2200" y="3048"/>
            <a:ext cx="272" cy="291"/>
          </p:xfrm>
          <a:graphic>
            <a:graphicData uri="http://schemas.openxmlformats.org/presentationml/2006/ole">
              <mc:AlternateContent xmlns:mc="http://schemas.openxmlformats.org/markup-compatibility/2006">
                <mc:Choice xmlns:v="urn:schemas-microsoft-com:vml" Requires="v">
                  <p:oleObj spid="_x0000_s32789" name="公式" r:id="rId12" imgW="228501" imgH="215806" progId="Equation.3">
                    <p:embed/>
                  </p:oleObj>
                </mc:Choice>
                <mc:Fallback>
                  <p:oleObj name="公式" r:id="rId12" imgW="228501" imgH="215806" progId="Equation.3">
                    <p:embed/>
                    <p:pic>
                      <p:nvPicPr>
                        <p:cNvPr id="431173" name="Object 6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00" y="3048"/>
                          <a:ext cx="272" cy="29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31174" name="Rectangle 70"/>
            <p:cNvSpPr>
              <a:spLocks noChangeArrowheads="1"/>
            </p:cNvSpPr>
            <p:nvPr/>
          </p:nvSpPr>
          <p:spPr bwMode="auto">
            <a:xfrm>
              <a:off x="1304" y="1997"/>
              <a:ext cx="27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31175" name="Rectangle 71"/>
            <p:cNvSpPr>
              <a:spLocks noChangeArrowheads="1"/>
            </p:cNvSpPr>
            <p:nvPr/>
          </p:nvSpPr>
          <p:spPr bwMode="auto">
            <a:xfrm>
              <a:off x="1304" y="1997"/>
              <a:ext cx="27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pSp>
      <p:grpSp>
        <p:nvGrpSpPr>
          <p:cNvPr id="431176" name="Group 72"/>
          <p:cNvGrpSpPr>
            <a:grpSpLocks/>
          </p:cNvGrpSpPr>
          <p:nvPr/>
        </p:nvGrpSpPr>
        <p:grpSpPr bwMode="auto">
          <a:xfrm>
            <a:off x="250825" y="2349500"/>
            <a:ext cx="2592388" cy="3284538"/>
            <a:chOff x="160" y="1559"/>
            <a:chExt cx="2041" cy="2220"/>
          </a:xfrm>
        </p:grpSpPr>
        <p:graphicFrame>
          <p:nvGraphicFramePr>
            <p:cNvPr id="431177" name="Object 73"/>
            <p:cNvGraphicFramePr>
              <a:graphicFrameLocks noChangeAspect="1"/>
            </p:cNvGraphicFramePr>
            <p:nvPr/>
          </p:nvGraphicFramePr>
          <p:xfrm>
            <a:off x="160" y="1559"/>
            <a:ext cx="2041" cy="1788"/>
          </p:xfrm>
          <a:graphic>
            <a:graphicData uri="http://schemas.openxmlformats.org/presentationml/2006/ole">
              <mc:AlternateContent xmlns:mc="http://schemas.openxmlformats.org/markup-compatibility/2006">
                <mc:Choice xmlns:v="urn:schemas-microsoft-com:vml" Requires="v">
                  <p:oleObj spid="_x0000_s32790" name="图片" r:id="rId13" imgW="1523880" imgH="1333440" progId="Word.Picture.8">
                    <p:embed/>
                  </p:oleObj>
                </mc:Choice>
                <mc:Fallback>
                  <p:oleObj name="图片" r:id="rId13" imgW="1523880" imgH="1333440" progId="Word.Picture.8">
                    <p:embed/>
                    <p:pic>
                      <p:nvPicPr>
                        <p:cNvPr id="431177" name="Object 7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0" y="1559"/>
                          <a:ext cx="2041" cy="1788"/>
                        </a:xfrm>
                        <a:prstGeom prst="rect">
                          <a:avLst/>
                        </a:prstGeom>
                        <a:noFill/>
                        <a:ln w="19050">
                          <a:solidFill>
                            <a:srgbClr val="3399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31178" name="Rectangle 74"/>
            <p:cNvSpPr>
              <a:spLocks noChangeArrowheads="1"/>
            </p:cNvSpPr>
            <p:nvPr/>
          </p:nvSpPr>
          <p:spPr bwMode="auto">
            <a:xfrm>
              <a:off x="452" y="3497"/>
              <a:ext cx="1588" cy="282"/>
            </a:xfrm>
            <a:prstGeom prst="rect">
              <a:avLst/>
            </a:prstGeom>
            <a:noFill/>
            <a:ln w="19050">
              <a:solidFill>
                <a:srgbClr val="3399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000">
                  <a:solidFill>
                    <a:srgbClr val="000066"/>
                  </a:solidFill>
                  <a:latin typeface="Tahoma" panose="020B0604030504040204" pitchFamily="34" charset="0"/>
                  <a:ea typeface="楷体_GB2312" pitchFamily="49" charset="-122"/>
                </a:rPr>
                <a:t>国标逻辑符号</a:t>
              </a:r>
            </a:p>
          </p:txBody>
        </p:sp>
      </p:grpSp>
      <p:sp>
        <p:nvSpPr>
          <p:cNvPr id="431183" name="Rectangle 79"/>
          <p:cNvSpPr>
            <a:spLocks noChangeArrowheads="1"/>
          </p:cNvSpPr>
          <p:nvPr/>
        </p:nvSpPr>
        <p:spPr bwMode="auto">
          <a:xfrm>
            <a:off x="1403350" y="476250"/>
            <a:ext cx="4752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74HC/HCT74</a:t>
            </a:r>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的逻辑符号和功能表</a:t>
            </a:r>
          </a:p>
        </p:txBody>
      </p:sp>
      <p:sp>
        <p:nvSpPr>
          <p:cNvPr id="431184" name="Line 80"/>
          <p:cNvSpPr>
            <a:spLocks noChangeShapeType="1"/>
          </p:cNvSpPr>
          <p:nvPr/>
        </p:nvSpPr>
        <p:spPr bwMode="auto">
          <a:xfrm>
            <a:off x="3851275" y="4257675"/>
            <a:ext cx="5292725" cy="0"/>
          </a:xfrm>
          <a:prstGeom prst="line">
            <a:avLst/>
          </a:prstGeom>
          <a:noFill/>
          <a:ln w="28575">
            <a:solidFill>
              <a:schemeClr val="hlink"/>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1189" name="Rectangle 85"/>
          <p:cNvSpPr>
            <a:spLocks noChangeArrowheads="1"/>
          </p:cNvSpPr>
          <p:nvPr/>
        </p:nvSpPr>
        <p:spPr bwMode="auto">
          <a:xfrm>
            <a:off x="900113" y="5734050"/>
            <a:ext cx="95773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400">
                <a:solidFill>
                  <a:srgbClr val="000066"/>
                </a:solidFill>
                <a:latin typeface="Times New Roman" panose="02020603050405020304" pitchFamily="18" charset="0"/>
                <a:ea typeface="楷体_GB2312" pitchFamily="49" charset="-122"/>
              </a:rPr>
              <a:t>具有直接置</a:t>
            </a:r>
            <a:r>
              <a:rPr lang="en-US" altLang="zh-CN" sz="2400">
                <a:solidFill>
                  <a:srgbClr val="000066"/>
                </a:solidFill>
                <a:latin typeface="Times New Roman" panose="02020603050405020304" pitchFamily="18" charset="0"/>
                <a:ea typeface="楷体_GB2312" pitchFamily="49" charset="-122"/>
              </a:rPr>
              <a:t>1</a:t>
            </a:r>
            <a:r>
              <a:rPr lang="zh-CN" altLang="en-US" sz="2400">
                <a:solidFill>
                  <a:srgbClr val="000066"/>
                </a:solidFill>
                <a:latin typeface="Times New Roman" panose="02020603050405020304" pitchFamily="18" charset="0"/>
                <a:ea typeface="楷体_GB2312" pitchFamily="49" charset="-122"/>
              </a:rPr>
              <a:t>、直接置</a:t>
            </a:r>
            <a:r>
              <a:rPr lang="en-US" altLang="zh-CN" sz="2400">
                <a:solidFill>
                  <a:srgbClr val="000066"/>
                </a:solidFill>
                <a:latin typeface="Times New Roman" panose="02020603050405020304" pitchFamily="18" charset="0"/>
                <a:ea typeface="楷体_GB2312" pitchFamily="49" charset="-122"/>
              </a:rPr>
              <a:t>0</a:t>
            </a:r>
            <a:r>
              <a:rPr lang="zh-CN" altLang="en-US" sz="2400">
                <a:solidFill>
                  <a:srgbClr val="000066"/>
                </a:solidFill>
                <a:latin typeface="Times New Roman" panose="02020603050405020304" pitchFamily="18" charset="0"/>
                <a:ea typeface="楷体_GB2312" pitchFamily="49" charset="-122"/>
              </a:rPr>
              <a:t>，正边沿触发的</a:t>
            </a:r>
            <a:r>
              <a:rPr lang="en-US" altLang="zh-CN" sz="2400">
                <a:solidFill>
                  <a:srgbClr val="000066"/>
                </a:solidFill>
                <a:latin typeface="Times New Roman" panose="02020603050405020304" pitchFamily="18" charset="0"/>
                <a:ea typeface="楷体_GB2312" pitchFamily="49" charset="-122"/>
              </a:rPr>
              <a:t>D</a:t>
            </a:r>
            <a:r>
              <a:rPr lang="zh-CN" altLang="en-US" sz="2400">
                <a:solidFill>
                  <a:srgbClr val="000066"/>
                </a:solidFill>
                <a:latin typeface="Times New Roman" panose="02020603050405020304" pitchFamily="18" charset="0"/>
                <a:ea typeface="楷体_GB2312" pitchFamily="49" charset="-122"/>
              </a:rPr>
              <a:t>功能</a:t>
            </a:r>
            <a:r>
              <a:rPr lang="zh-CN" altLang="en-US" sz="2400">
                <a:solidFill>
                  <a:srgbClr val="000066"/>
                </a:solidFill>
                <a:latin typeface="Tahoma" panose="020B0604030504040204" pitchFamily="34" charset="0"/>
                <a:ea typeface="楷体_GB2312" pitchFamily="49" charset="-122"/>
              </a:rPr>
              <a:t>触发器</a:t>
            </a:r>
          </a:p>
        </p:txBody>
      </p:sp>
    </p:spTree>
    <p:extLst>
      <p:ext uri="{BB962C8B-B14F-4D97-AF65-F5344CB8AC3E}">
        <p14:creationId xmlns:p14="http://schemas.microsoft.com/office/powerpoint/2010/main" val="17580852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31176"/>
                                        </p:tgtEl>
                                        <p:attrNameLst>
                                          <p:attrName>style.visibility</p:attrName>
                                        </p:attrNameLst>
                                      </p:cBhvr>
                                      <p:to>
                                        <p:strVal val="visible"/>
                                      </p:to>
                                    </p:set>
                                    <p:animEffect transition="in" filter="wipe(left)">
                                      <p:cBhvr>
                                        <p:cTn id="7" dur="500"/>
                                        <p:tgtEl>
                                          <p:spTgt spid="43117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31106"/>
                                        </p:tgtEl>
                                        <p:attrNameLst>
                                          <p:attrName>style.visibility</p:attrName>
                                        </p:attrNameLst>
                                      </p:cBhvr>
                                      <p:to>
                                        <p:strVal val="visible"/>
                                      </p:to>
                                    </p:set>
                                    <p:animEffect transition="in" filter="strips(downRight)">
                                      <p:cBhvr>
                                        <p:cTn id="12" dur="500"/>
                                        <p:tgtEl>
                                          <p:spTgt spid="43110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31107"/>
                                        </p:tgtEl>
                                        <p:attrNameLst>
                                          <p:attrName>style.visibility</p:attrName>
                                        </p:attrNameLst>
                                      </p:cBhvr>
                                      <p:to>
                                        <p:strVal val="visible"/>
                                      </p:to>
                                    </p:set>
                                    <p:animEffect transition="in" filter="wipe(up)">
                                      <p:cBhvr>
                                        <p:cTn id="17" dur="500"/>
                                        <p:tgtEl>
                                          <p:spTgt spid="43110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431184"/>
                                        </p:tgtEl>
                                        <p:attrNameLst>
                                          <p:attrName>style.visibility</p:attrName>
                                        </p:attrNameLst>
                                      </p:cBhvr>
                                      <p:to>
                                        <p:strVal val="visible"/>
                                      </p:to>
                                    </p:set>
                                    <p:animEffect transition="in" filter="wipe(left)">
                                      <p:cBhvr>
                                        <p:cTn id="22" dur="500"/>
                                        <p:tgtEl>
                                          <p:spTgt spid="43118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31189"/>
                                        </p:tgtEl>
                                        <p:attrNameLst>
                                          <p:attrName>style.visibility</p:attrName>
                                        </p:attrNameLst>
                                      </p:cBhvr>
                                      <p:to>
                                        <p:strVal val="visible"/>
                                      </p:to>
                                    </p:set>
                                    <p:animEffect transition="in" filter="wipe(up)">
                                      <p:cBhvr>
                                        <p:cTn id="27" dur="500"/>
                                        <p:tgtEl>
                                          <p:spTgt spid="4311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1106" grpId="0"/>
      <p:bldP spid="43118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9298" name="Object 2"/>
          <p:cNvGraphicFramePr>
            <a:graphicFrameLocks noChangeAspect="1"/>
          </p:cNvGraphicFramePr>
          <p:nvPr/>
        </p:nvGraphicFramePr>
        <p:xfrm>
          <a:off x="3563938" y="2636838"/>
          <a:ext cx="4357687" cy="3249612"/>
        </p:xfrm>
        <a:graphic>
          <a:graphicData uri="http://schemas.openxmlformats.org/presentationml/2006/ole">
            <mc:AlternateContent xmlns:mc="http://schemas.openxmlformats.org/markup-compatibility/2006">
              <mc:Choice xmlns:v="urn:schemas-microsoft-com:vml" Requires="v">
                <p:oleObj spid="_x0000_s33798" name="图片" r:id="rId4" imgW="2476440" imgH="1781280" progId="Word.Picture.8">
                  <p:embed/>
                </p:oleObj>
              </mc:Choice>
              <mc:Fallback>
                <p:oleObj name="图片" r:id="rId4" imgW="2476440" imgH="1781280" progId="Word.Picture.8">
                  <p:embed/>
                  <p:pic>
                    <p:nvPicPr>
                      <p:cNvPr id="43929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3938" y="2636838"/>
                        <a:ext cx="4357687" cy="32496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39299" name="Rectangle 3"/>
          <p:cNvSpPr>
            <a:spLocks noChangeArrowheads="1"/>
          </p:cNvSpPr>
          <p:nvPr/>
        </p:nvSpPr>
        <p:spPr bwMode="auto">
          <a:xfrm>
            <a:off x="1258888" y="357188"/>
            <a:ext cx="57245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3200">
                <a:solidFill>
                  <a:schemeClr val="accent2"/>
                </a:solidFill>
                <a:latin typeface="Times New Roman" panose="02020603050405020304" pitchFamily="18" charset="0"/>
                <a:ea typeface="楷体_GB2312" pitchFamily="49" charset="-122"/>
              </a:rPr>
              <a:t>5.4.3 </a:t>
            </a:r>
            <a:r>
              <a:rPr lang="en-US" altLang="zh-CN" sz="3200">
                <a:solidFill>
                  <a:schemeClr val="accent2"/>
                </a:solidFill>
                <a:latin typeface="Tahoma" panose="020B0604030504040204" pitchFamily="34" charset="0"/>
                <a:ea typeface="楷体_GB2312" pitchFamily="49" charset="-122"/>
              </a:rPr>
              <a:t>  </a:t>
            </a:r>
            <a:r>
              <a:rPr lang="zh-CN" altLang="en-US" sz="3200">
                <a:solidFill>
                  <a:schemeClr val="accent2"/>
                </a:solidFill>
                <a:latin typeface="Tahoma" panose="020B0604030504040204" pitchFamily="34" charset="0"/>
                <a:ea typeface="楷体_GB2312" pitchFamily="49" charset="-122"/>
              </a:rPr>
              <a:t>主从</a:t>
            </a:r>
            <a:r>
              <a:rPr lang="en-US" altLang="zh-CN" sz="3200">
                <a:solidFill>
                  <a:schemeClr val="accent2"/>
                </a:solidFill>
                <a:latin typeface="Tahoma" panose="020B0604030504040204" pitchFamily="34" charset="0"/>
                <a:ea typeface="楷体_GB2312" pitchFamily="49" charset="-122"/>
              </a:rPr>
              <a:t>D</a:t>
            </a:r>
            <a:r>
              <a:rPr lang="zh-CN" altLang="en-US" sz="3200">
                <a:solidFill>
                  <a:schemeClr val="accent2"/>
                </a:solidFill>
                <a:latin typeface="Tahoma" panose="020B0604030504040204" pitchFamily="34" charset="0"/>
                <a:ea typeface="楷体_GB2312" pitchFamily="49" charset="-122"/>
              </a:rPr>
              <a:t>触发器的动态特性</a:t>
            </a:r>
          </a:p>
        </p:txBody>
      </p:sp>
      <p:graphicFrame>
        <p:nvGraphicFramePr>
          <p:cNvPr id="439300" name="Object 4"/>
          <p:cNvGraphicFramePr>
            <a:graphicFrameLocks noChangeAspect="1"/>
          </p:cNvGraphicFramePr>
          <p:nvPr/>
        </p:nvGraphicFramePr>
        <p:xfrm>
          <a:off x="250825" y="3284538"/>
          <a:ext cx="2557463" cy="1438275"/>
        </p:xfrm>
        <a:graphic>
          <a:graphicData uri="http://schemas.openxmlformats.org/presentationml/2006/ole">
            <mc:AlternateContent xmlns:mc="http://schemas.openxmlformats.org/markup-compatibility/2006">
              <mc:Choice xmlns:v="urn:schemas-microsoft-com:vml" Requires="v">
                <p:oleObj spid="_x0000_s33799" name="图片" r:id="rId6" imgW="1504800" imgH="676440" progId="Word.Picture.8">
                  <p:embed/>
                </p:oleObj>
              </mc:Choice>
              <mc:Fallback>
                <p:oleObj name="图片" r:id="rId6" imgW="1504800" imgH="676440" progId="Word.Picture.8">
                  <p:embed/>
                  <p:pic>
                    <p:nvPicPr>
                      <p:cNvPr id="43930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0825" y="3284538"/>
                        <a:ext cx="2557463" cy="1438275"/>
                      </a:xfrm>
                      <a:prstGeom prst="rect">
                        <a:avLst/>
                      </a:prstGeom>
                      <a:noFill/>
                      <a:ln w="9525">
                        <a:solidFill>
                          <a:srgbClr val="FF33CC"/>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39301" name="Rectangle 5"/>
          <p:cNvSpPr>
            <a:spLocks noChangeArrowheads="1"/>
          </p:cNvSpPr>
          <p:nvPr/>
        </p:nvSpPr>
        <p:spPr bwMode="auto">
          <a:xfrm>
            <a:off x="395288" y="1268413"/>
            <a:ext cx="8456612" cy="822325"/>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zh-CN" altLang="en-US" sz="2400">
                <a:solidFill>
                  <a:srgbClr val="000066"/>
                </a:solidFill>
                <a:latin typeface="Tahoma" panose="020B0604030504040204" pitchFamily="34" charset="0"/>
                <a:ea typeface="楷体_GB2312" pitchFamily="49" charset="-122"/>
              </a:rPr>
              <a:t>动态特性反映其触发器对输入信号和时钟信号间的时间要求，</a:t>
            </a:r>
          </a:p>
          <a:p>
            <a:pPr algn="l"/>
            <a:r>
              <a:rPr lang="zh-CN" altLang="en-US" sz="2400">
                <a:solidFill>
                  <a:srgbClr val="000066"/>
                </a:solidFill>
                <a:latin typeface="Tahoma" panose="020B0604030504040204" pitchFamily="34" charset="0"/>
                <a:ea typeface="楷体_GB2312" pitchFamily="49" charset="-122"/>
              </a:rPr>
              <a:t>以及输出状态对时钟信号响应的延迟时间。 </a:t>
            </a:r>
          </a:p>
        </p:txBody>
      </p:sp>
      <p:sp>
        <p:nvSpPr>
          <p:cNvPr id="439302" name="AutoShape 6"/>
          <p:cNvSpPr>
            <a:spLocks noChangeArrowheads="1"/>
          </p:cNvSpPr>
          <p:nvPr/>
        </p:nvSpPr>
        <p:spPr bwMode="auto">
          <a:xfrm>
            <a:off x="2124075" y="2708275"/>
            <a:ext cx="1619250" cy="449263"/>
          </a:xfrm>
          <a:prstGeom prst="wedgeRoundRectCallout">
            <a:avLst>
              <a:gd name="adj1" fmla="val 88139"/>
              <a:gd name="adj2" fmla="val 112190"/>
              <a:gd name="adj3" fmla="val 16667"/>
            </a:avLst>
          </a:prstGeom>
          <a:solidFill>
            <a:schemeClr val="bg1"/>
          </a:solidFill>
          <a:ln w="28575">
            <a:solidFill>
              <a:srgbClr val="CC33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kumimoji="1" lang="zh-CN" altLang="en-US" sz="2000">
                <a:solidFill>
                  <a:srgbClr val="000066"/>
                </a:solidFill>
                <a:latin typeface="Times New Roman" panose="02020603050405020304" pitchFamily="18" charset="0"/>
                <a:ea typeface="楷体_GB2312" pitchFamily="49" charset="-122"/>
              </a:rPr>
              <a:t>建立时间</a:t>
            </a:r>
          </a:p>
        </p:txBody>
      </p:sp>
      <p:sp>
        <p:nvSpPr>
          <p:cNvPr id="439303" name="AutoShape 7"/>
          <p:cNvSpPr>
            <a:spLocks noChangeArrowheads="1"/>
          </p:cNvSpPr>
          <p:nvPr/>
        </p:nvSpPr>
        <p:spPr bwMode="auto">
          <a:xfrm>
            <a:off x="5867400" y="2024063"/>
            <a:ext cx="1619250" cy="449262"/>
          </a:xfrm>
          <a:prstGeom prst="wedgeRoundRectCallout">
            <a:avLst>
              <a:gd name="adj1" fmla="val -85491"/>
              <a:gd name="adj2" fmla="val 184278"/>
              <a:gd name="adj3" fmla="val 16667"/>
            </a:avLst>
          </a:prstGeom>
          <a:solidFill>
            <a:schemeClr val="bg1"/>
          </a:solidFill>
          <a:ln w="28575">
            <a:solidFill>
              <a:srgbClr val="CC33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kumimoji="1" lang="zh-CN" altLang="en-US" sz="2000">
                <a:solidFill>
                  <a:srgbClr val="000066"/>
                </a:solidFill>
                <a:latin typeface="Times New Roman" panose="02020603050405020304" pitchFamily="18" charset="0"/>
                <a:ea typeface="楷体_GB2312" pitchFamily="49" charset="-122"/>
              </a:rPr>
              <a:t>保持时间</a:t>
            </a:r>
          </a:p>
        </p:txBody>
      </p:sp>
      <p:sp>
        <p:nvSpPr>
          <p:cNvPr id="439304" name="AutoShape 8"/>
          <p:cNvSpPr>
            <a:spLocks noChangeArrowheads="1"/>
          </p:cNvSpPr>
          <p:nvPr/>
        </p:nvSpPr>
        <p:spPr bwMode="auto">
          <a:xfrm>
            <a:off x="6877050" y="2492375"/>
            <a:ext cx="1619250" cy="449263"/>
          </a:xfrm>
          <a:prstGeom prst="wedgeRoundRectCallout">
            <a:avLst>
              <a:gd name="adj1" fmla="val -147352"/>
              <a:gd name="adj2" fmla="val 210778"/>
              <a:gd name="adj3" fmla="val 16667"/>
            </a:avLst>
          </a:prstGeom>
          <a:solidFill>
            <a:schemeClr val="bg1"/>
          </a:solidFill>
          <a:ln w="28575">
            <a:solidFill>
              <a:srgbClr val="CC33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kumimoji="1" lang="zh-CN" altLang="en-US" sz="2000">
                <a:solidFill>
                  <a:srgbClr val="000066"/>
                </a:solidFill>
                <a:latin typeface="Times New Roman" panose="02020603050405020304" pitchFamily="18" charset="0"/>
                <a:ea typeface="楷体_GB2312" pitchFamily="49" charset="-122"/>
              </a:rPr>
              <a:t>脉冲宽度</a:t>
            </a:r>
          </a:p>
        </p:txBody>
      </p:sp>
      <p:sp>
        <p:nvSpPr>
          <p:cNvPr id="439305" name="AutoShape 9"/>
          <p:cNvSpPr>
            <a:spLocks noChangeArrowheads="1"/>
          </p:cNvSpPr>
          <p:nvPr/>
        </p:nvSpPr>
        <p:spPr bwMode="auto">
          <a:xfrm>
            <a:off x="1835150" y="5300663"/>
            <a:ext cx="1978025" cy="449262"/>
          </a:xfrm>
          <a:prstGeom prst="wedgeRoundRectCallout">
            <a:avLst>
              <a:gd name="adj1" fmla="val 100319"/>
              <a:gd name="adj2" fmla="val -17491"/>
              <a:gd name="adj3" fmla="val 16667"/>
            </a:avLst>
          </a:prstGeom>
          <a:solidFill>
            <a:schemeClr val="bg1"/>
          </a:solidFill>
          <a:ln w="28575">
            <a:solidFill>
              <a:srgbClr val="0000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kumimoji="1" lang="zh-CN" altLang="en-US" sz="2000">
                <a:solidFill>
                  <a:srgbClr val="000066"/>
                </a:solidFill>
                <a:latin typeface="Times New Roman" panose="02020603050405020304" pitchFamily="18" charset="0"/>
                <a:ea typeface="楷体_GB2312" pitchFamily="49" charset="-122"/>
              </a:rPr>
              <a:t>传输延时时间</a:t>
            </a:r>
          </a:p>
        </p:txBody>
      </p:sp>
      <p:sp>
        <p:nvSpPr>
          <p:cNvPr id="439306" name="AutoShape 10"/>
          <p:cNvSpPr>
            <a:spLocks noChangeArrowheads="1"/>
          </p:cNvSpPr>
          <p:nvPr/>
        </p:nvSpPr>
        <p:spPr bwMode="auto">
          <a:xfrm>
            <a:off x="4284663" y="5805488"/>
            <a:ext cx="2232025" cy="449262"/>
          </a:xfrm>
          <a:prstGeom prst="wedgeRoundRectCallout">
            <a:avLst>
              <a:gd name="adj1" fmla="val 60454"/>
              <a:gd name="adj2" fmla="val -112546"/>
              <a:gd name="adj3" fmla="val 16667"/>
            </a:avLst>
          </a:prstGeom>
          <a:solidFill>
            <a:schemeClr val="bg1"/>
          </a:solidFill>
          <a:ln w="28575">
            <a:solidFill>
              <a:srgbClr val="0000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kumimoji="1" lang="zh-CN" altLang="en-US" sz="2000">
                <a:solidFill>
                  <a:srgbClr val="000066"/>
                </a:solidFill>
                <a:latin typeface="Times New Roman" panose="02020603050405020304" pitchFamily="18" charset="0"/>
                <a:ea typeface="楷体_GB2312" pitchFamily="49" charset="-122"/>
              </a:rPr>
              <a:t>传输延时时间</a:t>
            </a:r>
          </a:p>
        </p:txBody>
      </p:sp>
    </p:spTree>
    <p:extLst>
      <p:ext uri="{BB962C8B-B14F-4D97-AF65-F5344CB8AC3E}">
        <p14:creationId xmlns:p14="http://schemas.microsoft.com/office/powerpoint/2010/main" val="23924589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39301"/>
                                        </p:tgtEl>
                                        <p:attrNameLst>
                                          <p:attrName>style.visibility</p:attrName>
                                        </p:attrNameLst>
                                      </p:cBhvr>
                                      <p:to>
                                        <p:strVal val="visible"/>
                                      </p:to>
                                    </p:set>
                                    <p:animEffect transition="in" filter="wipe(up)">
                                      <p:cBhvr>
                                        <p:cTn id="7" dur="500"/>
                                        <p:tgtEl>
                                          <p:spTgt spid="43930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39298"/>
                                        </p:tgtEl>
                                        <p:attrNameLst>
                                          <p:attrName>style.visibility</p:attrName>
                                        </p:attrNameLst>
                                      </p:cBhvr>
                                      <p:to>
                                        <p:strVal val="visible"/>
                                      </p:to>
                                    </p:set>
                                    <p:animEffect transition="in" filter="wipe(left)">
                                      <p:cBhvr>
                                        <p:cTn id="12" dur="500"/>
                                        <p:tgtEl>
                                          <p:spTgt spid="43929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39302"/>
                                        </p:tgtEl>
                                        <p:attrNameLst>
                                          <p:attrName>style.visibility</p:attrName>
                                        </p:attrNameLst>
                                      </p:cBhvr>
                                      <p:to>
                                        <p:strVal val="visible"/>
                                      </p:to>
                                    </p:set>
                                    <p:animEffect transition="in" filter="wipe(up)">
                                      <p:cBhvr>
                                        <p:cTn id="17" dur="500"/>
                                        <p:tgtEl>
                                          <p:spTgt spid="43930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39303"/>
                                        </p:tgtEl>
                                        <p:attrNameLst>
                                          <p:attrName>style.visibility</p:attrName>
                                        </p:attrNameLst>
                                      </p:cBhvr>
                                      <p:to>
                                        <p:strVal val="visible"/>
                                      </p:to>
                                    </p:set>
                                    <p:animEffect transition="in" filter="wipe(up)">
                                      <p:cBhvr>
                                        <p:cTn id="22" dur="500"/>
                                        <p:tgtEl>
                                          <p:spTgt spid="43930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39304"/>
                                        </p:tgtEl>
                                        <p:attrNameLst>
                                          <p:attrName>style.visibility</p:attrName>
                                        </p:attrNameLst>
                                      </p:cBhvr>
                                      <p:to>
                                        <p:strVal val="visible"/>
                                      </p:to>
                                    </p:set>
                                    <p:animEffect transition="in" filter="wipe(up)">
                                      <p:cBhvr>
                                        <p:cTn id="27" dur="500"/>
                                        <p:tgtEl>
                                          <p:spTgt spid="43930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439305"/>
                                        </p:tgtEl>
                                        <p:attrNameLst>
                                          <p:attrName>style.visibility</p:attrName>
                                        </p:attrNameLst>
                                      </p:cBhvr>
                                      <p:to>
                                        <p:strVal val="visible"/>
                                      </p:to>
                                    </p:set>
                                    <p:animEffect transition="in" filter="wipe(up)">
                                      <p:cBhvr>
                                        <p:cTn id="32" dur="500"/>
                                        <p:tgtEl>
                                          <p:spTgt spid="43930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439306"/>
                                        </p:tgtEl>
                                        <p:attrNameLst>
                                          <p:attrName>style.visibility</p:attrName>
                                        </p:attrNameLst>
                                      </p:cBhvr>
                                      <p:to>
                                        <p:strVal val="visible"/>
                                      </p:to>
                                    </p:set>
                                    <p:animEffect transition="in" filter="wipe(up)">
                                      <p:cBhvr>
                                        <p:cTn id="37" dur="500"/>
                                        <p:tgtEl>
                                          <p:spTgt spid="439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9301" grpId="0" animBg="1"/>
      <p:bldP spid="439302" grpId="0" animBg="1"/>
      <p:bldP spid="439303" grpId="0" animBg="1"/>
      <p:bldP spid="439304" grpId="0" animBg="1"/>
      <p:bldP spid="439305" grpId="0" animBg="1"/>
      <p:bldP spid="43930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1346" name="Object 2"/>
          <p:cNvGraphicFramePr>
            <a:graphicFrameLocks noChangeAspect="1"/>
          </p:cNvGraphicFramePr>
          <p:nvPr/>
        </p:nvGraphicFramePr>
        <p:xfrm>
          <a:off x="-3333750" y="4414838"/>
          <a:ext cx="133350" cy="180975"/>
        </p:xfrm>
        <a:graphic>
          <a:graphicData uri="http://schemas.openxmlformats.org/presentationml/2006/ole">
            <mc:AlternateContent xmlns:mc="http://schemas.openxmlformats.org/markup-compatibility/2006">
              <mc:Choice xmlns:v="urn:schemas-microsoft-com:vml" Requires="v">
                <p:oleObj spid="_x0000_s34820" name="公式" r:id="rId3" imgW="177646" imgH="228402" progId="Equation.3">
                  <p:embed/>
                </p:oleObj>
              </mc:Choice>
              <mc:Fallback>
                <p:oleObj name="公式" r:id="rId3" imgW="177646" imgH="228402" progId="Equation.3">
                  <p:embed/>
                  <p:pic>
                    <p:nvPicPr>
                      <p:cNvPr id="44134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3750" y="4414838"/>
                        <a:ext cx="133350" cy="180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41347" name="Rectangle 3"/>
          <p:cNvSpPr>
            <a:spLocks noChangeArrowheads="1"/>
          </p:cNvSpPr>
          <p:nvPr/>
        </p:nvSpPr>
        <p:spPr bwMode="auto">
          <a:xfrm>
            <a:off x="468313" y="2422525"/>
            <a:ext cx="698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76225"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pPr eaLnBrk="0" hangingPunct="0"/>
            <a:r>
              <a:rPr kumimoji="0" lang="zh-CN" altLang="en-US">
                <a:solidFill>
                  <a:schemeClr val="folHlink"/>
                </a:solidFill>
                <a:latin typeface="楷体_GB2312" pitchFamily="49" charset="-122"/>
                <a:ea typeface="楷体_GB2312" pitchFamily="49" charset="-122"/>
                <a:cs typeface="Times New Roman" panose="02020603050405020304" pitchFamily="18" charset="0"/>
              </a:rPr>
              <a:t>保持时间</a:t>
            </a:r>
            <a:r>
              <a:rPr kumimoji="0" lang="en-US" altLang="zh-CN" i="1">
                <a:solidFill>
                  <a:schemeClr val="folHlink"/>
                </a:solidFill>
                <a:ea typeface="楷体_GB2312" pitchFamily="49" charset="-122"/>
                <a:cs typeface="Times New Roman" panose="02020603050405020304" pitchFamily="18" charset="0"/>
              </a:rPr>
              <a:t>t</a:t>
            </a:r>
            <a:r>
              <a:rPr kumimoji="0" lang="en-US" altLang="zh-CN" baseline="-30000">
                <a:solidFill>
                  <a:schemeClr val="folHlink"/>
                </a:solidFill>
                <a:ea typeface="楷体_GB2312" pitchFamily="49" charset="-122"/>
                <a:cs typeface="Times New Roman" panose="02020603050405020304" pitchFamily="18" charset="0"/>
              </a:rPr>
              <a:t>H</a:t>
            </a:r>
            <a:r>
              <a:rPr kumimoji="0" lang="en-US" altLang="zh-CN">
                <a:solidFill>
                  <a:schemeClr val="folHlink"/>
                </a:solidFill>
                <a:ea typeface="楷体_GB2312" pitchFamily="49" charset="-122"/>
                <a:cs typeface="Times New Roman" panose="02020603050405020304" pitchFamily="18" charset="0"/>
              </a:rPr>
              <a:t>  </a:t>
            </a:r>
            <a:r>
              <a:rPr kumimoji="0" lang="zh-CN" altLang="en-US">
                <a:solidFill>
                  <a:schemeClr val="folHlink"/>
                </a:solidFill>
                <a:ea typeface="楷体_GB2312" pitchFamily="49" charset="-122"/>
                <a:cs typeface="Times New Roman" panose="02020603050405020304" pitchFamily="18" charset="0"/>
              </a:rPr>
              <a:t>：保证</a:t>
            </a:r>
            <a:r>
              <a:rPr kumimoji="0" lang="en-US" altLang="zh-CN" i="1">
                <a:solidFill>
                  <a:schemeClr val="folHlink"/>
                </a:solidFill>
                <a:ea typeface="楷体_GB2312" pitchFamily="49" charset="-122"/>
                <a:cs typeface="Times New Roman" panose="02020603050405020304" pitchFamily="18" charset="0"/>
              </a:rPr>
              <a:t>D</a:t>
            </a:r>
            <a:r>
              <a:rPr kumimoji="0" lang="zh-CN" altLang="en-US">
                <a:solidFill>
                  <a:schemeClr val="folHlink"/>
                </a:solidFill>
                <a:ea typeface="楷体_GB2312" pitchFamily="49" charset="-122"/>
                <a:cs typeface="Times New Roman" panose="02020603050405020304" pitchFamily="18" charset="0"/>
              </a:rPr>
              <a:t>状态可靠地传送到</a:t>
            </a:r>
            <a:r>
              <a:rPr kumimoji="0" lang="en-US" altLang="zh-CN" i="1">
                <a:solidFill>
                  <a:schemeClr val="folHlink"/>
                </a:solidFill>
                <a:ea typeface="楷体_GB2312" pitchFamily="49" charset="-122"/>
                <a:cs typeface="Times New Roman" panose="02020603050405020304" pitchFamily="18" charset="0"/>
              </a:rPr>
              <a:t>Q</a:t>
            </a:r>
            <a:endParaRPr kumimoji="0" lang="en-US" altLang="zh-CN">
              <a:solidFill>
                <a:schemeClr val="folHlink"/>
              </a:solidFill>
              <a:ea typeface="楷体_GB2312" pitchFamily="49" charset="-122"/>
              <a:cs typeface="Times New Roman" panose="02020603050405020304" pitchFamily="18" charset="0"/>
            </a:endParaRPr>
          </a:p>
        </p:txBody>
      </p:sp>
      <p:sp>
        <p:nvSpPr>
          <p:cNvPr id="441348" name="Rectangle 4"/>
          <p:cNvSpPr>
            <a:spLocks noChangeArrowheads="1"/>
          </p:cNvSpPr>
          <p:nvPr/>
        </p:nvSpPr>
        <p:spPr bwMode="auto">
          <a:xfrm>
            <a:off x="684213" y="1341438"/>
            <a:ext cx="8316912"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r>
              <a:rPr lang="zh-CN" altLang="en-US" sz="2400">
                <a:solidFill>
                  <a:schemeClr val="folHlink"/>
                </a:solidFill>
                <a:latin typeface="Times New Roman" panose="02020603050405020304" pitchFamily="18" charset="0"/>
                <a:ea typeface="楷体_GB2312" pitchFamily="49" charset="-122"/>
              </a:rPr>
              <a:t>建立时间</a:t>
            </a:r>
            <a:r>
              <a:rPr lang="en-US" altLang="zh-CN" sz="2400" i="1">
                <a:solidFill>
                  <a:schemeClr val="folHlink"/>
                </a:solidFill>
                <a:latin typeface="Times New Roman" panose="02020603050405020304" pitchFamily="18" charset="0"/>
                <a:ea typeface="楷体_GB2312" pitchFamily="49" charset="-122"/>
              </a:rPr>
              <a:t>t</a:t>
            </a:r>
            <a:r>
              <a:rPr lang="en-US" altLang="zh-CN" sz="2400" baseline="-25000">
                <a:solidFill>
                  <a:schemeClr val="folHlink"/>
                </a:solidFill>
                <a:latin typeface="Times New Roman" panose="02020603050405020304" pitchFamily="18" charset="0"/>
                <a:ea typeface="楷体_GB2312" pitchFamily="49" charset="-122"/>
              </a:rPr>
              <a:t>SU  </a:t>
            </a:r>
            <a:r>
              <a:rPr lang="zh-CN" altLang="en-US" sz="2400" baseline="-25000">
                <a:solidFill>
                  <a:schemeClr val="folHlink"/>
                </a:solidFill>
                <a:latin typeface="Times New Roman" panose="02020603050405020304" pitchFamily="18" charset="0"/>
                <a:ea typeface="楷体_GB2312" pitchFamily="49" charset="-122"/>
              </a:rPr>
              <a:t>：</a:t>
            </a:r>
            <a:r>
              <a:rPr lang="zh-CN" altLang="en-US" sz="2400">
                <a:solidFill>
                  <a:schemeClr val="folHlink"/>
                </a:solidFill>
                <a:latin typeface="Times New Roman" panose="02020603050405020304" pitchFamily="18" charset="0"/>
                <a:ea typeface="楷体_GB2312" pitchFamily="49" charset="-122"/>
              </a:rPr>
              <a:t>保证与</a:t>
            </a:r>
            <a:r>
              <a:rPr lang="en-US" altLang="zh-CN" sz="2400" i="1">
                <a:solidFill>
                  <a:schemeClr val="folHlink"/>
                </a:solidFill>
                <a:latin typeface="Times New Roman" panose="02020603050405020304" pitchFamily="18" charset="0"/>
                <a:ea typeface="楷体_GB2312" pitchFamily="49" charset="-122"/>
              </a:rPr>
              <a:t>D </a:t>
            </a:r>
            <a:r>
              <a:rPr lang="zh-CN" altLang="en-US" sz="2400">
                <a:solidFill>
                  <a:schemeClr val="folHlink"/>
                </a:solidFill>
                <a:latin typeface="Times New Roman" panose="02020603050405020304" pitchFamily="18" charset="0"/>
                <a:ea typeface="楷体_GB2312" pitchFamily="49" charset="-122"/>
              </a:rPr>
              <a:t>相关的电路建立起稳定的状态，使触发器状态</a:t>
            </a:r>
            <a:r>
              <a:rPr lang="zh-CN" altLang="en-US" sz="2400">
                <a:solidFill>
                  <a:schemeClr val="folHlink"/>
                </a:solidFill>
                <a:latin typeface="Tahoma" panose="020B0604030504040204" pitchFamily="34" charset="0"/>
                <a:ea typeface="楷体_GB2312" pitchFamily="49" charset="-122"/>
              </a:rPr>
              <a:t>得到正确的转换。</a:t>
            </a:r>
            <a:endParaRPr lang="zh-CN" altLang="en-US" sz="2400" baseline="-25000">
              <a:solidFill>
                <a:schemeClr val="folHlink"/>
              </a:solidFill>
              <a:latin typeface="Times New Roman" panose="02020603050405020304" pitchFamily="18" charset="0"/>
              <a:ea typeface="楷体_GB2312" pitchFamily="49" charset="-122"/>
            </a:endParaRPr>
          </a:p>
        </p:txBody>
      </p:sp>
      <p:sp>
        <p:nvSpPr>
          <p:cNvPr id="441350" name="Rectangle 6"/>
          <p:cNvSpPr>
            <a:spLocks noChangeArrowheads="1"/>
          </p:cNvSpPr>
          <p:nvPr/>
        </p:nvSpPr>
        <p:spPr bwMode="auto">
          <a:xfrm>
            <a:off x="465138" y="4803775"/>
            <a:ext cx="87852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76225"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0" hangingPunct="0"/>
            <a:r>
              <a:rPr kumimoji="0" lang="zh-CN" altLang="en-US">
                <a:solidFill>
                  <a:schemeClr val="folHlink"/>
                </a:solidFill>
                <a:ea typeface="楷体_GB2312" pitchFamily="49" charset="-122"/>
                <a:cs typeface="Times New Roman" panose="02020603050405020304" pitchFamily="18" charset="0"/>
              </a:rPr>
              <a:t>最高触发频率</a:t>
            </a:r>
            <a:r>
              <a:rPr kumimoji="0" lang="en-US" altLang="zh-CN" i="1">
                <a:solidFill>
                  <a:schemeClr val="folHlink"/>
                </a:solidFill>
                <a:ea typeface="楷体_GB2312" pitchFamily="49" charset="-122"/>
                <a:cs typeface="Times New Roman" panose="02020603050405020304" pitchFamily="18" charset="0"/>
              </a:rPr>
              <a:t>f</a:t>
            </a:r>
            <a:r>
              <a:rPr kumimoji="0" lang="en-US" altLang="zh-CN" baseline="-30000">
                <a:solidFill>
                  <a:schemeClr val="folHlink"/>
                </a:solidFill>
                <a:ea typeface="楷体_GB2312" pitchFamily="49" charset="-122"/>
                <a:cs typeface="Times New Roman" panose="02020603050405020304" pitchFamily="18" charset="0"/>
              </a:rPr>
              <a:t>cmax</a:t>
            </a:r>
            <a:r>
              <a:rPr kumimoji="0" lang="en-US" altLang="zh-CN">
                <a:solidFill>
                  <a:schemeClr val="folHlink"/>
                </a:solidFill>
                <a:ea typeface="楷体_GB2312" pitchFamily="49" charset="-122"/>
                <a:cs typeface="Times New Roman" panose="02020603050405020304" pitchFamily="18" charset="0"/>
              </a:rPr>
              <a:t>  </a:t>
            </a:r>
            <a:r>
              <a:rPr kumimoji="0" lang="zh-CN" altLang="en-US">
                <a:solidFill>
                  <a:schemeClr val="folHlink"/>
                </a:solidFill>
                <a:ea typeface="楷体_GB2312" pitchFamily="49" charset="-122"/>
                <a:cs typeface="Times New Roman" panose="02020603050405020304" pitchFamily="18" charset="0"/>
              </a:rPr>
              <a:t>：触发器内部都要完成一系列动作，需要一定的时间延迟，所以对于</a:t>
            </a:r>
            <a:r>
              <a:rPr kumimoji="0" lang="en-US" altLang="zh-CN" i="1">
                <a:solidFill>
                  <a:schemeClr val="folHlink"/>
                </a:solidFill>
                <a:ea typeface="楷体_GB2312" pitchFamily="49" charset="-122"/>
                <a:cs typeface="Times New Roman" panose="02020603050405020304" pitchFamily="18" charset="0"/>
              </a:rPr>
              <a:t>CP</a:t>
            </a:r>
            <a:r>
              <a:rPr kumimoji="0" lang="zh-CN" altLang="en-US">
                <a:solidFill>
                  <a:schemeClr val="folHlink"/>
                </a:solidFill>
                <a:ea typeface="楷体_GB2312" pitchFamily="49" charset="-122"/>
                <a:cs typeface="Times New Roman" panose="02020603050405020304" pitchFamily="18" charset="0"/>
              </a:rPr>
              <a:t>最高工作频率有一个限制。</a:t>
            </a:r>
          </a:p>
        </p:txBody>
      </p:sp>
      <p:sp>
        <p:nvSpPr>
          <p:cNvPr id="441351" name="Rectangle 7"/>
          <p:cNvSpPr>
            <a:spLocks noChangeArrowheads="1"/>
          </p:cNvSpPr>
          <p:nvPr/>
        </p:nvSpPr>
        <p:spPr bwMode="auto">
          <a:xfrm>
            <a:off x="539750" y="3213100"/>
            <a:ext cx="6861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76225"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0" hangingPunct="0"/>
            <a:r>
              <a:rPr kumimoji="0" lang="zh-CN" altLang="en-US">
                <a:solidFill>
                  <a:schemeClr val="folHlink"/>
                </a:solidFill>
                <a:ea typeface="楷体_GB2312" pitchFamily="49" charset="-122"/>
                <a:cs typeface="Times New Roman" panose="02020603050405020304" pitchFamily="18" charset="0"/>
              </a:rPr>
              <a:t>触发脉冲宽度</a:t>
            </a:r>
            <a:r>
              <a:rPr kumimoji="0" lang="en-US" altLang="zh-CN" i="1">
                <a:solidFill>
                  <a:schemeClr val="folHlink"/>
                </a:solidFill>
                <a:ea typeface="楷体_GB2312" pitchFamily="49" charset="-122"/>
                <a:cs typeface="Times New Roman" panose="02020603050405020304" pitchFamily="18" charset="0"/>
              </a:rPr>
              <a:t>t</a:t>
            </a:r>
            <a:r>
              <a:rPr kumimoji="0" lang="en-US" altLang="zh-CN" baseline="-30000">
                <a:solidFill>
                  <a:schemeClr val="folHlink"/>
                </a:solidFill>
                <a:ea typeface="楷体_GB2312" pitchFamily="49" charset="-122"/>
                <a:cs typeface="Times New Roman" panose="02020603050405020304" pitchFamily="18" charset="0"/>
              </a:rPr>
              <a:t>W</a:t>
            </a:r>
            <a:r>
              <a:rPr kumimoji="0" lang="en-US" altLang="zh-CN">
                <a:solidFill>
                  <a:schemeClr val="folHlink"/>
                </a:solidFill>
                <a:ea typeface="楷体_GB2312" pitchFamily="49" charset="-122"/>
                <a:cs typeface="Times New Roman" panose="02020603050405020304" pitchFamily="18" charset="0"/>
              </a:rPr>
              <a:t>  </a:t>
            </a:r>
            <a:r>
              <a:rPr kumimoji="0" lang="zh-CN" altLang="en-US">
                <a:solidFill>
                  <a:schemeClr val="folHlink"/>
                </a:solidFill>
                <a:ea typeface="楷体_GB2312" pitchFamily="49" charset="-122"/>
                <a:cs typeface="Times New Roman" panose="02020603050405020304" pitchFamily="18" charset="0"/>
              </a:rPr>
              <a:t>：保证内部各门正确翻转。</a:t>
            </a:r>
          </a:p>
        </p:txBody>
      </p:sp>
      <p:sp>
        <p:nvSpPr>
          <p:cNvPr id="441352" name="Rectangle 8"/>
          <p:cNvSpPr>
            <a:spLocks noChangeArrowheads="1"/>
          </p:cNvSpPr>
          <p:nvPr/>
        </p:nvSpPr>
        <p:spPr bwMode="auto">
          <a:xfrm>
            <a:off x="466725" y="3933825"/>
            <a:ext cx="89281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76225"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0" hangingPunct="0"/>
            <a:r>
              <a:rPr kumimoji="0" lang="zh-CN" altLang="en-US">
                <a:solidFill>
                  <a:schemeClr val="folHlink"/>
                </a:solidFill>
                <a:ea typeface="楷体_GB2312" pitchFamily="49" charset="-122"/>
                <a:cs typeface="Times New Roman" panose="02020603050405020304" pitchFamily="18" charset="0"/>
              </a:rPr>
              <a:t>传输延迟时间</a:t>
            </a:r>
            <a:r>
              <a:rPr kumimoji="0" lang="en-US" altLang="zh-CN" i="1">
                <a:solidFill>
                  <a:schemeClr val="folHlink"/>
                </a:solidFill>
                <a:ea typeface="楷体_GB2312" pitchFamily="49" charset="-122"/>
                <a:cs typeface="Times New Roman" panose="02020603050405020304" pitchFamily="18" charset="0"/>
              </a:rPr>
              <a:t>t</a:t>
            </a:r>
            <a:r>
              <a:rPr kumimoji="0" lang="en-US" altLang="zh-CN" baseline="-30000">
                <a:solidFill>
                  <a:schemeClr val="folHlink"/>
                </a:solidFill>
                <a:ea typeface="楷体_GB2312" pitchFamily="49" charset="-122"/>
                <a:cs typeface="Times New Roman" panose="02020603050405020304" pitchFamily="18" charset="0"/>
              </a:rPr>
              <a:t>PLH</a:t>
            </a:r>
            <a:r>
              <a:rPr kumimoji="0" lang="zh-CN" altLang="en-US">
                <a:solidFill>
                  <a:schemeClr val="folHlink"/>
                </a:solidFill>
                <a:ea typeface="楷体_GB2312" pitchFamily="49" charset="-122"/>
                <a:cs typeface="Times New Roman" panose="02020603050405020304" pitchFamily="18" charset="0"/>
              </a:rPr>
              <a:t>和</a:t>
            </a:r>
            <a:r>
              <a:rPr kumimoji="0" lang="en-US" altLang="zh-CN" i="1">
                <a:solidFill>
                  <a:schemeClr val="folHlink"/>
                </a:solidFill>
                <a:ea typeface="楷体_GB2312" pitchFamily="49" charset="-122"/>
                <a:cs typeface="Times New Roman" panose="02020603050405020304" pitchFamily="18" charset="0"/>
              </a:rPr>
              <a:t>t</a:t>
            </a:r>
            <a:r>
              <a:rPr kumimoji="0" lang="en-US" altLang="zh-CN" baseline="-30000">
                <a:solidFill>
                  <a:schemeClr val="folHlink"/>
                </a:solidFill>
                <a:ea typeface="楷体_GB2312" pitchFamily="49" charset="-122"/>
                <a:cs typeface="Times New Roman" panose="02020603050405020304" pitchFamily="18" charset="0"/>
              </a:rPr>
              <a:t>PHL</a:t>
            </a:r>
            <a:r>
              <a:rPr kumimoji="0" lang="en-US" altLang="zh-CN">
                <a:solidFill>
                  <a:schemeClr val="folHlink"/>
                </a:solidFill>
                <a:ea typeface="楷体_GB2312" pitchFamily="49" charset="-122"/>
                <a:cs typeface="Times New Roman" panose="02020603050405020304" pitchFamily="18" charset="0"/>
              </a:rPr>
              <a:t>  </a:t>
            </a:r>
            <a:r>
              <a:rPr kumimoji="0" lang="zh-CN" altLang="en-US">
                <a:solidFill>
                  <a:schemeClr val="folHlink"/>
                </a:solidFill>
                <a:ea typeface="楷体_GB2312" pitchFamily="49" charset="-122"/>
                <a:cs typeface="Times New Roman" panose="02020603050405020304" pitchFamily="18" charset="0"/>
              </a:rPr>
              <a:t>：时钟脉冲</a:t>
            </a:r>
            <a:r>
              <a:rPr kumimoji="0" lang="en-US" altLang="zh-CN" i="1">
                <a:solidFill>
                  <a:schemeClr val="folHlink"/>
                </a:solidFill>
                <a:ea typeface="楷体_GB2312" pitchFamily="49" charset="-122"/>
                <a:cs typeface="Times New Roman" panose="02020603050405020304" pitchFamily="18" charset="0"/>
              </a:rPr>
              <a:t>CP</a:t>
            </a:r>
            <a:r>
              <a:rPr kumimoji="0" lang="zh-CN" altLang="en-US">
                <a:solidFill>
                  <a:schemeClr val="folHlink"/>
                </a:solidFill>
                <a:ea typeface="楷体_GB2312" pitchFamily="49" charset="-122"/>
                <a:cs typeface="Times New Roman" panose="02020603050405020304" pitchFamily="18" charset="0"/>
              </a:rPr>
              <a:t>上升沿至输出端新状态稳定建立起来的时间</a:t>
            </a:r>
          </a:p>
        </p:txBody>
      </p:sp>
    </p:spTree>
    <p:extLst>
      <p:ext uri="{BB962C8B-B14F-4D97-AF65-F5344CB8AC3E}">
        <p14:creationId xmlns:p14="http://schemas.microsoft.com/office/powerpoint/2010/main" val="1212632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41348"/>
                                        </p:tgtEl>
                                        <p:attrNameLst>
                                          <p:attrName>style.visibility</p:attrName>
                                        </p:attrNameLst>
                                      </p:cBhvr>
                                      <p:to>
                                        <p:strVal val="visible"/>
                                      </p:to>
                                    </p:set>
                                    <p:animEffect transition="in" filter="wipe(up)">
                                      <p:cBhvr>
                                        <p:cTn id="7" dur="500"/>
                                        <p:tgtEl>
                                          <p:spTgt spid="4413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41347"/>
                                        </p:tgtEl>
                                        <p:attrNameLst>
                                          <p:attrName>style.visibility</p:attrName>
                                        </p:attrNameLst>
                                      </p:cBhvr>
                                      <p:to>
                                        <p:strVal val="visible"/>
                                      </p:to>
                                    </p:set>
                                    <p:animEffect transition="in" filter="strips(downRight)">
                                      <p:cBhvr>
                                        <p:cTn id="12" dur="500"/>
                                        <p:tgtEl>
                                          <p:spTgt spid="44134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41351"/>
                                        </p:tgtEl>
                                        <p:attrNameLst>
                                          <p:attrName>style.visibility</p:attrName>
                                        </p:attrNameLst>
                                      </p:cBhvr>
                                      <p:to>
                                        <p:strVal val="visible"/>
                                      </p:to>
                                    </p:set>
                                    <p:animEffect transition="in" filter="strips(downRight)">
                                      <p:cBhvr>
                                        <p:cTn id="17" dur="500"/>
                                        <p:tgtEl>
                                          <p:spTgt spid="44135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441352">
                                            <p:txEl>
                                              <p:pRg st="0" end="0"/>
                                            </p:txEl>
                                          </p:spTgt>
                                        </p:tgtEl>
                                        <p:attrNameLst>
                                          <p:attrName>style.visibility</p:attrName>
                                        </p:attrNameLst>
                                      </p:cBhvr>
                                      <p:to>
                                        <p:strVal val="visible"/>
                                      </p:to>
                                    </p:set>
                                    <p:animEffect transition="in" filter="wipe(up)">
                                      <p:cBhvr>
                                        <p:cTn id="22" dur="500"/>
                                        <p:tgtEl>
                                          <p:spTgt spid="441352">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41350"/>
                                        </p:tgtEl>
                                        <p:attrNameLst>
                                          <p:attrName>style.visibility</p:attrName>
                                        </p:attrNameLst>
                                      </p:cBhvr>
                                      <p:to>
                                        <p:strVal val="visible"/>
                                      </p:to>
                                    </p:set>
                                    <p:animEffect transition="in" filter="wipe(up)">
                                      <p:cBhvr>
                                        <p:cTn id="27" dur="500"/>
                                        <p:tgtEl>
                                          <p:spTgt spid="4413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1347" grpId="0"/>
      <p:bldP spid="441348" grpId="0"/>
      <p:bldP spid="441350" grpId="0"/>
      <p:bldP spid="44135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Rectangle 2"/>
          <p:cNvSpPr>
            <a:spLocks noChangeArrowheads="1"/>
          </p:cNvSpPr>
          <p:nvPr/>
        </p:nvSpPr>
        <p:spPr bwMode="auto">
          <a:xfrm>
            <a:off x="611188" y="333375"/>
            <a:ext cx="63373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76225"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3200">
                <a:solidFill>
                  <a:schemeClr val="accent2"/>
                </a:solidFill>
                <a:ea typeface="楷体_GB2312" pitchFamily="49" charset="-122"/>
                <a:cs typeface="Times New Roman" panose="02020603050405020304" pitchFamily="18" charset="0"/>
              </a:rPr>
              <a:t>5.4.4    </a:t>
            </a:r>
            <a:r>
              <a:rPr kumimoji="0" lang="zh-CN" altLang="en-US" sz="3200">
                <a:solidFill>
                  <a:schemeClr val="accent2"/>
                </a:solidFill>
                <a:ea typeface="楷体_GB2312" pitchFamily="49" charset="-122"/>
                <a:cs typeface="Times New Roman" panose="02020603050405020304" pitchFamily="18" charset="0"/>
              </a:rPr>
              <a:t>其他电路结构的触发器</a:t>
            </a:r>
          </a:p>
        </p:txBody>
      </p:sp>
      <p:sp>
        <p:nvSpPr>
          <p:cNvPr id="433155" name="Rectangle 3"/>
          <p:cNvSpPr>
            <a:spLocks noChangeArrowheads="1"/>
          </p:cNvSpPr>
          <p:nvPr/>
        </p:nvSpPr>
        <p:spPr bwMode="auto">
          <a:xfrm>
            <a:off x="466725" y="1341438"/>
            <a:ext cx="55086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76225" algn="l">
              <a:tabLst>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56213"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2800">
                <a:solidFill>
                  <a:srgbClr val="000066"/>
                </a:solidFill>
                <a:latin typeface="楷体_GB2312" pitchFamily="49" charset="-122"/>
                <a:ea typeface="楷体_GB2312" pitchFamily="49" charset="-122"/>
                <a:cs typeface="Times New Roman" panose="02020603050405020304" pitchFamily="18" charset="0"/>
              </a:rPr>
              <a:t>1. </a:t>
            </a:r>
            <a:r>
              <a:rPr kumimoji="0" lang="zh-CN" altLang="en-US" sz="2800">
                <a:solidFill>
                  <a:srgbClr val="000066"/>
                </a:solidFill>
                <a:latin typeface="楷体_GB2312" pitchFamily="49" charset="-122"/>
                <a:ea typeface="楷体_GB2312" pitchFamily="49" charset="-122"/>
                <a:cs typeface="Times New Roman" panose="02020603050405020304" pitchFamily="18" charset="0"/>
              </a:rPr>
              <a:t>维持阻塞触发器</a:t>
            </a:r>
          </a:p>
        </p:txBody>
      </p:sp>
      <p:sp>
        <p:nvSpPr>
          <p:cNvPr id="433156" name="Rectangle 4"/>
          <p:cNvSpPr>
            <a:spLocks noChangeArrowheads="1"/>
          </p:cNvSpPr>
          <p:nvPr/>
        </p:nvSpPr>
        <p:spPr bwMode="auto">
          <a:xfrm>
            <a:off x="5184775" y="3114675"/>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000" b="0">
                <a:solidFill>
                  <a:srgbClr val="000000"/>
                </a:solidFill>
                <a:latin typeface="Times New Roman" panose="02020603050405020304" pitchFamily="18" charset="0"/>
                <a:ea typeface="楷体_GB2312" pitchFamily="49" charset="-122"/>
              </a:rPr>
              <a:t> </a:t>
            </a:r>
            <a:endParaRPr lang="en-US" altLang="zh-CN" sz="2400" b="0">
              <a:latin typeface="Tahoma" panose="020B0604030504040204" pitchFamily="34" charset="0"/>
              <a:ea typeface="楷体_GB2312" pitchFamily="49" charset="-122"/>
            </a:endParaRPr>
          </a:p>
        </p:txBody>
      </p:sp>
      <p:sp>
        <p:nvSpPr>
          <p:cNvPr id="433160" name="AutoShape 8"/>
          <p:cNvSpPr>
            <a:spLocks noChangeArrowheads="1"/>
          </p:cNvSpPr>
          <p:nvPr/>
        </p:nvSpPr>
        <p:spPr bwMode="auto">
          <a:xfrm>
            <a:off x="4967288" y="3141663"/>
            <a:ext cx="1368425" cy="1908175"/>
          </a:xfrm>
          <a:prstGeom prst="roundRect">
            <a:avLst>
              <a:gd name="adj" fmla="val 16667"/>
            </a:avLst>
          </a:prstGeom>
          <a:noFill/>
          <a:ln w="28575" algn="ctr">
            <a:solidFill>
              <a:srgbClr val="FF0066"/>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zh-CN" sz="2400" b="0">
              <a:solidFill>
                <a:srgbClr val="000066"/>
              </a:solidFill>
              <a:latin typeface="Tahoma" panose="020B0604030504040204" pitchFamily="34" charset="0"/>
              <a:ea typeface="楷体_GB2312" pitchFamily="49" charset="-122"/>
            </a:endParaRPr>
          </a:p>
        </p:txBody>
      </p:sp>
      <p:sp>
        <p:nvSpPr>
          <p:cNvPr id="433161" name="AutoShape 9"/>
          <p:cNvSpPr>
            <a:spLocks noChangeArrowheads="1"/>
          </p:cNvSpPr>
          <p:nvPr/>
        </p:nvSpPr>
        <p:spPr bwMode="auto">
          <a:xfrm>
            <a:off x="2951163" y="2312988"/>
            <a:ext cx="1187450" cy="1692275"/>
          </a:xfrm>
          <a:prstGeom prst="roundRect">
            <a:avLst>
              <a:gd name="adj" fmla="val 16667"/>
            </a:avLst>
          </a:prstGeom>
          <a:noFill/>
          <a:ln w="28575" algn="ctr">
            <a:solidFill>
              <a:srgbClr val="3366CC"/>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zh-CN" sz="2400" b="0">
              <a:solidFill>
                <a:srgbClr val="000066"/>
              </a:solidFill>
              <a:latin typeface="Tahoma" panose="020B0604030504040204" pitchFamily="34" charset="0"/>
              <a:ea typeface="楷体_GB2312" pitchFamily="49" charset="-122"/>
            </a:endParaRPr>
          </a:p>
        </p:txBody>
      </p:sp>
      <p:sp>
        <p:nvSpPr>
          <p:cNvPr id="433162" name="AutoShape 10"/>
          <p:cNvSpPr>
            <a:spLocks noChangeArrowheads="1"/>
          </p:cNvSpPr>
          <p:nvPr/>
        </p:nvSpPr>
        <p:spPr bwMode="auto">
          <a:xfrm>
            <a:off x="2949575" y="4292600"/>
            <a:ext cx="1223963" cy="1692275"/>
          </a:xfrm>
          <a:prstGeom prst="roundRect">
            <a:avLst>
              <a:gd name="adj" fmla="val 16667"/>
            </a:avLst>
          </a:prstGeom>
          <a:noFill/>
          <a:ln w="28575" algn="ctr">
            <a:solidFill>
              <a:srgbClr val="3366CC"/>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zh-CN" sz="2400" b="0">
              <a:solidFill>
                <a:srgbClr val="000066"/>
              </a:solidFill>
              <a:latin typeface="Tahoma" panose="020B0604030504040204" pitchFamily="34" charset="0"/>
              <a:ea typeface="楷体_GB2312" pitchFamily="49" charset="-122"/>
            </a:endParaRPr>
          </a:p>
        </p:txBody>
      </p:sp>
      <p:grpSp>
        <p:nvGrpSpPr>
          <p:cNvPr id="433164" name="Group 12"/>
          <p:cNvGrpSpPr>
            <a:grpSpLocks/>
          </p:cNvGrpSpPr>
          <p:nvPr/>
        </p:nvGrpSpPr>
        <p:grpSpPr bwMode="auto">
          <a:xfrm>
            <a:off x="179388" y="2852738"/>
            <a:ext cx="2049462" cy="908050"/>
            <a:chOff x="204" y="1786"/>
            <a:chExt cx="1291" cy="572"/>
          </a:xfrm>
        </p:grpSpPr>
        <p:sp>
          <p:nvSpPr>
            <p:cNvPr id="433165" name="AutoShape 13"/>
            <p:cNvSpPr>
              <a:spLocks noChangeArrowheads="1"/>
            </p:cNvSpPr>
            <p:nvPr/>
          </p:nvSpPr>
          <p:spPr bwMode="auto">
            <a:xfrm>
              <a:off x="249" y="2047"/>
              <a:ext cx="1178" cy="283"/>
            </a:xfrm>
            <a:prstGeom prst="wedgeRoundRectCallout">
              <a:avLst>
                <a:gd name="adj1" fmla="val 89815"/>
                <a:gd name="adj2" fmla="val -33394"/>
                <a:gd name="adj3" fmla="val 16667"/>
              </a:avLst>
            </a:prstGeom>
            <a:solidFill>
              <a:schemeClr val="bg1"/>
            </a:solidFill>
            <a:ln w="28575">
              <a:solidFill>
                <a:srgbClr val="0000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kumimoji="1" lang="zh-CN" altLang="en-US" sz="2000">
                  <a:solidFill>
                    <a:srgbClr val="000066"/>
                  </a:solidFill>
                  <a:latin typeface="Times New Roman" panose="02020603050405020304" pitchFamily="18" charset="0"/>
                  <a:ea typeface="楷体_GB2312" pitchFamily="49" charset="-122"/>
                </a:rPr>
                <a:t>置</a:t>
              </a:r>
              <a:r>
                <a:rPr kumimoji="1" lang="en-US" altLang="zh-CN" sz="2000">
                  <a:solidFill>
                    <a:srgbClr val="000066"/>
                  </a:solidFill>
                  <a:latin typeface="Times New Roman" panose="02020603050405020304" pitchFamily="18" charset="0"/>
                  <a:ea typeface="楷体_GB2312" pitchFamily="49" charset="-122"/>
                </a:rPr>
                <a:t>0</a:t>
              </a:r>
              <a:r>
                <a:rPr kumimoji="1" lang="zh-CN" altLang="en-US" sz="2000">
                  <a:solidFill>
                    <a:srgbClr val="000066"/>
                  </a:solidFill>
                  <a:latin typeface="Times New Roman" panose="02020603050405020304" pitchFamily="18" charset="0"/>
                  <a:ea typeface="楷体_GB2312" pitchFamily="49" charset="-122"/>
                </a:rPr>
                <a:t>维持线</a:t>
              </a:r>
            </a:p>
          </p:txBody>
        </p:sp>
        <p:sp>
          <p:nvSpPr>
            <p:cNvPr id="433166" name="AutoShape 14"/>
            <p:cNvSpPr>
              <a:spLocks noChangeArrowheads="1"/>
            </p:cNvSpPr>
            <p:nvPr/>
          </p:nvSpPr>
          <p:spPr bwMode="auto">
            <a:xfrm>
              <a:off x="204" y="1786"/>
              <a:ext cx="1291" cy="572"/>
            </a:xfrm>
            <a:prstGeom prst="wedgeRoundRectCallout">
              <a:avLst>
                <a:gd name="adj1" fmla="val 82611"/>
                <a:gd name="adj2" fmla="val 101889"/>
                <a:gd name="adj3" fmla="val 16667"/>
              </a:avLst>
            </a:prstGeom>
            <a:solidFill>
              <a:schemeClr val="bg1"/>
            </a:solidFill>
            <a:ln w="28575">
              <a:solidFill>
                <a:srgbClr val="0000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2400">
                  <a:solidFill>
                    <a:srgbClr val="000066"/>
                  </a:solidFill>
                  <a:latin typeface="Times New Roman" panose="02020603050405020304" pitchFamily="18" charset="0"/>
                  <a:ea typeface="楷体_GB2312" pitchFamily="49" charset="-122"/>
                </a:rPr>
                <a:t>响应输入</a:t>
              </a:r>
              <a:r>
                <a:rPr lang="en-US" altLang="zh-CN" sz="2400" i="1">
                  <a:solidFill>
                    <a:srgbClr val="000066"/>
                  </a:solidFill>
                  <a:latin typeface="Times New Roman" panose="02020603050405020304" pitchFamily="18" charset="0"/>
                  <a:ea typeface="楷体_GB2312" pitchFamily="49" charset="-122"/>
                </a:rPr>
                <a:t>D</a:t>
              </a:r>
              <a:r>
                <a:rPr lang="zh-CN" altLang="en-US" sz="2400">
                  <a:solidFill>
                    <a:srgbClr val="000066"/>
                  </a:solidFill>
                  <a:latin typeface="Times New Roman" panose="02020603050405020304" pitchFamily="18" charset="0"/>
                  <a:ea typeface="楷体_GB2312" pitchFamily="49" charset="-122"/>
                </a:rPr>
                <a:t>和</a:t>
              </a:r>
              <a:r>
                <a:rPr lang="en-US" altLang="zh-CN" sz="2400" i="1">
                  <a:solidFill>
                    <a:srgbClr val="000066"/>
                  </a:solidFill>
                  <a:latin typeface="Times New Roman" panose="02020603050405020304" pitchFamily="18" charset="0"/>
                  <a:ea typeface="楷体_GB2312" pitchFamily="49" charset="-122"/>
                </a:rPr>
                <a:t>CP</a:t>
              </a:r>
              <a:r>
                <a:rPr lang="zh-CN" altLang="en-US" sz="2400">
                  <a:solidFill>
                    <a:srgbClr val="000066"/>
                  </a:solidFill>
                  <a:latin typeface="Times New Roman" panose="02020603050405020304" pitchFamily="18" charset="0"/>
                  <a:ea typeface="楷体_GB2312" pitchFamily="49" charset="-122"/>
                </a:rPr>
                <a:t>信号</a:t>
              </a:r>
            </a:p>
          </p:txBody>
        </p:sp>
      </p:grpSp>
      <p:grpSp>
        <p:nvGrpSpPr>
          <p:cNvPr id="433167" name="Group 15"/>
          <p:cNvGrpSpPr>
            <a:grpSpLocks/>
          </p:cNvGrpSpPr>
          <p:nvPr/>
        </p:nvGrpSpPr>
        <p:grpSpPr bwMode="auto">
          <a:xfrm>
            <a:off x="6767513" y="3232150"/>
            <a:ext cx="2232025" cy="908050"/>
            <a:chOff x="4354" y="2240"/>
            <a:chExt cx="1406" cy="572"/>
          </a:xfrm>
        </p:grpSpPr>
        <p:sp>
          <p:nvSpPr>
            <p:cNvPr id="433168" name="AutoShape 16"/>
            <p:cNvSpPr>
              <a:spLocks noChangeArrowheads="1"/>
            </p:cNvSpPr>
            <p:nvPr/>
          </p:nvSpPr>
          <p:spPr bwMode="auto">
            <a:xfrm>
              <a:off x="4354" y="2240"/>
              <a:ext cx="1406" cy="572"/>
            </a:xfrm>
            <a:prstGeom prst="wedgeRoundRectCallout">
              <a:avLst>
                <a:gd name="adj1" fmla="val -96019"/>
                <a:gd name="adj2" fmla="val 78319"/>
                <a:gd name="adj3" fmla="val 16667"/>
              </a:avLst>
            </a:prstGeom>
            <a:solidFill>
              <a:schemeClr val="bg1"/>
            </a:solidFill>
            <a:ln w="28575">
              <a:solidFill>
                <a:srgbClr val="FF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2400">
                  <a:solidFill>
                    <a:srgbClr val="000066"/>
                  </a:solidFill>
                  <a:latin typeface="Times New Roman" panose="02020603050405020304" pitchFamily="18" charset="0"/>
                  <a:ea typeface="楷体_GB2312" pitchFamily="49" charset="-122"/>
                </a:rPr>
                <a:t>根据      </a:t>
              </a:r>
              <a:r>
                <a:rPr lang="zh-CN" altLang="en-US" sz="2400">
                  <a:solidFill>
                    <a:srgbClr val="000066"/>
                  </a:solidFill>
                  <a:latin typeface="Tahoma" panose="020B0604030504040204" pitchFamily="34" charset="0"/>
                  <a:ea typeface="楷体_GB2312" pitchFamily="49" charset="-122"/>
                </a:rPr>
                <a:t>确定触发器的状态 </a:t>
              </a:r>
            </a:p>
          </p:txBody>
        </p:sp>
        <p:graphicFrame>
          <p:nvGraphicFramePr>
            <p:cNvPr id="433169" name="Object 17"/>
            <p:cNvGraphicFramePr>
              <a:graphicFrameLocks noChangeAspect="1"/>
            </p:cNvGraphicFramePr>
            <p:nvPr/>
          </p:nvGraphicFramePr>
          <p:xfrm>
            <a:off x="5050" y="2274"/>
            <a:ext cx="166" cy="221"/>
          </p:xfrm>
          <a:graphic>
            <a:graphicData uri="http://schemas.openxmlformats.org/presentationml/2006/ole">
              <mc:AlternateContent xmlns:mc="http://schemas.openxmlformats.org/markup-compatibility/2006">
                <mc:Choice xmlns:v="urn:schemas-microsoft-com:vml" Requires="v">
                  <p:oleObj spid="_x0000_s35848" name="公式" r:id="rId3" imgW="215640" imgH="279360" progId="Equation.3">
                    <p:embed/>
                  </p:oleObj>
                </mc:Choice>
                <mc:Fallback>
                  <p:oleObj name="公式" r:id="rId3" imgW="215640" imgH="279360" progId="Equation.3">
                    <p:embed/>
                    <p:pic>
                      <p:nvPicPr>
                        <p:cNvPr id="433169" name="Object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0" y="2274"/>
                          <a:ext cx="166" cy="22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33170" name="Object 18"/>
            <p:cNvGraphicFramePr>
              <a:graphicFrameLocks noChangeAspect="1"/>
            </p:cNvGraphicFramePr>
            <p:nvPr/>
          </p:nvGraphicFramePr>
          <p:xfrm>
            <a:off x="4891" y="2251"/>
            <a:ext cx="171" cy="272"/>
          </p:xfrm>
          <a:graphic>
            <a:graphicData uri="http://schemas.openxmlformats.org/presentationml/2006/ole">
              <mc:AlternateContent xmlns:mc="http://schemas.openxmlformats.org/markup-compatibility/2006">
                <mc:Choice xmlns:v="urn:schemas-microsoft-com:vml" Requires="v">
                  <p:oleObj spid="_x0000_s35849" name="公式" r:id="rId5" imgW="139579" imgH="215713" progId="Equation.3">
                    <p:embed/>
                  </p:oleObj>
                </mc:Choice>
                <mc:Fallback>
                  <p:oleObj name="公式" r:id="rId5" imgW="139579" imgH="215713" progId="Equation.3">
                    <p:embed/>
                    <p:pic>
                      <p:nvPicPr>
                        <p:cNvPr id="433170" name="Object 1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91" y="2251"/>
                          <a:ext cx="171" cy="27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433171" name="Rectangle 19"/>
          <p:cNvSpPr>
            <a:spLocks noChangeArrowheads="1"/>
          </p:cNvSpPr>
          <p:nvPr/>
        </p:nvSpPr>
        <p:spPr bwMode="auto">
          <a:xfrm>
            <a:off x="0" y="24955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433172" name="Object 20"/>
          <p:cNvGraphicFramePr>
            <a:graphicFrameLocks noChangeAspect="1"/>
          </p:cNvGraphicFramePr>
          <p:nvPr/>
        </p:nvGraphicFramePr>
        <p:xfrm>
          <a:off x="2041525" y="2060575"/>
          <a:ext cx="4554538" cy="4173538"/>
        </p:xfrm>
        <a:graphic>
          <a:graphicData uri="http://schemas.openxmlformats.org/presentationml/2006/ole">
            <mc:AlternateContent xmlns:mc="http://schemas.openxmlformats.org/markup-compatibility/2006">
              <mc:Choice xmlns:v="urn:schemas-microsoft-com:vml" Requires="v">
                <p:oleObj spid="_x0000_s35850" name="图片" r:id="rId7" imgW="2247840" imgH="2057400" progId="Word.Picture.8">
                  <p:embed/>
                </p:oleObj>
              </mc:Choice>
              <mc:Fallback>
                <p:oleObj name="图片" r:id="rId7" imgW="2247840" imgH="2057400" progId="Word.Picture.8">
                  <p:embed/>
                  <p:pic>
                    <p:nvPicPr>
                      <p:cNvPr id="433172" name="Object 2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41525" y="2060575"/>
                        <a:ext cx="4554538" cy="4173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7946882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33155"/>
                                        </p:tgtEl>
                                        <p:attrNameLst>
                                          <p:attrName>style.visibility</p:attrName>
                                        </p:attrNameLst>
                                      </p:cBhvr>
                                      <p:to>
                                        <p:strVal val="visible"/>
                                      </p:to>
                                    </p:set>
                                    <p:animEffect transition="in" filter="strips(downRight)">
                                      <p:cBhvr>
                                        <p:cTn id="7" dur="500"/>
                                        <p:tgtEl>
                                          <p:spTgt spid="43315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33172"/>
                                        </p:tgtEl>
                                        <p:attrNameLst>
                                          <p:attrName>style.visibility</p:attrName>
                                        </p:attrNameLst>
                                      </p:cBhvr>
                                      <p:to>
                                        <p:strVal val="visible"/>
                                      </p:to>
                                    </p:set>
                                    <p:animEffect transition="in" filter="wipe(left)">
                                      <p:cBhvr>
                                        <p:cTn id="12" dur="500"/>
                                        <p:tgtEl>
                                          <p:spTgt spid="43317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433161"/>
                                        </p:tgtEl>
                                        <p:attrNameLst>
                                          <p:attrName>style.visibility</p:attrName>
                                        </p:attrNameLst>
                                      </p:cBhvr>
                                      <p:to>
                                        <p:strVal val="visible"/>
                                      </p:to>
                                    </p:set>
                                    <p:animEffect transition="in" filter="box(out)">
                                      <p:cBhvr>
                                        <p:cTn id="17" dur="500"/>
                                        <p:tgtEl>
                                          <p:spTgt spid="43316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433162"/>
                                        </p:tgtEl>
                                        <p:attrNameLst>
                                          <p:attrName>style.visibility</p:attrName>
                                        </p:attrNameLst>
                                      </p:cBhvr>
                                      <p:to>
                                        <p:strVal val="visible"/>
                                      </p:to>
                                    </p:set>
                                    <p:animEffect transition="in" filter="box(out)">
                                      <p:cBhvr>
                                        <p:cTn id="22" dur="500"/>
                                        <p:tgtEl>
                                          <p:spTgt spid="43316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433160"/>
                                        </p:tgtEl>
                                        <p:attrNameLst>
                                          <p:attrName>style.visibility</p:attrName>
                                        </p:attrNameLst>
                                      </p:cBhvr>
                                      <p:to>
                                        <p:strVal val="visible"/>
                                      </p:to>
                                    </p:set>
                                    <p:animEffect transition="in" filter="box(out)">
                                      <p:cBhvr>
                                        <p:cTn id="27" dur="500"/>
                                        <p:tgtEl>
                                          <p:spTgt spid="43316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433164"/>
                                        </p:tgtEl>
                                        <p:attrNameLst>
                                          <p:attrName>style.visibility</p:attrName>
                                        </p:attrNameLst>
                                      </p:cBhvr>
                                      <p:to>
                                        <p:strVal val="visible"/>
                                      </p:to>
                                    </p:set>
                                    <p:animEffect transition="in" filter="wipe(left)">
                                      <p:cBhvr>
                                        <p:cTn id="32" dur="500"/>
                                        <p:tgtEl>
                                          <p:spTgt spid="43316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2" fill="hold" nodeType="clickEffect">
                                  <p:stCondLst>
                                    <p:cond delay="0"/>
                                  </p:stCondLst>
                                  <p:childTnLst>
                                    <p:set>
                                      <p:cBhvr>
                                        <p:cTn id="36" dur="1" fill="hold">
                                          <p:stCondLst>
                                            <p:cond delay="0"/>
                                          </p:stCondLst>
                                        </p:cTn>
                                        <p:tgtEl>
                                          <p:spTgt spid="433167"/>
                                        </p:tgtEl>
                                        <p:attrNameLst>
                                          <p:attrName>style.visibility</p:attrName>
                                        </p:attrNameLst>
                                      </p:cBhvr>
                                      <p:to>
                                        <p:strVal val="visible"/>
                                      </p:to>
                                    </p:set>
                                    <p:animEffect transition="in" filter="wipe(right)">
                                      <p:cBhvr>
                                        <p:cTn id="37" dur="500"/>
                                        <p:tgtEl>
                                          <p:spTgt spid="433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3155" grpId="0"/>
      <p:bldP spid="433160" grpId="0" animBg="1"/>
      <p:bldP spid="433161" grpId="0" animBg="1"/>
      <p:bldP spid="43316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4330" name="Object 154"/>
          <p:cNvGraphicFramePr>
            <a:graphicFrameLocks noChangeAspect="1"/>
          </p:cNvGraphicFramePr>
          <p:nvPr/>
        </p:nvGraphicFramePr>
        <p:xfrm>
          <a:off x="3348038" y="1052513"/>
          <a:ext cx="5616575" cy="4962525"/>
        </p:xfrm>
        <a:graphic>
          <a:graphicData uri="http://schemas.openxmlformats.org/presentationml/2006/ole">
            <mc:AlternateContent xmlns:mc="http://schemas.openxmlformats.org/markup-compatibility/2006">
              <mc:Choice xmlns:v="urn:schemas-microsoft-com:vml" Requires="v">
                <p:oleObj spid="_x0000_s36868" name="图片" r:id="rId3" imgW="2238480" imgH="1981080" progId="Word.Picture.8">
                  <p:embed/>
                </p:oleObj>
              </mc:Choice>
              <mc:Fallback>
                <p:oleObj name="图片" r:id="rId3" imgW="2238480" imgH="1981080" progId="Word.Picture.8">
                  <p:embed/>
                  <p:pic>
                    <p:nvPicPr>
                      <p:cNvPr id="434330" name="Object 15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8038" y="1052513"/>
                        <a:ext cx="5616575" cy="4962525"/>
                      </a:xfrm>
                      <a:prstGeom prst="rect">
                        <a:avLst/>
                      </a:prstGeom>
                      <a:solidFill>
                        <a:schemeClr val="bg1"/>
                      </a:solidFill>
                    </p:spPr>
                  </p:pic>
                </p:oleObj>
              </mc:Fallback>
            </mc:AlternateContent>
          </a:graphicData>
        </a:graphic>
      </p:graphicFrame>
      <p:sp>
        <p:nvSpPr>
          <p:cNvPr id="434265" name="Rectangle 89"/>
          <p:cNvSpPr>
            <a:spLocks noChangeArrowheads="1"/>
          </p:cNvSpPr>
          <p:nvPr/>
        </p:nvSpPr>
        <p:spPr bwMode="auto">
          <a:xfrm>
            <a:off x="2884488" y="6750050"/>
            <a:ext cx="8255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1300">
                <a:solidFill>
                  <a:srgbClr val="000000"/>
                </a:solidFill>
                <a:latin typeface="Times New Roman" panose="02020603050405020304" pitchFamily="18" charset="0"/>
                <a:ea typeface="楷体_GB2312" pitchFamily="49" charset="-122"/>
              </a:rPr>
              <a:t>4</a:t>
            </a:r>
            <a:endParaRPr lang="en-US" altLang="zh-CN" sz="2400" b="0">
              <a:latin typeface="Tahoma" panose="020B0604030504040204" pitchFamily="34" charset="0"/>
              <a:ea typeface="楷体_GB2312" pitchFamily="49" charset="-122"/>
            </a:endParaRPr>
          </a:p>
        </p:txBody>
      </p:sp>
      <p:sp>
        <p:nvSpPr>
          <p:cNvPr id="434266" name="Rectangle 90"/>
          <p:cNvSpPr>
            <a:spLocks noChangeArrowheads="1"/>
          </p:cNvSpPr>
          <p:nvPr/>
        </p:nvSpPr>
        <p:spPr bwMode="auto">
          <a:xfrm>
            <a:off x="3003550" y="659130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000">
                <a:solidFill>
                  <a:srgbClr val="000000"/>
                </a:solidFill>
                <a:latin typeface="Times New Roman" panose="02020603050405020304" pitchFamily="18" charset="0"/>
                <a:ea typeface="楷体_GB2312" pitchFamily="49" charset="-122"/>
              </a:rPr>
              <a:t> </a:t>
            </a:r>
            <a:endParaRPr lang="en-US" altLang="zh-CN" sz="2400" b="0">
              <a:latin typeface="Tahoma" panose="020B0604030504040204" pitchFamily="34" charset="0"/>
              <a:ea typeface="楷体_GB2312" pitchFamily="49" charset="-122"/>
            </a:endParaRPr>
          </a:p>
        </p:txBody>
      </p:sp>
      <p:sp>
        <p:nvSpPr>
          <p:cNvPr id="434297" name="Rectangle 121"/>
          <p:cNvSpPr>
            <a:spLocks noChangeArrowheads="1"/>
          </p:cNvSpPr>
          <p:nvPr/>
        </p:nvSpPr>
        <p:spPr bwMode="auto">
          <a:xfrm>
            <a:off x="827088" y="1198563"/>
            <a:ext cx="119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i="1">
                <a:solidFill>
                  <a:srgbClr val="000099"/>
                </a:solidFill>
                <a:latin typeface="Times New Roman" panose="02020603050405020304" pitchFamily="18" charset="0"/>
                <a:ea typeface="楷体_GB2312" pitchFamily="49" charset="-122"/>
              </a:rPr>
              <a:t>CP</a:t>
            </a:r>
            <a:r>
              <a:rPr lang="en-US" altLang="zh-CN" sz="2400">
                <a:solidFill>
                  <a:srgbClr val="000099"/>
                </a:solidFill>
                <a:latin typeface="Tahoma" panose="020B0604030504040204" pitchFamily="34" charset="0"/>
                <a:ea typeface="楷体_GB2312" pitchFamily="49" charset="-122"/>
              </a:rPr>
              <a:t> = 0</a:t>
            </a:r>
          </a:p>
        </p:txBody>
      </p:sp>
      <p:sp>
        <p:nvSpPr>
          <p:cNvPr id="434315" name="Rectangle 139"/>
          <p:cNvSpPr>
            <a:spLocks noChangeArrowheads="1"/>
          </p:cNvSpPr>
          <p:nvPr/>
        </p:nvSpPr>
        <p:spPr bwMode="auto">
          <a:xfrm>
            <a:off x="755650" y="404813"/>
            <a:ext cx="2328863"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2500" b="0">
                <a:latin typeface="Times New Roman" panose="02020603050405020304" pitchFamily="18" charset="0"/>
              </a:rPr>
              <a:t> </a:t>
            </a:r>
            <a:r>
              <a:rPr lang="en-US" altLang="zh-CN" sz="2400">
                <a:solidFill>
                  <a:srgbClr val="000066"/>
                </a:solidFill>
                <a:latin typeface="Times New Roman" panose="02020603050405020304" pitchFamily="18" charset="0"/>
              </a:rPr>
              <a:t>2</a:t>
            </a:r>
            <a:r>
              <a:rPr lang="zh-CN" altLang="en-US" sz="2400">
                <a:solidFill>
                  <a:srgbClr val="000066"/>
                </a:solidFill>
                <a:latin typeface="Times New Roman" panose="02020603050405020304" pitchFamily="18" charset="0"/>
              </a:rPr>
              <a:t>、</a:t>
            </a:r>
            <a:r>
              <a:rPr lang="zh-CN" altLang="en-US" sz="2400">
                <a:solidFill>
                  <a:srgbClr val="000066"/>
                </a:solidFill>
                <a:latin typeface="楷体_GB2312" pitchFamily="49" charset="-122"/>
              </a:rPr>
              <a:t>工作原理</a:t>
            </a:r>
            <a:r>
              <a:rPr lang="zh-CN" altLang="en-US" sz="2500" b="0">
                <a:latin typeface="楷体_GB2312" pitchFamily="49" charset="-122"/>
              </a:rPr>
              <a:t> </a:t>
            </a:r>
          </a:p>
        </p:txBody>
      </p:sp>
      <p:sp>
        <p:nvSpPr>
          <p:cNvPr id="434317" name="Text Box 141"/>
          <p:cNvSpPr txBox="1">
            <a:spLocks noChangeArrowheads="1"/>
          </p:cNvSpPr>
          <p:nvPr/>
        </p:nvSpPr>
        <p:spPr bwMode="auto">
          <a:xfrm>
            <a:off x="684213" y="3429000"/>
            <a:ext cx="1692275" cy="457200"/>
          </a:xfrm>
          <a:prstGeom prst="rect">
            <a:avLst/>
          </a:prstGeom>
          <a:solidFill>
            <a:srgbClr val="FFFFFF">
              <a:alpha val="0"/>
            </a:srgbClr>
          </a:solidFill>
          <a:ln>
            <a:noFill/>
          </a:ln>
          <a:effectLst/>
          <a:extLs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2400" i="1">
                <a:solidFill>
                  <a:srgbClr val="000099"/>
                </a:solidFill>
                <a:latin typeface="Times New Roman" panose="02020603050405020304" pitchFamily="18" charset="0"/>
              </a:rPr>
              <a:t>Q</a:t>
            </a:r>
            <a:r>
              <a:rPr lang="en-US" altLang="zh-CN" sz="2400" baseline="30000">
                <a:solidFill>
                  <a:srgbClr val="000099"/>
                </a:solidFill>
                <a:latin typeface="Times New Roman" panose="02020603050405020304" pitchFamily="18" charset="0"/>
              </a:rPr>
              <a:t>n+1</a:t>
            </a:r>
            <a:r>
              <a:rPr lang="en-US" altLang="zh-CN" sz="2400">
                <a:solidFill>
                  <a:srgbClr val="000099"/>
                </a:solidFill>
                <a:latin typeface="Times New Roman" panose="02020603050405020304" pitchFamily="18" charset="0"/>
              </a:rPr>
              <a:t>=</a:t>
            </a:r>
            <a:r>
              <a:rPr lang="en-US" altLang="zh-CN" sz="2400" i="1">
                <a:solidFill>
                  <a:srgbClr val="000099"/>
                </a:solidFill>
                <a:latin typeface="Times New Roman" panose="02020603050405020304" pitchFamily="18" charset="0"/>
              </a:rPr>
              <a:t>Q</a:t>
            </a:r>
            <a:r>
              <a:rPr lang="en-US" altLang="zh-CN" sz="2400" baseline="30000">
                <a:solidFill>
                  <a:srgbClr val="000099"/>
                </a:solidFill>
                <a:latin typeface="Times New Roman" panose="02020603050405020304" pitchFamily="18" charset="0"/>
              </a:rPr>
              <a:t>n</a:t>
            </a:r>
            <a:endParaRPr lang="en-US" altLang="zh-CN" sz="2400">
              <a:solidFill>
                <a:srgbClr val="000099"/>
              </a:solidFill>
              <a:latin typeface="Times New Roman" panose="02020603050405020304" pitchFamily="18" charset="0"/>
            </a:endParaRPr>
          </a:p>
        </p:txBody>
      </p:sp>
      <p:sp>
        <p:nvSpPr>
          <p:cNvPr id="434318" name="Rectangle 142"/>
          <p:cNvSpPr>
            <a:spLocks noChangeArrowheads="1"/>
          </p:cNvSpPr>
          <p:nvPr/>
        </p:nvSpPr>
        <p:spPr bwMode="auto">
          <a:xfrm>
            <a:off x="900113" y="5876925"/>
            <a:ext cx="5537200" cy="457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a:solidFill>
                  <a:srgbClr val="000099"/>
                </a:solidFill>
                <a:latin typeface="Times New Roman" panose="02020603050405020304" pitchFamily="18" charset="0"/>
                <a:ea typeface="楷体_GB2312" pitchFamily="49" charset="-122"/>
              </a:rPr>
              <a:t>D </a:t>
            </a:r>
            <a:r>
              <a:rPr lang="zh-CN" altLang="en-US" sz="2400">
                <a:solidFill>
                  <a:srgbClr val="000099"/>
                </a:solidFill>
                <a:latin typeface="楷体_GB2312" pitchFamily="49" charset="-122"/>
                <a:ea typeface="楷体_GB2312" pitchFamily="49" charset="-122"/>
              </a:rPr>
              <a:t>信号进入触发器</a:t>
            </a:r>
            <a:r>
              <a:rPr lang="en-US" altLang="zh-CN" sz="2400">
                <a:solidFill>
                  <a:srgbClr val="000099"/>
                </a:solidFill>
                <a:latin typeface="楷体_GB2312" pitchFamily="49" charset="-122"/>
                <a:ea typeface="楷体_GB2312" pitchFamily="49" charset="-122"/>
              </a:rPr>
              <a:t>,</a:t>
            </a:r>
            <a:r>
              <a:rPr lang="zh-CN" altLang="en-US" sz="2400">
                <a:solidFill>
                  <a:srgbClr val="000099"/>
                </a:solidFill>
                <a:latin typeface="楷体_GB2312" pitchFamily="49" charset="-122"/>
                <a:ea typeface="楷体_GB2312" pitchFamily="49" charset="-122"/>
              </a:rPr>
              <a:t>为状态刷新作好准备</a:t>
            </a:r>
          </a:p>
        </p:txBody>
      </p:sp>
      <p:grpSp>
        <p:nvGrpSpPr>
          <p:cNvPr id="434319" name="Group 143"/>
          <p:cNvGrpSpPr>
            <a:grpSpLocks/>
          </p:cNvGrpSpPr>
          <p:nvPr/>
        </p:nvGrpSpPr>
        <p:grpSpPr bwMode="auto">
          <a:xfrm>
            <a:off x="539750" y="2420938"/>
            <a:ext cx="2246313" cy="457200"/>
            <a:chOff x="4218" y="1366"/>
            <a:chExt cx="1415" cy="288"/>
          </a:xfrm>
        </p:grpSpPr>
        <p:sp>
          <p:nvSpPr>
            <p:cNvPr id="434320" name="Rectangle 144"/>
            <p:cNvSpPr>
              <a:spLocks noChangeArrowheads="1"/>
            </p:cNvSpPr>
            <p:nvPr/>
          </p:nvSpPr>
          <p:spPr bwMode="auto">
            <a:xfrm>
              <a:off x="4898" y="1366"/>
              <a:ext cx="73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400" i="1">
                  <a:solidFill>
                    <a:srgbClr val="000099"/>
                  </a:solidFill>
                  <a:latin typeface="Times New Roman" panose="02020603050405020304" pitchFamily="18" charset="0"/>
                  <a:ea typeface="楷体_GB2312" pitchFamily="49" charset="-122"/>
                </a:rPr>
                <a:t>Q</a:t>
              </a:r>
              <a:r>
                <a:rPr lang="en-US" altLang="zh-CN" sz="2400" baseline="-25000">
                  <a:solidFill>
                    <a:srgbClr val="000099"/>
                  </a:solidFill>
                  <a:latin typeface="Times New Roman" panose="02020603050405020304" pitchFamily="18" charset="0"/>
                  <a:ea typeface="楷体_GB2312" pitchFamily="49" charset="-122"/>
                </a:rPr>
                <a:t>1 </a:t>
              </a:r>
              <a:r>
                <a:rPr lang="en-US" altLang="zh-CN" sz="2400">
                  <a:solidFill>
                    <a:srgbClr val="000099"/>
                  </a:solidFill>
                  <a:latin typeface="Times New Roman" panose="02020603050405020304" pitchFamily="18" charset="0"/>
                  <a:ea typeface="楷体_GB2312" pitchFamily="49" charset="-122"/>
                </a:rPr>
                <a:t>= </a:t>
              </a:r>
              <a:r>
                <a:rPr lang="en-US" altLang="zh-CN" sz="2400" i="1">
                  <a:solidFill>
                    <a:srgbClr val="000099"/>
                  </a:solidFill>
                  <a:latin typeface="Times New Roman" panose="02020603050405020304" pitchFamily="18" charset="0"/>
                  <a:ea typeface="楷体_GB2312" pitchFamily="49" charset="-122"/>
                </a:rPr>
                <a:t>D</a:t>
              </a:r>
            </a:p>
          </p:txBody>
        </p:sp>
        <p:grpSp>
          <p:nvGrpSpPr>
            <p:cNvPr id="434321" name="Group 145"/>
            <p:cNvGrpSpPr>
              <a:grpSpLocks/>
            </p:cNvGrpSpPr>
            <p:nvPr/>
          </p:nvGrpSpPr>
          <p:grpSpPr bwMode="auto">
            <a:xfrm>
              <a:off x="4218" y="1366"/>
              <a:ext cx="735" cy="288"/>
              <a:chOff x="4422" y="2341"/>
              <a:chExt cx="735" cy="288"/>
            </a:xfrm>
          </p:grpSpPr>
          <p:sp>
            <p:nvSpPr>
              <p:cNvPr id="434322" name="Rectangle 146"/>
              <p:cNvSpPr>
                <a:spLocks noChangeArrowheads="1"/>
              </p:cNvSpPr>
              <p:nvPr/>
            </p:nvSpPr>
            <p:spPr bwMode="auto">
              <a:xfrm>
                <a:off x="4422" y="2341"/>
                <a:ext cx="73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400" i="1">
                    <a:solidFill>
                      <a:srgbClr val="000099"/>
                    </a:solidFill>
                    <a:latin typeface="Times New Roman" panose="02020603050405020304" pitchFamily="18" charset="0"/>
                    <a:ea typeface="黑体" panose="02010609060101010101" pitchFamily="49" charset="-122"/>
                  </a:rPr>
                  <a:t>Q</a:t>
                </a:r>
                <a:r>
                  <a:rPr lang="en-US" altLang="zh-CN" sz="2400" baseline="-25000">
                    <a:solidFill>
                      <a:srgbClr val="000099"/>
                    </a:solidFill>
                    <a:latin typeface="Times New Roman" panose="02020603050405020304" pitchFamily="18" charset="0"/>
                    <a:ea typeface="黑体" panose="02010609060101010101" pitchFamily="49" charset="-122"/>
                  </a:rPr>
                  <a:t>4</a:t>
                </a:r>
                <a:r>
                  <a:rPr lang="en-US" altLang="zh-CN" sz="2400">
                    <a:solidFill>
                      <a:srgbClr val="000099"/>
                    </a:solidFill>
                    <a:latin typeface="Times New Roman" panose="02020603050405020304" pitchFamily="18" charset="0"/>
                    <a:ea typeface="黑体" panose="02010609060101010101" pitchFamily="49" charset="-122"/>
                  </a:rPr>
                  <a:t>= D</a:t>
                </a:r>
              </a:p>
            </p:txBody>
          </p:sp>
          <p:sp>
            <p:nvSpPr>
              <p:cNvPr id="434323" name="Line 147"/>
              <p:cNvSpPr>
                <a:spLocks noChangeShapeType="1"/>
              </p:cNvSpPr>
              <p:nvPr/>
            </p:nvSpPr>
            <p:spPr bwMode="auto">
              <a:xfrm>
                <a:off x="4853" y="2364"/>
                <a:ext cx="13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grpSp>
        <p:nvGrpSpPr>
          <p:cNvPr id="434324" name="Group 148"/>
          <p:cNvGrpSpPr>
            <a:grpSpLocks/>
          </p:cNvGrpSpPr>
          <p:nvPr/>
        </p:nvGrpSpPr>
        <p:grpSpPr bwMode="auto">
          <a:xfrm>
            <a:off x="539750" y="4508500"/>
            <a:ext cx="2160588" cy="457200"/>
            <a:chOff x="4150" y="799"/>
            <a:chExt cx="1361" cy="288"/>
          </a:xfrm>
        </p:grpSpPr>
        <p:sp>
          <p:nvSpPr>
            <p:cNvPr id="434325" name="Rectangle 149"/>
            <p:cNvSpPr>
              <a:spLocks noChangeArrowheads="1"/>
            </p:cNvSpPr>
            <p:nvPr/>
          </p:nvSpPr>
          <p:spPr bwMode="auto">
            <a:xfrm>
              <a:off x="4150" y="799"/>
              <a:ext cx="136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400" i="1">
                  <a:solidFill>
                    <a:srgbClr val="000066"/>
                  </a:solidFill>
                  <a:latin typeface="Times New Roman" panose="02020603050405020304" pitchFamily="18" charset="0"/>
                  <a:ea typeface="楷体_GB2312" pitchFamily="49" charset="-122"/>
                </a:rPr>
                <a:t>D</a:t>
              </a:r>
              <a:r>
                <a:rPr lang="zh-CN" altLang="en-US" sz="2400">
                  <a:solidFill>
                    <a:srgbClr val="000066"/>
                  </a:solidFill>
                  <a:latin typeface="Times New Roman" panose="02020603050405020304" pitchFamily="18" charset="0"/>
                  <a:ea typeface="楷体_GB2312" pitchFamily="49" charset="-122"/>
                </a:rPr>
                <a:t>信号存于</a:t>
              </a:r>
              <a:r>
                <a:rPr lang="en-US" altLang="zh-CN" sz="2400" i="1">
                  <a:solidFill>
                    <a:srgbClr val="000066"/>
                  </a:solidFill>
                  <a:latin typeface="Times New Roman" panose="02020603050405020304" pitchFamily="18" charset="0"/>
                  <a:ea typeface="楷体_GB2312" pitchFamily="49" charset="-122"/>
                </a:rPr>
                <a:t>Q</a:t>
              </a:r>
              <a:r>
                <a:rPr lang="en-US" altLang="zh-CN" sz="2400" baseline="-25000">
                  <a:solidFill>
                    <a:srgbClr val="000066"/>
                  </a:solidFill>
                  <a:latin typeface="Times New Roman" panose="02020603050405020304" pitchFamily="18" charset="0"/>
                  <a:ea typeface="楷体_GB2312" pitchFamily="49" charset="-122"/>
                </a:rPr>
                <a:t>4</a:t>
              </a:r>
            </a:p>
          </p:txBody>
        </p:sp>
        <p:sp>
          <p:nvSpPr>
            <p:cNvPr id="434326" name="Line 150"/>
            <p:cNvSpPr>
              <a:spLocks noChangeShapeType="1"/>
            </p:cNvSpPr>
            <p:nvPr/>
          </p:nvSpPr>
          <p:spPr bwMode="auto">
            <a:xfrm>
              <a:off x="4195" y="822"/>
              <a:ext cx="137"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Tree>
    <p:extLst>
      <p:ext uri="{BB962C8B-B14F-4D97-AF65-F5344CB8AC3E}">
        <p14:creationId xmlns:p14="http://schemas.microsoft.com/office/powerpoint/2010/main" val="31212175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34315"/>
                                        </p:tgtEl>
                                        <p:attrNameLst>
                                          <p:attrName>style.visibility</p:attrName>
                                        </p:attrNameLst>
                                      </p:cBhvr>
                                      <p:to>
                                        <p:strVal val="visible"/>
                                      </p:to>
                                    </p:set>
                                    <p:animEffect transition="in" filter="strips(downRight)">
                                      <p:cBhvr>
                                        <p:cTn id="7" dur="500"/>
                                        <p:tgtEl>
                                          <p:spTgt spid="4343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34297"/>
                                        </p:tgtEl>
                                        <p:attrNameLst>
                                          <p:attrName>style.visibility</p:attrName>
                                        </p:attrNameLst>
                                      </p:cBhvr>
                                      <p:to>
                                        <p:strVal val="visible"/>
                                      </p:to>
                                    </p:set>
                                    <p:animEffect transition="in" filter="strips(downRight)">
                                      <p:cBhvr>
                                        <p:cTn id="12" dur="500"/>
                                        <p:tgtEl>
                                          <p:spTgt spid="43429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34319"/>
                                        </p:tgtEl>
                                        <p:attrNameLst>
                                          <p:attrName>style.visibility</p:attrName>
                                        </p:attrNameLst>
                                      </p:cBhvr>
                                      <p:to>
                                        <p:strVal val="visible"/>
                                      </p:to>
                                    </p:set>
                                    <p:animEffect transition="in" filter="wipe(left)">
                                      <p:cBhvr>
                                        <p:cTn id="17" dur="500"/>
                                        <p:tgtEl>
                                          <p:spTgt spid="43431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34317"/>
                                        </p:tgtEl>
                                        <p:attrNameLst>
                                          <p:attrName>style.visibility</p:attrName>
                                        </p:attrNameLst>
                                      </p:cBhvr>
                                      <p:to>
                                        <p:strVal val="visible"/>
                                      </p:to>
                                    </p:set>
                                    <p:animEffect transition="in" filter="strips(downRight)">
                                      <p:cBhvr>
                                        <p:cTn id="22" dur="500"/>
                                        <p:tgtEl>
                                          <p:spTgt spid="43431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434324"/>
                                        </p:tgtEl>
                                        <p:attrNameLst>
                                          <p:attrName>style.visibility</p:attrName>
                                        </p:attrNameLst>
                                      </p:cBhvr>
                                      <p:to>
                                        <p:strVal val="visible"/>
                                      </p:to>
                                    </p:set>
                                    <p:animEffect transition="in" filter="strips(downRight)">
                                      <p:cBhvr>
                                        <p:cTn id="27" dur="500"/>
                                        <p:tgtEl>
                                          <p:spTgt spid="43432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434318"/>
                                        </p:tgtEl>
                                        <p:attrNameLst>
                                          <p:attrName>style.visibility</p:attrName>
                                        </p:attrNameLst>
                                      </p:cBhvr>
                                      <p:to>
                                        <p:strVal val="visible"/>
                                      </p:to>
                                    </p:set>
                                    <p:animEffect transition="in" filter="strips(downRight)">
                                      <p:cBhvr>
                                        <p:cTn id="32" dur="500"/>
                                        <p:tgtEl>
                                          <p:spTgt spid="434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4297" grpId="0"/>
      <p:bldP spid="434315" grpId="0"/>
      <p:bldP spid="434317" grpId="0" animBg="1"/>
      <p:bldP spid="43431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88" name="Rectangle 88"/>
          <p:cNvSpPr>
            <a:spLocks noChangeArrowheads="1"/>
          </p:cNvSpPr>
          <p:nvPr/>
        </p:nvSpPr>
        <p:spPr bwMode="auto">
          <a:xfrm>
            <a:off x="2884488" y="6823075"/>
            <a:ext cx="8255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1300">
                <a:solidFill>
                  <a:srgbClr val="000000"/>
                </a:solidFill>
                <a:latin typeface="Times New Roman" panose="02020603050405020304" pitchFamily="18" charset="0"/>
                <a:ea typeface="楷体_GB2312" pitchFamily="49" charset="-122"/>
              </a:rPr>
              <a:t>4</a:t>
            </a:r>
            <a:endParaRPr lang="en-US" altLang="zh-CN" sz="2400" b="0">
              <a:latin typeface="Tahoma" panose="020B0604030504040204" pitchFamily="34" charset="0"/>
              <a:ea typeface="楷体_GB2312" pitchFamily="49" charset="-122"/>
            </a:endParaRPr>
          </a:p>
        </p:txBody>
      </p:sp>
      <p:sp>
        <p:nvSpPr>
          <p:cNvPr id="435289" name="Rectangle 89"/>
          <p:cNvSpPr>
            <a:spLocks noChangeArrowheads="1"/>
          </p:cNvSpPr>
          <p:nvPr/>
        </p:nvSpPr>
        <p:spPr bwMode="auto">
          <a:xfrm>
            <a:off x="3003550" y="6664325"/>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000">
                <a:solidFill>
                  <a:srgbClr val="000000"/>
                </a:solidFill>
                <a:latin typeface="Times New Roman" panose="02020603050405020304" pitchFamily="18" charset="0"/>
                <a:ea typeface="楷体_GB2312" pitchFamily="49" charset="-122"/>
              </a:rPr>
              <a:t> </a:t>
            </a:r>
            <a:endParaRPr lang="en-US" altLang="zh-CN" sz="2400" b="0">
              <a:latin typeface="Tahoma" panose="020B0604030504040204" pitchFamily="34" charset="0"/>
              <a:ea typeface="楷体_GB2312" pitchFamily="49" charset="-122"/>
            </a:endParaRPr>
          </a:p>
        </p:txBody>
      </p:sp>
      <p:sp>
        <p:nvSpPr>
          <p:cNvPr id="435320" name="Rectangle 120"/>
          <p:cNvSpPr>
            <a:spLocks noChangeArrowheads="1"/>
          </p:cNvSpPr>
          <p:nvPr/>
        </p:nvSpPr>
        <p:spPr bwMode="auto">
          <a:xfrm>
            <a:off x="1331913" y="477838"/>
            <a:ext cx="2987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400">
                <a:solidFill>
                  <a:srgbClr val="000099"/>
                </a:solidFill>
                <a:latin typeface="Times New Roman" panose="02020603050405020304" pitchFamily="18" charset="0"/>
                <a:ea typeface="楷体_GB2312" pitchFamily="49" charset="-122"/>
              </a:rPr>
              <a:t>当</a:t>
            </a:r>
            <a:r>
              <a:rPr lang="en-US" altLang="zh-CN" sz="2400" i="1">
                <a:solidFill>
                  <a:srgbClr val="000099"/>
                </a:solidFill>
                <a:latin typeface="Times New Roman" panose="02020603050405020304" pitchFamily="18" charset="0"/>
                <a:ea typeface="楷体_GB2312" pitchFamily="49" charset="-122"/>
              </a:rPr>
              <a:t>CP</a:t>
            </a:r>
            <a:r>
              <a:rPr lang="en-US" altLang="zh-CN" sz="2400">
                <a:solidFill>
                  <a:srgbClr val="000099"/>
                </a:solidFill>
                <a:latin typeface="Times New Roman" panose="02020603050405020304" pitchFamily="18" charset="0"/>
                <a:ea typeface="楷体_GB2312" pitchFamily="49" charset="-122"/>
              </a:rPr>
              <a:t> </a:t>
            </a:r>
            <a:r>
              <a:rPr lang="zh-CN" altLang="en-US" sz="2400">
                <a:solidFill>
                  <a:srgbClr val="000099"/>
                </a:solidFill>
                <a:latin typeface="Times New Roman" panose="02020603050405020304" pitchFamily="18" charset="0"/>
                <a:ea typeface="楷体_GB2312" pitchFamily="49" charset="-122"/>
              </a:rPr>
              <a:t>由</a:t>
            </a:r>
            <a:r>
              <a:rPr lang="en-US" altLang="zh-CN" sz="2400">
                <a:solidFill>
                  <a:srgbClr val="000099"/>
                </a:solidFill>
                <a:latin typeface="Times New Roman" panose="02020603050405020304" pitchFamily="18" charset="0"/>
                <a:ea typeface="楷体_GB2312" pitchFamily="49" charset="-122"/>
              </a:rPr>
              <a:t>0 </a:t>
            </a:r>
            <a:r>
              <a:rPr lang="zh-CN" altLang="en-US" sz="2400">
                <a:solidFill>
                  <a:srgbClr val="000099"/>
                </a:solidFill>
                <a:latin typeface="Times New Roman" panose="02020603050405020304" pitchFamily="18" charset="0"/>
                <a:ea typeface="楷体_GB2312" pitchFamily="49" charset="-122"/>
              </a:rPr>
              <a:t>跳变为</a:t>
            </a:r>
            <a:r>
              <a:rPr lang="en-US" altLang="zh-CN" sz="2400">
                <a:solidFill>
                  <a:srgbClr val="000099"/>
                </a:solidFill>
                <a:latin typeface="Times New Roman" panose="02020603050405020304" pitchFamily="18" charset="0"/>
                <a:ea typeface="楷体_GB2312" pitchFamily="49" charset="-122"/>
              </a:rPr>
              <a:t>1</a:t>
            </a:r>
          </a:p>
        </p:txBody>
      </p:sp>
      <p:graphicFrame>
        <p:nvGraphicFramePr>
          <p:cNvPr id="435336" name="Object 136"/>
          <p:cNvGraphicFramePr>
            <a:graphicFrameLocks noChangeAspect="1"/>
          </p:cNvGraphicFramePr>
          <p:nvPr/>
        </p:nvGraphicFramePr>
        <p:xfrm>
          <a:off x="4427538" y="441325"/>
          <a:ext cx="1620837" cy="527050"/>
        </p:xfrm>
        <a:graphic>
          <a:graphicData uri="http://schemas.openxmlformats.org/presentationml/2006/ole">
            <mc:AlternateContent xmlns:mc="http://schemas.openxmlformats.org/markup-compatibility/2006">
              <mc:Choice xmlns:v="urn:schemas-microsoft-com:vml" Requires="v">
                <p:oleObj spid="_x0000_s37894" name="Equation" r:id="rId3" imgW="609480" imgH="228600" progId="Equation.3">
                  <p:embed/>
                </p:oleObj>
              </mc:Choice>
              <mc:Fallback>
                <p:oleObj name="Equation" r:id="rId3" imgW="609480" imgH="228600" progId="Equation.3">
                  <p:embed/>
                  <p:pic>
                    <p:nvPicPr>
                      <p:cNvPr id="435336" name="Object 13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441325"/>
                        <a:ext cx="1620837" cy="527050"/>
                      </a:xfrm>
                      <a:prstGeom prst="rect">
                        <a:avLst/>
                      </a:prstGeom>
                      <a:solidFill>
                        <a:srgbClr val="FFFFFF">
                          <a:alpha val="0"/>
                        </a:srgbClr>
                      </a:solidFill>
                      <a:ln w="9525">
                        <a:solidFill>
                          <a:schemeClr val="bg1"/>
                        </a:solidFill>
                        <a:miter lim="800000"/>
                        <a:headEnd/>
                        <a:tailEnd/>
                      </a:ln>
                    </p:spPr>
                  </p:pic>
                </p:oleObj>
              </mc:Fallback>
            </mc:AlternateContent>
          </a:graphicData>
        </a:graphic>
      </p:graphicFrame>
      <p:sp>
        <p:nvSpPr>
          <p:cNvPr id="435337" name="Rectangle 137"/>
          <p:cNvSpPr>
            <a:spLocks noChangeArrowheads="1"/>
          </p:cNvSpPr>
          <p:nvPr/>
        </p:nvSpPr>
        <p:spPr bwMode="auto">
          <a:xfrm>
            <a:off x="1042988" y="1412875"/>
            <a:ext cx="6769100" cy="457200"/>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400">
                <a:solidFill>
                  <a:srgbClr val="000099"/>
                </a:solidFill>
                <a:latin typeface="Tahoma" panose="020B0604030504040204" pitchFamily="34" charset="0"/>
                <a:ea typeface="楷体_GB2312" pitchFamily="49" charset="-122"/>
              </a:rPr>
              <a:t>在</a:t>
            </a:r>
            <a:r>
              <a:rPr lang="en-US" altLang="zh-CN" sz="2400" i="1">
                <a:solidFill>
                  <a:srgbClr val="000099"/>
                </a:solidFill>
                <a:latin typeface="Times New Roman" panose="02020603050405020304" pitchFamily="18" charset="0"/>
                <a:ea typeface="楷体_GB2312" pitchFamily="49" charset="-122"/>
              </a:rPr>
              <a:t>CP</a:t>
            </a:r>
            <a:r>
              <a:rPr lang="zh-CN" altLang="en-US" sz="2400">
                <a:solidFill>
                  <a:srgbClr val="000099"/>
                </a:solidFill>
                <a:latin typeface="Tahoma" panose="020B0604030504040204" pitchFamily="34" charset="0"/>
                <a:ea typeface="楷体_GB2312" pitchFamily="49" charset="-122"/>
              </a:rPr>
              <a:t>脉冲的上升沿，触法器按此前</a:t>
            </a:r>
            <a:r>
              <a:rPr lang="zh-CN" altLang="en-US" sz="2400">
                <a:solidFill>
                  <a:srgbClr val="000099"/>
                </a:solidFill>
                <a:latin typeface="Times New Roman" panose="02020603050405020304" pitchFamily="18" charset="0"/>
                <a:ea typeface="楷体_GB2312" pitchFamily="49" charset="-122"/>
              </a:rPr>
              <a:t>的</a:t>
            </a:r>
            <a:r>
              <a:rPr lang="en-US" altLang="zh-CN" sz="2400">
                <a:solidFill>
                  <a:srgbClr val="000099"/>
                </a:solidFill>
                <a:latin typeface="Times New Roman" panose="02020603050405020304" pitchFamily="18" charset="0"/>
                <a:ea typeface="楷体_GB2312" pitchFamily="49" charset="-122"/>
              </a:rPr>
              <a:t>D</a:t>
            </a:r>
            <a:r>
              <a:rPr lang="zh-CN" altLang="en-US" sz="2400">
                <a:solidFill>
                  <a:srgbClr val="000099"/>
                </a:solidFill>
                <a:latin typeface="Tahoma" panose="020B0604030504040204" pitchFamily="34" charset="0"/>
                <a:ea typeface="楷体_GB2312" pitchFamily="49" charset="-122"/>
              </a:rPr>
              <a:t>信号刷新</a:t>
            </a:r>
          </a:p>
        </p:txBody>
      </p:sp>
      <p:graphicFrame>
        <p:nvGraphicFramePr>
          <p:cNvPr id="435339" name="Object 139"/>
          <p:cNvGraphicFramePr>
            <a:graphicFrameLocks noChangeAspect="1"/>
          </p:cNvGraphicFramePr>
          <p:nvPr/>
        </p:nvGraphicFramePr>
        <p:xfrm>
          <a:off x="3779838" y="1916113"/>
          <a:ext cx="4967287" cy="4389437"/>
        </p:xfrm>
        <a:graphic>
          <a:graphicData uri="http://schemas.openxmlformats.org/presentationml/2006/ole">
            <mc:AlternateContent xmlns:mc="http://schemas.openxmlformats.org/markup-compatibility/2006">
              <mc:Choice xmlns:v="urn:schemas-microsoft-com:vml" Requires="v">
                <p:oleObj spid="_x0000_s37895" name="图片" r:id="rId5" imgW="2238480" imgH="1981080" progId="Word.Picture.8">
                  <p:embed/>
                </p:oleObj>
              </mc:Choice>
              <mc:Fallback>
                <p:oleObj name="图片" r:id="rId5" imgW="2238480" imgH="1981080" progId="Word.Picture.8">
                  <p:embed/>
                  <p:pic>
                    <p:nvPicPr>
                      <p:cNvPr id="435339" name="Object 13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9838" y="1916113"/>
                        <a:ext cx="4967287" cy="4389437"/>
                      </a:xfrm>
                      <a:prstGeom prst="rect">
                        <a:avLst/>
                      </a:prstGeom>
                      <a:solidFill>
                        <a:schemeClr val="bg1"/>
                      </a:solidFill>
                    </p:spPr>
                  </p:pic>
                </p:oleObj>
              </mc:Fallback>
            </mc:AlternateContent>
          </a:graphicData>
        </a:graphic>
      </p:graphicFrame>
    </p:spTree>
    <p:extLst>
      <p:ext uri="{BB962C8B-B14F-4D97-AF65-F5344CB8AC3E}">
        <p14:creationId xmlns:p14="http://schemas.microsoft.com/office/powerpoint/2010/main" val="11538255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435336"/>
                                        </p:tgtEl>
                                        <p:attrNameLst>
                                          <p:attrName>style.visibility</p:attrName>
                                        </p:attrNameLst>
                                      </p:cBhvr>
                                      <p:to>
                                        <p:strVal val="visible"/>
                                      </p:to>
                                    </p:set>
                                    <p:animEffect transition="in" filter="strips(downRight)">
                                      <p:cBhvr>
                                        <p:cTn id="7" dur="500"/>
                                        <p:tgtEl>
                                          <p:spTgt spid="43533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35337"/>
                                        </p:tgtEl>
                                        <p:attrNameLst>
                                          <p:attrName>style.visibility</p:attrName>
                                        </p:attrNameLst>
                                      </p:cBhvr>
                                      <p:to>
                                        <p:strVal val="visible"/>
                                      </p:to>
                                    </p:set>
                                    <p:animEffect transition="in" filter="strips(downRight)">
                                      <p:cBhvr>
                                        <p:cTn id="12" dur="500"/>
                                        <p:tgtEl>
                                          <p:spTgt spid="4353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33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312" name="Rectangle 88"/>
          <p:cNvSpPr>
            <a:spLocks noChangeArrowheads="1"/>
          </p:cNvSpPr>
          <p:nvPr/>
        </p:nvSpPr>
        <p:spPr bwMode="auto">
          <a:xfrm>
            <a:off x="4137025" y="6965950"/>
            <a:ext cx="8255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1300">
                <a:solidFill>
                  <a:srgbClr val="000000"/>
                </a:solidFill>
                <a:latin typeface="Times New Roman" panose="02020603050405020304" pitchFamily="18" charset="0"/>
                <a:ea typeface="楷体_GB2312" pitchFamily="49" charset="-122"/>
              </a:rPr>
              <a:t>4</a:t>
            </a:r>
            <a:endParaRPr lang="en-US" altLang="zh-CN" sz="2400" b="0">
              <a:latin typeface="Tahoma" panose="020B0604030504040204" pitchFamily="34" charset="0"/>
              <a:ea typeface="楷体_GB2312" pitchFamily="49" charset="-122"/>
            </a:endParaRPr>
          </a:p>
        </p:txBody>
      </p:sp>
      <p:sp>
        <p:nvSpPr>
          <p:cNvPr id="436313" name="Rectangle 89"/>
          <p:cNvSpPr>
            <a:spLocks noChangeArrowheads="1"/>
          </p:cNvSpPr>
          <p:nvPr/>
        </p:nvSpPr>
        <p:spPr bwMode="auto">
          <a:xfrm>
            <a:off x="4256088" y="680720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000">
                <a:solidFill>
                  <a:srgbClr val="000000"/>
                </a:solidFill>
                <a:latin typeface="Times New Roman" panose="02020603050405020304" pitchFamily="18" charset="0"/>
                <a:ea typeface="楷体_GB2312" pitchFamily="49" charset="-122"/>
              </a:rPr>
              <a:t> </a:t>
            </a:r>
            <a:endParaRPr lang="en-US" altLang="zh-CN" sz="2400" b="0">
              <a:latin typeface="Tahoma" panose="020B0604030504040204" pitchFamily="34" charset="0"/>
              <a:ea typeface="楷体_GB2312" pitchFamily="49" charset="-122"/>
            </a:endParaRPr>
          </a:p>
        </p:txBody>
      </p:sp>
      <p:sp>
        <p:nvSpPr>
          <p:cNvPr id="436344" name="Rectangle 120"/>
          <p:cNvSpPr>
            <a:spLocks noChangeArrowheads="1"/>
          </p:cNvSpPr>
          <p:nvPr/>
        </p:nvSpPr>
        <p:spPr bwMode="auto">
          <a:xfrm>
            <a:off x="971550" y="620713"/>
            <a:ext cx="23034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400">
                <a:solidFill>
                  <a:srgbClr val="000099"/>
                </a:solidFill>
                <a:latin typeface="Tahoma" panose="020B0604030504040204" pitchFamily="34" charset="0"/>
                <a:ea typeface="楷体_GB2312" pitchFamily="49" charset="-122"/>
              </a:rPr>
              <a:t>当</a:t>
            </a:r>
            <a:r>
              <a:rPr lang="en-US" altLang="zh-CN" sz="2400" i="1">
                <a:solidFill>
                  <a:srgbClr val="000099"/>
                </a:solidFill>
                <a:latin typeface="Times New Roman" panose="02020603050405020304" pitchFamily="18" charset="0"/>
                <a:ea typeface="楷体_GB2312" pitchFamily="49" charset="-122"/>
              </a:rPr>
              <a:t>CP</a:t>
            </a:r>
            <a:r>
              <a:rPr lang="en-US" altLang="zh-CN" sz="2400">
                <a:solidFill>
                  <a:srgbClr val="000099"/>
                </a:solidFill>
                <a:latin typeface="Tahoma" panose="020B0604030504040204" pitchFamily="34" charset="0"/>
                <a:ea typeface="楷体_GB2312" pitchFamily="49" charset="-122"/>
              </a:rPr>
              <a:t> =1</a:t>
            </a:r>
          </a:p>
        </p:txBody>
      </p:sp>
      <p:sp>
        <p:nvSpPr>
          <p:cNvPr id="436353" name="Rectangle 129"/>
          <p:cNvSpPr>
            <a:spLocks noChangeArrowheads="1"/>
          </p:cNvSpPr>
          <p:nvPr/>
        </p:nvSpPr>
        <p:spPr bwMode="auto">
          <a:xfrm>
            <a:off x="1258888" y="5949950"/>
            <a:ext cx="6804025" cy="457200"/>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400">
                <a:solidFill>
                  <a:srgbClr val="000066"/>
                </a:solidFill>
                <a:latin typeface="Times New Roman" panose="02020603050405020304" pitchFamily="18" charset="0"/>
                <a:ea typeface="楷体_GB2312" pitchFamily="49" charset="-122"/>
              </a:rPr>
              <a:t>在</a:t>
            </a:r>
            <a:r>
              <a:rPr lang="en-US" altLang="zh-CN" sz="2400" i="1">
                <a:solidFill>
                  <a:srgbClr val="000066"/>
                </a:solidFill>
                <a:latin typeface="Times New Roman" panose="02020603050405020304" pitchFamily="18" charset="0"/>
                <a:ea typeface="楷体_GB2312" pitchFamily="49" charset="-122"/>
              </a:rPr>
              <a:t>CP</a:t>
            </a:r>
            <a:r>
              <a:rPr lang="zh-CN" altLang="en-US" sz="2400">
                <a:solidFill>
                  <a:srgbClr val="000066"/>
                </a:solidFill>
                <a:latin typeface="Times New Roman" panose="02020603050405020304" pitchFamily="18" charset="0"/>
                <a:ea typeface="楷体_GB2312" pitchFamily="49" charset="-122"/>
              </a:rPr>
              <a:t>脉冲的上升沿到来瞬间使触发器的状态变化</a:t>
            </a:r>
          </a:p>
        </p:txBody>
      </p:sp>
      <p:grpSp>
        <p:nvGrpSpPr>
          <p:cNvPr id="436368" name="Group 144"/>
          <p:cNvGrpSpPr>
            <a:grpSpLocks/>
          </p:cNvGrpSpPr>
          <p:nvPr/>
        </p:nvGrpSpPr>
        <p:grpSpPr bwMode="auto">
          <a:xfrm>
            <a:off x="1042988" y="1196975"/>
            <a:ext cx="6911975" cy="457200"/>
            <a:chOff x="1202" y="527"/>
            <a:chExt cx="4354" cy="288"/>
          </a:xfrm>
        </p:grpSpPr>
        <p:sp>
          <p:nvSpPr>
            <p:cNvPr id="436369" name="Rectangle 145"/>
            <p:cNvSpPr>
              <a:spLocks noChangeArrowheads="1"/>
            </p:cNvSpPr>
            <p:nvPr/>
          </p:nvSpPr>
          <p:spPr bwMode="auto">
            <a:xfrm>
              <a:off x="1202" y="527"/>
              <a:ext cx="435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400" i="1">
                  <a:solidFill>
                    <a:srgbClr val="000066"/>
                  </a:solidFill>
                  <a:latin typeface="Times New Roman" panose="02020603050405020304" pitchFamily="18" charset="0"/>
                  <a:ea typeface="楷体_GB2312" pitchFamily="49" charset="-122"/>
                </a:rPr>
                <a:t>D</a:t>
              </a:r>
              <a:r>
                <a:rPr lang="zh-CN" altLang="en-US" sz="2400">
                  <a:solidFill>
                    <a:srgbClr val="000066"/>
                  </a:solidFill>
                  <a:latin typeface="Times New Roman" panose="02020603050405020304" pitchFamily="18" charset="0"/>
                  <a:ea typeface="楷体_GB2312" pitchFamily="49" charset="-122"/>
                </a:rPr>
                <a:t>信号不影响     、     的状态，</a:t>
              </a:r>
              <a:r>
                <a:rPr lang="en-US" altLang="zh-CN" sz="2400" i="1">
                  <a:solidFill>
                    <a:srgbClr val="000066"/>
                  </a:solidFill>
                  <a:latin typeface="Times New Roman" panose="02020603050405020304" pitchFamily="18" charset="0"/>
                  <a:ea typeface="楷体_GB2312" pitchFamily="49" charset="-122"/>
                </a:rPr>
                <a:t>Q</a:t>
              </a:r>
              <a:r>
                <a:rPr lang="zh-CN" altLang="en-US" sz="2400">
                  <a:solidFill>
                    <a:srgbClr val="000066"/>
                  </a:solidFill>
                  <a:latin typeface="Times New Roman" panose="02020603050405020304" pitchFamily="18" charset="0"/>
                  <a:ea typeface="楷体_GB2312" pitchFamily="49" charset="-122"/>
                </a:rPr>
                <a:t>的状态不变</a:t>
              </a:r>
            </a:p>
          </p:txBody>
        </p:sp>
        <p:graphicFrame>
          <p:nvGraphicFramePr>
            <p:cNvPr id="436370" name="Object 146"/>
            <p:cNvGraphicFramePr>
              <a:graphicFrameLocks noChangeAspect="1"/>
            </p:cNvGraphicFramePr>
            <p:nvPr/>
          </p:nvGraphicFramePr>
          <p:xfrm>
            <a:off x="2717" y="550"/>
            <a:ext cx="276" cy="221"/>
          </p:xfrm>
          <a:graphic>
            <a:graphicData uri="http://schemas.openxmlformats.org/presentationml/2006/ole">
              <mc:AlternateContent xmlns:mc="http://schemas.openxmlformats.org/markup-compatibility/2006">
                <mc:Choice xmlns:v="urn:schemas-microsoft-com:vml" Requires="v">
                  <p:oleObj spid="_x0000_s38920" name="公式" r:id="rId3" imgW="215640" imgH="279360" progId="Equation.3">
                    <p:embed/>
                  </p:oleObj>
                </mc:Choice>
                <mc:Fallback>
                  <p:oleObj name="公式" r:id="rId3" imgW="215640" imgH="279360" progId="Equation.3">
                    <p:embed/>
                    <p:pic>
                      <p:nvPicPr>
                        <p:cNvPr id="436370" name="Object 1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7" y="550"/>
                          <a:ext cx="276" cy="22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36371" name="Object 147"/>
            <p:cNvGraphicFramePr>
              <a:graphicFrameLocks noChangeAspect="1"/>
            </p:cNvGraphicFramePr>
            <p:nvPr/>
          </p:nvGraphicFramePr>
          <p:xfrm>
            <a:off x="2369" y="527"/>
            <a:ext cx="284" cy="272"/>
          </p:xfrm>
          <a:graphic>
            <a:graphicData uri="http://schemas.openxmlformats.org/presentationml/2006/ole">
              <mc:AlternateContent xmlns:mc="http://schemas.openxmlformats.org/markup-compatibility/2006">
                <mc:Choice xmlns:v="urn:schemas-microsoft-com:vml" Requires="v">
                  <p:oleObj spid="_x0000_s38921" name="公式" r:id="rId5" imgW="139579" imgH="215713" progId="Equation.3">
                    <p:embed/>
                  </p:oleObj>
                </mc:Choice>
                <mc:Fallback>
                  <p:oleObj name="公式" r:id="rId5" imgW="139579" imgH="215713" progId="Equation.3">
                    <p:embed/>
                    <p:pic>
                      <p:nvPicPr>
                        <p:cNvPr id="436371" name="Object 14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69" y="527"/>
                          <a:ext cx="284" cy="27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aphicFrame>
        <p:nvGraphicFramePr>
          <p:cNvPr id="436379" name="Object 155"/>
          <p:cNvGraphicFramePr>
            <a:graphicFrameLocks noChangeAspect="1"/>
          </p:cNvGraphicFramePr>
          <p:nvPr/>
        </p:nvGraphicFramePr>
        <p:xfrm>
          <a:off x="2124075" y="1603375"/>
          <a:ext cx="4824413" cy="4265613"/>
        </p:xfrm>
        <a:graphic>
          <a:graphicData uri="http://schemas.openxmlformats.org/presentationml/2006/ole">
            <mc:AlternateContent xmlns:mc="http://schemas.openxmlformats.org/markup-compatibility/2006">
              <mc:Choice xmlns:v="urn:schemas-microsoft-com:vml" Requires="v">
                <p:oleObj spid="_x0000_s38922" name="图片" r:id="rId7" imgW="2238480" imgH="1981080" progId="Word.Picture.8">
                  <p:embed/>
                </p:oleObj>
              </mc:Choice>
              <mc:Fallback>
                <p:oleObj name="图片" r:id="rId7" imgW="2238480" imgH="1981080" progId="Word.Picture.8">
                  <p:embed/>
                  <p:pic>
                    <p:nvPicPr>
                      <p:cNvPr id="436379" name="Object 15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1603375"/>
                        <a:ext cx="4824413" cy="4265613"/>
                      </a:xfrm>
                      <a:prstGeom prst="rect">
                        <a:avLst/>
                      </a:prstGeom>
                      <a:solidFill>
                        <a:schemeClr val="bg1"/>
                      </a:solidFill>
                    </p:spPr>
                  </p:pic>
                </p:oleObj>
              </mc:Fallback>
            </mc:AlternateContent>
          </a:graphicData>
        </a:graphic>
      </p:graphicFrame>
    </p:spTree>
    <p:extLst>
      <p:ext uri="{BB962C8B-B14F-4D97-AF65-F5344CB8AC3E}">
        <p14:creationId xmlns:p14="http://schemas.microsoft.com/office/powerpoint/2010/main" val="36745239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436368"/>
                                        </p:tgtEl>
                                        <p:attrNameLst>
                                          <p:attrName>style.visibility</p:attrName>
                                        </p:attrNameLst>
                                      </p:cBhvr>
                                      <p:to>
                                        <p:strVal val="visible"/>
                                      </p:to>
                                    </p:set>
                                    <p:animEffect transition="in" filter="strips(downRight)">
                                      <p:cBhvr>
                                        <p:cTn id="7" dur="500"/>
                                        <p:tgtEl>
                                          <p:spTgt spid="4363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36353"/>
                                        </p:tgtEl>
                                        <p:attrNameLst>
                                          <p:attrName>style.visibility</p:attrName>
                                        </p:attrNameLst>
                                      </p:cBhvr>
                                      <p:to>
                                        <p:strVal val="visible"/>
                                      </p:to>
                                    </p:set>
                                    <p:animEffect transition="in" filter="strips(downRight)">
                                      <p:cBhvr>
                                        <p:cTn id="12" dur="500"/>
                                        <p:tgtEl>
                                          <p:spTgt spid="4363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35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6" name="Rectangle 4"/>
          <p:cNvSpPr>
            <a:spLocks noChangeArrowheads="1"/>
          </p:cNvSpPr>
          <p:nvPr/>
        </p:nvSpPr>
        <p:spPr bwMode="auto">
          <a:xfrm>
            <a:off x="1116013" y="2414588"/>
            <a:ext cx="29162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3200">
                <a:solidFill>
                  <a:srgbClr val="000066"/>
                </a:solidFill>
                <a:latin typeface="Times New Roman" panose="02020603050405020304" pitchFamily="18" charset="0"/>
                <a:ea typeface="楷体_GB2312" pitchFamily="49" charset="-122"/>
                <a:hlinkClick r:id="rId2" action="ppaction://hlinksldjump"/>
              </a:rPr>
              <a:t>5.5.1  </a:t>
            </a:r>
            <a:r>
              <a:rPr lang="en-US" altLang="zh-CN" sz="3200" i="1">
                <a:solidFill>
                  <a:srgbClr val="000066"/>
                </a:solidFill>
                <a:latin typeface="Times New Roman" panose="02020603050405020304" pitchFamily="18" charset="0"/>
                <a:ea typeface="楷体_GB2312" pitchFamily="49" charset="-122"/>
                <a:hlinkClick r:id="rId2" action="ppaction://hlinksldjump"/>
              </a:rPr>
              <a:t>D </a:t>
            </a:r>
            <a:r>
              <a:rPr lang="zh-CN" altLang="en-US" sz="3200">
                <a:solidFill>
                  <a:srgbClr val="000066"/>
                </a:solidFill>
                <a:latin typeface="Times New Roman" panose="02020603050405020304" pitchFamily="18" charset="0"/>
                <a:ea typeface="楷体_GB2312" pitchFamily="49" charset="-122"/>
                <a:hlinkClick r:id="rId2" action="ppaction://hlinksldjump"/>
              </a:rPr>
              <a:t>触发器 </a:t>
            </a:r>
            <a:endParaRPr lang="zh-CN" altLang="en-US" sz="3200">
              <a:solidFill>
                <a:srgbClr val="000066"/>
              </a:solidFill>
              <a:latin typeface="Tahoma" panose="020B0604030504040204" pitchFamily="34" charset="0"/>
              <a:ea typeface="楷体_GB2312" pitchFamily="49" charset="-122"/>
            </a:endParaRPr>
          </a:p>
        </p:txBody>
      </p:sp>
      <p:sp>
        <p:nvSpPr>
          <p:cNvPr id="484357" name="Rectangle 5"/>
          <p:cNvSpPr>
            <a:spLocks noChangeArrowheads="1"/>
          </p:cNvSpPr>
          <p:nvPr/>
        </p:nvSpPr>
        <p:spPr bwMode="auto">
          <a:xfrm>
            <a:off x="1116013" y="1236663"/>
            <a:ext cx="4870450"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65048" bIns="0" anchor="ctr">
            <a:spAutoFit/>
          </a:bodyPr>
          <a:lstStyle/>
          <a:p>
            <a:pPr algn="l"/>
            <a:r>
              <a:rPr lang="en-US" altLang="zh-CN" sz="3600">
                <a:solidFill>
                  <a:schemeClr val="accent2"/>
                </a:solidFill>
                <a:latin typeface="Times New Roman" panose="02020603050405020304" pitchFamily="18" charset="0"/>
                <a:ea typeface="楷体_GB2312" pitchFamily="49" charset="-122"/>
              </a:rPr>
              <a:t>5.5</a:t>
            </a:r>
            <a:r>
              <a:rPr lang="en-US" altLang="zh-CN" sz="3600">
                <a:solidFill>
                  <a:schemeClr val="accent2"/>
                </a:solidFill>
                <a:latin typeface="楷体_GB2312" pitchFamily="49" charset="-122"/>
                <a:ea typeface="楷体_GB2312" pitchFamily="49" charset="-122"/>
              </a:rPr>
              <a:t>  </a:t>
            </a:r>
            <a:r>
              <a:rPr lang="zh-CN" altLang="en-US" sz="3600">
                <a:solidFill>
                  <a:schemeClr val="accent2"/>
                </a:solidFill>
                <a:latin typeface="楷体_GB2312" pitchFamily="49" charset="-122"/>
                <a:ea typeface="楷体_GB2312" pitchFamily="49" charset="-122"/>
              </a:rPr>
              <a:t>触发器的逻辑功能</a:t>
            </a:r>
          </a:p>
        </p:txBody>
      </p:sp>
      <p:sp>
        <p:nvSpPr>
          <p:cNvPr id="484358" name="Rectangle 6"/>
          <p:cNvSpPr>
            <a:spLocks noChangeArrowheads="1"/>
          </p:cNvSpPr>
          <p:nvPr/>
        </p:nvSpPr>
        <p:spPr bwMode="auto">
          <a:xfrm>
            <a:off x="1116013" y="3067050"/>
            <a:ext cx="3097212"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3200">
                <a:solidFill>
                  <a:srgbClr val="000066"/>
                </a:solidFill>
                <a:latin typeface="Times New Roman" panose="02020603050405020304" pitchFamily="18" charset="0"/>
                <a:ea typeface="楷体_GB2312" pitchFamily="49" charset="-122"/>
                <a:hlinkClick r:id="rId3" action="ppaction://hlinksldjump"/>
              </a:rPr>
              <a:t>5.5.2  </a:t>
            </a:r>
            <a:r>
              <a:rPr lang="en-US" altLang="zh-CN" sz="3200" i="1">
                <a:solidFill>
                  <a:srgbClr val="000066"/>
                </a:solidFill>
                <a:latin typeface="Times New Roman" panose="02020603050405020304" pitchFamily="18" charset="0"/>
                <a:ea typeface="楷体_GB2312" pitchFamily="49" charset="-122"/>
                <a:hlinkClick r:id="rId3" action="ppaction://hlinksldjump"/>
              </a:rPr>
              <a:t>JK </a:t>
            </a:r>
            <a:r>
              <a:rPr lang="zh-CN" altLang="en-US" sz="3200">
                <a:solidFill>
                  <a:srgbClr val="000066"/>
                </a:solidFill>
                <a:latin typeface="Times New Roman" panose="02020603050405020304" pitchFamily="18" charset="0"/>
                <a:ea typeface="楷体_GB2312" pitchFamily="49" charset="-122"/>
                <a:hlinkClick r:id="rId3" action="ppaction://hlinksldjump"/>
              </a:rPr>
              <a:t>触发器 </a:t>
            </a:r>
            <a:endParaRPr lang="zh-CN" altLang="en-US" sz="3200">
              <a:solidFill>
                <a:srgbClr val="000066"/>
              </a:solidFill>
              <a:latin typeface="Tahoma" panose="020B0604030504040204" pitchFamily="34" charset="0"/>
              <a:ea typeface="楷体_GB2312" pitchFamily="49" charset="-122"/>
            </a:endParaRPr>
          </a:p>
        </p:txBody>
      </p:sp>
      <p:sp>
        <p:nvSpPr>
          <p:cNvPr id="484359" name="Rectangle 7"/>
          <p:cNvSpPr>
            <a:spLocks noChangeArrowheads="1"/>
          </p:cNvSpPr>
          <p:nvPr/>
        </p:nvSpPr>
        <p:spPr bwMode="auto">
          <a:xfrm>
            <a:off x="1116013" y="4359275"/>
            <a:ext cx="311943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3200">
                <a:solidFill>
                  <a:srgbClr val="000066"/>
                </a:solidFill>
                <a:latin typeface="Times New Roman" panose="02020603050405020304" pitchFamily="18" charset="0"/>
                <a:ea typeface="楷体_GB2312" pitchFamily="49" charset="-122"/>
                <a:hlinkClick r:id="rId4" action="ppaction://hlinksldjump"/>
              </a:rPr>
              <a:t>5.5.3  </a:t>
            </a:r>
            <a:r>
              <a:rPr lang="en-US" altLang="zh-CN" sz="3200" i="1">
                <a:solidFill>
                  <a:srgbClr val="000066"/>
                </a:solidFill>
                <a:latin typeface="Times New Roman" panose="02020603050405020304" pitchFamily="18" charset="0"/>
                <a:ea typeface="楷体_GB2312" pitchFamily="49" charset="-122"/>
                <a:hlinkClick r:id="rId4" action="ppaction://hlinksldjump"/>
              </a:rPr>
              <a:t>SR</a:t>
            </a:r>
            <a:r>
              <a:rPr lang="en-US" altLang="zh-CN" sz="3200">
                <a:solidFill>
                  <a:srgbClr val="000066"/>
                </a:solidFill>
                <a:latin typeface="Times New Roman" panose="02020603050405020304" pitchFamily="18" charset="0"/>
                <a:ea typeface="楷体_GB2312" pitchFamily="49" charset="-122"/>
                <a:hlinkClick r:id="rId4" action="ppaction://hlinksldjump"/>
              </a:rPr>
              <a:t> </a:t>
            </a:r>
            <a:r>
              <a:rPr lang="zh-CN" altLang="en-US" sz="3200">
                <a:solidFill>
                  <a:srgbClr val="000066"/>
                </a:solidFill>
                <a:latin typeface="Times New Roman" panose="02020603050405020304" pitchFamily="18" charset="0"/>
                <a:ea typeface="楷体_GB2312" pitchFamily="49" charset="-122"/>
                <a:hlinkClick r:id="rId4" action="ppaction://hlinksldjump"/>
              </a:rPr>
              <a:t>触发器 </a:t>
            </a:r>
            <a:endParaRPr lang="zh-CN" altLang="en-US" sz="3200">
              <a:solidFill>
                <a:srgbClr val="000066"/>
              </a:solidFill>
              <a:latin typeface="Tahoma" panose="020B0604030504040204" pitchFamily="34" charset="0"/>
              <a:ea typeface="楷体_GB2312" pitchFamily="49" charset="-122"/>
            </a:endParaRPr>
          </a:p>
        </p:txBody>
      </p:sp>
      <p:sp>
        <p:nvSpPr>
          <p:cNvPr id="484360" name="Rectangle 8"/>
          <p:cNvSpPr>
            <a:spLocks noChangeArrowheads="1"/>
          </p:cNvSpPr>
          <p:nvPr/>
        </p:nvSpPr>
        <p:spPr bwMode="auto">
          <a:xfrm>
            <a:off x="1116013" y="5010150"/>
            <a:ext cx="494823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3200">
                <a:solidFill>
                  <a:srgbClr val="000066"/>
                </a:solidFill>
                <a:latin typeface="Times New Roman" panose="02020603050405020304" pitchFamily="18" charset="0"/>
                <a:ea typeface="楷体_GB2312" pitchFamily="49" charset="-122"/>
                <a:hlinkClick r:id="rId5" action="ppaction://hlinksldjump"/>
              </a:rPr>
              <a:t>5.5.4  </a:t>
            </a:r>
            <a:r>
              <a:rPr lang="en-US" altLang="zh-CN" sz="3200" i="1">
                <a:solidFill>
                  <a:srgbClr val="000066"/>
                </a:solidFill>
                <a:latin typeface="Times New Roman" panose="02020603050405020304" pitchFamily="18" charset="0"/>
                <a:ea typeface="楷体_GB2312" pitchFamily="49" charset="-122"/>
                <a:hlinkClick r:id="rId5" action="ppaction://hlinksldjump"/>
              </a:rPr>
              <a:t>D</a:t>
            </a:r>
            <a:r>
              <a:rPr lang="en-US" altLang="zh-CN" sz="3200">
                <a:solidFill>
                  <a:srgbClr val="000066"/>
                </a:solidFill>
                <a:latin typeface="Times New Roman" panose="02020603050405020304" pitchFamily="18" charset="0"/>
                <a:ea typeface="楷体_GB2312" pitchFamily="49" charset="-122"/>
                <a:hlinkClick r:id="rId5" action="ppaction://hlinksldjump"/>
              </a:rPr>
              <a:t> </a:t>
            </a:r>
            <a:r>
              <a:rPr lang="zh-CN" altLang="en-US" sz="3200">
                <a:solidFill>
                  <a:srgbClr val="000066"/>
                </a:solidFill>
                <a:latin typeface="Times New Roman" panose="02020603050405020304" pitchFamily="18" charset="0"/>
                <a:ea typeface="楷体_GB2312" pitchFamily="49" charset="-122"/>
                <a:hlinkClick r:id="rId5" action="ppaction://hlinksldjump"/>
              </a:rPr>
              <a:t>触发器功能的转换 </a:t>
            </a:r>
            <a:endParaRPr lang="zh-CN" altLang="en-US" sz="3200">
              <a:solidFill>
                <a:srgbClr val="000066"/>
              </a:solidFill>
              <a:latin typeface="Tahoma" panose="020B0604030504040204" pitchFamily="34" charset="0"/>
              <a:ea typeface="楷体_GB2312" pitchFamily="49" charset="-122"/>
            </a:endParaRPr>
          </a:p>
        </p:txBody>
      </p:sp>
      <p:sp>
        <p:nvSpPr>
          <p:cNvPr id="484361" name="Rectangle 9"/>
          <p:cNvSpPr>
            <a:spLocks noChangeArrowheads="1"/>
          </p:cNvSpPr>
          <p:nvPr/>
        </p:nvSpPr>
        <p:spPr bwMode="auto">
          <a:xfrm>
            <a:off x="1116013" y="3714750"/>
            <a:ext cx="2870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3200">
                <a:solidFill>
                  <a:srgbClr val="000066"/>
                </a:solidFill>
                <a:latin typeface="Times New Roman" panose="02020603050405020304" pitchFamily="18" charset="0"/>
                <a:ea typeface="楷体_GB2312" pitchFamily="49" charset="-122"/>
                <a:hlinkClick r:id="rId6" action="ppaction://hlinksldjump"/>
              </a:rPr>
              <a:t>5.5.2  </a:t>
            </a:r>
            <a:r>
              <a:rPr lang="en-US" altLang="zh-CN" sz="3200" i="1">
                <a:solidFill>
                  <a:srgbClr val="000066"/>
                </a:solidFill>
                <a:latin typeface="Times New Roman" panose="02020603050405020304" pitchFamily="18" charset="0"/>
                <a:ea typeface="楷体_GB2312" pitchFamily="49" charset="-122"/>
                <a:hlinkClick r:id="rId6" action="ppaction://hlinksldjump"/>
              </a:rPr>
              <a:t>T </a:t>
            </a:r>
            <a:r>
              <a:rPr lang="zh-CN" altLang="en-US" sz="3200">
                <a:solidFill>
                  <a:srgbClr val="000066"/>
                </a:solidFill>
                <a:latin typeface="Times New Roman" panose="02020603050405020304" pitchFamily="18" charset="0"/>
                <a:ea typeface="楷体_GB2312" pitchFamily="49" charset="-122"/>
                <a:hlinkClick r:id="rId6" action="ppaction://hlinksldjump"/>
              </a:rPr>
              <a:t>触发器 </a:t>
            </a:r>
            <a:endParaRPr lang="zh-CN" altLang="en-US" sz="3200">
              <a:solidFill>
                <a:srgbClr val="000066"/>
              </a:solidFill>
              <a:latin typeface="Tahoma" panose="020B0604030504040204" pitchFamily="34" charset="0"/>
              <a:ea typeface="楷体_GB2312" pitchFamily="49" charset="-122"/>
            </a:endParaRPr>
          </a:p>
        </p:txBody>
      </p:sp>
    </p:spTree>
    <p:extLst>
      <p:ext uri="{BB962C8B-B14F-4D97-AF65-F5344CB8AC3E}">
        <p14:creationId xmlns:p14="http://schemas.microsoft.com/office/powerpoint/2010/main" val="6571463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422" name="Rectangle 30"/>
          <p:cNvSpPr>
            <a:spLocks noChangeArrowheads="1"/>
          </p:cNvSpPr>
          <p:nvPr/>
        </p:nvSpPr>
        <p:spPr bwMode="auto">
          <a:xfrm>
            <a:off x="1258888" y="230188"/>
            <a:ext cx="4349750" cy="652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65048" bIns="0" anchor="ctr">
            <a:spAutoFit/>
          </a:bodyPr>
          <a:lstStyle/>
          <a:p>
            <a:pPr algn="l"/>
            <a:r>
              <a:rPr lang="en-US" altLang="zh-CN" sz="3200">
                <a:solidFill>
                  <a:schemeClr val="accent2"/>
                </a:solidFill>
                <a:latin typeface="Times New Roman" panose="02020603050405020304" pitchFamily="18" charset="0"/>
                <a:ea typeface="楷体_GB2312" pitchFamily="49" charset="-122"/>
              </a:rPr>
              <a:t>5.5</a:t>
            </a:r>
            <a:r>
              <a:rPr lang="en-US" altLang="zh-CN" sz="3200">
                <a:solidFill>
                  <a:schemeClr val="accent2"/>
                </a:solidFill>
                <a:latin typeface="楷体_GB2312" pitchFamily="49" charset="-122"/>
                <a:ea typeface="楷体_GB2312" pitchFamily="49" charset="-122"/>
              </a:rPr>
              <a:t>  </a:t>
            </a:r>
            <a:r>
              <a:rPr lang="zh-CN" altLang="en-US" sz="3200">
                <a:solidFill>
                  <a:schemeClr val="accent2"/>
                </a:solidFill>
                <a:latin typeface="楷体_GB2312" pitchFamily="49" charset="-122"/>
                <a:ea typeface="楷体_GB2312" pitchFamily="49" charset="-122"/>
              </a:rPr>
              <a:t>触发器的逻辑功能</a:t>
            </a:r>
          </a:p>
        </p:txBody>
      </p:sp>
      <p:sp>
        <p:nvSpPr>
          <p:cNvPr id="443437" name="Rectangle 45"/>
          <p:cNvSpPr>
            <a:spLocks noChangeArrowheads="1"/>
          </p:cNvSpPr>
          <p:nvPr/>
        </p:nvSpPr>
        <p:spPr bwMode="auto">
          <a:xfrm>
            <a:off x="1403350" y="1196975"/>
            <a:ext cx="5060950"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65048" bIns="0" anchor="ctr">
            <a:spAutoFit/>
          </a:bodyPr>
          <a:lstStyle/>
          <a:p>
            <a:pPr algn="l"/>
            <a:r>
              <a:rPr lang="zh-CN" altLang="en-US" sz="2400">
                <a:solidFill>
                  <a:srgbClr val="000066"/>
                </a:solidFill>
                <a:latin typeface="Tahoma" panose="020B0604030504040204" pitchFamily="34" charset="0"/>
                <a:ea typeface="楷体_GB2312" pitchFamily="49" charset="-122"/>
              </a:rPr>
              <a:t>不同逻辑功能的触发器国际逻辑符号</a:t>
            </a:r>
            <a:endParaRPr lang="zh-CN" altLang="en-US" b="0">
              <a:solidFill>
                <a:srgbClr val="000066"/>
              </a:solidFill>
              <a:latin typeface="Arial" panose="020B0604020202020204" pitchFamily="34" charset="0"/>
            </a:endParaRPr>
          </a:p>
        </p:txBody>
      </p:sp>
      <p:grpSp>
        <p:nvGrpSpPr>
          <p:cNvPr id="443442" name="Group 50"/>
          <p:cNvGrpSpPr>
            <a:grpSpLocks/>
          </p:cNvGrpSpPr>
          <p:nvPr/>
        </p:nvGrpSpPr>
        <p:grpSpPr bwMode="auto">
          <a:xfrm>
            <a:off x="1547813" y="1952625"/>
            <a:ext cx="2268537" cy="2005013"/>
            <a:chOff x="975" y="1230"/>
            <a:chExt cx="1429" cy="1263"/>
          </a:xfrm>
        </p:grpSpPr>
        <p:graphicFrame>
          <p:nvGraphicFramePr>
            <p:cNvPr id="443433" name="Object 41"/>
            <p:cNvGraphicFramePr>
              <a:graphicFrameLocks noChangeAspect="1"/>
            </p:cNvGraphicFramePr>
            <p:nvPr/>
          </p:nvGraphicFramePr>
          <p:xfrm>
            <a:off x="975" y="1230"/>
            <a:ext cx="1429" cy="922"/>
          </p:xfrm>
          <a:graphic>
            <a:graphicData uri="http://schemas.openxmlformats.org/presentationml/2006/ole">
              <mc:AlternateContent xmlns:mc="http://schemas.openxmlformats.org/markup-compatibility/2006">
                <mc:Choice xmlns:v="urn:schemas-microsoft-com:vml" Requires="v">
                  <p:oleObj spid="_x0000_s39946" name="图片" r:id="rId3" imgW="1257480" imgH="695160" progId="Word.Picture.8">
                    <p:embed/>
                  </p:oleObj>
                </mc:Choice>
                <mc:Fallback>
                  <p:oleObj name="图片" r:id="rId3" imgW="1257480" imgH="695160" progId="Word.Picture.8">
                    <p:embed/>
                    <p:pic>
                      <p:nvPicPr>
                        <p:cNvPr id="443433" name="Object 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5" y="1230"/>
                          <a:ext cx="1429" cy="922"/>
                        </a:xfrm>
                        <a:prstGeom prst="rect">
                          <a:avLst/>
                        </a:prstGeom>
                        <a:noFill/>
                        <a:ln w="9525">
                          <a:solidFill>
                            <a:srgbClr val="CC3399"/>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43438" name="Rectangle 46"/>
            <p:cNvSpPr>
              <a:spLocks noChangeArrowheads="1"/>
            </p:cNvSpPr>
            <p:nvPr/>
          </p:nvSpPr>
          <p:spPr bwMode="auto">
            <a:xfrm>
              <a:off x="1247" y="2205"/>
              <a:ext cx="88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a:solidFill>
                    <a:srgbClr val="000066"/>
                  </a:solidFill>
                  <a:latin typeface="Times New Roman" panose="02020603050405020304" pitchFamily="18" charset="0"/>
                  <a:ea typeface="楷体_GB2312" pitchFamily="49" charset="-122"/>
                </a:rPr>
                <a:t>D </a:t>
              </a:r>
              <a:r>
                <a:rPr lang="zh-CN" altLang="en-US" sz="2400">
                  <a:solidFill>
                    <a:srgbClr val="000066"/>
                  </a:solidFill>
                  <a:latin typeface="Tahoma" panose="020B0604030504040204" pitchFamily="34" charset="0"/>
                  <a:ea typeface="楷体_GB2312" pitchFamily="49" charset="-122"/>
                </a:rPr>
                <a:t>触发器</a:t>
              </a:r>
            </a:p>
          </p:txBody>
        </p:sp>
      </p:grpSp>
      <p:grpSp>
        <p:nvGrpSpPr>
          <p:cNvPr id="443443" name="Group 51"/>
          <p:cNvGrpSpPr>
            <a:grpSpLocks/>
          </p:cNvGrpSpPr>
          <p:nvPr/>
        </p:nvGrpSpPr>
        <p:grpSpPr bwMode="auto">
          <a:xfrm>
            <a:off x="5148263" y="1952625"/>
            <a:ext cx="2160587" cy="2005013"/>
            <a:chOff x="3243" y="1230"/>
            <a:chExt cx="1361" cy="1263"/>
          </a:xfrm>
        </p:grpSpPr>
        <p:graphicFrame>
          <p:nvGraphicFramePr>
            <p:cNvPr id="443434" name="Object 42"/>
            <p:cNvGraphicFramePr>
              <a:graphicFrameLocks noChangeAspect="1"/>
            </p:cNvGraphicFramePr>
            <p:nvPr/>
          </p:nvGraphicFramePr>
          <p:xfrm>
            <a:off x="3243" y="1230"/>
            <a:ext cx="1361" cy="921"/>
          </p:xfrm>
          <a:graphic>
            <a:graphicData uri="http://schemas.openxmlformats.org/presentationml/2006/ole">
              <mc:AlternateContent xmlns:mc="http://schemas.openxmlformats.org/markup-compatibility/2006">
                <mc:Choice xmlns:v="urn:schemas-microsoft-com:vml" Requires="v">
                  <p:oleObj spid="_x0000_s39947" name="图片" r:id="rId5" imgW="1257480" imgH="695160" progId="Word.Picture.8">
                    <p:embed/>
                  </p:oleObj>
                </mc:Choice>
                <mc:Fallback>
                  <p:oleObj name="图片" r:id="rId5" imgW="1257480" imgH="695160" progId="Word.Picture.8">
                    <p:embed/>
                    <p:pic>
                      <p:nvPicPr>
                        <p:cNvPr id="443434" name="Object 4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43" y="1230"/>
                          <a:ext cx="1361" cy="921"/>
                        </a:xfrm>
                        <a:prstGeom prst="rect">
                          <a:avLst/>
                        </a:prstGeom>
                        <a:noFill/>
                        <a:ln w="9525">
                          <a:solidFill>
                            <a:srgbClr val="CC3399"/>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43439" name="Rectangle 47"/>
            <p:cNvSpPr>
              <a:spLocks noChangeArrowheads="1"/>
            </p:cNvSpPr>
            <p:nvPr/>
          </p:nvSpPr>
          <p:spPr bwMode="auto">
            <a:xfrm>
              <a:off x="3483" y="2205"/>
              <a:ext cx="98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a:solidFill>
                    <a:srgbClr val="000066"/>
                  </a:solidFill>
                  <a:latin typeface="Times New Roman" panose="02020603050405020304" pitchFamily="18" charset="0"/>
                  <a:ea typeface="楷体_GB2312" pitchFamily="49" charset="-122"/>
                </a:rPr>
                <a:t>JK </a:t>
              </a:r>
              <a:r>
                <a:rPr lang="zh-CN" altLang="en-US" sz="2400">
                  <a:solidFill>
                    <a:srgbClr val="000066"/>
                  </a:solidFill>
                  <a:latin typeface="Tahoma" panose="020B0604030504040204" pitchFamily="34" charset="0"/>
                  <a:ea typeface="楷体_GB2312" pitchFamily="49" charset="-122"/>
                </a:rPr>
                <a:t>触发器</a:t>
              </a:r>
            </a:p>
          </p:txBody>
        </p:sp>
      </p:grpSp>
      <p:grpSp>
        <p:nvGrpSpPr>
          <p:cNvPr id="443444" name="Group 52"/>
          <p:cNvGrpSpPr>
            <a:grpSpLocks/>
          </p:cNvGrpSpPr>
          <p:nvPr/>
        </p:nvGrpSpPr>
        <p:grpSpPr bwMode="auto">
          <a:xfrm>
            <a:off x="1619250" y="4211638"/>
            <a:ext cx="2051050" cy="1979612"/>
            <a:chOff x="1020" y="2653"/>
            <a:chExt cx="1292" cy="1247"/>
          </a:xfrm>
        </p:grpSpPr>
        <p:graphicFrame>
          <p:nvGraphicFramePr>
            <p:cNvPr id="443435" name="Object 43"/>
            <p:cNvGraphicFramePr>
              <a:graphicFrameLocks noChangeAspect="1"/>
            </p:cNvGraphicFramePr>
            <p:nvPr/>
          </p:nvGraphicFramePr>
          <p:xfrm>
            <a:off x="1020" y="2653"/>
            <a:ext cx="1292" cy="913"/>
          </p:xfrm>
          <a:graphic>
            <a:graphicData uri="http://schemas.openxmlformats.org/presentationml/2006/ole">
              <mc:AlternateContent xmlns:mc="http://schemas.openxmlformats.org/markup-compatibility/2006">
                <mc:Choice xmlns:v="urn:schemas-microsoft-com:vml" Requires="v">
                  <p:oleObj spid="_x0000_s39948" name="图片" r:id="rId7" imgW="1181160" imgH="695160" progId="Word.Picture.8">
                    <p:embed/>
                  </p:oleObj>
                </mc:Choice>
                <mc:Fallback>
                  <p:oleObj name="图片" r:id="rId7" imgW="1181160" imgH="695160" progId="Word.Picture.8">
                    <p:embed/>
                    <p:pic>
                      <p:nvPicPr>
                        <p:cNvPr id="443435" name="Object 4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20" y="2653"/>
                          <a:ext cx="1292" cy="913"/>
                        </a:xfrm>
                        <a:prstGeom prst="rect">
                          <a:avLst/>
                        </a:prstGeom>
                        <a:noFill/>
                        <a:ln w="9525">
                          <a:solidFill>
                            <a:srgbClr val="CC3399"/>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43440" name="Rectangle 48"/>
            <p:cNvSpPr>
              <a:spLocks noChangeArrowheads="1"/>
            </p:cNvSpPr>
            <p:nvPr/>
          </p:nvSpPr>
          <p:spPr bwMode="auto">
            <a:xfrm>
              <a:off x="1190" y="3612"/>
              <a:ext cx="87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a:solidFill>
                    <a:srgbClr val="000066"/>
                  </a:solidFill>
                  <a:latin typeface="Times New Roman" panose="02020603050405020304" pitchFamily="18" charset="0"/>
                  <a:ea typeface="楷体_GB2312" pitchFamily="49" charset="-122"/>
                </a:rPr>
                <a:t>T </a:t>
              </a:r>
              <a:r>
                <a:rPr lang="zh-CN" altLang="en-US" sz="2400">
                  <a:solidFill>
                    <a:srgbClr val="000066"/>
                  </a:solidFill>
                  <a:latin typeface="Tahoma" panose="020B0604030504040204" pitchFamily="34" charset="0"/>
                  <a:ea typeface="楷体_GB2312" pitchFamily="49" charset="-122"/>
                </a:rPr>
                <a:t>触发器</a:t>
              </a:r>
            </a:p>
          </p:txBody>
        </p:sp>
      </p:grpSp>
      <p:grpSp>
        <p:nvGrpSpPr>
          <p:cNvPr id="443445" name="Group 53"/>
          <p:cNvGrpSpPr>
            <a:grpSpLocks/>
          </p:cNvGrpSpPr>
          <p:nvPr/>
        </p:nvGrpSpPr>
        <p:grpSpPr bwMode="auto">
          <a:xfrm>
            <a:off x="5149850" y="4175126"/>
            <a:ext cx="2159000" cy="1947863"/>
            <a:chOff x="3244" y="2630"/>
            <a:chExt cx="1360" cy="1227"/>
          </a:xfrm>
        </p:grpSpPr>
        <p:graphicFrame>
          <p:nvGraphicFramePr>
            <p:cNvPr id="443436" name="Object 44"/>
            <p:cNvGraphicFramePr>
              <a:graphicFrameLocks noChangeAspect="1"/>
            </p:cNvGraphicFramePr>
            <p:nvPr/>
          </p:nvGraphicFramePr>
          <p:xfrm>
            <a:off x="3244" y="2630"/>
            <a:ext cx="1360" cy="909"/>
          </p:xfrm>
          <a:graphic>
            <a:graphicData uri="http://schemas.openxmlformats.org/presentationml/2006/ole">
              <mc:AlternateContent xmlns:mc="http://schemas.openxmlformats.org/markup-compatibility/2006">
                <mc:Choice xmlns:v="urn:schemas-microsoft-com:vml" Requires="v">
                  <p:oleObj spid="_x0000_s39949" name="图片" r:id="rId9" imgW="1123920" imgH="676440" progId="Word.Picture.8">
                    <p:embed/>
                  </p:oleObj>
                </mc:Choice>
                <mc:Fallback>
                  <p:oleObj name="图片" r:id="rId9" imgW="1123920" imgH="676440" progId="Word.Picture.8">
                    <p:embed/>
                    <p:pic>
                      <p:nvPicPr>
                        <p:cNvPr id="443436" name="Object 4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4" y="2630"/>
                          <a:ext cx="1360" cy="909"/>
                        </a:xfrm>
                        <a:prstGeom prst="rect">
                          <a:avLst/>
                        </a:prstGeom>
                        <a:noFill/>
                        <a:ln w="9525">
                          <a:solidFill>
                            <a:srgbClr val="CC3399"/>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43441" name="Rectangle 49"/>
            <p:cNvSpPr>
              <a:spLocks noChangeArrowheads="1"/>
            </p:cNvSpPr>
            <p:nvPr/>
          </p:nvSpPr>
          <p:spPr bwMode="auto">
            <a:xfrm>
              <a:off x="3408" y="3566"/>
              <a:ext cx="998"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400" dirty="0">
                  <a:solidFill>
                    <a:srgbClr val="000066"/>
                  </a:solidFill>
                  <a:latin typeface="Times New Roman" panose="02020603050405020304" pitchFamily="18" charset="0"/>
                  <a:ea typeface="楷体_GB2312" pitchFamily="49" charset="-122"/>
                </a:rPr>
                <a:t>SR </a:t>
              </a:r>
              <a:r>
                <a:rPr lang="zh-CN" altLang="en-US" sz="2400" dirty="0">
                  <a:solidFill>
                    <a:srgbClr val="000066"/>
                  </a:solidFill>
                  <a:latin typeface="Tahoma" panose="020B0604030504040204" pitchFamily="34" charset="0"/>
                  <a:ea typeface="楷体_GB2312" pitchFamily="49" charset="-122"/>
                </a:rPr>
                <a:t>触发器</a:t>
              </a:r>
            </a:p>
          </p:txBody>
        </p:sp>
      </p:grpSp>
    </p:spTree>
    <p:extLst>
      <p:ext uri="{BB962C8B-B14F-4D97-AF65-F5344CB8AC3E}">
        <p14:creationId xmlns:p14="http://schemas.microsoft.com/office/powerpoint/2010/main" val="40020563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443442"/>
                                        </p:tgtEl>
                                        <p:attrNameLst>
                                          <p:attrName>style.visibility</p:attrName>
                                        </p:attrNameLst>
                                      </p:cBhvr>
                                      <p:to>
                                        <p:strVal val="visible"/>
                                      </p:to>
                                    </p:set>
                                    <p:animEffect transition="in" filter="box(in)">
                                      <p:cBhvr>
                                        <p:cTn id="7" dur="500"/>
                                        <p:tgtEl>
                                          <p:spTgt spid="4434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443443"/>
                                        </p:tgtEl>
                                        <p:attrNameLst>
                                          <p:attrName>style.visibility</p:attrName>
                                        </p:attrNameLst>
                                      </p:cBhvr>
                                      <p:to>
                                        <p:strVal val="visible"/>
                                      </p:to>
                                    </p:set>
                                    <p:animEffect transition="in" filter="box(in)">
                                      <p:cBhvr>
                                        <p:cTn id="12" dur="500"/>
                                        <p:tgtEl>
                                          <p:spTgt spid="44344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443444"/>
                                        </p:tgtEl>
                                        <p:attrNameLst>
                                          <p:attrName>style.visibility</p:attrName>
                                        </p:attrNameLst>
                                      </p:cBhvr>
                                      <p:to>
                                        <p:strVal val="visible"/>
                                      </p:to>
                                    </p:set>
                                    <p:animEffect transition="in" filter="box(in)">
                                      <p:cBhvr>
                                        <p:cTn id="17" dur="500"/>
                                        <p:tgtEl>
                                          <p:spTgt spid="44344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443445"/>
                                        </p:tgtEl>
                                        <p:attrNameLst>
                                          <p:attrName>style.visibility</p:attrName>
                                        </p:attrNameLst>
                                      </p:cBhvr>
                                      <p:to>
                                        <p:strVal val="visible"/>
                                      </p:to>
                                    </p:set>
                                    <p:animEffect transition="in" filter="box(in)">
                                      <p:cBhvr>
                                        <p:cTn id="22" dur="500"/>
                                        <p:tgtEl>
                                          <p:spTgt spid="4434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20" name="Rectangle 4"/>
          <p:cNvSpPr>
            <a:spLocks noChangeArrowheads="1"/>
          </p:cNvSpPr>
          <p:nvPr/>
        </p:nvSpPr>
        <p:spPr bwMode="auto">
          <a:xfrm>
            <a:off x="1403350" y="501650"/>
            <a:ext cx="291623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3200">
                <a:solidFill>
                  <a:schemeClr val="accent2"/>
                </a:solidFill>
                <a:latin typeface="Times New Roman" panose="02020603050405020304" pitchFamily="18" charset="0"/>
                <a:ea typeface="楷体_GB2312" pitchFamily="49" charset="-122"/>
              </a:rPr>
              <a:t>5.5.1 </a:t>
            </a:r>
            <a:r>
              <a:rPr lang="en-US" altLang="zh-CN" sz="3200" i="1">
                <a:solidFill>
                  <a:schemeClr val="accent2"/>
                </a:solidFill>
                <a:latin typeface="Times New Roman" panose="02020603050405020304" pitchFamily="18" charset="0"/>
                <a:ea typeface="楷体_GB2312" pitchFamily="49" charset="-122"/>
              </a:rPr>
              <a:t> D</a:t>
            </a:r>
            <a:r>
              <a:rPr lang="en-US" altLang="zh-CN" sz="3200">
                <a:solidFill>
                  <a:schemeClr val="accent2"/>
                </a:solidFill>
                <a:latin typeface="Times New Roman" panose="02020603050405020304" pitchFamily="18" charset="0"/>
                <a:ea typeface="楷体_GB2312" pitchFamily="49" charset="-122"/>
              </a:rPr>
              <a:t> </a:t>
            </a:r>
            <a:r>
              <a:rPr lang="zh-CN" altLang="en-US" sz="3200">
                <a:solidFill>
                  <a:schemeClr val="accent2"/>
                </a:solidFill>
                <a:latin typeface="Times New Roman" panose="02020603050405020304" pitchFamily="18" charset="0"/>
                <a:ea typeface="楷体_GB2312" pitchFamily="49" charset="-122"/>
              </a:rPr>
              <a:t>触发器 </a:t>
            </a:r>
            <a:endParaRPr lang="zh-CN" altLang="en-US" sz="3200">
              <a:solidFill>
                <a:schemeClr val="accent2"/>
              </a:solidFill>
              <a:latin typeface="Tahoma" panose="020B0604030504040204" pitchFamily="34" charset="0"/>
              <a:ea typeface="楷体_GB2312" pitchFamily="49" charset="-122"/>
            </a:endParaRPr>
          </a:p>
        </p:txBody>
      </p:sp>
      <p:sp>
        <p:nvSpPr>
          <p:cNvPr id="470021" name="Rectangle 5"/>
          <p:cNvSpPr>
            <a:spLocks noChangeArrowheads="1"/>
          </p:cNvSpPr>
          <p:nvPr/>
        </p:nvSpPr>
        <p:spPr bwMode="auto">
          <a:xfrm>
            <a:off x="755650" y="1123950"/>
            <a:ext cx="158591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a:solidFill>
                  <a:srgbClr val="000066"/>
                </a:solidFill>
                <a:latin typeface="Times New Roman" panose="02020603050405020304" pitchFamily="18" charset="0"/>
                <a:ea typeface="楷体_GB2312" pitchFamily="49" charset="-122"/>
              </a:rPr>
              <a:t>1.  </a:t>
            </a:r>
            <a:r>
              <a:rPr lang="zh-CN" altLang="en-US" sz="2400">
                <a:solidFill>
                  <a:srgbClr val="000066"/>
                </a:solidFill>
                <a:latin typeface="Times New Roman" panose="02020603050405020304" pitchFamily="18" charset="0"/>
                <a:ea typeface="楷体_GB2312" pitchFamily="49" charset="-122"/>
              </a:rPr>
              <a:t>特性表</a:t>
            </a:r>
            <a:r>
              <a:rPr lang="zh-CN" altLang="en-US" sz="3200">
                <a:solidFill>
                  <a:srgbClr val="000066"/>
                </a:solidFill>
                <a:latin typeface="Times New Roman" panose="02020603050405020304" pitchFamily="18" charset="0"/>
                <a:ea typeface="楷体_GB2312" pitchFamily="49" charset="-122"/>
              </a:rPr>
              <a:t> </a:t>
            </a:r>
            <a:endParaRPr lang="zh-CN" altLang="en-US" sz="3200">
              <a:solidFill>
                <a:srgbClr val="000066"/>
              </a:solidFill>
              <a:latin typeface="Tahoma" panose="020B0604030504040204" pitchFamily="34" charset="0"/>
              <a:ea typeface="楷体_GB2312" pitchFamily="49" charset="-122"/>
            </a:endParaRPr>
          </a:p>
        </p:txBody>
      </p:sp>
      <p:graphicFrame>
        <p:nvGraphicFramePr>
          <p:cNvPr id="470124" name="Group 108"/>
          <p:cNvGraphicFramePr>
            <a:graphicFrameLocks noGrp="1"/>
          </p:cNvGraphicFramePr>
          <p:nvPr/>
        </p:nvGraphicFramePr>
        <p:xfrm>
          <a:off x="1619250" y="1700213"/>
          <a:ext cx="5364163" cy="2286000"/>
        </p:xfrm>
        <a:graphic>
          <a:graphicData uri="http://schemas.openxmlformats.org/drawingml/2006/table">
            <a:tbl>
              <a:tblPr/>
              <a:tblGrid>
                <a:gridCol w="1878013">
                  <a:extLst>
                    <a:ext uri="{9D8B030D-6E8A-4147-A177-3AD203B41FA5}">
                      <a16:colId xmlns:a16="http://schemas.microsoft.com/office/drawing/2014/main" val="3212721529"/>
                    </a:ext>
                  </a:extLst>
                </a:gridCol>
                <a:gridCol w="1462087">
                  <a:extLst>
                    <a:ext uri="{9D8B030D-6E8A-4147-A177-3AD203B41FA5}">
                      <a16:colId xmlns:a16="http://schemas.microsoft.com/office/drawing/2014/main" val="524975799"/>
                    </a:ext>
                  </a:extLst>
                </a:gridCol>
                <a:gridCol w="2024063">
                  <a:extLst>
                    <a:ext uri="{9D8B030D-6E8A-4147-A177-3AD203B41FA5}">
                      <a16:colId xmlns:a16="http://schemas.microsoft.com/office/drawing/2014/main" val="1713237759"/>
                    </a:ext>
                  </a:extLst>
                </a:gridCol>
              </a:tblGrid>
              <a:tr h="420688">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D</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Q</a:t>
                      </a:r>
                      <a:r>
                        <a:rPr kumimoji="1" lang="en-US" altLang="zh-CN" sz="2400" b="1" i="1"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n</a:t>
                      </a:r>
                      <a:r>
                        <a:rPr kumimoji="1" lang="en-US" altLang="zh-CN" sz="2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 </a:t>
                      </a:r>
                      <a:endParaRPr kumimoji="1" lang="en-US" altLang="zh-CN" sz="2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Q</a:t>
                      </a:r>
                      <a:r>
                        <a:rPr kumimoji="1" lang="en-US" altLang="zh-CN" sz="2400" b="1" i="1"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n+</a:t>
                      </a:r>
                      <a:r>
                        <a:rPr kumimoji="1" lang="en-US" altLang="zh-CN" sz="2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1" lang="en-US" altLang="zh-CN" sz="2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645092804"/>
                  </a:ext>
                </a:extLst>
              </a:tr>
              <a:tr h="423863">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838701502"/>
                  </a:ext>
                </a:extLst>
              </a:tr>
              <a:tr h="422275">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92283212"/>
                  </a:ext>
                </a:extLst>
              </a:tr>
              <a:tr h="423863">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487031411"/>
                  </a:ext>
                </a:extLst>
              </a:tr>
              <a:tr h="423863">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15076610"/>
                  </a:ext>
                </a:extLst>
              </a:tr>
            </a:tbl>
          </a:graphicData>
        </a:graphic>
      </p:graphicFrame>
      <p:sp>
        <p:nvSpPr>
          <p:cNvPr id="470117" name="Rectangle 101"/>
          <p:cNvSpPr>
            <a:spLocks noChangeArrowheads="1"/>
          </p:cNvSpPr>
          <p:nvPr/>
        </p:nvSpPr>
        <p:spPr bwMode="auto">
          <a:xfrm>
            <a:off x="827088" y="4148138"/>
            <a:ext cx="1708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r>
              <a:rPr lang="en-US" altLang="zh-CN">
                <a:solidFill>
                  <a:srgbClr val="000066"/>
                </a:solidFill>
                <a:ea typeface="楷体_GB2312" pitchFamily="49" charset="-122"/>
                <a:cs typeface="Times New Roman" panose="02020603050405020304" pitchFamily="18" charset="0"/>
              </a:rPr>
              <a:t>2. </a:t>
            </a:r>
            <a:r>
              <a:rPr lang="zh-CN" altLang="en-US">
                <a:solidFill>
                  <a:srgbClr val="000066"/>
                </a:solidFill>
                <a:ea typeface="楷体_GB2312" pitchFamily="49" charset="-122"/>
                <a:cs typeface="Times New Roman" panose="02020603050405020304" pitchFamily="18" charset="0"/>
              </a:rPr>
              <a:t>特性方程</a:t>
            </a:r>
          </a:p>
        </p:txBody>
      </p:sp>
      <p:sp>
        <p:nvSpPr>
          <p:cNvPr id="470119" name="Rectangle 103"/>
          <p:cNvSpPr>
            <a:spLocks noChangeArrowheads="1"/>
          </p:cNvSpPr>
          <p:nvPr/>
        </p:nvSpPr>
        <p:spPr bwMode="auto">
          <a:xfrm>
            <a:off x="3924300" y="4148138"/>
            <a:ext cx="13573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kumimoji="1" lang="en-US" altLang="zh-CN" sz="2400" i="1">
                <a:solidFill>
                  <a:srgbClr val="000066"/>
                </a:solidFill>
                <a:latin typeface="Times New Roman" panose="02020603050405020304" pitchFamily="18" charset="0"/>
              </a:rPr>
              <a:t>Q</a:t>
            </a:r>
            <a:r>
              <a:rPr kumimoji="1" lang="en-US" altLang="zh-CN" sz="2400" i="1" baseline="30000">
                <a:solidFill>
                  <a:srgbClr val="000066"/>
                </a:solidFill>
                <a:latin typeface="Times New Roman" panose="02020603050405020304" pitchFamily="18" charset="0"/>
              </a:rPr>
              <a:t>n</a:t>
            </a:r>
            <a:r>
              <a:rPr kumimoji="1" lang="en-US" altLang="zh-CN" sz="2400" baseline="30000">
                <a:solidFill>
                  <a:srgbClr val="000066"/>
                </a:solidFill>
                <a:latin typeface="Times New Roman" panose="02020603050405020304" pitchFamily="18" charset="0"/>
              </a:rPr>
              <a:t>+1</a:t>
            </a:r>
            <a:r>
              <a:rPr kumimoji="1" lang="en-US" altLang="zh-CN" sz="2400">
                <a:solidFill>
                  <a:srgbClr val="000066"/>
                </a:solidFill>
                <a:latin typeface="Times New Roman" panose="02020603050405020304" pitchFamily="18" charset="0"/>
              </a:rPr>
              <a:t> = </a:t>
            </a:r>
            <a:r>
              <a:rPr kumimoji="1" lang="en-US" altLang="zh-CN" sz="2400" i="1">
                <a:solidFill>
                  <a:srgbClr val="000066"/>
                </a:solidFill>
                <a:latin typeface="Times New Roman" panose="02020603050405020304" pitchFamily="18" charset="0"/>
              </a:rPr>
              <a:t>D</a:t>
            </a:r>
            <a:r>
              <a:rPr kumimoji="1" lang="en-US" altLang="zh-CN" sz="2400">
                <a:solidFill>
                  <a:srgbClr val="000066"/>
                </a:solidFill>
                <a:latin typeface="Times New Roman" panose="02020603050405020304" pitchFamily="18" charset="0"/>
              </a:rPr>
              <a:t> </a:t>
            </a:r>
          </a:p>
        </p:txBody>
      </p:sp>
      <p:sp>
        <p:nvSpPr>
          <p:cNvPr id="470121" name="Rectangle 105"/>
          <p:cNvSpPr>
            <a:spLocks noChangeArrowheads="1"/>
          </p:cNvSpPr>
          <p:nvPr/>
        </p:nvSpPr>
        <p:spPr bwMode="auto">
          <a:xfrm>
            <a:off x="0" y="29321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470120" name="Object 104"/>
          <p:cNvGraphicFramePr>
            <a:graphicFrameLocks noChangeAspect="1"/>
          </p:cNvGraphicFramePr>
          <p:nvPr/>
        </p:nvGraphicFramePr>
        <p:xfrm>
          <a:off x="3563938" y="4941888"/>
          <a:ext cx="3740150" cy="1285875"/>
        </p:xfrm>
        <a:graphic>
          <a:graphicData uri="http://schemas.openxmlformats.org/presentationml/2006/ole">
            <mc:AlternateContent xmlns:mc="http://schemas.openxmlformats.org/markup-compatibility/2006">
              <mc:Choice xmlns:v="urn:schemas-microsoft-com:vml" Requires="v">
                <p:oleObj spid="_x0000_s40964" name="图片" r:id="rId3" imgW="2657880" imgH="954000" progId="Word.Picture.8">
                  <p:embed/>
                </p:oleObj>
              </mc:Choice>
              <mc:Fallback>
                <p:oleObj name="图片" r:id="rId3" imgW="2657880" imgH="954000" progId="Word.Picture.8">
                  <p:embed/>
                  <p:pic>
                    <p:nvPicPr>
                      <p:cNvPr id="470120" name="Object 1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3938" y="4941888"/>
                        <a:ext cx="3740150" cy="1285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70122" name="Rectangle 106"/>
          <p:cNvSpPr>
            <a:spLocks noChangeArrowheads="1"/>
          </p:cNvSpPr>
          <p:nvPr/>
        </p:nvSpPr>
        <p:spPr bwMode="auto">
          <a:xfrm>
            <a:off x="900113" y="5445125"/>
            <a:ext cx="1403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r>
              <a:rPr lang="en-US" altLang="zh-CN">
                <a:solidFill>
                  <a:srgbClr val="000066"/>
                </a:solidFill>
                <a:ea typeface="楷体_GB2312" pitchFamily="49" charset="-122"/>
                <a:cs typeface="Times New Roman" panose="02020603050405020304" pitchFamily="18" charset="0"/>
              </a:rPr>
              <a:t>3. </a:t>
            </a:r>
            <a:r>
              <a:rPr lang="zh-CN" altLang="en-US">
                <a:solidFill>
                  <a:srgbClr val="000066"/>
                </a:solidFill>
                <a:ea typeface="楷体_GB2312" pitchFamily="49" charset="-122"/>
                <a:cs typeface="Times New Roman" panose="02020603050405020304" pitchFamily="18" charset="0"/>
              </a:rPr>
              <a:t>状态图</a:t>
            </a:r>
          </a:p>
        </p:txBody>
      </p:sp>
    </p:spTree>
    <p:extLst>
      <p:ext uri="{BB962C8B-B14F-4D97-AF65-F5344CB8AC3E}">
        <p14:creationId xmlns:p14="http://schemas.microsoft.com/office/powerpoint/2010/main" val="11359555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70021"/>
                                        </p:tgtEl>
                                        <p:attrNameLst>
                                          <p:attrName>style.visibility</p:attrName>
                                        </p:attrNameLst>
                                      </p:cBhvr>
                                      <p:to>
                                        <p:strVal val="visible"/>
                                      </p:to>
                                    </p:set>
                                    <p:animEffect transition="in" filter="strips(downRight)">
                                      <p:cBhvr>
                                        <p:cTn id="7" dur="500"/>
                                        <p:tgtEl>
                                          <p:spTgt spid="4700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70124"/>
                                        </p:tgtEl>
                                        <p:attrNameLst>
                                          <p:attrName>style.visibility</p:attrName>
                                        </p:attrNameLst>
                                      </p:cBhvr>
                                      <p:to>
                                        <p:strVal val="visible"/>
                                      </p:to>
                                    </p:set>
                                    <p:animEffect transition="in" filter="wipe(up)">
                                      <p:cBhvr>
                                        <p:cTn id="12" dur="500"/>
                                        <p:tgtEl>
                                          <p:spTgt spid="47012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70117"/>
                                        </p:tgtEl>
                                        <p:attrNameLst>
                                          <p:attrName>style.visibility</p:attrName>
                                        </p:attrNameLst>
                                      </p:cBhvr>
                                      <p:to>
                                        <p:strVal val="visible"/>
                                      </p:to>
                                    </p:set>
                                    <p:animEffect transition="in" filter="strips(downRight)">
                                      <p:cBhvr>
                                        <p:cTn id="17" dur="500"/>
                                        <p:tgtEl>
                                          <p:spTgt spid="47011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70119"/>
                                        </p:tgtEl>
                                        <p:attrNameLst>
                                          <p:attrName>style.visibility</p:attrName>
                                        </p:attrNameLst>
                                      </p:cBhvr>
                                      <p:to>
                                        <p:strVal val="visible"/>
                                      </p:to>
                                    </p:set>
                                    <p:animEffect transition="in" filter="strips(downRight)">
                                      <p:cBhvr>
                                        <p:cTn id="22" dur="500"/>
                                        <p:tgtEl>
                                          <p:spTgt spid="47011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70122"/>
                                        </p:tgtEl>
                                        <p:attrNameLst>
                                          <p:attrName>style.visibility</p:attrName>
                                        </p:attrNameLst>
                                      </p:cBhvr>
                                      <p:to>
                                        <p:strVal val="visible"/>
                                      </p:to>
                                    </p:set>
                                    <p:animEffect transition="in" filter="strips(downRight)">
                                      <p:cBhvr>
                                        <p:cTn id="27" dur="500"/>
                                        <p:tgtEl>
                                          <p:spTgt spid="47012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470120"/>
                                        </p:tgtEl>
                                        <p:attrNameLst>
                                          <p:attrName>style.visibility</p:attrName>
                                        </p:attrNameLst>
                                      </p:cBhvr>
                                      <p:to>
                                        <p:strVal val="visible"/>
                                      </p:to>
                                    </p:set>
                                    <p:animEffect transition="in" filter="wipe(up)">
                                      <p:cBhvr>
                                        <p:cTn id="32" dur="500"/>
                                        <p:tgtEl>
                                          <p:spTgt spid="470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0021" grpId="0" autoUpdateAnimBg="0"/>
      <p:bldP spid="470117" grpId="0" autoUpdateAnimBg="0"/>
      <p:bldP spid="470119" grpId="0" autoUpdateAnimBg="0"/>
      <p:bldP spid="470122" grpId="0"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61" name="Rectangle 45"/>
          <p:cNvSpPr>
            <a:spLocks noChangeArrowheads="1"/>
          </p:cNvSpPr>
          <p:nvPr/>
        </p:nvSpPr>
        <p:spPr bwMode="auto">
          <a:xfrm>
            <a:off x="5076825" y="4149725"/>
            <a:ext cx="358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2400">
                <a:solidFill>
                  <a:srgbClr val="000066"/>
                </a:solidFill>
                <a:latin typeface="Times New Roman" panose="02020603050405020304" pitchFamily="18" charset="0"/>
              </a:rPr>
              <a:t>3.</a:t>
            </a:r>
            <a:r>
              <a:rPr lang="zh-CN" altLang="en-US" sz="2400">
                <a:solidFill>
                  <a:srgbClr val="000066"/>
                </a:solidFill>
                <a:latin typeface="楷体_GB2312" pitchFamily="49" charset="-122"/>
              </a:rPr>
              <a:t>状态转换图</a:t>
            </a:r>
          </a:p>
        </p:txBody>
      </p:sp>
      <p:grpSp>
        <p:nvGrpSpPr>
          <p:cNvPr id="444496" name="Group 80"/>
          <p:cNvGrpSpPr>
            <a:grpSpLocks/>
          </p:cNvGrpSpPr>
          <p:nvPr/>
        </p:nvGrpSpPr>
        <p:grpSpPr bwMode="auto">
          <a:xfrm>
            <a:off x="250825" y="1412875"/>
            <a:ext cx="4186238" cy="4262438"/>
            <a:chOff x="158" y="890"/>
            <a:chExt cx="2637" cy="2685"/>
          </a:xfrm>
        </p:grpSpPr>
        <p:grpSp>
          <p:nvGrpSpPr>
            <p:cNvPr id="444418" name="Group 2"/>
            <p:cNvGrpSpPr>
              <a:grpSpLocks/>
            </p:cNvGrpSpPr>
            <p:nvPr/>
          </p:nvGrpSpPr>
          <p:grpSpPr bwMode="auto">
            <a:xfrm>
              <a:off x="158" y="1307"/>
              <a:ext cx="2637" cy="2268"/>
              <a:chOff x="195" y="1148"/>
              <a:chExt cx="2637" cy="2268"/>
            </a:xfrm>
          </p:grpSpPr>
          <p:sp>
            <p:nvSpPr>
              <p:cNvPr id="444419" name="Rectangle 3"/>
              <p:cNvSpPr>
                <a:spLocks noChangeArrowheads="1"/>
              </p:cNvSpPr>
              <p:nvPr/>
            </p:nvSpPr>
            <p:spPr bwMode="auto">
              <a:xfrm>
                <a:off x="195" y="1148"/>
                <a:ext cx="2621" cy="2268"/>
              </a:xfrm>
              <a:prstGeom prst="rect">
                <a:avLst/>
              </a:prstGeom>
              <a:solidFill>
                <a:schemeClr val="bg1"/>
              </a:solidFill>
              <a:ln>
                <a:noFill/>
              </a:ln>
              <a:effectLst/>
              <a:extLs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4420" name="Rectangle 4"/>
              <p:cNvSpPr>
                <a:spLocks noChangeArrowheads="1"/>
              </p:cNvSpPr>
              <p:nvPr/>
            </p:nvSpPr>
            <p:spPr bwMode="auto">
              <a:xfrm>
                <a:off x="1856" y="2900"/>
                <a:ext cx="976" cy="479"/>
              </a:xfrm>
              <a:prstGeom prst="rect">
                <a:avLst/>
              </a:prstGeom>
              <a:noFill/>
              <a:ln>
                <a:noFill/>
              </a:ln>
              <a:effectLst/>
              <a:extLst>
                <a:ext uri="{909E8E84-426E-40DD-AFC4-6F175D3DCCD1}">
                  <a14:hiddenFill xmlns:a14="http://schemas.microsoft.com/office/drawing/2010/main">
                    <a:solidFill>
                      <a:schemeClr val="bg1">
                        <a:alpha val="50000"/>
                      </a:schemeClr>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469900" indent="-469900"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tabLst>
                    <a:tab pos="5130800"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tabLst>
                    <a:tab pos="5130800"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9pPr>
              </a:lstStyle>
              <a:p>
                <a:pPr>
                  <a:spcBef>
                    <a:spcPct val="0"/>
                  </a:spcBef>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翻  转</a:t>
                </a:r>
                <a:endParaRPr lang="zh-CN" altLang="en-US" sz="3500"/>
              </a:p>
            </p:txBody>
          </p:sp>
          <p:sp>
            <p:nvSpPr>
              <p:cNvPr id="444421" name="Rectangle 5"/>
              <p:cNvSpPr>
                <a:spLocks noChangeArrowheads="1"/>
              </p:cNvSpPr>
              <p:nvPr/>
            </p:nvSpPr>
            <p:spPr bwMode="auto">
              <a:xfrm>
                <a:off x="1441" y="2900"/>
                <a:ext cx="415" cy="479"/>
              </a:xfrm>
              <a:prstGeom prst="rect">
                <a:avLst/>
              </a:prstGeom>
              <a:noFill/>
              <a:ln>
                <a:noFill/>
              </a:ln>
              <a:effectLst/>
              <a:extLst>
                <a:ext uri="{909E8E84-426E-40DD-AFC4-6F175D3DCCD1}">
                  <a14:hiddenFill xmlns:a14="http://schemas.microsoft.com/office/drawing/2010/main">
                    <a:solidFill>
                      <a:schemeClr val="bg1">
                        <a:alpha val="50000"/>
                      </a:schemeClr>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469900" indent="-469900"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tabLst>
                    <a:tab pos="5130800"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tabLst>
                    <a:tab pos="5130800"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1</a:t>
                </a:r>
              </a:p>
              <a:p>
                <a:pPr>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0</a:t>
                </a:r>
                <a:endParaRPr lang="en-GB" altLang="zh-CN" sz="2000">
                  <a:latin typeface="Times New Roman" panose="02020603050405020304" pitchFamily="18" charset="0"/>
                  <a:cs typeface="Times New Roman" panose="02020603050405020304" pitchFamily="18" charset="0"/>
                </a:endParaRPr>
              </a:p>
            </p:txBody>
          </p:sp>
          <p:sp>
            <p:nvSpPr>
              <p:cNvPr id="444422" name="Rectangle 6"/>
              <p:cNvSpPr>
                <a:spLocks noChangeArrowheads="1"/>
              </p:cNvSpPr>
              <p:nvPr/>
            </p:nvSpPr>
            <p:spPr bwMode="auto">
              <a:xfrm>
                <a:off x="1025" y="2900"/>
                <a:ext cx="416" cy="479"/>
              </a:xfrm>
              <a:prstGeom prst="rect">
                <a:avLst/>
              </a:prstGeom>
              <a:noFill/>
              <a:ln>
                <a:noFill/>
              </a:ln>
              <a:effectLst/>
              <a:extLst>
                <a:ext uri="{909E8E84-426E-40DD-AFC4-6F175D3DCCD1}">
                  <a14:hiddenFill xmlns:a14="http://schemas.microsoft.com/office/drawing/2010/main">
                    <a:solidFill>
                      <a:schemeClr val="bg1">
                        <a:alpha val="50000"/>
                      </a:schemeClr>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469900" indent="-469900"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tabLst>
                    <a:tab pos="5130800"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tabLst>
                    <a:tab pos="5130800"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0</a:t>
                </a:r>
                <a:endParaRPr lang="en-US" altLang="zh-CN" sz="2000">
                  <a:cs typeface="Times New Roman" panose="02020603050405020304" pitchFamily="18" charset="0"/>
                </a:endParaRPr>
              </a:p>
              <a:p>
                <a:pPr algn="ctr" eaLnBrk="0" hangingPunct="0">
                  <a:spcBef>
                    <a:spcPct val="0"/>
                  </a:spcBef>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1</a:t>
                </a:r>
                <a:endParaRPr lang="en-US" altLang="zh-CN" sz="3500"/>
              </a:p>
            </p:txBody>
          </p:sp>
          <p:sp>
            <p:nvSpPr>
              <p:cNvPr id="444423" name="Rectangle 7"/>
              <p:cNvSpPr>
                <a:spLocks noChangeArrowheads="1"/>
              </p:cNvSpPr>
              <p:nvPr/>
            </p:nvSpPr>
            <p:spPr bwMode="auto">
              <a:xfrm>
                <a:off x="612" y="2900"/>
                <a:ext cx="413" cy="479"/>
              </a:xfrm>
              <a:prstGeom prst="rect">
                <a:avLst/>
              </a:prstGeom>
              <a:noFill/>
              <a:ln>
                <a:noFill/>
              </a:ln>
              <a:effectLst/>
              <a:extLst>
                <a:ext uri="{909E8E84-426E-40DD-AFC4-6F175D3DCCD1}">
                  <a14:hiddenFill xmlns:a14="http://schemas.microsoft.com/office/drawing/2010/main">
                    <a:solidFill>
                      <a:schemeClr val="bg1">
                        <a:alpha val="50000"/>
                      </a:schemeClr>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469900" indent="-469900"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tabLst>
                    <a:tab pos="5130800"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tabLst>
                    <a:tab pos="5130800"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1</a:t>
                </a:r>
                <a:endParaRPr lang="en-US" altLang="zh-CN" sz="2000">
                  <a:cs typeface="Times New Roman" panose="02020603050405020304" pitchFamily="18" charset="0"/>
                </a:endParaRPr>
              </a:p>
              <a:p>
                <a:pPr algn="ctr" eaLnBrk="0" hangingPunct="0">
                  <a:spcBef>
                    <a:spcPct val="0"/>
                  </a:spcBef>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1</a:t>
                </a:r>
                <a:endParaRPr lang="en-US" altLang="zh-CN" sz="3500"/>
              </a:p>
            </p:txBody>
          </p:sp>
          <p:sp>
            <p:nvSpPr>
              <p:cNvPr id="444424" name="Rectangle 8"/>
              <p:cNvSpPr>
                <a:spLocks noChangeArrowheads="1"/>
              </p:cNvSpPr>
              <p:nvPr/>
            </p:nvSpPr>
            <p:spPr bwMode="auto">
              <a:xfrm>
                <a:off x="196" y="2900"/>
                <a:ext cx="416" cy="479"/>
              </a:xfrm>
              <a:prstGeom prst="rect">
                <a:avLst/>
              </a:prstGeom>
              <a:noFill/>
              <a:ln>
                <a:noFill/>
              </a:ln>
              <a:effectLst/>
              <a:extLst>
                <a:ext uri="{909E8E84-426E-40DD-AFC4-6F175D3DCCD1}">
                  <a14:hiddenFill xmlns:a14="http://schemas.microsoft.com/office/drawing/2010/main">
                    <a:solidFill>
                      <a:schemeClr val="bg1">
                        <a:alpha val="50000"/>
                      </a:schemeClr>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469900" indent="-469900"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tabLst>
                    <a:tab pos="5130800"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tabLst>
                    <a:tab pos="5130800"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1</a:t>
                </a:r>
                <a:endParaRPr lang="en-US" altLang="zh-CN" sz="2000">
                  <a:cs typeface="Times New Roman" panose="02020603050405020304" pitchFamily="18" charset="0"/>
                </a:endParaRPr>
              </a:p>
              <a:p>
                <a:pPr algn="ctr" eaLnBrk="0" hangingPunct="0">
                  <a:spcBef>
                    <a:spcPct val="0"/>
                  </a:spcBef>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1</a:t>
                </a:r>
                <a:endParaRPr lang="en-US" altLang="zh-CN" sz="3500"/>
              </a:p>
            </p:txBody>
          </p:sp>
          <p:sp>
            <p:nvSpPr>
              <p:cNvPr id="444425" name="Rectangle 9"/>
              <p:cNvSpPr>
                <a:spLocks noChangeArrowheads="1"/>
              </p:cNvSpPr>
              <p:nvPr/>
            </p:nvSpPr>
            <p:spPr bwMode="auto">
              <a:xfrm>
                <a:off x="1856" y="2421"/>
                <a:ext cx="976" cy="479"/>
              </a:xfrm>
              <a:prstGeom prst="rect">
                <a:avLst/>
              </a:prstGeom>
              <a:noFill/>
              <a:ln>
                <a:noFill/>
              </a:ln>
              <a:effectLst/>
              <a:extLst>
                <a:ext uri="{909E8E84-426E-40DD-AFC4-6F175D3DCCD1}">
                  <a14:hiddenFill xmlns:a14="http://schemas.microsoft.com/office/drawing/2010/main">
                    <a:solidFill>
                      <a:schemeClr val="bg1">
                        <a:alpha val="50000"/>
                      </a:schemeClr>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469900" indent="-469900"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tabLst>
                    <a:tab pos="5130800"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tabLst>
                    <a:tab pos="5130800"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9pPr>
              </a:lstStyle>
              <a:p>
                <a:pPr>
                  <a:spcBef>
                    <a:spcPct val="0"/>
                  </a:spcBef>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置   </a:t>
                </a:r>
                <a:r>
                  <a:rPr lang="en-US" altLang="zh-CN" sz="2000">
                    <a:latin typeface="Times New Roman" panose="02020603050405020304" pitchFamily="18" charset="0"/>
                    <a:cs typeface="Times New Roman" panose="02020603050405020304" pitchFamily="18" charset="0"/>
                  </a:rPr>
                  <a:t>1</a:t>
                </a:r>
                <a:endParaRPr lang="en-US" altLang="zh-CN" sz="2000" i="1">
                  <a:latin typeface="Times New Roman" panose="02020603050405020304" pitchFamily="18" charset="0"/>
                  <a:cs typeface="Times New Roman" panose="02020603050405020304" pitchFamily="18" charset="0"/>
                </a:endParaRPr>
              </a:p>
            </p:txBody>
          </p:sp>
          <p:sp>
            <p:nvSpPr>
              <p:cNvPr id="444426" name="Rectangle 10"/>
              <p:cNvSpPr>
                <a:spLocks noChangeArrowheads="1"/>
              </p:cNvSpPr>
              <p:nvPr/>
            </p:nvSpPr>
            <p:spPr bwMode="auto">
              <a:xfrm>
                <a:off x="1441" y="2421"/>
                <a:ext cx="415" cy="479"/>
              </a:xfrm>
              <a:prstGeom prst="rect">
                <a:avLst/>
              </a:prstGeom>
              <a:noFill/>
              <a:ln>
                <a:noFill/>
              </a:ln>
              <a:effectLst/>
              <a:extLst>
                <a:ext uri="{909E8E84-426E-40DD-AFC4-6F175D3DCCD1}">
                  <a14:hiddenFill xmlns:a14="http://schemas.microsoft.com/office/drawing/2010/main">
                    <a:solidFill>
                      <a:schemeClr val="bg1">
                        <a:alpha val="50000"/>
                      </a:schemeClr>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1</a:t>
                </a:r>
              </a:p>
              <a:p>
                <a:pPr>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1</a:t>
                </a:r>
                <a:endParaRPr lang="en-GB" altLang="zh-CN" sz="2000">
                  <a:latin typeface="Times New Roman" panose="02020603050405020304" pitchFamily="18" charset="0"/>
                  <a:cs typeface="Times New Roman" panose="02020603050405020304" pitchFamily="18" charset="0"/>
                </a:endParaRPr>
              </a:p>
            </p:txBody>
          </p:sp>
          <p:sp>
            <p:nvSpPr>
              <p:cNvPr id="444427" name="Rectangle 11"/>
              <p:cNvSpPr>
                <a:spLocks noChangeArrowheads="1"/>
              </p:cNvSpPr>
              <p:nvPr/>
            </p:nvSpPr>
            <p:spPr bwMode="auto">
              <a:xfrm>
                <a:off x="1025" y="2421"/>
                <a:ext cx="416" cy="479"/>
              </a:xfrm>
              <a:prstGeom prst="rect">
                <a:avLst/>
              </a:prstGeom>
              <a:noFill/>
              <a:ln>
                <a:noFill/>
              </a:ln>
              <a:effectLst/>
              <a:extLst>
                <a:ext uri="{909E8E84-426E-40DD-AFC4-6F175D3DCCD1}">
                  <a14:hiddenFill xmlns:a14="http://schemas.microsoft.com/office/drawing/2010/main">
                    <a:solidFill>
                      <a:schemeClr val="bg1">
                        <a:alpha val="50000"/>
                      </a:schemeClr>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469900" indent="-469900"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tabLst>
                    <a:tab pos="5130800"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tabLst>
                    <a:tab pos="5130800"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0</a:t>
                </a:r>
                <a:endParaRPr lang="en-US" altLang="zh-CN" sz="2000">
                  <a:cs typeface="Times New Roman" panose="02020603050405020304" pitchFamily="18" charset="0"/>
                </a:endParaRPr>
              </a:p>
              <a:p>
                <a:pPr algn="ctr" eaLnBrk="0" hangingPunct="0">
                  <a:spcBef>
                    <a:spcPct val="0"/>
                  </a:spcBef>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1</a:t>
                </a:r>
                <a:endParaRPr lang="en-US" altLang="zh-CN" sz="3500"/>
              </a:p>
            </p:txBody>
          </p:sp>
          <p:sp>
            <p:nvSpPr>
              <p:cNvPr id="444428" name="Rectangle 12"/>
              <p:cNvSpPr>
                <a:spLocks noChangeArrowheads="1"/>
              </p:cNvSpPr>
              <p:nvPr/>
            </p:nvSpPr>
            <p:spPr bwMode="auto">
              <a:xfrm>
                <a:off x="612" y="2421"/>
                <a:ext cx="413" cy="479"/>
              </a:xfrm>
              <a:prstGeom prst="rect">
                <a:avLst/>
              </a:prstGeom>
              <a:noFill/>
              <a:ln>
                <a:noFill/>
              </a:ln>
              <a:effectLst/>
              <a:extLst>
                <a:ext uri="{909E8E84-426E-40DD-AFC4-6F175D3DCCD1}">
                  <a14:hiddenFill xmlns:a14="http://schemas.microsoft.com/office/drawing/2010/main">
                    <a:solidFill>
                      <a:schemeClr val="bg1">
                        <a:alpha val="50000"/>
                      </a:schemeClr>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469900" indent="-469900"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tabLst>
                    <a:tab pos="5130800"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tabLst>
                    <a:tab pos="5130800"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0</a:t>
                </a:r>
                <a:endParaRPr lang="en-US" altLang="zh-CN" sz="2000">
                  <a:cs typeface="Times New Roman" panose="02020603050405020304" pitchFamily="18" charset="0"/>
                </a:endParaRPr>
              </a:p>
              <a:p>
                <a:pPr algn="ctr" eaLnBrk="0" hangingPunct="0">
                  <a:spcBef>
                    <a:spcPct val="0"/>
                  </a:spcBef>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0</a:t>
                </a:r>
                <a:endParaRPr lang="en-US" altLang="zh-CN" sz="3500"/>
              </a:p>
            </p:txBody>
          </p:sp>
          <p:sp>
            <p:nvSpPr>
              <p:cNvPr id="444429" name="Rectangle 13"/>
              <p:cNvSpPr>
                <a:spLocks noChangeArrowheads="1"/>
              </p:cNvSpPr>
              <p:nvPr/>
            </p:nvSpPr>
            <p:spPr bwMode="auto">
              <a:xfrm>
                <a:off x="196" y="2421"/>
                <a:ext cx="416" cy="479"/>
              </a:xfrm>
              <a:prstGeom prst="rect">
                <a:avLst/>
              </a:prstGeom>
              <a:noFill/>
              <a:ln>
                <a:noFill/>
              </a:ln>
              <a:effectLst/>
              <a:extLst>
                <a:ext uri="{909E8E84-426E-40DD-AFC4-6F175D3DCCD1}">
                  <a14:hiddenFill xmlns:a14="http://schemas.microsoft.com/office/drawing/2010/main">
                    <a:solidFill>
                      <a:schemeClr val="bg1">
                        <a:alpha val="50000"/>
                      </a:schemeClr>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469900" indent="-469900"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tabLst>
                    <a:tab pos="5130800"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tabLst>
                    <a:tab pos="5130800"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1</a:t>
                </a:r>
                <a:endParaRPr lang="en-US" altLang="zh-CN" sz="2000">
                  <a:cs typeface="Times New Roman" panose="02020603050405020304" pitchFamily="18" charset="0"/>
                </a:endParaRPr>
              </a:p>
              <a:p>
                <a:pPr algn="ctr" eaLnBrk="0" hangingPunct="0">
                  <a:spcBef>
                    <a:spcPct val="0"/>
                  </a:spcBef>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1</a:t>
                </a:r>
                <a:endParaRPr lang="en-US" altLang="zh-CN" sz="3500"/>
              </a:p>
            </p:txBody>
          </p:sp>
          <p:sp>
            <p:nvSpPr>
              <p:cNvPr id="444430" name="Rectangle 14"/>
              <p:cNvSpPr>
                <a:spLocks noChangeArrowheads="1"/>
              </p:cNvSpPr>
              <p:nvPr/>
            </p:nvSpPr>
            <p:spPr bwMode="auto">
              <a:xfrm>
                <a:off x="1856" y="1942"/>
                <a:ext cx="976" cy="479"/>
              </a:xfrm>
              <a:prstGeom prst="rect">
                <a:avLst/>
              </a:prstGeom>
              <a:noFill/>
              <a:ln>
                <a:noFill/>
              </a:ln>
              <a:effectLst/>
              <a:extLst>
                <a:ext uri="{909E8E84-426E-40DD-AFC4-6F175D3DCCD1}">
                  <a14:hiddenFill xmlns:a14="http://schemas.microsoft.com/office/drawing/2010/main">
                    <a:solidFill>
                      <a:schemeClr val="bg1">
                        <a:alpha val="50000"/>
                      </a:schemeClr>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469900" indent="-469900"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tabLst>
                    <a:tab pos="5130800"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tabLst>
                    <a:tab pos="5130800"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9pPr>
              </a:lstStyle>
              <a:p>
                <a:pPr>
                  <a:spcBef>
                    <a:spcPct val="0"/>
                  </a:spcBef>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置    </a:t>
                </a:r>
                <a:r>
                  <a:rPr lang="en-US" altLang="zh-CN" sz="2000">
                    <a:latin typeface="Times New Roman" panose="02020603050405020304" pitchFamily="18" charset="0"/>
                    <a:cs typeface="Times New Roman" panose="02020603050405020304" pitchFamily="18" charset="0"/>
                  </a:rPr>
                  <a:t>0</a:t>
                </a:r>
              </a:p>
            </p:txBody>
          </p:sp>
          <p:sp>
            <p:nvSpPr>
              <p:cNvPr id="444431" name="Rectangle 15"/>
              <p:cNvSpPr>
                <a:spLocks noChangeArrowheads="1"/>
              </p:cNvSpPr>
              <p:nvPr/>
            </p:nvSpPr>
            <p:spPr bwMode="auto">
              <a:xfrm>
                <a:off x="1441" y="1942"/>
                <a:ext cx="415" cy="479"/>
              </a:xfrm>
              <a:prstGeom prst="rect">
                <a:avLst/>
              </a:prstGeom>
              <a:noFill/>
              <a:ln>
                <a:noFill/>
              </a:ln>
              <a:effectLst/>
              <a:extLst>
                <a:ext uri="{909E8E84-426E-40DD-AFC4-6F175D3DCCD1}">
                  <a14:hiddenFill xmlns:a14="http://schemas.microsoft.com/office/drawing/2010/main">
                    <a:solidFill>
                      <a:schemeClr val="bg1">
                        <a:alpha val="50000"/>
                      </a:schemeClr>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0</a:t>
                </a:r>
              </a:p>
              <a:p>
                <a:pPr>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0</a:t>
                </a:r>
                <a:endParaRPr lang="en-GB" altLang="zh-CN" sz="2000">
                  <a:latin typeface="Times New Roman" panose="02020603050405020304" pitchFamily="18" charset="0"/>
                  <a:cs typeface="Times New Roman" panose="02020603050405020304" pitchFamily="18" charset="0"/>
                </a:endParaRPr>
              </a:p>
            </p:txBody>
          </p:sp>
          <p:sp>
            <p:nvSpPr>
              <p:cNvPr id="444432" name="Rectangle 16"/>
              <p:cNvSpPr>
                <a:spLocks noChangeArrowheads="1"/>
              </p:cNvSpPr>
              <p:nvPr/>
            </p:nvSpPr>
            <p:spPr bwMode="auto">
              <a:xfrm>
                <a:off x="1025" y="1942"/>
                <a:ext cx="416" cy="479"/>
              </a:xfrm>
              <a:prstGeom prst="rect">
                <a:avLst/>
              </a:prstGeom>
              <a:noFill/>
              <a:ln>
                <a:noFill/>
              </a:ln>
              <a:effectLst/>
              <a:extLst>
                <a:ext uri="{909E8E84-426E-40DD-AFC4-6F175D3DCCD1}">
                  <a14:hiddenFill xmlns:a14="http://schemas.microsoft.com/office/drawing/2010/main">
                    <a:solidFill>
                      <a:schemeClr val="bg1">
                        <a:alpha val="50000"/>
                      </a:schemeClr>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469900" indent="-469900"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tabLst>
                    <a:tab pos="5130800"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tabLst>
                    <a:tab pos="5130800"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0</a:t>
                </a:r>
                <a:endParaRPr lang="en-US" altLang="zh-CN" sz="2000">
                  <a:cs typeface="Times New Roman" panose="02020603050405020304" pitchFamily="18" charset="0"/>
                </a:endParaRPr>
              </a:p>
              <a:p>
                <a:pPr algn="ctr" eaLnBrk="0" hangingPunct="0">
                  <a:spcBef>
                    <a:spcPct val="0"/>
                  </a:spcBef>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1</a:t>
                </a:r>
                <a:endParaRPr lang="en-US" altLang="zh-CN" sz="3500"/>
              </a:p>
            </p:txBody>
          </p:sp>
          <p:sp>
            <p:nvSpPr>
              <p:cNvPr id="444433" name="Rectangle 17"/>
              <p:cNvSpPr>
                <a:spLocks noChangeArrowheads="1"/>
              </p:cNvSpPr>
              <p:nvPr/>
            </p:nvSpPr>
            <p:spPr bwMode="auto">
              <a:xfrm>
                <a:off x="612" y="1942"/>
                <a:ext cx="413" cy="479"/>
              </a:xfrm>
              <a:prstGeom prst="rect">
                <a:avLst/>
              </a:prstGeom>
              <a:noFill/>
              <a:ln>
                <a:noFill/>
              </a:ln>
              <a:effectLst/>
              <a:extLst>
                <a:ext uri="{909E8E84-426E-40DD-AFC4-6F175D3DCCD1}">
                  <a14:hiddenFill xmlns:a14="http://schemas.microsoft.com/office/drawing/2010/main">
                    <a:solidFill>
                      <a:schemeClr val="bg1">
                        <a:alpha val="50000"/>
                      </a:schemeClr>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469900" indent="-469900"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tabLst>
                    <a:tab pos="5130800"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tabLst>
                    <a:tab pos="5130800"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1</a:t>
                </a:r>
                <a:endParaRPr lang="en-US" altLang="zh-CN" sz="2000">
                  <a:cs typeface="Times New Roman" panose="02020603050405020304" pitchFamily="18" charset="0"/>
                </a:endParaRPr>
              </a:p>
              <a:p>
                <a:pPr algn="ctr" eaLnBrk="0" hangingPunct="0">
                  <a:spcBef>
                    <a:spcPct val="0"/>
                  </a:spcBef>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1</a:t>
                </a:r>
                <a:endParaRPr lang="en-US" altLang="zh-CN" sz="3500"/>
              </a:p>
            </p:txBody>
          </p:sp>
          <p:sp>
            <p:nvSpPr>
              <p:cNvPr id="444434" name="Rectangle 18"/>
              <p:cNvSpPr>
                <a:spLocks noChangeArrowheads="1"/>
              </p:cNvSpPr>
              <p:nvPr/>
            </p:nvSpPr>
            <p:spPr bwMode="auto">
              <a:xfrm>
                <a:off x="196" y="1942"/>
                <a:ext cx="416" cy="479"/>
              </a:xfrm>
              <a:prstGeom prst="rect">
                <a:avLst/>
              </a:prstGeom>
              <a:noFill/>
              <a:ln>
                <a:noFill/>
              </a:ln>
              <a:effectLst/>
              <a:extLst>
                <a:ext uri="{909E8E84-426E-40DD-AFC4-6F175D3DCCD1}">
                  <a14:hiddenFill xmlns:a14="http://schemas.microsoft.com/office/drawing/2010/main">
                    <a:solidFill>
                      <a:schemeClr val="bg1">
                        <a:alpha val="50000"/>
                      </a:schemeClr>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469900" indent="-469900"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tabLst>
                    <a:tab pos="5130800"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tabLst>
                    <a:tab pos="5130800"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0</a:t>
                </a:r>
                <a:endParaRPr lang="en-US" altLang="zh-CN" sz="2000">
                  <a:cs typeface="Times New Roman" panose="02020603050405020304" pitchFamily="18" charset="0"/>
                </a:endParaRPr>
              </a:p>
              <a:p>
                <a:pPr algn="ctr" eaLnBrk="0" hangingPunct="0">
                  <a:spcBef>
                    <a:spcPct val="0"/>
                  </a:spcBef>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0</a:t>
                </a:r>
                <a:endParaRPr lang="en-US" altLang="zh-CN" sz="3500"/>
              </a:p>
            </p:txBody>
          </p:sp>
          <p:sp>
            <p:nvSpPr>
              <p:cNvPr id="444435" name="Rectangle 19"/>
              <p:cNvSpPr>
                <a:spLocks noChangeArrowheads="1"/>
              </p:cNvSpPr>
              <p:nvPr/>
            </p:nvSpPr>
            <p:spPr bwMode="auto">
              <a:xfrm>
                <a:off x="1856" y="1397"/>
                <a:ext cx="976" cy="545"/>
              </a:xfrm>
              <a:prstGeom prst="rect">
                <a:avLst/>
              </a:prstGeom>
              <a:noFill/>
              <a:ln>
                <a:noFill/>
              </a:ln>
              <a:effectLst/>
              <a:extLst>
                <a:ext uri="{909E8E84-426E-40DD-AFC4-6F175D3DCCD1}">
                  <a14:hiddenFill xmlns:a14="http://schemas.microsoft.com/office/drawing/2010/main">
                    <a:solidFill>
                      <a:schemeClr val="bg1">
                        <a:alpha val="50000"/>
                      </a:schemeClr>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469900" indent="-469900"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tabLst>
                    <a:tab pos="5130800"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tabLst>
                    <a:tab pos="5130800"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9pPr>
              </a:lstStyle>
              <a:p>
                <a:pPr>
                  <a:spcBef>
                    <a:spcPct val="0"/>
                  </a:spcBef>
                  <a:buFont typeface="Wingdings" panose="05000000000000000000" pitchFamily="2" charset="2"/>
                  <a:buNone/>
                </a:pPr>
                <a:r>
                  <a:rPr lang="zh-CN" altLang="en-US" sz="2000">
                    <a:latin typeface="Times New Roman" panose="02020603050405020304" pitchFamily="18" charset="0"/>
                    <a:cs typeface="Times New Roman" panose="02020603050405020304" pitchFamily="18" charset="0"/>
                  </a:rPr>
                  <a:t>状态不变</a:t>
                </a:r>
                <a:endParaRPr lang="zh-CN" altLang="en-US" sz="3500"/>
              </a:p>
            </p:txBody>
          </p:sp>
          <p:sp>
            <p:nvSpPr>
              <p:cNvPr id="444436" name="Rectangle 20"/>
              <p:cNvSpPr>
                <a:spLocks noChangeArrowheads="1"/>
              </p:cNvSpPr>
              <p:nvPr/>
            </p:nvSpPr>
            <p:spPr bwMode="auto">
              <a:xfrm>
                <a:off x="1441" y="1397"/>
                <a:ext cx="415" cy="545"/>
              </a:xfrm>
              <a:prstGeom prst="rect">
                <a:avLst/>
              </a:prstGeom>
              <a:noFill/>
              <a:ln>
                <a:noFill/>
              </a:ln>
              <a:effectLst/>
              <a:extLst>
                <a:ext uri="{909E8E84-426E-40DD-AFC4-6F175D3DCCD1}">
                  <a14:hiddenFill xmlns:a14="http://schemas.microsoft.com/office/drawing/2010/main">
                    <a:solidFill>
                      <a:schemeClr val="bg1">
                        <a:alpha val="50000"/>
                      </a:schemeClr>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0</a:t>
                </a:r>
              </a:p>
              <a:p>
                <a:pPr>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1</a:t>
                </a:r>
                <a:endParaRPr lang="en-GB" altLang="zh-CN" sz="2000">
                  <a:latin typeface="Times New Roman" panose="02020603050405020304" pitchFamily="18" charset="0"/>
                  <a:cs typeface="Times New Roman" panose="02020603050405020304" pitchFamily="18" charset="0"/>
                </a:endParaRPr>
              </a:p>
            </p:txBody>
          </p:sp>
          <p:sp>
            <p:nvSpPr>
              <p:cNvPr id="444437" name="Rectangle 21"/>
              <p:cNvSpPr>
                <a:spLocks noChangeArrowheads="1"/>
              </p:cNvSpPr>
              <p:nvPr/>
            </p:nvSpPr>
            <p:spPr bwMode="auto">
              <a:xfrm>
                <a:off x="1025" y="1397"/>
                <a:ext cx="416" cy="545"/>
              </a:xfrm>
              <a:prstGeom prst="rect">
                <a:avLst/>
              </a:prstGeom>
              <a:noFill/>
              <a:ln>
                <a:noFill/>
              </a:ln>
              <a:effectLst/>
              <a:extLst>
                <a:ext uri="{909E8E84-426E-40DD-AFC4-6F175D3DCCD1}">
                  <a14:hiddenFill xmlns:a14="http://schemas.microsoft.com/office/drawing/2010/main">
                    <a:solidFill>
                      <a:schemeClr val="bg1">
                        <a:alpha val="50000"/>
                      </a:schemeClr>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469900" indent="-469900"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tabLst>
                    <a:tab pos="5130800"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tabLst>
                    <a:tab pos="5130800"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0</a:t>
                </a:r>
                <a:endParaRPr lang="en-US" altLang="zh-CN" sz="2000">
                  <a:cs typeface="Times New Roman" panose="02020603050405020304" pitchFamily="18" charset="0"/>
                </a:endParaRPr>
              </a:p>
              <a:p>
                <a:pPr algn="ctr" eaLnBrk="0" hangingPunct="0">
                  <a:spcBef>
                    <a:spcPct val="0"/>
                  </a:spcBef>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1</a:t>
                </a:r>
                <a:endParaRPr lang="en-US" altLang="zh-CN" sz="3500"/>
              </a:p>
            </p:txBody>
          </p:sp>
          <p:sp>
            <p:nvSpPr>
              <p:cNvPr id="444438" name="Rectangle 22"/>
              <p:cNvSpPr>
                <a:spLocks noChangeArrowheads="1"/>
              </p:cNvSpPr>
              <p:nvPr/>
            </p:nvSpPr>
            <p:spPr bwMode="auto">
              <a:xfrm>
                <a:off x="612" y="1397"/>
                <a:ext cx="413" cy="545"/>
              </a:xfrm>
              <a:prstGeom prst="rect">
                <a:avLst/>
              </a:prstGeom>
              <a:noFill/>
              <a:ln>
                <a:noFill/>
              </a:ln>
              <a:effectLst/>
              <a:extLst>
                <a:ext uri="{909E8E84-426E-40DD-AFC4-6F175D3DCCD1}">
                  <a14:hiddenFill xmlns:a14="http://schemas.microsoft.com/office/drawing/2010/main">
                    <a:solidFill>
                      <a:schemeClr val="bg1">
                        <a:alpha val="50000"/>
                      </a:schemeClr>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469900" indent="-469900"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tabLst>
                    <a:tab pos="5130800"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tabLst>
                    <a:tab pos="5130800"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0</a:t>
                </a:r>
                <a:endParaRPr lang="en-US" altLang="zh-CN" sz="2000">
                  <a:cs typeface="Times New Roman" panose="02020603050405020304" pitchFamily="18" charset="0"/>
                </a:endParaRPr>
              </a:p>
              <a:p>
                <a:pPr algn="ctr" eaLnBrk="0" hangingPunct="0">
                  <a:spcBef>
                    <a:spcPct val="0"/>
                  </a:spcBef>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0</a:t>
                </a:r>
                <a:endParaRPr lang="en-US" altLang="zh-CN" sz="3500"/>
              </a:p>
            </p:txBody>
          </p:sp>
          <p:sp>
            <p:nvSpPr>
              <p:cNvPr id="444439" name="Rectangle 23"/>
              <p:cNvSpPr>
                <a:spLocks noChangeArrowheads="1"/>
              </p:cNvSpPr>
              <p:nvPr/>
            </p:nvSpPr>
            <p:spPr bwMode="auto">
              <a:xfrm>
                <a:off x="196" y="1397"/>
                <a:ext cx="416" cy="545"/>
              </a:xfrm>
              <a:prstGeom prst="rect">
                <a:avLst/>
              </a:prstGeom>
              <a:noFill/>
              <a:ln>
                <a:noFill/>
              </a:ln>
              <a:effectLst/>
              <a:extLst>
                <a:ext uri="{909E8E84-426E-40DD-AFC4-6F175D3DCCD1}">
                  <a14:hiddenFill xmlns:a14="http://schemas.microsoft.com/office/drawing/2010/main">
                    <a:solidFill>
                      <a:schemeClr val="bg1">
                        <a:alpha val="50000"/>
                      </a:schemeClr>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469900" indent="-469900"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tabLst>
                    <a:tab pos="5130800"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tabLst>
                    <a:tab pos="5130800"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0</a:t>
                </a:r>
                <a:endParaRPr lang="en-US" altLang="zh-CN" sz="2000">
                  <a:cs typeface="Times New Roman" panose="02020603050405020304" pitchFamily="18" charset="0"/>
                </a:endParaRPr>
              </a:p>
              <a:p>
                <a:pPr algn="ctr" eaLnBrk="0" hangingPunct="0">
                  <a:spcBef>
                    <a:spcPct val="0"/>
                  </a:spcBef>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0</a:t>
                </a:r>
                <a:endParaRPr lang="en-US" altLang="zh-CN" sz="3500"/>
              </a:p>
            </p:txBody>
          </p:sp>
          <p:sp>
            <p:nvSpPr>
              <p:cNvPr id="444440" name="Rectangle 24"/>
              <p:cNvSpPr>
                <a:spLocks noChangeArrowheads="1"/>
              </p:cNvSpPr>
              <p:nvPr/>
            </p:nvSpPr>
            <p:spPr bwMode="auto">
              <a:xfrm>
                <a:off x="1856" y="1148"/>
                <a:ext cx="976" cy="249"/>
              </a:xfrm>
              <a:prstGeom prst="rect">
                <a:avLst/>
              </a:prstGeom>
              <a:noFill/>
              <a:ln>
                <a:noFill/>
              </a:ln>
              <a:effectLst/>
              <a:extLst>
                <a:ext uri="{909E8E84-426E-40DD-AFC4-6F175D3DCCD1}">
                  <a14:hiddenFill xmlns:a14="http://schemas.microsoft.com/office/drawing/2010/main">
                    <a:solidFill>
                      <a:schemeClr val="bg1">
                        <a:alpha val="50000"/>
                      </a:schemeClr>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tabLst>
                    <a:tab pos="5130800"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tabLst>
                    <a:tab pos="5130800"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9pPr>
              </a:lstStyle>
              <a:p>
                <a:pPr>
                  <a:spcBef>
                    <a:spcPct val="0"/>
                  </a:spcBef>
                  <a:buFont typeface="Wingdings" panose="05000000000000000000" pitchFamily="2" charset="2"/>
                  <a:buNone/>
                </a:pPr>
                <a:r>
                  <a:rPr lang="en-US" altLang="zh-CN" sz="2000">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说  明</a:t>
                </a:r>
                <a:endParaRPr lang="zh-CN" altLang="en-US" sz="3500"/>
              </a:p>
            </p:txBody>
          </p:sp>
          <p:sp>
            <p:nvSpPr>
              <p:cNvPr id="444441" name="Rectangle 25"/>
              <p:cNvSpPr>
                <a:spLocks noChangeArrowheads="1"/>
              </p:cNvSpPr>
              <p:nvPr/>
            </p:nvSpPr>
            <p:spPr bwMode="auto">
              <a:xfrm>
                <a:off x="1441" y="1148"/>
                <a:ext cx="415" cy="249"/>
              </a:xfrm>
              <a:prstGeom prst="rect">
                <a:avLst/>
              </a:prstGeom>
              <a:noFill/>
              <a:ln>
                <a:noFill/>
              </a:ln>
              <a:effectLst/>
              <a:extLst>
                <a:ext uri="{909E8E84-426E-40DD-AFC4-6F175D3DCCD1}">
                  <a14:hiddenFill xmlns:a14="http://schemas.microsoft.com/office/drawing/2010/main">
                    <a:solidFill>
                      <a:schemeClr val="bg1">
                        <a:alpha val="50000"/>
                      </a:schemeClr>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tabLst>
                    <a:tab pos="5130800"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tabLst>
                    <a:tab pos="5130800"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000" i="1">
                    <a:latin typeface="Times New Roman" panose="02020603050405020304" pitchFamily="18" charset="0"/>
                    <a:cs typeface="Times New Roman" panose="02020603050405020304" pitchFamily="18" charset="0"/>
                  </a:rPr>
                  <a:t>Q</a:t>
                </a:r>
                <a:r>
                  <a:rPr lang="en-US" altLang="zh-CN" sz="2000" baseline="30000">
                    <a:latin typeface="Times New Roman" panose="02020603050405020304" pitchFamily="18" charset="0"/>
                    <a:cs typeface="Times New Roman" panose="02020603050405020304" pitchFamily="18" charset="0"/>
                  </a:rPr>
                  <a:t>n+1</a:t>
                </a:r>
                <a:endParaRPr lang="en-US" altLang="zh-CN" sz="3500"/>
              </a:p>
            </p:txBody>
          </p:sp>
          <p:sp>
            <p:nvSpPr>
              <p:cNvPr id="444442" name="Rectangle 26"/>
              <p:cNvSpPr>
                <a:spLocks noChangeArrowheads="1"/>
              </p:cNvSpPr>
              <p:nvPr/>
            </p:nvSpPr>
            <p:spPr bwMode="auto">
              <a:xfrm>
                <a:off x="1025" y="1148"/>
                <a:ext cx="416" cy="249"/>
              </a:xfrm>
              <a:prstGeom prst="rect">
                <a:avLst/>
              </a:prstGeom>
              <a:noFill/>
              <a:ln>
                <a:noFill/>
              </a:ln>
              <a:effectLst/>
              <a:extLst>
                <a:ext uri="{909E8E84-426E-40DD-AFC4-6F175D3DCCD1}">
                  <a14:hiddenFill xmlns:a14="http://schemas.microsoft.com/office/drawing/2010/main">
                    <a:solidFill>
                      <a:schemeClr val="bg1">
                        <a:alpha val="50000"/>
                      </a:schemeClr>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tabLst>
                    <a:tab pos="5130800"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tabLst>
                    <a:tab pos="5130800"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000" i="1">
                    <a:latin typeface="Times New Roman" panose="02020603050405020304" pitchFamily="18" charset="0"/>
                    <a:cs typeface="Times New Roman" panose="02020603050405020304" pitchFamily="18" charset="0"/>
                  </a:rPr>
                  <a:t>Q</a:t>
                </a:r>
                <a:r>
                  <a:rPr lang="en-US" altLang="zh-CN" sz="2000" baseline="30000">
                    <a:latin typeface="Times New Roman" panose="02020603050405020304" pitchFamily="18" charset="0"/>
                    <a:cs typeface="Times New Roman" panose="02020603050405020304" pitchFamily="18" charset="0"/>
                  </a:rPr>
                  <a:t>n</a:t>
                </a:r>
                <a:endParaRPr lang="en-US" altLang="zh-CN" sz="3500"/>
              </a:p>
            </p:txBody>
          </p:sp>
          <p:sp>
            <p:nvSpPr>
              <p:cNvPr id="444443" name="Rectangle 27"/>
              <p:cNvSpPr>
                <a:spLocks noChangeArrowheads="1"/>
              </p:cNvSpPr>
              <p:nvPr/>
            </p:nvSpPr>
            <p:spPr bwMode="auto">
              <a:xfrm>
                <a:off x="612" y="1148"/>
                <a:ext cx="413" cy="249"/>
              </a:xfrm>
              <a:prstGeom prst="rect">
                <a:avLst/>
              </a:prstGeom>
              <a:noFill/>
              <a:ln>
                <a:noFill/>
              </a:ln>
              <a:effectLst/>
              <a:extLst>
                <a:ext uri="{909E8E84-426E-40DD-AFC4-6F175D3DCCD1}">
                  <a14:hiddenFill xmlns:a14="http://schemas.microsoft.com/office/drawing/2010/main">
                    <a:solidFill>
                      <a:schemeClr val="bg1">
                        <a:alpha val="50000"/>
                      </a:schemeClr>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tabLst>
                    <a:tab pos="5130800"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tabLst>
                    <a:tab pos="5130800"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000" i="1">
                    <a:latin typeface="Times New Roman" panose="02020603050405020304" pitchFamily="18" charset="0"/>
                    <a:cs typeface="Times New Roman" panose="02020603050405020304" pitchFamily="18" charset="0"/>
                  </a:rPr>
                  <a:t>K</a:t>
                </a:r>
                <a:endParaRPr lang="en-US" altLang="zh-CN" sz="3500"/>
              </a:p>
            </p:txBody>
          </p:sp>
          <p:sp>
            <p:nvSpPr>
              <p:cNvPr id="444444" name="Rectangle 28"/>
              <p:cNvSpPr>
                <a:spLocks noChangeArrowheads="1"/>
              </p:cNvSpPr>
              <p:nvPr/>
            </p:nvSpPr>
            <p:spPr bwMode="auto">
              <a:xfrm>
                <a:off x="196" y="1148"/>
                <a:ext cx="416" cy="249"/>
              </a:xfrm>
              <a:prstGeom prst="rect">
                <a:avLst/>
              </a:prstGeom>
              <a:noFill/>
              <a:ln>
                <a:noFill/>
              </a:ln>
              <a:effectLst/>
              <a:extLst>
                <a:ext uri="{909E8E84-426E-40DD-AFC4-6F175D3DCCD1}">
                  <a14:hiddenFill xmlns:a14="http://schemas.microsoft.com/office/drawing/2010/main">
                    <a:solidFill>
                      <a:schemeClr val="bg1">
                        <a:alpha val="50000"/>
                      </a:schemeClr>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tabLst>
                    <a:tab pos="5130800" algn="r"/>
                  </a:tabLst>
                  <a:defRPr sz="26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tabLst>
                    <a:tab pos="5130800" algn="r"/>
                  </a:tabLst>
                  <a:defRPr sz="26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tabLst>
                    <a:tab pos="5130800" algn="r"/>
                  </a:tabLst>
                  <a:defRPr sz="20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tabLst>
                    <a:tab pos="5130800" algn="r"/>
                  </a:tabLst>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000" i="1">
                    <a:latin typeface="Times New Roman" panose="02020603050405020304" pitchFamily="18" charset="0"/>
                    <a:cs typeface="Times New Roman" panose="02020603050405020304" pitchFamily="18" charset="0"/>
                  </a:rPr>
                  <a:t>J</a:t>
                </a:r>
                <a:endParaRPr lang="en-US" altLang="zh-CN" sz="3500"/>
              </a:p>
            </p:txBody>
          </p:sp>
          <p:sp>
            <p:nvSpPr>
              <p:cNvPr id="444445" name="Line 29"/>
              <p:cNvSpPr>
                <a:spLocks noChangeShapeType="1"/>
              </p:cNvSpPr>
              <p:nvPr/>
            </p:nvSpPr>
            <p:spPr bwMode="auto">
              <a:xfrm>
                <a:off x="196" y="1148"/>
                <a:ext cx="2636" cy="0"/>
              </a:xfrm>
              <a:prstGeom prst="line">
                <a:avLst/>
              </a:prstGeom>
              <a:noFill/>
              <a:ln w="254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4446" name="Line 30"/>
              <p:cNvSpPr>
                <a:spLocks noChangeShapeType="1"/>
              </p:cNvSpPr>
              <p:nvPr/>
            </p:nvSpPr>
            <p:spPr bwMode="auto">
              <a:xfrm>
                <a:off x="196" y="3379"/>
                <a:ext cx="2636" cy="0"/>
              </a:xfrm>
              <a:prstGeom prst="line">
                <a:avLst/>
              </a:prstGeom>
              <a:noFill/>
              <a:ln w="254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4447" name="Line 31"/>
              <p:cNvSpPr>
                <a:spLocks noChangeShapeType="1"/>
              </p:cNvSpPr>
              <p:nvPr/>
            </p:nvSpPr>
            <p:spPr bwMode="auto">
              <a:xfrm>
                <a:off x="196" y="1148"/>
                <a:ext cx="0" cy="2231"/>
              </a:xfrm>
              <a:prstGeom prst="line">
                <a:avLst/>
              </a:prstGeom>
              <a:noFill/>
              <a:ln w="381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4448" name="Line 32"/>
              <p:cNvSpPr>
                <a:spLocks noChangeShapeType="1"/>
              </p:cNvSpPr>
              <p:nvPr/>
            </p:nvSpPr>
            <p:spPr bwMode="auto">
              <a:xfrm>
                <a:off x="2832" y="1148"/>
                <a:ext cx="0" cy="2231"/>
              </a:xfrm>
              <a:prstGeom prst="line">
                <a:avLst/>
              </a:prstGeom>
              <a:noFill/>
              <a:ln w="381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4449" name="Line 33"/>
              <p:cNvSpPr>
                <a:spLocks noChangeShapeType="1"/>
              </p:cNvSpPr>
              <p:nvPr/>
            </p:nvSpPr>
            <p:spPr bwMode="auto">
              <a:xfrm>
                <a:off x="196" y="1397"/>
                <a:ext cx="2636"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4450" name="Line 34"/>
              <p:cNvSpPr>
                <a:spLocks noChangeShapeType="1"/>
              </p:cNvSpPr>
              <p:nvPr/>
            </p:nvSpPr>
            <p:spPr bwMode="auto">
              <a:xfrm>
                <a:off x="612" y="1148"/>
                <a:ext cx="0" cy="2231"/>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4451" name="Line 35"/>
              <p:cNvSpPr>
                <a:spLocks noChangeShapeType="1"/>
              </p:cNvSpPr>
              <p:nvPr/>
            </p:nvSpPr>
            <p:spPr bwMode="auto">
              <a:xfrm>
                <a:off x="1025" y="1148"/>
                <a:ext cx="0" cy="2231"/>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4452" name="Line 36"/>
              <p:cNvSpPr>
                <a:spLocks noChangeShapeType="1"/>
              </p:cNvSpPr>
              <p:nvPr/>
            </p:nvSpPr>
            <p:spPr bwMode="auto">
              <a:xfrm>
                <a:off x="1441" y="1148"/>
                <a:ext cx="0" cy="2231"/>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4453" name="Line 37"/>
              <p:cNvSpPr>
                <a:spLocks noChangeShapeType="1"/>
              </p:cNvSpPr>
              <p:nvPr/>
            </p:nvSpPr>
            <p:spPr bwMode="auto">
              <a:xfrm>
                <a:off x="1856" y="1148"/>
                <a:ext cx="0" cy="2231"/>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4454" name="Line 38"/>
              <p:cNvSpPr>
                <a:spLocks noChangeShapeType="1"/>
              </p:cNvSpPr>
              <p:nvPr/>
            </p:nvSpPr>
            <p:spPr bwMode="auto">
              <a:xfrm>
                <a:off x="196" y="1942"/>
                <a:ext cx="2636" cy="0"/>
              </a:xfrm>
              <a:prstGeom prst="line">
                <a:avLst/>
              </a:prstGeom>
              <a:noFill/>
              <a:ln w="381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4455" name="Line 39"/>
              <p:cNvSpPr>
                <a:spLocks noChangeShapeType="1"/>
              </p:cNvSpPr>
              <p:nvPr/>
            </p:nvSpPr>
            <p:spPr bwMode="auto">
              <a:xfrm>
                <a:off x="196" y="2421"/>
                <a:ext cx="2636" cy="0"/>
              </a:xfrm>
              <a:prstGeom prst="line">
                <a:avLst/>
              </a:prstGeom>
              <a:noFill/>
              <a:ln w="381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4456" name="Line 40"/>
              <p:cNvSpPr>
                <a:spLocks noChangeShapeType="1"/>
              </p:cNvSpPr>
              <p:nvPr/>
            </p:nvSpPr>
            <p:spPr bwMode="auto">
              <a:xfrm>
                <a:off x="196" y="2900"/>
                <a:ext cx="2636" cy="0"/>
              </a:xfrm>
              <a:prstGeom prst="line">
                <a:avLst/>
              </a:prstGeom>
              <a:noFill/>
              <a:ln w="381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444457" name="Rectangle 41"/>
            <p:cNvSpPr>
              <a:spLocks noChangeArrowheads="1"/>
            </p:cNvSpPr>
            <p:nvPr/>
          </p:nvSpPr>
          <p:spPr bwMode="auto">
            <a:xfrm>
              <a:off x="306" y="1602"/>
              <a:ext cx="1406" cy="198"/>
            </a:xfrm>
            <a:prstGeom prst="rect">
              <a:avLst/>
            </a:prstGeom>
            <a:solidFill>
              <a:srgbClr val="FFFF99">
                <a:alpha val="67999"/>
              </a:srgbClr>
            </a:solidFill>
            <a:ln>
              <a:noFill/>
            </a:ln>
            <a:effectLst/>
            <a:extLs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4458" name="Rectangle 42"/>
            <p:cNvSpPr>
              <a:spLocks noChangeArrowheads="1"/>
            </p:cNvSpPr>
            <p:nvPr/>
          </p:nvSpPr>
          <p:spPr bwMode="auto">
            <a:xfrm>
              <a:off x="306" y="3272"/>
              <a:ext cx="1406" cy="227"/>
            </a:xfrm>
            <a:prstGeom prst="rect">
              <a:avLst/>
            </a:prstGeom>
            <a:solidFill>
              <a:srgbClr val="66FF99">
                <a:alpha val="67999"/>
              </a:srgbClr>
            </a:solidFill>
            <a:ln>
              <a:noFill/>
            </a:ln>
            <a:effectLst/>
            <a:extLs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4459" name="Rectangle 43"/>
            <p:cNvSpPr>
              <a:spLocks noChangeArrowheads="1"/>
            </p:cNvSpPr>
            <p:nvPr/>
          </p:nvSpPr>
          <p:spPr bwMode="auto">
            <a:xfrm>
              <a:off x="306" y="2818"/>
              <a:ext cx="1406" cy="221"/>
            </a:xfrm>
            <a:prstGeom prst="rect">
              <a:avLst/>
            </a:prstGeom>
            <a:solidFill>
              <a:srgbClr val="7D95E3">
                <a:alpha val="67999"/>
              </a:srgbClr>
            </a:solidFill>
            <a:ln>
              <a:noFill/>
            </a:ln>
            <a:effectLst/>
            <a:extLs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4460" name="Rectangle 44"/>
            <p:cNvSpPr>
              <a:spLocks noChangeArrowheads="1"/>
            </p:cNvSpPr>
            <p:nvPr/>
          </p:nvSpPr>
          <p:spPr bwMode="auto">
            <a:xfrm>
              <a:off x="306" y="3073"/>
              <a:ext cx="1406" cy="227"/>
            </a:xfrm>
            <a:prstGeom prst="rect">
              <a:avLst/>
            </a:prstGeom>
            <a:solidFill>
              <a:srgbClr val="FFCCFF">
                <a:alpha val="67999"/>
              </a:srgbClr>
            </a:solidFill>
            <a:ln>
              <a:noFill/>
            </a:ln>
            <a:effectLst/>
            <a:extLs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4462" name="Rectangle 46"/>
            <p:cNvSpPr>
              <a:spLocks noChangeArrowheads="1"/>
            </p:cNvSpPr>
            <p:nvPr/>
          </p:nvSpPr>
          <p:spPr bwMode="auto">
            <a:xfrm>
              <a:off x="306" y="1797"/>
              <a:ext cx="1406" cy="199"/>
            </a:xfrm>
            <a:prstGeom prst="rect">
              <a:avLst/>
            </a:prstGeom>
            <a:solidFill>
              <a:srgbClr val="7D95E3">
                <a:alpha val="57001"/>
              </a:srgbClr>
            </a:solidFill>
            <a:ln>
              <a:noFill/>
            </a:ln>
            <a:effectLst/>
            <a:extLs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4463" name="Rectangle 47"/>
            <p:cNvSpPr>
              <a:spLocks noChangeArrowheads="1"/>
            </p:cNvSpPr>
            <p:nvPr/>
          </p:nvSpPr>
          <p:spPr bwMode="auto">
            <a:xfrm>
              <a:off x="303" y="2308"/>
              <a:ext cx="1380" cy="198"/>
            </a:xfrm>
            <a:prstGeom prst="rect">
              <a:avLst/>
            </a:prstGeom>
            <a:solidFill>
              <a:srgbClr val="66FF99">
                <a:alpha val="67999"/>
              </a:srgbClr>
            </a:solidFill>
            <a:ln>
              <a:noFill/>
            </a:ln>
            <a:effectLst/>
            <a:extLs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4464" name="Rectangle 48"/>
            <p:cNvSpPr>
              <a:spLocks noChangeArrowheads="1"/>
            </p:cNvSpPr>
            <p:nvPr/>
          </p:nvSpPr>
          <p:spPr bwMode="auto">
            <a:xfrm>
              <a:off x="306" y="2081"/>
              <a:ext cx="1406" cy="198"/>
            </a:xfrm>
            <a:prstGeom prst="rect">
              <a:avLst/>
            </a:prstGeom>
            <a:solidFill>
              <a:srgbClr val="FFFF99">
                <a:alpha val="67999"/>
              </a:srgbClr>
            </a:solidFill>
            <a:ln>
              <a:noFill/>
            </a:ln>
            <a:effectLst/>
            <a:extLs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4465" name="Rectangle 49"/>
            <p:cNvSpPr>
              <a:spLocks noChangeArrowheads="1"/>
            </p:cNvSpPr>
            <p:nvPr/>
          </p:nvSpPr>
          <p:spPr bwMode="auto">
            <a:xfrm>
              <a:off x="307" y="2563"/>
              <a:ext cx="1405" cy="221"/>
            </a:xfrm>
            <a:prstGeom prst="rect">
              <a:avLst/>
            </a:prstGeom>
            <a:solidFill>
              <a:srgbClr val="FFCCFF">
                <a:alpha val="67999"/>
              </a:srgbClr>
            </a:solidFill>
            <a:ln>
              <a:noFill/>
            </a:ln>
            <a:effectLst/>
            <a:extLs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4466" name="Rectangle 50"/>
            <p:cNvSpPr>
              <a:spLocks noChangeArrowheads="1"/>
            </p:cNvSpPr>
            <p:nvPr/>
          </p:nvSpPr>
          <p:spPr bwMode="auto">
            <a:xfrm>
              <a:off x="476" y="890"/>
              <a:ext cx="1276" cy="288"/>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altLang="zh-CN" sz="2400">
                  <a:solidFill>
                    <a:srgbClr val="000066"/>
                  </a:solidFill>
                  <a:latin typeface="Times New Roman" panose="02020603050405020304" pitchFamily="18" charset="0"/>
                  <a:ea typeface="楷体_GB2312" pitchFamily="49" charset="-122"/>
                </a:rPr>
                <a:t>1.</a:t>
              </a:r>
              <a:r>
                <a:rPr lang="zh-CN" altLang="en-US" sz="2400">
                  <a:solidFill>
                    <a:srgbClr val="000066"/>
                  </a:solidFill>
                  <a:latin typeface="楷体_GB2312" pitchFamily="49" charset="-122"/>
                  <a:ea typeface="楷体_GB2312" pitchFamily="49" charset="-122"/>
                </a:rPr>
                <a:t>特性表 </a:t>
              </a:r>
            </a:p>
          </p:txBody>
        </p:sp>
      </p:grpSp>
      <p:graphicFrame>
        <p:nvGraphicFramePr>
          <p:cNvPr id="444485" name="Object 69"/>
          <p:cNvGraphicFramePr>
            <a:graphicFrameLocks noChangeAspect="1"/>
          </p:cNvGraphicFramePr>
          <p:nvPr/>
        </p:nvGraphicFramePr>
        <p:xfrm>
          <a:off x="5543550" y="3529013"/>
          <a:ext cx="2844800" cy="633412"/>
        </p:xfrm>
        <a:graphic>
          <a:graphicData uri="http://schemas.openxmlformats.org/presentationml/2006/ole">
            <mc:AlternateContent xmlns:mc="http://schemas.openxmlformats.org/markup-compatibility/2006">
              <mc:Choice xmlns:v="urn:schemas-microsoft-com:vml" Requires="v">
                <p:oleObj spid="_x0000_s41992" name="Equation" r:id="rId3" imgW="1143000" imgH="253800" progId="Equation.DSMT4">
                  <p:embed/>
                </p:oleObj>
              </mc:Choice>
              <mc:Fallback>
                <p:oleObj name="Equation" r:id="rId3" imgW="1143000" imgH="253800" progId="Equation.DSMT4">
                  <p:embed/>
                  <p:pic>
                    <p:nvPicPr>
                      <p:cNvPr id="444485" name="Object 6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3550" y="3529013"/>
                        <a:ext cx="2844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44486" name="Rectangle 70"/>
          <p:cNvSpPr>
            <a:spLocks noChangeArrowheads="1"/>
          </p:cNvSpPr>
          <p:nvPr/>
        </p:nvSpPr>
        <p:spPr bwMode="auto">
          <a:xfrm>
            <a:off x="5292725" y="1052513"/>
            <a:ext cx="2628900" cy="457200"/>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altLang="zh-CN" sz="2400">
                <a:solidFill>
                  <a:srgbClr val="000066"/>
                </a:solidFill>
                <a:latin typeface="Times New Roman" panose="02020603050405020304" pitchFamily="18" charset="0"/>
                <a:ea typeface="楷体_GB2312" pitchFamily="49" charset="-122"/>
              </a:rPr>
              <a:t>2.</a:t>
            </a:r>
            <a:r>
              <a:rPr lang="zh-CN" altLang="en-US" sz="2400">
                <a:solidFill>
                  <a:srgbClr val="000066"/>
                </a:solidFill>
                <a:latin typeface="楷体_GB2312" pitchFamily="49" charset="-122"/>
                <a:ea typeface="楷体_GB2312" pitchFamily="49" charset="-122"/>
              </a:rPr>
              <a:t>特性方程</a:t>
            </a:r>
          </a:p>
        </p:txBody>
      </p:sp>
      <p:graphicFrame>
        <p:nvGraphicFramePr>
          <p:cNvPr id="444488" name="Object 72"/>
          <p:cNvGraphicFramePr>
            <a:graphicFrameLocks noChangeAspect="1"/>
          </p:cNvGraphicFramePr>
          <p:nvPr/>
        </p:nvGraphicFramePr>
        <p:xfrm>
          <a:off x="4967288" y="1495425"/>
          <a:ext cx="3744912" cy="2005013"/>
        </p:xfrm>
        <a:graphic>
          <a:graphicData uri="http://schemas.openxmlformats.org/presentationml/2006/ole">
            <mc:AlternateContent xmlns:mc="http://schemas.openxmlformats.org/markup-compatibility/2006">
              <mc:Choice xmlns:v="urn:schemas-microsoft-com:vml" Requires="v">
                <p:oleObj spid="_x0000_s41993" name="图片" r:id="rId5" imgW="1704960" imgH="1057320" progId="Word.Picture.8">
                  <p:embed/>
                </p:oleObj>
              </mc:Choice>
              <mc:Fallback>
                <p:oleObj name="图片" r:id="rId5" imgW="1704960" imgH="1057320" progId="Word.Picture.8">
                  <p:embed/>
                  <p:pic>
                    <p:nvPicPr>
                      <p:cNvPr id="444488" name="Object 7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67288" y="1495425"/>
                        <a:ext cx="3744912" cy="20050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44489" name="AutoShape 73"/>
          <p:cNvSpPr>
            <a:spLocks noChangeArrowheads="1"/>
          </p:cNvSpPr>
          <p:nvPr/>
        </p:nvSpPr>
        <p:spPr bwMode="auto">
          <a:xfrm>
            <a:off x="6423025" y="2116138"/>
            <a:ext cx="454025" cy="1177925"/>
          </a:xfrm>
          <a:prstGeom prst="roundRect">
            <a:avLst>
              <a:gd name="adj" fmla="val 39167"/>
            </a:avLst>
          </a:prstGeom>
          <a:noFill/>
          <a:ln w="38100">
            <a:solidFill>
              <a:srgbClr val="FF0000"/>
            </a:solidFill>
            <a:round/>
            <a:headEnd/>
            <a:tailEnd/>
          </a:ln>
          <a:extLst>
            <a:ext uri="{909E8E84-426E-40DD-AFC4-6F175D3DCCD1}">
              <a14:hiddenFill xmlns:a14="http://schemas.microsoft.com/office/drawing/2010/main">
                <a:solidFill>
                  <a:srgbClr val="FFFF00"/>
                </a:solidFill>
              </a14:hiddenFill>
            </a:ext>
          </a:extLst>
        </p:spPr>
        <p:txBody>
          <a:bodyPr/>
          <a:lstStyle/>
          <a:p>
            <a:endParaRPr lang="zh-CN" altLang="en-US"/>
          </a:p>
        </p:txBody>
      </p:sp>
      <p:grpSp>
        <p:nvGrpSpPr>
          <p:cNvPr id="444490" name="Group 74"/>
          <p:cNvGrpSpPr>
            <a:grpSpLocks/>
          </p:cNvGrpSpPr>
          <p:nvPr/>
        </p:nvGrpSpPr>
        <p:grpSpPr bwMode="auto">
          <a:xfrm>
            <a:off x="5616575" y="2727325"/>
            <a:ext cx="2771775" cy="512763"/>
            <a:chOff x="3674" y="1774"/>
            <a:chExt cx="1746" cy="323"/>
          </a:xfrm>
        </p:grpSpPr>
        <p:sp>
          <p:nvSpPr>
            <p:cNvPr id="444491" name="AutoShape 75" descr="75%"/>
            <p:cNvSpPr>
              <a:spLocks/>
            </p:cNvSpPr>
            <p:nvPr/>
          </p:nvSpPr>
          <p:spPr bwMode="auto">
            <a:xfrm rot="10800000">
              <a:off x="3674" y="1774"/>
              <a:ext cx="295" cy="323"/>
            </a:xfrm>
            <a:prstGeom prst="leftBracket">
              <a:avLst>
                <a:gd name="adj" fmla="val 9124"/>
              </a:avLst>
            </a:prstGeom>
            <a:noFill/>
            <a:ln w="38100">
              <a:solidFill>
                <a:srgbClr val="3366CC"/>
              </a:solidFill>
              <a:round/>
              <a:headEnd/>
              <a:tailEnd/>
            </a:ln>
            <a:effectLst/>
            <a:extLst>
              <a:ext uri="{909E8E84-426E-40DD-AFC4-6F175D3DCCD1}">
                <a14:hiddenFill xmlns:a14="http://schemas.microsoft.com/office/drawing/2010/main">
                  <a:pattFill prst="pct75">
                    <a:fgClr>
                      <a:srgbClr val="33CCCC"/>
                    </a:fgClr>
                    <a:bgClr>
                      <a:srgbClr val="175E5E"/>
                    </a:bgClr>
                  </a:patt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444492" name="AutoShape 76" descr="75%"/>
            <p:cNvSpPr>
              <a:spLocks/>
            </p:cNvSpPr>
            <p:nvPr/>
          </p:nvSpPr>
          <p:spPr bwMode="auto">
            <a:xfrm rot="10800000">
              <a:off x="5103" y="1774"/>
              <a:ext cx="317" cy="323"/>
            </a:xfrm>
            <a:prstGeom prst="rightBracket">
              <a:avLst>
                <a:gd name="adj" fmla="val 10449"/>
              </a:avLst>
            </a:prstGeom>
            <a:noFill/>
            <a:ln w="38100">
              <a:solidFill>
                <a:srgbClr val="3366CC"/>
              </a:solidFill>
              <a:round/>
              <a:headEnd/>
              <a:tailEnd/>
            </a:ln>
            <a:effectLst/>
            <a:extLst>
              <a:ext uri="{909E8E84-426E-40DD-AFC4-6F175D3DCCD1}">
                <a14:hiddenFill xmlns:a14="http://schemas.microsoft.com/office/drawing/2010/main">
                  <a:pattFill prst="pct75">
                    <a:fgClr>
                      <a:srgbClr val="33CCCC"/>
                    </a:fgClr>
                    <a:bgClr>
                      <a:srgbClr val="175E5E"/>
                    </a:bgClr>
                  </a:patt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grpSp>
      <p:sp>
        <p:nvSpPr>
          <p:cNvPr id="444493" name="Rectangle 77"/>
          <p:cNvSpPr>
            <a:spLocks noChangeArrowheads="1"/>
          </p:cNvSpPr>
          <p:nvPr/>
        </p:nvSpPr>
        <p:spPr bwMode="auto">
          <a:xfrm>
            <a:off x="827088" y="404813"/>
            <a:ext cx="3097212"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3200">
                <a:solidFill>
                  <a:schemeClr val="accent2"/>
                </a:solidFill>
                <a:latin typeface="Times New Roman" panose="02020603050405020304" pitchFamily="18" charset="0"/>
                <a:ea typeface="楷体_GB2312" pitchFamily="49" charset="-122"/>
              </a:rPr>
              <a:t>5.5.2 </a:t>
            </a:r>
            <a:r>
              <a:rPr lang="en-US" altLang="zh-CN" sz="3200" i="1">
                <a:solidFill>
                  <a:schemeClr val="accent2"/>
                </a:solidFill>
                <a:latin typeface="Times New Roman" panose="02020603050405020304" pitchFamily="18" charset="0"/>
                <a:ea typeface="楷体_GB2312" pitchFamily="49" charset="-122"/>
              </a:rPr>
              <a:t> JK</a:t>
            </a:r>
            <a:r>
              <a:rPr lang="en-US" altLang="zh-CN" sz="3200">
                <a:solidFill>
                  <a:schemeClr val="accent2"/>
                </a:solidFill>
                <a:latin typeface="Times New Roman" panose="02020603050405020304" pitchFamily="18" charset="0"/>
                <a:ea typeface="楷体_GB2312" pitchFamily="49" charset="-122"/>
              </a:rPr>
              <a:t> </a:t>
            </a:r>
            <a:r>
              <a:rPr lang="zh-CN" altLang="en-US" sz="3200">
                <a:solidFill>
                  <a:schemeClr val="accent2"/>
                </a:solidFill>
                <a:latin typeface="Times New Roman" panose="02020603050405020304" pitchFamily="18" charset="0"/>
                <a:ea typeface="楷体_GB2312" pitchFamily="49" charset="-122"/>
              </a:rPr>
              <a:t>触发器 </a:t>
            </a:r>
            <a:endParaRPr lang="zh-CN" altLang="en-US" sz="3200">
              <a:solidFill>
                <a:schemeClr val="accent2"/>
              </a:solidFill>
              <a:latin typeface="Tahoma" panose="020B0604030504040204" pitchFamily="34" charset="0"/>
              <a:ea typeface="楷体_GB2312" pitchFamily="49" charset="-122"/>
            </a:endParaRPr>
          </a:p>
        </p:txBody>
      </p:sp>
      <p:graphicFrame>
        <p:nvGraphicFramePr>
          <p:cNvPr id="444494" name="Object 78"/>
          <p:cNvGraphicFramePr>
            <a:graphicFrameLocks noChangeAspect="1"/>
          </p:cNvGraphicFramePr>
          <p:nvPr/>
        </p:nvGraphicFramePr>
        <p:xfrm>
          <a:off x="4787900" y="4652963"/>
          <a:ext cx="3889375" cy="1665287"/>
        </p:xfrm>
        <a:graphic>
          <a:graphicData uri="http://schemas.openxmlformats.org/presentationml/2006/ole">
            <mc:AlternateContent xmlns:mc="http://schemas.openxmlformats.org/markup-compatibility/2006">
              <mc:Choice xmlns:v="urn:schemas-microsoft-com:vml" Requires="v">
                <p:oleObj spid="_x0000_s41994" name="图片" r:id="rId7" imgW="2971800" imgH="1286280" progId="Word.Picture.8">
                  <p:embed/>
                </p:oleObj>
              </mc:Choice>
              <mc:Fallback>
                <p:oleObj name="图片" r:id="rId7" imgW="2971800" imgH="1286280" progId="Word.Picture.8">
                  <p:embed/>
                  <p:pic>
                    <p:nvPicPr>
                      <p:cNvPr id="444494" name="Object 7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87900" y="4652963"/>
                        <a:ext cx="3889375" cy="1665287"/>
                      </a:xfrm>
                      <a:prstGeom prst="rect">
                        <a:avLst/>
                      </a:prstGeom>
                      <a:solidFill>
                        <a:srgbClr val="FFFFFF"/>
                      </a:solidFill>
                      <a:ln w="9525">
                        <a:solidFill>
                          <a:srgbClr val="0000CC"/>
                        </a:solidFill>
                        <a:miter lim="800000"/>
                        <a:headEnd/>
                        <a:tailEnd/>
                      </a:ln>
                    </p:spPr>
                  </p:pic>
                </p:oleObj>
              </mc:Fallback>
            </mc:AlternateContent>
          </a:graphicData>
        </a:graphic>
      </p:graphicFrame>
    </p:spTree>
    <p:extLst>
      <p:ext uri="{BB962C8B-B14F-4D97-AF65-F5344CB8AC3E}">
        <p14:creationId xmlns:p14="http://schemas.microsoft.com/office/powerpoint/2010/main" val="35555015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44496"/>
                                        </p:tgtEl>
                                        <p:attrNameLst>
                                          <p:attrName>style.visibility</p:attrName>
                                        </p:attrNameLst>
                                      </p:cBhvr>
                                      <p:to>
                                        <p:strVal val="visible"/>
                                      </p:to>
                                    </p:set>
                                    <p:animEffect transition="in" filter="wipe(up)">
                                      <p:cBhvr>
                                        <p:cTn id="7" dur="500"/>
                                        <p:tgtEl>
                                          <p:spTgt spid="44449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44486"/>
                                        </p:tgtEl>
                                        <p:attrNameLst>
                                          <p:attrName>style.visibility</p:attrName>
                                        </p:attrNameLst>
                                      </p:cBhvr>
                                      <p:to>
                                        <p:strVal val="visible"/>
                                      </p:to>
                                    </p:set>
                                    <p:animEffect transition="in" filter="wipe(left)">
                                      <p:cBhvr>
                                        <p:cTn id="12" dur="500"/>
                                        <p:tgtEl>
                                          <p:spTgt spid="44448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44488"/>
                                        </p:tgtEl>
                                        <p:attrNameLst>
                                          <p:attrName>style.visibility</p:attrName>
                                        </p:attrNameLst>
                                      </p:cBhvr>
                                      <p:to>
                                        <p:strVal val="visible"/>
                                      </p:to>
                                    </p:set>
                                    <p:animEffect transition="in" filter="wipe(up)">
                                      <p:cBhvr>
                                        <p:cTn id="17" dur="500"/>
                                        <p:tgtEl>
                                          <p:spTgt spid="44448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444489"/>
                                        </p:tgtEl>
                                        <p:attrNameLst>
                                          <p:attrName>style.visibility</p:attrName>
                                        </p:attrNameLst>
                                      </p:cBhvr>
                                      <p:to>
                                        <p:strVal val="visible"/>
                                      </p:to>
                                    </p:set>
                                    <p:animEffect transition="in" filter="wipe(down)">
                                      <p:cBhvr>
                                        <p:cTn id="22" dur="500"/>
                                        <p:tgtEl>
                                          <p:spTgt spid="44448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444490"/>
                                        </p:tgtEl>
                                        <p:attrNameLst>
                                          <p:attrName>style.visibility</p:attrName>
                                        </p:attrNameLst>
                                      </p:cBhvr>
                                      <p:to>
                                        <p:strVal val="visible"/>
                                      </p:to>
                                    </p:set>
                                    <p:animEffect transition="in" filter="wipe(up)">
                                      <p:cBhvr>
                                        <p:cTn id="27" dur="500"/>
                                        <p:tgtEl>
                                          <p:spTgt spid="44449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444485"/>
                                        </p:tgtEl>
                                        <p:attrNameLst>
                                          <p:attrName>style.visibility</p:attrName>
                                        </p:attrNameLst>
                                      </p:cBhvr>
                                      <p:to>
                                        <p:strVal val="visible"/>
                                      </p:to>
                                    </p:set>
                                    <p:animEffect transition="in" filter="strips(downRight)">
                                      <p:cBhvr>
                                        <p:cTn id="32" dur="500"/>
                                        <p:tgtEl>
                                          <p:spTgt spid="44448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444461"/>
                                        </p:tgtEl>
                                        <p:attrNameLst>
                                          <p:attrName>style.visibility</p:attrName>
                                        </p:attrNameLst>
                                      </p:cBhvr>
                                      <p:to>
                                        <p:strVal val="visible"/>
                                      </p:to>
                                    </p:set>
                                    <p:animEffect transition="in" filter="strips(downRight)">
                                      <p:cBhvr>
                                        <p:cTn id="37" dur="500"/>
                                        <p:tgtEl>
                                          <p:spTgt spid="44446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nodeType="clickEffect">
                                  <p:stCondLst>
                                    <p:cond delay="0"/>
                                  </p:stCondLst>
                                  <p:childTnLst>
                                    <p:set>
                                      <p:cBhvr>
                                        <p:cTn id="41" dur="1" fill="hold">
                                          <p:stCondLst>
                                            <p:cond delay="0"/>
                                          </p:stCondLst>
                                        </p:cTn>
                                        <p:tgtEl>
                                          <p:spTgt spid="444494"/>
                                        </p:tgtEl>
                                        <p:attrNameLst>
                                          <p:attrName>style.visibility</p:attrName>
                                        </p:attrNameLst>
                                      </p:cBhvr>
                                      <p:to>
                                        <p:strVal val="visible"/>
                                      </p:to>
                                    </p:set>
                                    <p:animEffect transition="in" filter="box(in)">
                                      <p:cBhvr>
                                        <p:cTn id="42" dur="500"/>
                                        <p:tgtEl>
                                          <p:spTgt spid="4444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4461" grpId="0"/>
      <p:bldP spid="444486" grpId="0"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6164" name="Object 4"/>
          <p:cNvGraphicFramePr>
            <a:graphicFrameLocks noChangeAspect="1"/>
          </p:cNvGraphicFramePr>
          <p:nvPr/>
        </p:nvGraphicFramePr>
        <p:xfrm>
          <a:off x="971550" y="1844675"/>
          <a:ext cx="7058025" cy="3646488"/>
        </p:xfrm>
        <a:graphic>
          <a:graphicData uri="http://schemas.openxmlformats.org/presentationml/2006/ole">
            <mc:AlternateContent xmlns:mc="http://schemas.openxmlformats.org/markup-compatibility/2006">
              <mc:Choice xmlns:v="urn:schemas-microsoft-com:vml" Requires="v">
                <p:oleObj spid="_x0000_s43016" name="图片" r:id="rId3" imgW="3227760" imgH="1667160" progId="Word.Picture.8">
                  <p:embed/>
                </p:oleObj>
              </mc:Choice>
              <mc:Fallback>
                <p:oleObj name="图片" r:id="rId3" imgW="3227760" imgH="1667160" progId="Word.Picture.8">
                  <p:embed/>
                  <p:pic>
                    <p:nvPicPr>
                      <p:cNvPr id="47616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550" y="1844675"/>
                        <a:ext cx="7058025" cy="3646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76166" name="Rectangle 6"/>
          <p:cNvSpPr>
            <a:spLocks noChangeArrowheads="1"/>
          </p:cNvSpPr>
          <p:nvPr/>
        </p:nvSpPr>
        <p:spPr bwMode="auto">
          <a:xfrm>
            <a:off x="173038" y="412750"/>
            <a:ext cx="8472487"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nSpc>
                <a:spcPct val="155000"/>
              </a:lnSpc>
            </a:pPr>
            <a:r>
              <a:rPr kumimoji="1"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 </a:t>
            </a:r>
            <a:r>
              <a:rPr kumimoji="1"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例</a:t>
            </a:r>
            <a:r>
              <a:rPr kumimoji="1"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5.4.1  </a:t>
            </a:r>
            <a:r>
              <a:rPr kumimoji="1"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设下降沿触发的</a:t>
            </a:r>
            <a:r>
              <a:rPr kumimoji="1"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JK</a:t>
            </a:r>
            <a:r>
              <a:rPr kumimoji="1"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触发器时钟脉冲和</a:t>
            </a:r>
            <a:r>
              <a:rPr kumimoji="1" lang="en-US" altLang="zh-CN" sz="2400" i="1">
                <a:solidFill>
                  <a:srgbClr val="000066"/>
                </a:solidFill>
                <a:latin typeface="Times New Roman" panose="02020603050405020304" pitchFamily="18" charset="0"/>
                <a:ea typeface="楷体_GB2312" pitchFamily="49" charset="-122"/>
                <a:cs typeface="Times New Roman" panose="02020603050405020304" pitchFamily="18" charset="0"/>
              </a:rPr>
              <a:t>J</a:t>
            </a:r>
            <a:r>
              <a:rPr kumimoji="1"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a:t>
            </a:r>
            <a:r>
              <a:rPr kumimoji="1" lang="en-US" altLang="zh-CN" sz="2400" i="1">
                <a:solidFill>
                  <a:srgbClr val="000066"/>
                </a:solidFill>
                <a:latin typeface="Times New Roman" panose="02020603050405020304" pitchFamily="18" charset="0"/>
                <a:ea typeface="楷体_GB2312" pitchFamily="49" charset="-122"/>
                <a:cs typeface="Times New Roman" panose="02020603050405020304" pitchFamily="18" charset="0"/>
              </a:rPr>
              <a:t>K</a:t>
            </a:r>
            <a:r>
              <a:rPr kumimoji="1"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信号的波形</a:t>
            </a:r>
          </a:p>
          <a:p>
            <a:pPr>
              <a:lnSpc>
                <a:spcPct val="155000"/>
              </a:lnSpc>
            </a:pPr>
            <a:r>
              <a:rPr kumimoji="1"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如图所示试画出输出端</a:t>
            </a:r>
            <a:r>
              <a:rPr kumimoji="1" lang="en-US" altLang="zh-CN" sz="2400" i="1">
                <a:solidFill>
                  <a:srgbClr val="000066"/>
                </a:solidFill>
                <a:latin typeface="Times New Roman" panose="02020603050405020304" pitchFamily="18" charset="0"/>
                <a:ea typeface="楷体_GB2312" pitchFamily="49" charset="-122"/>
                <a:cs typeface="Times New Roman" panose="02020603050405020304" pitchFamily="18" charset="0"/>
              </a:rPr>
              <a:t>Q</a:t>
            </a:r>
            <a:r>
              <a:rPr kumimoji="1"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的波形。设触发器的初始状态为</a:t>
            </a:r>
            <a:r>
              <a:rPr kumimoji="1"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0</a:t>
            </a:r>
            <a:r>
              <a:rPr kumimoji="1"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a:t>
            </a:r>
          </a:p>
        </p:txBody>
      </p:sp>
      <p:graphicFrame>
        <p:nvGraphicFramePr>
          <p:cNvPr id="476169" name="Object 9"/>
          <p:cNvGraphicFramePr>
            <a:graphicFrameLocks noChangeAspect="1"/>
          </p:cNvGraphicFramePr>
          <p:nvPr/>
        </p:nvGraphicFramePr>
        <p:xfrm>
          <a:off x="2339975" y="2492375"/>
          <a:ext cx="4311650" cy="2689225"/>
        </p:xfrm>
        <a:graphic>
          <a:graphicData uri="http://schemas.openxmlformats.org/presentationml/2006/ole">
            <mc:AlternateContent xmlns:mc="http://schemas.openxmlformats.org/markup-compatibility/2006">
              <mc:Choice xmlns:v="urn:schemas-microsoft-com:vml" Requires="v">
                <p:oleObj spid="_x0000_s43017" name="图片" r:id="rId5" imgW="1972080" imgH="1228320" progId="Word.Picture.8">
                  <p:embed/>
                </p:oleObj>
              </mc:Choice>
              <mc:Fallback>
                <p:oleObj name="图片" r:id="rId5" imgW="1972080" imgH="1228320" progId="Word.Picture.8">
                  <p:embed/>
                  <p:pic>
                    <p:nvPicPr>
                      <p:cNvPr id="476169"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39975" y="2492375"/>
                        <a:ext cx="4311650" cy="2689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6170" name="Object 10"/>
          <p:cNvGraphicFramePr>
            <a:graphicFrameLocks noChangeAspect="1"/>
          </p:cNvGraphicFramePr>
          <p:nvPr/>
        </p:nvGraphicFramePr>
        <p:xfrm>
          <a:off x="971550" y="4868863"/>
          <a:ext cx="7019925" cy="628650"/>
        </p:xfrm>
        <a:graphic>
          <a:graphicData uri="http://schemas.openxmlformats.org/presentationml/2006/ole">
            <mc:AlternateContent xmlns:mc="http://schemas.openxmlformats.org/markup-compatibility/2006">
              <mc:Choice xmlns:v="urn:schemas-microsoft-com:vml" Requires="v">
                <p:oleObj spid="_x0000_s43018" name="图片" r:id="rId7" imgW="3209400" imgH="286560" progId="Word.Picture.8">
                  <p:embed/>
                </p:oleObj>
              </mc:Choice>
              <mc:Fallback>
                <p:oleObj name="图片" r:id="rId7" imgW="3209400" imgH="286560" progId="Word.Picture.8">
                  <p:embed/>
                  <p:pic>
                    <p:nvPicPr>
                      <p:cNvPr id="476170"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1550" y="4868863"/>
                        <a:ext cx="7019925" cy="628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1096794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76164"/>
                                        </p:tgtEl>
                                        <p:attrNameLst>
                                          <p:attrName>style.visibility</p:attrName>
                                        </p:attrNameLst>
                                      </p:cBhvr>
                                      <p:to>
                                        <p:strVal val="visible"/>
                                      </p:to>
                                    </p:set>
                                    <p:animEffect transition="in" filter="wipe(left)">
                                      <p:cBhvr>
                                        <p:cTn id="7" dur="500"/>
                                        <p:tgtEl>
                                          <p:spTgt spid="47616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76169"/>
                                        </p:tgtEl>
                                        <p:attrNameLst>
                                          <p:attrName>style.visibility</p:attrName>
                                        </p:attrNameLst>
                                      </p:cBhvr>
                                      <p:to>
                                        <p:strVal val="visible"/>
                                      </p:to>
                                    </p:set>
                                    <p:animEffect transition="in" filter="wipe(up)">
                                      <p:cBhvr>
                                        <p:cTn id="12" dur="500"/>
                                        <p:tgtEl>
                                          <p:spTgt spid="47616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76170"/>
                                        </p:tgtEl>
                                        <p:attrNameLst>
                                          <p:attrName>style.visibility</p:attrName>
                                        </p:attrNameLst>
                                      </p:cBhvr>
                                      <p:to>
                                        <p:strVal val="visible"/>
                                      </p:to>
                                    </p:set>
                                    <p:animEffect transition="in" filter="wipe(left)">
                                      <p:cBhvr>
                                        <p:cTn id="17" dur="500"/>
                                        <p:tgtEl>
                                          <p:spTgt spid="476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1" name="Rectangle 3"/>
          <p:cNvSpPr>
            <a:spLocks noChangeArrowheads="1"/>
          </p:cNvSpPr>
          <p:nvPr/>
        </p:nvSpPr>
        <p:spPr bwMode="auto">
          <a:xfrm>
            <a:off x="900113" y="404813"/>
            <a:ext cx="27686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3200">
                <a:solidFill>
                  <a:schemeClr val="accent2"/>
                </a:solidFill>
                <a:latin typeface="Times New Roman" panose="02020603050405020304" pitchFamily="18" charset="0"/>
                <a:ea typeface="楷体_GB2312" pitchFamily="49" charset="-122"/>
              </a:rPr>
              <a:t>5.5.3  </a:t>
            </a:r>
            <a:r>
              <a:rPr lang="en-US" altLang="zh-CN" sz="3200" i="1">
                <a:solidFill>
                  <a:schemeClr val="accent2"/>
                </a:solidFill>
                <a:latin typeface="Times New Roman" panose="02020603050405020304" pitchFamily="18" charset="0"/>
                <a:ea typeface="楷体_GB2312" pitchFamily="49" charset="-122"/>
              </a:rPr>
              <a:t>T</a:t>
            </a:r>
            <a:r>
              <a:rPr lang="zh-CN" altLang="en-US" sz="3200">
                <a:solidFill>
                  <a:schemeClr val="accent2"/>
                </a:solidFill>
                <a:latin typeface="Times New Roman" panose="02020603050405020304" pitchFamily="18" charset="0"/>
                <a:ea typeface="楷体_GB2312" pitchFamily="49" charset="-122"/>
              </a:rPr>
              <a:t>触发器 </a:t>
            </a:r>
            <a:endParaRPr lang="zh-CN" altLang="en-US" sz="3200">
              <a:solidFill>
                <a:schemeClr val="accent2"/>
              </a:solidFill>
              <a:latin typeface="Tahoma" panose="020B0604030504040204" pitchFamily="34" charset="0"/>
              <a:ea typeface="楷体_GB2312" pitchFamily="49" charset="-122"/>
            </a:endParaRPr>
          </a:p>
        </p:txBody>
      </p:sp>
      <p:sp>
        <p:nvSpPr>
          <p:cNvPr id="447498" name="Rectangle 10"/>
          <p:cNvSpPr>
            <a:spLocks noChangeArrowheads="1"/>
          </p:cNvSpPr>
          <p:nvPr/>
        </p:nvSpPr>
        <p:spPr bwMode="auto">
          <a:xfrm>
            <a:off x="1116013" y="3933825"/>
            <a:ext cx="2074862" cy="495300"/>
          </a:xfrm>
          <a:prstGeom prst="rect">
            <a:avLst/>
          </a:prstGeom>
          <a:noFill/>
          <a:ln w="38100" algn="ctr">
            <a:solidFill>
              <a:schemeClr val="bg1"/>
            </a:solidFill>
            <a:miter lim="800000"/>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a:solidFill>
                  <a:srgbClr val="000066"/>
                </a:solidFill>
                <a:ea typeface="楷体_GB2312" pitchFamily="49" charset="-122"/>
              </a:rPr>
              <a:t>特性方程</a:t>
            </a:r>
          </a:p>
        </p:txBody>
      </p:sp>
      <p:sp>
        <p:nvSpPr>
          <p:cNvPr id="447499" name="Rectangle 11"/>
          <p:cNvSpPr>
            <a:spLocks noChangeArrowheads="1"/>
          </p:cNvSpPr>
          <p:nvPr/>
        </p:nvSpPr>
        <p:spPr bwMode="auto">
          <a:xfrm>
            <a:off x="5292725" y="4149725"/>
            <a:ext cx="1754188" cy="495300"/>
          </a:xfrm>
          <a:prstGeom prst="rect">
            <a:avLst/>
          </a:prstGeom>
          <a:noFill/>
          <a:ln w="38100" algn="ctr">
            <a:solidFill>
              <a:schemeClr val="bg1"/>
            </a:solidFill>
            <a:miter lim="800000"/>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a:solidFill>
                  <a:srgbClr val="000066"/>
                </a:solidFill>
                <a:ea typeface="楷体_GB2312" pitchFamily="49" charset="-122"/>
              </a:rPr>
              <a:t>状态转换图</a:t>
            </a:r>
          </a:p>
        </p:txBody>
      </p:sp>
      <p:grpSp>
        <p:nvGrpSpPr>
          <p:cNvPr id="447500" name="Group 12"/>
          <p:cNvGrpSpPr>
            <a:grpSpLocks/>
          </p:cNvGrpSpPr>
          <p:nvPr/>
        </p:nvGrpSpPr>
        <p:grpSpPr bwMode="auto">
          <a:xfrm>
            <a:off x="5364163" y="981075"/>
            <a:ext cx="2555875" cy="2909888"/>
            <a:chOff x="1043" y="2436"/>
            <a:chExt cx="1610" cy="1833"/>
          </a:xfrm>
        </p:grpSpPr>
        <p:sp>
          <p:nvSpPr>
            <p:cNvPr id="447501" name="Rectangle 13"/>
            <p:cNvSpPr>
              <a:spLocks noChangeArrowheads="1"/>
            </p:cNvSpPr>
            <p:nvPr/>
          </p:nvSpPr>
          <p:spPr bwMode="auto">
            <a:xfrm>
              <a:off x="1315" y="2436"/>
              <a:ext cx="952" cy="312"/>
            </a:xfrm>
            <a:prstGeom prst="rect">
              <a:avLst/>
            </a:prstGeom>
            <a:noFill/>
            <a:ln w="38100" algn="ctr">
              <a:solidFill>
                <a:schemeClr val="bg1"/>
              </a:solidFill>
              <a:miter lim="800000"/>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zh-CN" altLang="en-US" sz="2400">
                  <a:solidFill>
                    <a:srgbClr val="000066"/>
                  </a:solidFill>
                  <a:latin typeface="Times New Roman" panose="02020603050405020304" pitchFamily="18" charset="0"/>
                  <a:ea typeface="楷体_GB2312" pitchFamily="49" charset="-122"/>
                  <a:cs typeface="Times New Roman" panose="02020603050405020304" pitchFamily="18" charset="0"/>
                </a:rPr>
                <a:t>特性表</a:t>
              </a:r>
            </a:p>
          </p:txBody>
        </p:sp>
        <p:grpSp>
          <p:nvGrpSpPr>
            <p:cNvPr id="447502" name="Group 14"/>
            <p:cNvGrpSpPr>
              <a:grpSpLocks/>
            </p:cNvGrpSpPr>
            <p:nvPr/>
          </p:nvGrpSpPr>
          <p:grpSpPr bwMode="auto">
            <a:xfrm>
              <a:off x="1043" y="2811"/>
              <a:ext cx="1610" cy="1458"/>
              <a:chOff x="363" y="2296"/>
              <a:chExt cx="1610" cy="1458"/>
            </a:xfrm>
          </p:grpSpPr>
          <p:graphicFrame>
            <p:nvGraphicFramePr>
              <p:cNvPr id="447503" name="Object 15"/>
              <p:cNvGraphicFramePr>
                <a:graphicFrameLocks noChangeAspect="1"/>
              </p:cNvGraphicFramePr>
              <p:nvPr/>
            </p:nvGraphicFramePr>
            <p:xfrm>
              <a:off x="816" y="2296"/>
              <a:ext cx="322" cy="314"/>
            </p:xfrm>
            <a:graphic>
              <a:graphicData uri="http://schemas.openxmlformats.org/presentationml/2006/ole">
                <mc:AlternateContent xmlns:mc="http://schemas.openxmlformats.org/markup-compatibility/2006">
                  <mc:Choice xmlns:v="urn:schemas-microsoft-com:vml" Requires="v">
                    <p:oleObj spid="_x0000_s44044" name="Equation" r:id="rId3" imgW="215640" imgH="228600" progId="Equation.3">
                      <p:embed/>
                    </p:oleObj>
                  </mc:Choice>
                  <mc:Fallback>
                    <p:oleObj name="Equation" r:id="rId3" imgW="215640" imgH="228600" progId="Equation.3">
                      <p:embed/>
                      <p:pic>
                        <p:nvPicPr>
                          <p:cNvPr id="447503" name="Object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6" y="2296"/>
                            <a:ext cx="322" cy="31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47504" name="Object 16"/>
              <p:cNvGraphicFramePr>
                <a:graphicFrameLocks noChangeAspect="1"/>
              </p:cNvGraphicFramePr>
              <p:nvPr/>
            </p:nvGraphicFramePr>
            <p:xfrm>
              <a:off x="1360" y="2296"/>
              <a:ext cx="487" cy="340"/>
            </p:xfrm>
            <a:graphic>
              <a:graphicData uri="http://schemas.openxmlformats.org/presentationml/2006/ole">
                <mc:AlternateContent xmlns:mc="http://schemas.openxmlformats.org/markup-compatibility/2006">
                  <mc:Choice xmlns:v="urn:schemas-microsoft-com:vml" Requires="v">
                    <p:oleObj spid="_x0000_s44045" name="Equation" r:id="rId5" imgW="317160" imgH="228600" progId="Equation.3">
                      <p:embed/>
                    </p:oleObj>
                  </mc:Choice>
                  <mc:Fallback>
                    <p:oleObj name="Equation" r:id="rId5" imgW="317160" imgH="228600" progId="Equation.3">
                      <p:embed/>
                      <p:pic>
                        <p:nvPicPr>
                          <p:cNvPr id="447504" name="Object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60" y="2296"/>
                            <a:ext cx="487" cy="34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47505" name="Rectangle 17"/>
              <p:cNvSpPr>
                <a:spLocks noChangeArrowheads="1"/>
              </p:cNvSpPr>
              <p:nvPr/>
            </p:nvSpPr>
            <p:spPr bwMode="auto">
              <a:xfrm>
                <a:off x="1275" y="3467"/>
                <a:ext cx="698" cy="287"/>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200" b="0">
                    <a:solidFill>
                      <a:srgbClr val="000066"/>
                    </a:solidFill>
                    <a:latin typeface="Times New Roman" panose="02020603050405020304" pitchFamily="18" charset="0"/>
                    <a:cs typeface="Times New Roman" panose="02020603050405020304" pitchFamily="18" charset="0"/>
                  </a:rPr>
                  <a:t>0</a:t>
                </a:r>
              </a:p>
            </p:txBody>
          </p:sp>
          <p:sp>
            <p:nvSpPr>
              <p:cNvPr id="447506" name="Rectangle 18"/>
              <p:cNvSpPr>
                <a:spLocks noChangeArrowheads="1"/>
              </p:cNvSpPr>
              <p:nvPr/>
            </p:nvSpPr>
            <p:spPr bwMode="auto">
              <a:xfrm>
                <a:off x="760" y="3467"/>
                <a:ext cx="515" cy="287"/>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200" b="0">
                    <a:solidFill>
                      <a:srgbClr val="000066"/>
                    </a:solidFill>
                    <a:latin typeface="Times New Roman" panose="02020603050405020304" pitchFamily="18" charset="0"/>
                    <a:cs typeface="Times New Roman" panose="02020603050405020304" pitchFamily="18" charset="0"/>
                  </a:rPr>
                  <a:t>1</a:t>
                </a:r>
              </a:p>
            </p:txBody>
          </p:sp>
          <p:sp>
            <p:nvSpPr>
              <p:cNvPr id="447507" name="Rectangle 19"/>
              <p:cNvSpPr>
                <a:spLocks noChangeArrowheads="1"/>
              </p:cNvSpPr>
              <p:nvPr/>
            </p:nvSpPr>
            <p:spPr bwMode="auto">
              <a:xfrm>
                <a:off x="385" y="3467"/>
                <a:ext cx="375" cy="287"/>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200" b="0">
                    <a:solidFill>
                      <a:srgbClr val="000066"/>
                    </a:solidFill>
                    <a:latin typeface="Times New Roman" panose="02020603050405020304" pitchFamily="18" charset="0"/>
                    <a:cs typeface="Times New Roman" panose="02020603050405020304" pitchFamily="18" charset="0"/>
                  </a:rPr>
                  <a:t>1</a:t>
                </a:r>
              </a:p>
            </p:txBody>
          </p:sp>
          <p:sp>
            <p:nvSpPr>
              <p:cNvPr id="447508" name="Rectangle 20"/>
              <p:cNvSpPr>
                <a:spLocks noChangeArrowheads="1"/>
              </p:cNvSpPr>
              <p:nvPr/>
            </p:nvSpPr>
            <p:spPr bwMode="auto">
              <a:xfrm>
                <a:off x="1275" y="3180"/>
                <a:ext cx="698" cy="287"/>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200" b="0">
                    <a:solidFill>
                      <a:srgbClr val="000066"/>
                    </a:solidFill>
                    <a:latin typeface="Times New Roman" panose="02020603050405020304" pitchFamily="18" charset="0"/>
                    <a:cs typeface="Times New Roman" panose="02020603050405020304" pitchFamily="18" charset="0"/>
                  </a:rPr>
                  <a:t>1</a:t>
                </a:r>
              </a:p>
            </p:txBody>
          </p:sp>
          <p:sp>
            <p:nvSpPr>
              <p:cNvPr id="447509" name="Rectangle 21"/>
              <p:cNvSpPr>
                <a:spLocks noChangeArrowheads="1"/>
              </p:cNvSpPr>
              <p:nvPr/>
            </p:nvSpPr>
            <p:spPr bwMode="auto">
              <a:xfrm>
                <a:off x="760" y="3180"/>
                <a:ext cx="515" cy="287"/>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200" b="0">
                    <a:solidFill>
                      <a:srgbClr val="000066"/>
                    </a:solidFill>
                    <a:latin typeface="Times New Roman" panose="02020603050405020304" pitchFamily="18" charset="0"/>
                    <a:cs typeface="Times New Roman" panose="02020603050405020304" pitchFamily="18" charset="0"/>
                  </a:rPr>
                  <a:t>0</a:t>
                </a:r>
              </a:p>
            </p:txBody>
          </p:sp>
          <p:sp>
            <p:nvSpPr>
              <p:cNvPr id="447510" name="Rectangle 22"/>
              <p:cNvSpPr>
                <a:spLocks noChangeArrowheads="1"/>
              </p:cNvSpPr>
              <p:nvPr/>
            </p:nvSpPr>
            <p:spPr bwMode="auto">
              <a:xfrm>
                <a:off x="385" y="3180"/>
                <a:ext cx="375" cy="287"/>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200" b="0">
                    <a:solidFill>
                      <a:srgbClr val="000066"/>
                    </a:solidFill>
                    <a:latin typeface="Times New Roman" panose="02020603050405020304" pitchFamily="18" charset="0"/>
                    <a:cs typeface="Times New Roman" panose="02020603050405020304" pitchFamily="18" charset="0"/>
                  </a:rPr>
                  <a:t>1</a:t>
                </a:r>
              </a:p>
            </p:txBody>
          </p:sp>
          <p:sp>
            <p:nvSpPr>
              <p:cNvPr id="447511" name="Rectangle 23"/>
              <p:cNvSpPr>
                <a:spLocks noChangeArrowheads="1"/>
              </p:cNvSpPr>
              <p:nvPr/>
            </p:nvSpPr>
            <p:spPr bwMode="auto">
              <a:xfrm>
                <a:off x="1275" y="2893"/>
                <a:ext cx="698" cy="287"/>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200" b="0">
                    <a:solidFill>
                      <a:srgbClr val="000066"/>
                    </a:solidFill>
                    <a:latin typeface="Times New Roman" panose="02020603050405020304" pitchFamily="18" charset="0"/>
                    <a:cs typeface="Times New Roman" panose="02020603050405020304" pitchFamily="18" charset="0"/>
                  </a:rPr>
                  <a:t>1</a:t>
                </a:r>
              </a:p>
            </p:txBody>
          </p:sp>
          <p:sp>
            <p:nvSpPr>
              <p:cNvPr id="447512" name="Rectangle 24"/>
              <p:cNvSpPr>
                <a:spLocks noChangeArrowheads="1"/>
              </p:cNvSpPr>
              <p:nvPr/>
            </p:nvSpPr>
            <p:spPr bwMode="auto">
              <a:xfrm>
                <a:off x="760" y="2893"/>
                <a:ext cx="515" cy="287"/>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200" b="0">
                    <a:solidFill>
                      <a:srgbClr val="000066"/>
                    </a:solidFill>
                    <a:latin typeface="Times New Roman" panose="02020603050405020304" pitchFamily="18" charset="0"/>
                    <a:cs typeface="Times New Roman" panose="02020603050405020304" pitchFamily="18" charset="0"/>
                  </a:rPr>
                  <a:t>1</a:t>
                </a:r>
              </a:p>
            </p:txBody>
          </p:sp>
          <p:sp>
            <p:nvSpPr>
              <p:cNvPr id="447513" name="Rectangle 25"/>
              <p:cNvSpPr>
                <a:spLocks noChangeArrowheads="1"/>
              </p:cNvSpPr>
              <p:nvPr/>
            </p:nvSpPr>
            <p:spPr bwMode="auto">
              <a:xfrm>
                <a:off x="385" y="2893"/>
                <a:ext cx="375" cy="287"/>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200" b="0">
                    <a:solidFill>
                      <a:srgbClr val="000066"/>
                    </a:solidFill>
                    <a:latin typeface="Times New Roman" panose="02020603050405020304" pitchFamily="18" charset="0"/>
                    <a:cs typeface="Times New Roman" panose="02020603050405020304" pitchFamily="18" charset="0"/>
                  </a:rPr>
                  <a:t>0</a:t>
                </a:r>
              </a:p>
            </p:txBody>
          </p:sp>
          <p:sp>
            <p:nvSpPr>
              <p:cNvPr id="447514" name="Rectangle 26"/>
              <p:cNvSpPr>
                <a:spLocks noChangeArrowheads="1"/>
              </p:cNvSpPr>
              <p:nvPr/>
            </p:nvSpPr>
            <p:spPr bwMode="auto">
              <a:xfrm>
                <a:off x="1275" y="2606"/>
                <a:ext cx="698" cy="287"/>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200" b="0">
                    <a:solidFill>
                      <a:srgbClr val="000066"/>
                    </a:solidFill>
                    <a:latin typeface="Times New Roman" panose="02020603050405020304" pitchFamily="18" charset="0"/>
                    <a:cs typeface="Times New Roman" panose="02020603050405020304" pitchFamily="18" charset="0"/>
                  </a:rPr>
                  <a:t>0</a:t>
                </a:r>
              </a:p>
            </p:txBody>
          </p:sp>
          <p:sp>
            <p:nvSpPr>
              <p:cNvPr id="447515" name="Rectangle 27"/>
              <p:cNvSpPr>
                <a:spLocks noChangeArrowheads="1"/>
              </p:cNvSpPr>
              <p:nvPr/>
            </p:nvSpPr>
            <p:spPr bwMode="auto">
              <a:xfrm>
                <a:off x="760" y="2606"/>
                <a:ext cx="515" cy="287"/>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200" b="0">
                    <a:solidFill>
                      <a:srgbClr val="000066"/>
                    </a:solidFill>
                    <a:latin typeface="Times New Roman" panose="02020603050405020304" pitchFamily="18" charset="0"/>
                    <a:cs typeface="Times New Roman" panose="02020603050405020304" pitchFamily="18" charset="0"/>
                  </a:rPr>
                  <a:t>0</a:t>
                </a:r>
              </a:p>
            </p:txBody>
          </p:sp>
          <p:sp>
            <p:nvSpPr>
              <p:cNvPr id="447516" name="Rectangle 28"/>
              <p:cNvSpPr>
                <a:spLocks noChangeArrowheads="1"/>
              </p:cNvSpPr>
              <p:nvPr/>
            </p:nvSpPr>
            <p:spPr bwMode="auto">
              <a:xfrm>
                <a:off x="385" y="2606"/>
                <a:ext cx="375" cy="287"/>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200" b="0">
                    <a:solidFill>
                      <a:srgbClr val="000066"/>
                    </a:solidFill>
                    <a:latin typeface="Times New Roman" panose="02020603050405020304" pitchFamily="18" charset="0"/>
                    <a:cs typeface="Times New Roman" panose="02020603050405020304" pitchFamily="18" charset="0"/>
                  </a:rPr>
                  <a:t>0</a:t>
                </a:r>
              </a:p>
            </p:txBody>
          </p:sp>
          <p:sp>
            <p:nvSpPr>
              <p:cNvPr id="447517" name="Rectangle 29"/>
              <p:cNvSpPr>
                <a:spLocks noChangeArrowheads="1"/>
              </p:cNvSpPr>
              <p:nvPr/>
            </p:nvSpPr>
            <p:spPr bwMode="auto">
              <a:xfrm>
                <a:off x="1275" y="2319"/>
                <a:ext cx="698" cy="287"/>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endParaRPr lang="en-GB" altLang="zh-CN" sz="2200" b="0">
                  <a:solidFill>
                    <a:srgbClr val="000066"/>
                  </a:solidFill>
                  <a:latin typeface="Times New Roman" panose="02020603050405020304" pitchFamily="18" charset="0"/>
                </a:endParaRPr>
              </a:p>
            </p:txBody>
          </p:sp>
          <p:sp>
            <p:nvSpPr>
              <p:cNvPr id="447518" name="Rectangle 30"/>
              <p:cNvSpPr>
                <a:spLocks noChangeArrowheads="1"/>
              </p:cNvSpPr>
              <p:nvPr/>
            </p:nvSpPr>
            <p:spPr bwMode="auto">
              <a:xfrm>
                <a:off x="760" y="2319"/>
                <a:ext cx="515" cy="287"/>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endParaRPr lang="en-GB" altLang="zh-CN" sz="2200" b="0">
                  <a:solidFill>
                    <a:srgbClr val="000066"/>
                  </a:solidFill>
                  <a:latin typeface="Times New Roman" panose="02020603050405020304" pitchFamily="18" charset="0"/>
                </a:endParaRPr>
              </a:p>
            </p:txBody>
          </p:sp>
          <p:sp>
            <p:nvSpPr>
              <p:cNvPr id="447519" name="Rectangle 31"/>
              <p:cNvSpPr>
                <a:spLocks noChangeArrowheads="1"/>
              </p:cNvSpPr>
              <p:nvPr/>
            </p:nvSpPr>
            <p:spPr bwMode="auto">
              <a:xfrm>
                <a:off x="385" y="2319"/>
                <a:ext cx="375" cy="287"/>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lgn="ctr">
                  <a:spcBef>
                    <a:spcPct val="0"/>
                  </a:spcBef>
                  <a:buFont typeface="Wingdings" panose="05000000000000000000" pitchFamily="2" charset="2"/>
                  <a:buNone/>
                </a:pPr>
                <a:r>
                  <a:rPr lang="en-US" altLang="zh-CN" sz="2200" b="0" i="1">
                    <a:solidFill>
                      <a:srgbClr val="000066"/>
                    </a:solidFill>
                    <a:latin typeface="Times New Roman" panose="02020603050405020304" pitchFamily="18" charset="0"/>
                    <a:cs typeface="Times New Roman" panose="02020603050405020304" pitchFamily="18" charset="0"/>
                  </a:rPr>
                  <a:t>T</a:t>
                </a:r>
                <a:endParaRPr lang="en-US" altLang="zh-CN" sz="2200" b="0">
                  <a:solidFill>
                    <a:srgbClr val="000066"/>
                  </a:solidFill>
                  <a:latin typeface="Times New Roman" panose="02020603050405020304" pitchFamily="18" charset="0"/>
                  <a:cs typeface="Times New Roman" panose="02020603050405020304" pitchFamily="18" charset="0"/>
                </a:endParaRPr>
              </a:p>
            </p:txBody>
          </p:sp>
          <p:sp>
            <p:nvSpPr>
              <p:cNvPr id="447520" name="Line 32"/>
              <p:cNvSpPr>
                <a:spLocks noChangeShapeType="1"/>
              </p:cNvSpPr>
              <p:nvPr/>
            </p:nvSpPr>
            <p:spPr bwMode="auto">
              <a:xfrm>
                <a:off x="385" y="2319"/>
                <a:ext cx="1588"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7521" name="Line 33"/>
              <p:cNvSpPr>
                <a:spLocks noChangeShapeType="1"/>
              </p:cNvSpPr>
              <p:nvPr/>
            </p:nvSpPr>
            <p:spPr bwMode="auto">
              <a:xfrm>
                <a:off x="385" y="3754"/>
                <a:ext cx="1588"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7522" name="Line 34"/>
              <p:cNvSpPr>
                <a:spLocks noChangeShapeType="1"/>
              </p:cNvSpPr>
              <p:nvPr/>
            </p:nvSpPr>
            <p:spPr bwMode="auto">
              <a:xfrm>
                <a:off x="385" y="2319"/>
                <a:ext cx="0" cy="287"/>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38100">
                    <a:solidFill>
                      <a:srgbClr val="FF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7523" name="Line 35"/>
              <p:cNvSpPr>
                <a:spLocks noChangeShapeType="1"/>
              </p:cNvSpPr>
              <p:nvPr/>
            </p:nvSpPr>
            <p:spPr bwMode="auto">
              <a:xfrm>
                <a:off x="1973" y="2319"/>
                <a:ext cx="0" cy="287"/>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38100">
                    <a:solidFill>
                      <a:srgbClr val="FF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7524" name="Line 36"/>
              <p:cNvSpPr>
                <a:spLocks noChangeShapeType="1"/>
              </p:cNvSpPr>
              <p:nvPr/>
            </p:nvSpPr>
            <p:spPr bwMode="auto">
              <a:xfrm>
                <a:off x="1275" y="2319"/>
                <a:ext cx="0" cy="143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7525" name="Line 37"/>
              <p:cNvSpPr>
                <a:spLocks noChangeShapeType="1"/>
              </p:cNvSpPr>
              <p:nvPr/>
            </p:nvSpPr>
            <p:spPr bwMode="auto">
              <a:xfrm>
                <a:off x="385" y="2606"/>
                <a:ext cx="0" cy="287"/>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38100">
                    <a:solidFill>
                      <a:srgbClr val="FF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7526" name="Line 38"/>
              <p:cNvSpPr>
                <a:spLocks noChangeShapeType="1"/>
              </p:cNvSpPr>
              <p:nvPr/>
            </p:nvSpPr>
            <p:spPr bwMode="auto">
              <a:xfrm>
                <a:off x="760" y="2319"/>
                <a:ext cx="0" cy="143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7527" name="Line 39"/>
              <p:cNvSpPr>
                <a:spLocks noChangeShapeType="1"/>
              </p:cNvSpPr>
              <p:nvPr/>
            </p:nvSpPr>
            <p:spPr bwMode="auto">
              <a:xfrm>
                <a:off x="1973" y="2606"/>
                <a:ext cx="0" cy="287"/>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38100">
                    <a:solidFill>
                      <a:srgbClr val="FF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7528" name="Line 40"/>
              <p:cNvSpPr>
                <a:spLocks noChangeShapeType="1"/>
              </p:cNvSpPr>
              <p:nvPr/>
            </p:nvSpPr>
            <p:spPr bwMode="auto">
              <a:xfrm>
                <a:off x="385" y="2893"/>
                <a:ext cx="0" cy="287"/>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38100">
                    <a:solidFill>
                      <a:srgbClr val="FF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7529" name="Line 41"/>
              <p:cNvSpPr>
                <a:spLocks noChangeShapeType="1"/>
              </p:cNvSpPr>
              <p:nvPr/>
            </p:nvSpPr>
            <p:spPr bwMode="auto">
              <a:xfrm>
                <a:off x="1973" y="2893"/>
                <a:ext cx="0" cy="287"/>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38100">
                    <a:solidFill>
                      <a:srgbClr val="FF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7530" name="Line 42"/>
              <p:cNvSpPr>
                <a:spLocks noChangeShapeType="1"/>
              </p:cNvSpPr>
              <p:nvPr/>
            </p:nvSpPr>
            <p:spPr bwMode="auto">
              <a:xfrm>
                <a:off x="385" y="3180"/>
                <a:ext cx="0" cy="287"/>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38100">
                    <a:solidFill>
                      <a:srgbClr val="FF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7531" name="Line 43"/>
              <p:cNvSpPr>
                <a:spLocks noChangeShapeType="1"/>
              </p:cNvSpPr>
              <p:nvPr/>
            </p:nvSpPr>
            <p:spPr bwMode="auto">
              <a:xfrm>
                <a:off x="1973" y="3180"/>
                <a:ext cx="0" cy="287"/>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38100">
                    <a:solidFill>
                      <a:srgbClr val="FF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7532" name="Line 44"/>
              <p:cNvSpPr>
                <a:spLocks noChangeShapeType="1"/>
              </p:cNvSpPr>
              <p:nvPr/>
            </p:nvSpPr>
            <p:spPr bwMode="auto">
              <a:xfrm>
                <a:off x="385" y="3467"/>
                <a:ext cx="0" cy="287"/>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38100">
                    <a:solidFill>
                      <a:srgbClr val="FF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7533" name="Line 45"/>
              <p:cNvSpPr>
                <a:spLocks noChangeShapeType="1"/>
              </p:cNvSpPr>
              <p:nvPr/>
            </p:nvSpPr>
            <p:spPr bwMode="auto">
              <a:xfrm>
                <a:off x="1973" y="3467"/>
                <a:ext cx="0" cy="287"/>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38100">
                    <a:solidFill>
                      <a:srgbClr val="FF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7534" name="Line 46"/>
              <p:cNvSpPr>
                <a:spLocks noChangeShapeType="1"/>
              </p:cNvSpPr>
              <p:nvPr/>
            </p:nvSpPr>
            <p:spPr bwMode="auto">
              <a:xfrm>
                <a:off x="363" y="2636"/>
                <a:ext cx="158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aphicFrame>
        <p:nvGraphicFramePr>
          <p:cNvPr id="447535" name="Object 47"/>
          <p:cNvGraphicFramePr>
            <a:graphicFrameLocks noChangeAspect="1"/>
          </p:cNvGraphicFramePr>
          <p:nvPr/>
        </p:nvGraphicFramePr>
        <p:xfrm>
          <a:off x="1042988" y="4868863"/>
          <a:ext cx="2987675" cy="709612"/>
        </p:xfrm>
        <a:graphic>
          <a:graphicData uri="http://schemas.openxmlformats.org/presentationml/2006/ole">
            <mc:AlternateContent xmlns:mc="http://schemas.openxmlformats.org/markup-compatibility/2006">
              <mc:Choice xmlns:v="urn:schemas-microsoft-com:vml" Requires="v">
                <p:oleObj spid="_x0000_s44046" name="公式" r:id="rId7" imgW="1129810" imgH="266584" progId="Equation.3">
                  <p:embed/>
                </p:oleObj>
              </mc:Choice>
              <mc:Fallback>
                <p:oleObj name="公式" r:id="rId7" imgW="1129810" imgH="266584" progId="Equation.3">
                  <p:embed/>
                  <p:pic>
                    <p:nvPicPr>
                      <p:cNvPr id="447535" name="Object 4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42988" y="4868863"/>
                        <a:ext cx="2987675" cy="7096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47536" name="Object 48"/>
          <p:cNvGraphicFramePr>
            <a:graphicFrameLocks noChangeAspect="1"/>
          </p:cNvGraphicFramePr>
          <p:nvPr/>
        </p:nvGraphicFramePr>
        <p:xfrm>
          <a:off x="5003800" y="4581525"/>
          <a:ext cx="3959225" cy="1411288"/>
        </p:xfrm>
        <a:graphic>
          <a:graphicData uri="http://schemas.openxmlformats.org/presentationml/2006/ole">
            <mc:AlternateContent xmlns:mc="http://schemas.openxmlformats.org/markup-compatibility/2006">
              <mc:Choice xmlns:v="urn:schemas-microsoft-com:vml" Requires="v">
                <p:oleObj spid="_x0000_s44047" name="图片" r:id="rId9" imgW="2657880" imgH="941760" progId="Word.Picture.8">
                  <p:embed/>
                </p:oleObj>
              </mc:Choice>
              <mc:Fallback>
                <p:oleObj name="图片" r:id="rId9" imgW="2657880" imgH="941760" progId="Word.Picture.8">
                  <p:embed/>
                  <p:pic>
                    <p:nvPicPr>
                      <p:cNvPr id="447536" name="Object 4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03800" y="4581525"/>
                        <a:ext cx="3959225" cy="14112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447537" name="Group 49"/>
          <p:cNvGrpSpPr>
            <a:grpSpLocks/>
          </p:cNvGrpSpPr>
          <p:nvPr/>
        </p:nvGrpSpPr>
        <p:grpSpPr bwMode="auto">
          <a:xfrm>
            <a:off x="1116013" y="1341438"/>
            <a:ext cx="2665412" cy="2473325"/>
            <a:chOff x="3560" y="346"/>
            <a:chExt cx="1679" cy="1558"/>
          </a:xfrm>
        </p:grpSpPr>
        <p:graphicFrame>
          <p:nvGraphicFramePr>
            <p:cNvPr id="447538" name="Object 50"/>
            <p:cNvGraphicFramePr>
              <a:graphicFrameLocks noChangeAspect="1"/>
            </p:cNvGraphicFramePr>
            <p:nvPr/>
          </p:nvGraphicFramePr>
          <p:xfrm>
            <a:off x="3560" y="777"/>
            <a:ext cx="1679" cy="1127"/>
          </p:xfrm>
          <a:graphic>
            <a:graphicData uri="http://schemas.openxmlformats.org/presentationml/2006/ole">
              <mc:AlternateContent xmlns:mc="http://schemas.openxmlformats.org/markup-compatibility/2006">
                <mc:Choice xmlns:v="urn:schemas-microsoft-com:vml" Requires="v">
                  <p:oleObj spid="_x0000_s44048" name="图片" r:id="rId11" imgW="1143000" imgH="695160" progId="Word.Picture.8">
                    <p:embed/>
                  </p:oleObj>
                </mc:Choice>
                <mc:Fallback>
                  <p:oleObj name="图片" r:id="rId11" imgW="1143000" imgH="695160" progId="Word.Picture.8">
                    <p:embed/>
                    <p:pic>
                      <p:nvPicPr>
                        <p:cNvPr id="447538" name="Object 5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60" y="777"/>
                          <a:ext cx="1679" cy="112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47539" name="Rectangle 51"/>
            <p:cNvSpPr>
              <a:spLocks noChangeArrowheads="1"/>
            </p:cNvSpPr>
            <p:nvPr/>
          </p:nvSpPr>
          <p:spPr bwMode="auto">
            <a:xfrm>
              <a:off x="3583" y="346"/>
              <a:ext cx="954" cy="306"/>
            </a:xfrm>
            <a:prstGeom prst="rect">
              <a:avLst/>
            </a:prstGeom>
            <a:noFill/>
            <a:ln w="2857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2400">
                  <a:solidFill>
                    <a:srgbClr val="000066"/>
                  </a:solidFill>
                  <a:latin typeface="Times New Roman" panose="02020603050405020304" pitchFamily="18" charset="0"/>
                  <a:ea typeface="楷体_GB2312" pitchFamily="49" charset="-122"/>
                </a:rPr>
                <a:t>逻辑符号 </a:t>
              </a:r>
            </a:p>
          </p:txBody>
        </p:sp>
      </p:grpSp>
    </p:spTree>
    <p:extLst>
      <p:ext uri="{BB962C8B-B14F-4D97-AF65-F5344CB8AC3E}">
        <p14:creationId xmlns:p14="http://schemas.microsoft.com/office/powerpoint/2010/main" val="18248502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47537"/>
                                        </p:tgtEl>
                                        <p:attrNameLst>
                                          <p:attrName>style.visibility</p:attrName>
                                        </p:attrNameLst>
                                      </p:cBhvr>
                                      <p:to>
                                        <p:strVal val="visible"/>
                                      </p:to>
                                    </p:set>
                                    <p:animEffect transition="in" filter="wipe(up)">
                                      <p:cBhvr>
                                        <p:cTn id="7" dur="500"/>
                                        <p:tgtEl>
                                          <p:spTgt spid="4475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47500"/>
                                        </p:tgtEl>
                                        <p:attrNameLst>
                                          <p:attrName>style.visibility</p:attrName>
                                        </p:attrNameLst>
                                      </p:cBhvr>
                                      <p:to>
                                        <p:strVal val="visible"/>
                                      </p:to>
                                    </p:set>
                                    <p:animEffect transition="in" filter="wipe(up)">
                                      <p:cBhvr>
                                        <p:cTn id="12" dur="500"/>
                                        <p:tgtEl>
                                          <p:spTgt spid="44750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47498"/>
                                        </p:tgtEl>
                                        <p:attrNameLst>
                                          <p:attrName>style.visibility</p:attrName>
                                        </p:attrNameLst>
                                      </p:cBhvr>
                                      <p:to>
                                        <p:strVal val="visible"/>
                                      </p:to>
                                    </p:set>
                                    <p:animEffect transition="in" filter="strips(downRight)">
                                      <p:cBhvr>
                                        <p:cTn id="17" dur="500"/>
                                        <p:tgtEl>
                                          <p:spTgt spid="44749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447535"/>
                                        </p:tgtEl>
                                        <p:attrNameLst>
                                          <p:attrName>style.visibility</p:attrName>
                                        </p:attrNameLst>
                                      </p:cBhvr>
                                      <p:to>
                                        <p:strVal val="visible"/>
                                      </p:to>
                                    </p:set>
                                    <p:animEffect transition="in" filter="strips(downRight)">
                                      <p:cBhvr>
                                        <p:cTn id="22" dur="500"/>
                                        <p:tgtEl>
                                          <p:spTgt spid="44753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47499"/>
                                        </p:tgtEl>
                                        <p:attrNameLst>
                                          <p:attrName>style.visibility</p:attrName>
                                        </p:attrNameLst>
                                      </p:cBhvr>
                                      <p:to>
                                        <p:strVal val="visible"/>
                                      </p:to>
                                    </p:set>
                                    <p:animEffect transition="in" filter="strips(downRight)">
                                      <p:cBhvr>
                                        <p:cTn id="27" dur="500"/>
                                        <p:tgtEl>
                                          <p:spTgt spid="44749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447536"/>
                                        </p:tgtEl>
                                        <p:attrNameLst>
                                          <p:attrName>style.visibility</p:attrName>
                                        </p:attrNameLst>
                                      </p:cBhvr>
                                      <p:to>
                                        <p:strVal val="visible"/>
                                      </p:to>
                                    </p:set>
                                    <p:animEffect transition="in" filter="strips(downRight)">
                                      <p:cBhvr>
                                        <p:cTn id="32" dur="500"/>
                                        <p:tgtEl>
                                          <p:spTgt spid="4475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498" grpId="0" animBg="1"/>
      <p:bldP spid="447499"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Rectangle 2"/>
          <p:cNvSpPr>
            <a:spLocks noChangeArrowheads="1"/>
          </p:cNvSpPr>
          <p:nvPr/>
        </p:nvSpPr>
        <p:spPr bwMode="auto">
          <a:xfrm>
            <a:off x="1258888" y="506413"/>
            <a:ext cx="2146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a:solidFill>
                  <a:srgbClr val="000066"/>
                </a:solidFill>
                <a:ea typeface="楷体_GB2312" pitchFamily="49" charset="-122"/>
              </a:rPr>
              <a:t>4.    T′</a:t>
            </a:r>
            <a:r>
              <a:rPr kumimoji="0" lang="zh-CN" altLang="en-US">
                <a:solidFill>
                  <a:srgbClr val="000066"/>
                </a:solidFill>
                <a:latin typeface="Tahoma" panose="020B0604030504040204" pitchFamily="34" charset="0"/>
                <a:ea typeface="楷体_GB2312" pitchFamily="49" charset="-122"/>
              </a:rPr>
              <a:t>触发器</a:t>
            </a:r>
          </a:p>
        </p:txBody>
      </p:sp>
      <p:grpSp>
        <p:nvGrpSpPr>
          <p:cNvPr id="448521" name="Group 9"/>
          <p:cNvGrpSpPr>
            <a:grpSpLocks/>
          </p:cNvGrpSpPr>
          <p:nvPr/>
        </p:nvGrpSpPr>
        <p:grpSpPr bwMode="auto">
          <a:xfrm>
            <a:off x="1331913" y="1412875"/>
            <a:ext cx="2879725" cy="2411413"/>
            <a:chOff x="3538" y="1117"/>
            <a:chExt cx="1814" cy="1519"/>
          </a:xfrm>
        </p:grpSpPr>
        <p:graphicFrame>
          <p:nvGraphicFramePr>
            <p:cNvPr id="448522" name="Object 10"/>
            <p:cNvGraphicFramePr>
              <a:graphicFrameLocks noChangeAspect="1"/>
            </p:cNvGraphicFramePr>
            <p:nvPr/>
          </p:nvGraphicFramePr>
          <p:xfrm>
            <a:off x="3538" y="1547"/>
            <a:ext cx="1814" cy="1089"/>
          </p:xfrm>
          <a:graphic>
            <a:graphicData uri="http://schemas.openxmlformats.org/presentationml/2006/ole">
              <mc:AlternateContent xmlns:mc="http://schemas.openxmlformats.org/markup-compatibility/2006">
                <mc:Choice xmlns:v="urn:schemas-microsoft-com:vml" Requires="v">
                  <p:oleObj spid="_x0000_s45062" name="图片" r:id="rId3" imgW="1104840" imgH="628560" progId="Word.Picture.8">
                    <p:embed/>
                  </p:oleObj>
                </mc:Choice>
                <mc:Fallback>
                  <p:oleObj name="图片" r:id="rId3" imgW="1104840" imgH="628560" progId="Word.Picture.8">
                    <p:embed/>
                    <p:pic>
                      <p:nvPicPr>
                        <p:cNvPr id="448522"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8" y="1547"/>
                          <a:ext cx="1814" cy="108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48523" name="Rectangle 11"/>
            <p:cNvSpPr>
              <a:spLocks noChangeArrowheads="1"/>
            </p:cNvSpPr>
            <p:nvPr/>
          </p:nvSpPr>
          <p:spPr bwMode="auto">
            <a:xfrm>
              <a:off x="4059" y="1117"/>
              <a:ext cx="93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2400">
                  <a:solidFill>
                    <a:srgbClr val="000066"/>
                  </a:solidFill>
                  <a:latin typeface="Times New Roman" panose="02020603050405020304" pitchFamily="18" charset="0"/>
                  <a:ea typeface="楷体_GB2312" pitchFamily="49" charset="-122"/>
                </a:rPr>
                <a:t>逻辑符号 </a:t>
              </a:r>
            </a:p>
          </p:txBody>
        </p:sp>
      </p:grpSp>
      <p:grpSp>
        <p:nvGrpSpPr>
          <p:cNvPr id="448524" name="Group 12"/>
          <p:cNvGrpSpPr>
            <a:grpSpLocks/>
          </p:cNvGrpSpPr>
          <p:nvPr/>
        </p:nvGrpSpPr>
        <p:grpSpPr bwMode="auto">
          <a:xfrm>
            <a:off x="1619250" y="4149725"/>
            <a:ext cx="4500563" cy="730250"/>
            <a:chOff x="884" y="3560"/>
            <a:chExt cx="2835" cy="460"/>
          </a:xfrm>
        </p:grpSpPr>
        <p:sp>
          <p:nvSpPr>
            <p:cNvPr id="448525" name="Rectangle 13"/>
            <p:cNvSpPr>
              <a:spLocks noChangeArrowheads="1"/>
            </p:cNvSpPr>
            <p:nvPr/>
          </p:nvSpPr>
          <p:spPr bwMode="auto">
            <a:xfrm>
              <a:off x="884" y="3628"/>
              <a:ext cx="888" cy="288"/>
            </a:xfrm>
            <a:prstGeom prst="rect">
              <a:avLst/>
            </a:prstGeom>
            <a:noFill/>
            <a:ln>
              <a:noFill/>
            </a:ln>
            <a:effectLst/>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a:solidFill>
                    <a:srgbClr val="000066"/>
                  </a:solidFill>
                  <a:ea typeface="楷体_GB2312" pitchFamily="49" charset="-122"/>
                </a:rPr>
                <a:t>特性方程</a:t>
              </a:r>
            </a:p>
          </p:txBody>
        </p:sp>
        <p:graphicFrame>
          <p:nvGraphicFramePr>
            <p:cNvPr id="448526" name="Object 14"/>
            <p:cNvGraphicFramePr>
              <a:graphicFrameLocks noChangeAspect="1"/>
            </p:cNvGraphicFramePr>
            <p:nvPr/>
          </p:nvGraphicFramePr>
          <p:xfrm>
            <a:off x="2631" y="3560"/>
            <a:ext cx="1088" cy="460"/>
          </p:xfrm>
          <a:graphic>
            <a:graphicData uri="http://schemas.openxmlformats.org/presentationml/2006/ole">
              <mc:AlternateContent xmlns:mc="http://schemas.openxmlformats.org/markup-compatibility/2006">
                <mc:Choice xmlns:v="urn:schemas-microsoft-com:vml" Requires="v">
                  <p:oleObj spid="_x0000_s45063" name="公式" r:id="rId5" imgW="660113" imgH="266584" progId="Equation.3">
                    <p:embed/>
                  </p:oleObj>
                </mc:Choice>
                <mc:Fallback>
                  <p:oleObj name="公式" r:id="rId5" imgW="660113" imgH="266584" progId="Equation.3">
                    <p:embed/>
                    <p:pic>
                      <p:nvPicPr>
                        <p:cNvPr id="448526" name="Object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31" y="3560"/>
                          <a:ext cx="1088" cy="46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448528" name="Rectangle 16"/>
          <p:cNvSpPr>
            <a:spLocks noChangeArrowheads="1"/>
          </p:cNvSpPr>
          <p:nvPr/>
        </p:nvSpPr>
        <p:spPr bwMode="auto">
          <a:xfrm>
            <a:off x="1547813" y="5516563"/>
            <a:ext cx="57880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zh-CN" altLang="en-US" sz="2400">
                <a:solidFill>
                  <a:srgbClr val="000066"/>
                </a:solidFill>
                <a:latin typeface="Tahoma" panose="020B0604030504040204" pitchFamily="34" charset="0"/>
                <a:ea typeface="楷体_GB2312" pitchFamily="49" charset="-122"/>
              </a:rPr>
              <a:t>时钟脉冲每作用一次，触发器翻转一次。 </a:t>
            </a:r>
          </a:p>
        </p:txBody>
      </p:sp>
    </p:spTree>
    <p:extLst>
      <p:ext uri="{BB962C8B-B14F-4D97-AF65-F5344CB8AC3E}">
        <p14:creationId xmlns:p14="http://schemas.microsoft.com/office/powerpoint/2010/main" val="36721376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48521"/>
                                        </p:tgtEl>
                                        <p:attrNameLst>
                                          <p:attrName>style.visibility</p:attrName>
                                        </p:attrNameLst>
                                      </p:cBhvr>
                                      <p:to>
                                        <p:strVal val="visible"/>
                                      </p:to>
                                    </p:set>
                                    <p:animEffect transition="in" filter="wipe(left)">
                                      <p:cBhvr>
                                        <p:cTn id="7" dur="500"/>
                                        <p:tgtEl>
                                          <p:spTgt spid="4485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448524"/>
                                        </p:tgtEl>
                                        <p:attrNameLst>
                                          <p:attrName>style.visibility</p:attrName>
                                        </p:attrNameLst>
                                      </p:cBhvr>
                                      <p:to>
                                        <p:strVal val="visible"/>
                                      </p:to>
                                    </p:set>
                                    <p:animEffect transition="in" filter="strips(downRight)">
                                      <p:cBhvr>
                                        <p:cTn id="12" dur="500"/>
                                        <p:tgtEl>
                                          <p:spTgt spid="44852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48528"/>
                                        </p:tgtEl>
                                        <p:attrNameLst>
                                          <p:attrName>style.visibility</p:attrName>
                                        </p:attrNameLst>
                                      </p:cBhvr>
                                      <p:to>
                                        <p:strVal val="visible"/>
                                      </p:to>
                                    </p:set>
                                    <p:animEffect transition="in" filter="strips(downRight)">
                                      <p:cBhvr>
                                        <p:cTn id="17" dur="500"/>
                                        <p:tgtEl>
                                          <p:spTgt spid="4485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52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2" name="Rectangle 4"/>
          <p:cNvSpPr>
            <a:spLocks noChangeArrowheads="1"/>
          </p:cNvSpPr>
          <p:nvPr/>
        </p:nvSpPr>
        <p:spPr bwMode="auto">
          <a:xfrm>
            <a:off x="1403350" y="501650"/>
            <a:ext cx="311943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3200">
                <a:solidFill>
                  <a:schemeClr val="accent2"/>
                </a:solidFill>
                <a:latin typeface="Times New Roman" panose="02020603050405020304" pitchFamily="18" charset="0"/>
                <a:ea typeface="楷体_GB2312" pitchFamily="49" charset="-122"/>
              </a:rPr>
              <a:t>5.5.4  </a:t>
            </a:r>
            <a:r>
              <a:rPr lang="en-US" altLang="zh-CN" sz="3200" i="1">
                <a:solidFill>
                  <a:schemeClr val="accent2"/>
                </a:solidFill>
                <a:latin typeface="Times New Roman" panose="02020603050405020304" pitchFamily="18" charset="0"/>
                <a:ea typeface="楷体_GB2312" pitchFamily="49" charset="-122"/>
              </a:rPr>
              <a:t>SR</a:t>
            </a:r>
            <a:r>
              <a:rPr lang="en-US" altLang="zh-CN" sz="3200">
                <a:solidFill>
                  <a:schemeClr val="accent2"/>
                </a:solidFill>
                <a:latin typeface="Times New Roman" panose="02020603050405020304" pitchFamily="18" charset="0"/>
                <a:ea typeface="楷体_GB2312" pitchFamily="49" charset="-122"/>
              </a:rPr>
              <a:t> </a:t>
            </a:r>
            <a:r>
              <a:rPr lang="zh-CN" altLang="en-US" sz="3200">
                <a:solidFill>
                  <a:schemeClr val="accent2"/>
                </a:solidFill>
                <a:latin typeface="Times New Roman" panose="02020603050405020304" pitchFamily="18" charset="0"/>
                <a:ea typeface="楷体_GB2312" pitchFamily="49" charset="-122"/>
              </a:rPr>
              <a:t>触发器 </a:t>
            </a:r>
            <a:endParaRPr lang="zh-CN" altLang="en-US" sz="3200">
              <a:solidFill>
                <a:schemeClr val="accent2"/>
              </a:solidFill>
              <a:latin typeface="Tahoma" panose="020B0604030504040204" pitchFamily="34" charset="0"/>
              <a:ea typeface="楷体_GB2312" pitchFamily="49" charset="-122"/>
            </a:endParaRPr>
          </a:p>
        </p:txBody>
      </p:sp>
      <p:sp>
        <p:nvSpPr>
          <p:cNvPr id="478213" name="Rectangle 5"/>
          <p:cNvSpPr>
            <a:spLocks noChangeArrowheads="1"/>
          </p:cNvSpPr>
          <p:nvPr/>
        </p:nvSpPr>
        <p:spPr bwMode="auto">
          <a:xfrm>
            <a:off x="755650" y="1123950"/>
            <a:ext cx="158591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a:solidFill>
                  <a:srgbClr val="000066"/>
                </a:solidFill>
                <a:latin typeface="Times New Roman" panose="02020603050405020304" pitchFamily="18" charset="0"/>
                <a:ea typeface="楷体_GB2312" pitchFamily="49" charset="-122"/>
              </a:rPr>
              <a:t>1.  </a:t>
            </a:r>
            <a:r>
              <a:rPr lang="zh-CN" altLang="en-US" sz="2400">
                <a:solidFill>
                  <a:srgbClr val="000066"/>
                </a:solidFill>
                <a:latin typeface="Times New Roman" panose="02020603050405020304" pitchFamily="18" charset="0"/>
                <a:ea typeface="楷体_GB2312" pitchFamily="49" charset="-122"/>
              </a:rPr>
              <a:t>特性表</a:t>
            </a:r>
            <a:r>
              <a:rPr lang="zh-CN" altLang="en-US" sz="3200">
                <a:solidFill>
                  <a:srgbClr val="000066"/>
                </a:solidFill>
                <a:latin typeface="Times New Roman" panose="02020603050405020304" pitchFamily="18" charset="0"/>
                <a:ea typeface="楷体_GB2312" pitchFamily="49" charset="-122"/>
              </a:rPr>
              <a:t> </a:t>
            </a:r>
            <a:endParaRPr lang="zh-CN" altLang="en-US" sz="3200">
              <a:solidFill>
                <a:srgbClr val="000066"/>
              </a:solidFill>
              <a:latin typeface="Tahoma" panose="020B0604030504040204" pitchFamily="34" charset="0"/>
              <a:ea typeface="楷体_GB2312" pitchFamily="49" charset="-122"/>
            </a:endParaRPr>
          </a:p>
        </p:txBody>
      </p:sp>
      <p:sp>
        <p:nvSpPr>
          <p:cNvPr id="478240" name="Rectangle 32"/>
          <p:cNvSpPr>
            <a:spLocks noChangeArrowheads="1"/>
          </p:cNvSpPr>
          <p:nvPr/>
        </p:nvSpPr>
        <p:spPr bwMode="auto">
          <a:xfrm>
            <a:off x="5148263" y="1196975"/>
            <a:ext cx="1708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r>
              <a:rPr lang="en-US" altLang="zh-CN">
                <a:solidFill>
                  <a:srgbClr val="000066"/>
                </a:solidFill>
                <a:ea typeface="楷体_GB2312" pitchFamily="49" charset="-122"/>
                <a:cs typeface="Times New Roman" panose="02020603050405020304" pitchFamily="18" charset="0"/>
              </a:rPr>
              <a:t>2. </a:t>
            </a:r>
            <a:r>
              <a:rPr lang="zh-CN" altLang="en-US">
                <a:solidFill>
                  <a:srgbClr val="000066"/>
                </a:solidFill>
                <a:ea typeface="楷体_GB2312" pitchFamily="49" charset="-122"/>
                <a:cs typeface="Times New Roman" panose="02020603050405020304" pitchFamily="18" charset="0"/>
              </a:rPr>
              <a:t>特性方程</a:t>
            </a:r>
          </a:p>
        </p:txBody>
      </p:sp>
      <p:sp>
        <p:nvSpPr>
          <p:cNvPr id="478243" name="Rectangle 35"/>
          <p:cNvSpPr>
            <a:spLocks noChangeArrowheads="1"/>
          </p:cNvSpPr>
          <p:nvPr/>
        </p:nvSpPr>
        <p:spPr bwMode="auto">
          <a:xfrm>
            <a:off x="5292725" y="3284538"/>
            <a:ext cx="1403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r>
              <a:rPr lang="en-US" altLang="zh-CN">
                <a:solidFill>
                  <a:srgbClr val="000066"/>
                </a:solidFill>
                <a:ea typeface="楷体_GB2312" pitchFamily="49" charset="-122"/>
                <a:cs typeface="Times New Roman" panose="02020603050405020304" pitchFamily="18" charset="0"/>
              </a:rPr>
              <a:t>3. </a:t>
            </a:r>
            <a:r>
              <a:rPr lang="zh-CN" altLang="en-US">
                <a:solidFill>
                  <a:srgbClr val="000066"/>
                </a:solidFill>
                <a:ea typeface="楷体_GB2312" pitchFamily="49" charset="-122"/>
                <a:cs typeface="Times New Roman" panose="02020603050405020304" pitchFamily="18" charset="0"/>
              </a:rPr>
              <a:t>状态图</a:t>
            </a:r>
          </a:p>
        </p:txBody>
      </p:sp>
      <p:graphicFrame>
        <p:nvGraphicFramePr>
          <p:cNvPr id="478489" name="Group 281"/>
          <p:cNvGraphicFramePr>
            <a:graphicFrameLocks noGrp="1"/>
          </p:cNvGraphicFramePr>
          <p:nvPr/>
        </p:nvGraphicFramePr>
        <p:xfrm>
          <a:off x="179388" y="1844675"/>
          <a:ext cx="4464050" cy="4114800"/>
        </p:xfrm>
        <a:graphic>
          <a:graphicData uri="http://schemas.openxmlformats.org/drawingml/2006/table">
            <a:tbl>
              <a:tblPr/>
              <a:tblGrid>
                <a:gridCol w="1116012">
                  <a:extLst>
                    <a:ext uri="{9D8B030D-6E8A-4147-A177-3AD203B41FA5}">
                      <a16:colId xmlns:a16="http://schemas.microsoft.com/office/drawing/2014/main" val="457024349"/>
                    </a:ext>
                  </a:extLst>
                </a:gridCol>
                <a:gridCol w="1116013">
                  <a:extLst>
                    <a:ext uri="{9D8B030D-6E8A-4147-A177-3AD203B41FA5}">
                      <a16:colId xmlns:a16="http://schemas.microsoft.com/office/drawing/2014/main" val="2609406684"/>
                    </a:ext>
                  </a:extLst>
                </a:gridCol>
                <a:gridCol w="1116012">
                  <a:extLst>
                    <a:ext uri="{9D8B030D-6E8A-4147-A177-3AD203B41FA5}">
                      <a16:colId xmlns:a16="http://schemas.microsoft.com/office/drawing/2014/main" val="2640902121"/>
                    </a:ext>
                  </a:extLst>
                </a:gridCol>
                <a:gridCol w="1116013">
                  <a:extLst>
                    <a:ext uri="{9D8B030D-6E8A-4147-A177-3AD203B41FA5}">
                      <a16:colId xmlns:a16="http://schemas.microsoft.com/office/drawing/2014/main" val="2349562447"/>
                    </a:ext>
                  </a:extLst>
                </a:gridCol>
              </a:tblGrid>
              <a:tr h="444500">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Q</a:t>
                      </a:r>
                      <a:r>
                        <a:rPr kumimoji="1" lang="en-US" altLang="zh-CN" sz="2400" b="1" i="1"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n</a:t>
                      </a:r>
                      <a:r>
                        <a:rPr kumimoji="1" lang="en-US" altLang="zh-CN" sz="24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 </a:t>
                      </a:r>
                      <a:endPar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S </a:t>
                      </a:r>
                      <a:endPar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R</a:t>
                      </a:r>
                      <a:endPar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Q</a:t>
                      </a:r>
                      <a:r>
                        <a:rPr kumimoji="1" lang="en-US" altLang="zh-CN" sz="2400" b="1" i="1"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n</a:t>
                      </a:r>
                      <a:r>
                        <a:rPr kumimoji="1" lang="en-US" altLang="zh-CN" sz="24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endPar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34557169"/>
                  </a:ext>
                </a:extLst>
              </a:tr>
              <a:tr h="446088">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 </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0509785"/>
                  </a:ext>
                </a:extLst>
              </a:tr>
              <a:tr h="444500">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40466098"/>
                  </a:ext>
                </a:extLst>
              </a:tr>
              <a:tr h="446088">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514494157"/>
                  </a:ext>
                </a:extLst>
              </a:tr>
              <a:tr h="444500">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zh-CN" altLang="en-US"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不确定</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89987038"/>
                  </a:ext>
                </a:extLst>
              </a:tr>
              <a:tr h="446088">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30475430"/>
                  </a:ext>
                </a:extLst>
              </a:tr>
              <a:tr h="444500">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41359160"/>
                  </a:ext>
                </a:extLst>
              </a:tr>
              <a:tr h="446088">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 pos="525621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 pos="525621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 pos="525621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 pos="525621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 pos="525621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 pos="525621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 pos="525621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 pos="525621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 pos="525621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 pos="5256213"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16461557"/>
                  </a:ext>
                </a:extLst>
              </a:tr>
              <a:tr h="444500">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zh-CN" altLang="en-US" sz="24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不确定</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06540081"/>
                  </a:ext>
                </a:extLst>
              </a:tr>
            </a:tbl>
          </a:graphicData>
        </a:graphic>
      </p:graphicFrame>
      <p:sp>
        <p:nvSpPr>
          <p:cNvPr id="478481" name="Rectangle 273"/>
          <p:cNvSpPr>
            <a:spLocks noChangeArrowheads="1"/>
          </p:cNvSpPr>
          <p:nvPr/>
        </p:nvSpPr>
        <p:spPr bwMode="auto">
          <a:xfrm>
            <a:off x="0" y="2693988"/>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endParaRPr kumimoji="1" lang="zh-CN" altLang="zh-CN" sz="2400" b="0">
              <a:latin typeface="Times New Roman" panose="02020603050405020304" pitchFamily="18" charset="0"/>
            </a:endParaRPr>
          </a:p>
        </p:txBody>
      </p:sp>
      <p:sp>
        <p:nvSpPr>
          <p:cNvPr id="478482" name="Rectangle 274"/>
          <p:cNvSpPr>
            <a:spLocks noChangeArrowheads="1"/>
          </p:cNvSpPr>
          <p:nvPr/>
        </p:nvSpPr>
        <p:spPr bwMode="auto">
          <a:xfrm>
            <a:off x="0" y="2922588"/>
            <a:ext cx="2794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r"/>
            <a:r>
              <a:rPr kumimoji="1" lang="en-US" altLang="zh-CN" sz="1000" b="0">
                <a:latin typeface="Times New Roman" panose="02020603050405020304" pitchFamily="18" charset="0"/>
                <a:cs typeface="Times New Roman" panose="02020603050405020304" pitchFamily="18" charset="0"/>
              </a:rPr>
              <a:t>   </a:t>
            </a:r>
            <a:endParaRPr kumimoji="1" lang="en-US" altLang="zh-CN" sz="2400" b="0">
              <a:latin typeface="Times New Roman" panose="02020603050405020304" pitchFamily="18" charset="0"/>
            </a:endParaRPr>
          </a:p>
        </p:txBody>
      </p:sp>
      <p:grpSp>
        <p:nvGrpSpPr>
          <p:cNvPr id="478487" name="Group 279"/>
          <p:cNvGrpSpPr>
            <a:grpSpLocks/>
          </p:cNvGrpSpPr>
          <p:nvPr/>
        </p:nvGrpSpPr>
        <p:grpSpPr bwMode="auto">
          <a:xfrm>
            <a:off x="5219700" y="1916113"/>
            <a:ext cx="2792413" cy="1033462"/>
            <a:chOff x="1746" y="2931"/>
            <a:chExt cx="1759" cy="651"/>
          </a:xfrm>
        </p:grpSpPr>
        <p:graphicFrame>
          <p:nvGraphicFramePr>
            <p:cNvPr id="478479" name="Object 271"/>
            <p:cNvGraphicFramePr>
              <a:graphicFrameLocks noChangeAspect="1"/>
            </p:cNvGraphicFramePr>
            <p:nvPr/>
          </p:nvGraphicFramePr>
          <p:xfrm>
            <a:off x="1837" y="2931"/>
            <a:ext cx="1410" cy="355"/>
          </p:xfrm>
          <a:graphic>
            <a:graphicData uri="http://schemas.openxmlformats.org/presentationml/2006/ole">
              <mc:AlternateContent xmlns:mc="http://schemas.openxmlformats.org/markup-compatibility/2006">
                <mc:Choice xmlns:v="urn:schemas-microsoft-com:vml" Requires="v">
                  <p:oleObj spid="_x0000_s46086" name="公式" r:id="rId3" imgW="901440" imgH="228600" progId="Equation.3">
                    <p:embed/>
                  </p:oleObj>
                </mc:Choice>
                <mc:Fallback>
                  <p:oleObj name="公式" r:id="rId3" imgW="901440" imgH="228600" progId="Equation.3">
                    <p:embed/>
                    <p:pic>
                      <p:nvPicPr>
                        <p:cNvPr id="478479" name="Object 27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7" y="2931"/>
                          <a:ext cx="1410" cy="35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78480" name="AutoShape 272"/>
            <p:cNvSpPr>
              <a:spLocks/>
            </p:cNvSpPr>
            <p:nvPr/>
          </p:nvSpPr>
          <p:spPr bwMode="auto">
            <a:xfrm>
              <a:off x="1746" y="3067"/>
              <a:ext cx="45" cy="408"/>
            </a:xfrm>
            <a:prstGeom prst="leftBrace">
              <a:avLst>
                <a:gd name="adj1" fmla="val 75556"/>
                <a:gd name="adj2" fmla="val 50000"/>
              </a:avLst>
            </a:prstGeom>
            <a:noFill/>
            <a:ln w="19050">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78486" name="Rectangle 278"/>
            <p:cNvSpPr>
              <a:spLocks noChangeArrowheads="1"/>
            </p:cNvSpPr>
            <p:nvPr/>
          </p:nvSpPr>
          <p:spPr bwMode="auto">
            <a:xfrm>
              <a:off x="1791" y="3294"/>
              <a:ext cx="171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2400" i="1">
                  <a:solidFill>
                    <a:srgbClr val="000066"/>
                  </a:solidFill>
                  <a:latin typeface="Times New Roman" panose="02020603050405020304" pitchFamily="18" charset="0"/>
                  <a:ea typeface="楷体_GB2312" pitchFamily="49" charset="-122"/>
                </a:rPr>
                <a:t>SR</a:t>
              </a:r>
              <a:r>
                <a:rPr kumimoji="1" lang="en-US" altLang="zh-CN" sz="2400">
                  <a:solidFill>
                    <a:srgbClr val="000066"/>
                  </a:solidFill>
                  <a:latin typeface="Times New Roman" panose="02020603050405020304" pitchFamily="18" charset="0"/>
                  <a:ea typeface="楷体_GB2312" pitchFamily="49" charset="-122"/>
                </a:rPr>
                <a:t>=0</a:t>
              </a:r>
              <a:r>
                <a:rPr kumimoji="1" lang="zh-CN" altLang="en-US" sz="2400">
                  <a:solidFill>
                    <a:srgbClr val="000066"/>
                  </a:solidFill>
                  <a:latin typeface="Times New Roman" panose="02020603050405020304" pitchFamily="18" charset="0"/>
                  <a:ea typeface="楷体_GB2312" pitchFamily="49" charset="-122"/>
                </a:rPr>
                <a:t>（约束条件）</a:t>
              </a:r>
            </a:p>
          </p:txBody>
        </p:sp>
      </p:grpSp>
      <p:sp>
        <p:nvSpPr>
          <p:cNvPr id="478491" name="Rectangle 283"/>
          <p:cNvSpPr>
            <a:spLocks noChangeArrowheads="1"/>
          </p:cNvSpPr>
          <p:nvPr/>
        </p:nvSpPr>
        <p:spPr bwMode="auto">
          <a:xfrm>
            <a:off x="0" y="29956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478490" name="Object 282"/>
          <p:cNvGraphicFramePr>
            <a:graphicFrameLocks noChangeAspect="1"/>
          </p:cNvGraphicFramePr>
          <p:nvPr/>
        </p:nvGraphicFramePr>
        <p:xfrm>
          <a:off x="4643438" y="3716338"/>
          <a:ext cx="4284662" cy="2520950"/>
        </p:xfrm>
        <a:graphic>
          <a:graphicData uri="http://schemas.openxmlformats.org/presentationml/2006/ole">
            <mc:AlternateContent xmlns:mc="http://schemas.openxmlformats.org/markup-compatibility/2006">
              <mc:Choice xmlns:v="urn:schemas-microsoft-com:vml" Requires="v">
                <p:oleObj spid="_x0000_s46087" name="图片" r:id="rId5" imgW="2743200" imgH="1286280" progId="Word.Picture.8">
                  <p:embed/>
                </p:oleObj>
              </mc:Choice>
              <mc:Fallback>
                <p:oleObj name="图片" r:id="rId5" imgW="2743200" imgH="1286280" progId="Word.Picture.8">
                  <p:embed/>
                  <p:pic>
                    <p:nvPicPr>
                      <p:cNvPr id="478490" name="Object 28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438" y="3716338"/>
                        <a:ext cx="4284662" cy="2520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3916856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78213"/>
                                        </p:tgtEl>
                                        <p:attrNameLst>
                                          <p:attrName>style.visibility</p:attrName>
                                        </p:attrNameLst>
                                      </p:cBhvr>
                                      <p:to>
                                        <p:strVal val="visible"/>
                                      </p:to>
                                    </p:set>
                                    <p:animEffect transition="in" filter="strips(downRight)">
                                      <p:cBhvr>
                                        <p:cTn id="7" dur="500"/>
                                        <p:tgtEl>
                                          <p:spTgt spid="4782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78489"/>
                                        </p:tgtEl>
                                        <p:attrNameLst>
                                          <p:attrName>style.visibility</p:attrName>
                                        </p:attrNameLst>
                                      </p:cBhvr>
                                      <p:to>
                                        <p:strVal val="visible"/>
                                      </p:to>
                                    </p:set>
                                    <p:animEffect transition="in" filter="wipe(up)">
                                      <p:cBhvr>
                                        <p:cTn id="12" dur="500"/>
                                        <p:tgtEl>
                                          <p:spTgt spid="47848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78240"/>
                                        </p:tgtEl>
                                        <p:attrNameLst>
                                          <p:attrName>style.visibility</p:attrName>
                                        </p:attrNameLst>
                                      </p:cBhvr>
                                      <p:to>
                                        <p:strVal val="visible"/>
                                      </p:to>
                                    </p:set>
                                    <p:animEffect transition="in" filter="strips(downRight)">
                                      <p:cBhvr>
                                        <p:cTn id="17" dur="500"/>
                                        <p:tgtEl>
                                          <p:spTgt spid="47824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478487"/>
                                        </p:tgtEl>
                                        <p:attrNameLst>
                                          <p:attrName>style.visibility</p:attrName>
                                        </p:attrNameLst>
                                      </p:cBhvr>
                                      <p:to>
                                        <p:strVal val="visible"/>
                                      </p:to>
                                    </p:set>
                                    <p:animEffect transition="in" filter="strips(downRight)">
                                      <p:cBhvr>
                                        <p:cTn id="22" dur="500"/>
                                        <p:tgtEl>
                                          <p:spTgt spid="47848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78243"/>
                                        </p:tgtEl>
                                        <p:attrNameLst>
                                          <p:attrName>style.visibility</p:attrName>
                                        </p:attrNameLst>
                                      </p:cBhvr>
                                      <p:to>
                                        <p:strVal val="visible"/>
                                      </p:to>
                                    </p:set>
                                    <p:animEffect transition="in" filter="strips(downRight)">
                                      <p:cBhvr>
                                        <p:cTn id="27" dur="500"/>
                                        <p:tgtEl>
                                          <p:spTgt spid="47824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478490"/>
                                        </p:tgtEl>
                                        <p:attrNameLst>
                                          <p:attrName>style.visibility</p:attrName>
                                        </p:attrNameLst>
                                      </p:cBhvr>
                                      <p:to>
                                        <p:strVal val="visible"/>
                                      </p:to>
                                    </p:set>
                                    <p:animEffect transition="in" filter="box(in)">
                                      <p:cBhvr>
                                        <p:cTn id="32" dur="500"/>
                                        <p:tgtEl>
                                          <p:spTgt spid="4784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8213" grpId="0"/>
      <p:bldP spid="478240" grpId="0"/>
      <p:bldP spid="47824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Rectangle 2"/>
          <p:cNvSpPr>
            <a:spLocks noChangeArrowheads="1"/>
          </p:cNvSpPr>
          <p:nvPr/>
        </p:nvSpPr>
        <p:spPr bwMode="auto">
          <a:xfrm>
            <a:off x="684213" y="476250"/>
            <a:ext cx="4932362" cy="55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26960" bIns="0" anchor="ctr">
            <a:spAutoFit/>
          </a:bodyPr>
          <a:lstStyle/>
          <a:p>
            <a:pPr algn="l"/>
            <a:r>
              <a:rPr lang="en-US" altLang="zh-CN" sz="2800">
                <a:solidFill>
                  <a:schemeClr val="accent2"/>
                </a:solidFill>
                <a:latin typeface="Times New Roman" panose="02020603050405020304" pitchFamily="18" charset="0"/>
                <a:ea typeface="楷体_GB2312" pitchFamily="49" charset="-122"/>
              </a:rPr>
              <a:t>5.5.5   </a:t>
            </a:r>
            <a:r>
              <a:rPr lang="en-US" altLang="zh-CN" sz="2800" i="1">
                <a:solidFill>
                  <a:schemeClr val="accent2"/>
                </a:solidFill>
                <a:latin typeface="Times New Roman" panose="02020603050405020304" pitchFamily="18" charset="0"/>
                <a:ea typeface="楷体_GB2312" pitchFamily="49" charset="-122"/>
              </a:rPr>
              <a:t>D</a:t>
            </a:r>
            <a:r>
              <a:rPr lang="zh-CN" altLang="en-US" sz="2800">
                <a:solidFill>
                  <a:schemeClr val="accent2"/>
                </a:solidFill>
                <a:latin typeface="Times New Roman" panose="02020603050405020304" pitchFamily="18" charset="0"/>
                <a:ea typeface="楷体_GB2312" pitchFamily="49" charset="-122"/>
              </a:rPr>
              <a:t>触发器功能的转换</a:t>
            </a:r>
            <a:endParaRPr lang="zh-CN" altLang="en-US" sz="2800">
              <a:solidFill>
                <a:schemeClr val="accent2"/>
              </a:solidFill>
              <a:latin typeface="Times New Roman" panose="02020603050405020304" pitchFamily="18" charset="0"/>
            </a:endParaRPr>
          </a:p>
        </p:txBody>
      </p:sp>
      <p:sp>
        <p:nvSpPr>
          <p:cNvPr id="450563" name="Rectangle 3"/>
          <p:cNvSpPr>
            <a:spLocks noChangeArrowheads="1"/>
          </p:cNvSpPr>
          <p:nvPr/>
        </p:nvSpPr>
        <p:spPr bwMode="auto">
          <a:xfrm>
            <a:off x="611188" y="1341438"/>
            <a:ext cx="4537075" cy="457200"/>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a:tabLst>
                <a:tab pos="504825" algn="l"/>
              </a:tabLst>
              <a:defRPr kumimoji="1" sz="2400">
                <a:solidFill>
                  <a:schemeClr val="tx1"/>
                </a:solidFill>
                <a:latin typeface="Times New Roman" panose="02020603050405020304" pitchFamily="18" charset="0"/>
                <a:ea typeface="宋体" panose="02010600030101010101" pitchFamily="2" charset="-122"/>
              </a:defRPr>
            </a:lvl1pPr>
            <a:lvl2pPr algn="l">
              <a:tabLst>
                <a:tab pos="504825" algn="l"/>
              </a:tabLst>
              <a:defRPr kumimoji="1" sz="2400">
                <a:solidFill>
                  <a:schemeClr val="tx1"/>
                </a:solidFill>
                <a:latin typeface="Times New Roman" panose="02020603050405020304" pitchFamily="18" charset="0"/>
                <a:ea typeface="宋体" panose="02010600030101010101" pitchFamily="2" charset="-122"/>
              </a:defRPr>
            </a:lvl2pPr>
            <a:lvl3pPr algn="l">
              <a:tabLst>
                <a:tab pos="504825" algn="l"/>
              </a:tabLst>
              <a:defRPr kumimoji="1" sz="2400">
                <a:solidFill>
                  <a:schemeClr val="tx1"/>
                </a:solidFill>
                <a:latin typeface="Times New Roman" panose="02020603050405020304" pitchFamily="18" charset="0"/>
                <a:ea typeface="宋体" panose="02010600030101010101" pitchFamily="2" charset="-122"/>
              </a:defRPr>
            </a:lvl3pPr>
            <a:lvl4pPr algn="l">
              <a:tabLst>
                <a:tab pos="504825" algn="l"/>
              </a:tabLst>
              <a:defRPr kumimoji="1" sz="2400">
                <a:solidFill>
                  <a:schemeClr val="tx1"/>
                </a:solidFill>
                <a:latin typeface="Times New Roman" panose="02020603050405020304" pitchFamily="18" charset="0"/>
                <a:ea typeface="宋体" panose="02010600030101010101" pitchFamily="2" charset="-122"/>
              </a:defRPr>
            </a:lvl4pPr>
            <a:lvl5pPr algn="l">
              <a:tabLst>
                <a:tab pos="504825"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04825"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04825"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04825"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04825" algn="l"/>
              </a:tabLst>
              <a:defRPr kumimoji="1" sz="2400">
                <a:solidFill>
                  <a:schemeClr val="tx1"/>
                </a:solidFill>
                <a:latin typeface="Times New Roman" panose="02020603050405020304" pitchFamily="18" charset="0"/>
                <a:ea typeface="宋体" panose="02010600030101010101" pitchFamily="2" charset="-122"/>
              </a:defRPr>
            </a:lvl9pPr>
          </a:lstStyle>
          <a:p>
            <a:pPr>
              <a:buFontTx/>
              <a:buAutoNum type="arabicPeriod"/>
            </a:pPr>
            <a:r>
              <a:rPr kumimoji="0" lang="en-US" altLang="zh-CN">
                <a:solidFill>
                  <a:srgbClr val="000066"/>
                </a:solidFill>
                <a:ea typeface="楷体_GB2312" pitchFamily="49" charset="-122"/>
              </a:rPr>
              <a:t> </a:t>
            </a:r>
            <a:r>
              <a:rPr kumimoji="0" lang="en-US" altLang="zh-CN" i="1">
                <a:solidFill>
                  <a:srgbClr val="000066"/>
                </a:solidFill>
                <a:ea typeface="楷体_GB2312" pitchFamily="49" charset="-122"/>
              </a:rPr>
              <a:t>D </a:t>
            </a:r>
            <a:r>
              <a:rPr kumimoji="0" lang="zh-CN" altLang="en-US">
                <a:solidFill>
                  <a:srgbClr val="000066"/>
                </a:solidFill>
                <a:ea typeface="楷体_GB2312" pitchFamily="49" charset="-122"/>
              </a:rPr>
              <a:t>触发器构成 </a:t>
            </a:r>
            <a:r>
              <a:rPr kumimoji="0" lang="en-US" altLang="zh-CN" i="1">
                <a:solidFill>
                  <a:srgbClr val="000066"/>
                </a:solidFill>
                <a:ea typeface="楷体_GB2312" pitchFamily="49" charset="-122"/>
              </a:rPr>
              <a:t>J K</a:t>
            </a:r>
            <a:r>
              <a:rPr kumimoji="0" lang="en-US" altLang="zh-CN">
                <a:solidFill>
                  <a:srgbClr val="000066"/>
                </a:solidFill>
                <a:ea typeface="楷体_GB2312" pitchFamily="49" charset="-122"/>
              </a:rPr>
              <a:t> </a:t>
            </a:r>
            <a:r>
              <a:rPr kumimoji="0" lang="zh-CN" altLang="en-US">
                <a:solidFill>
                  <a:srgbClr val="000066"/>
                </a:solidFill>
                <a:ea typeface="楷体_GB2312" pitchFamily="49" charset="-122"/>
              </a:rPr>
              <a:t>触发器</a:t>
            </a:r>
          </a:p>
        </p:txBody>
      </p:sp>
      <p:graphicFrame>
        <p:nvGraphicFramePr>
          <p:cNvPr id="450567" name="Object 7"/>
          <p:cNvGraphicFramePr>
            <a:graphicFrameLocks noChangeAspect="1"/>
          </p:cNvGraphicFramePr>
          <p:nvPr/>
        </p:nvGraphicFramePr>
        <p:xfrm>
          <a:off x="5788025" y="4311650"/>
          <a:ext cx="2824163" cy="608013"/>
        </p:xfrm>
        <a:graphic>
          <a:graphicData uri="http://schemas.openxmlformats.org/presentationml/2006/ole">
            <mc:AlternateContent xmlns:mc="http://schemas.openxmlformats.org/markup-compatibility/2006">
              <mc:Choice xmlns:v="urn:schemas-microsoft-com:vml" Requires="v">
                <p:oleObj spid="_x0000_s47114" name="公式" r:id="rId3" imgW="774360" imgH="228600" progId="Equation.3">
                  <p:embed/>
                </p:oleObj>
              </mc:Choice>
              <mc:Fallback>
                <p:oleObj name="公式" r:id="rId3" imgW="774360" imgH="228600" progId="Equation.3">
                  <p:embed/>
                  <p:pic>
                    <p:nvPicPr>
                      <p:cNvPr id="450567"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8025" y="4311650"/>
                        <a:ext cx="2824163" cy="6080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450585" name="Group 25"/>
          <p:cNvGrpSpPr>
            <a:grpSpLocks/>
          </p:cNvGrpSpPr>
          <p:nvPr/>
        </p:nvGrpSpPr>
        <p:grpSpPr bwMode="auto">
          <a:xfrm>
            <a:off x="684213" y="4149725"/>
            <a:ext cx="4967287" cy="2339975"/>
            <a:chOff x="748" y="2614"/>
            <a:chExt cx="2812" cy="1474"/>
          </a:xfrm>
        </p:grpSpPr>
        <p:graphicFrame>
          <p:nvGraphicFramePr>
            <p:cNvPr id="450564" name="Object 4"/>
            <p:cNvGraphicFramePr>
              <a:graphicFrameLocks noChangeAspect="1"/>
            </p:cNvGraphicFramePr>
            <p:nvPr/>
          </p:nvGraphicFramePr>
          <p:xfrm>
            <a:off x="748" y="2682"/>
            <a:ext cx="2812" cy="1353"/>
          </p:xfrm>
          <a:graphic>
            <a:graphicData uri="http://schemas.openxmlformats.org/presentationml/2006/ole">
              <mc:AlternateContent xmlns:mc="http://schemas.openxmlformats.org/markup-compatibility/2006">
                <mc:Choice xmlns:v="urn:schemas-microsoft-com:vml" Requires="v">
                  <p:oleObj spid="_x0000_s47115" name="图片" r:id="rId5" imgW="2362320" imgH="828720" progId="Word.Picture.8">
                    <p:embed/>
                  </p:oleObj>
                </mc:Choice>
                <mc:Fallback>
                  <p:oleObj name="图片" r:id="rId5" imgW="2362320" imgH="828720" progId="Word.Picture.8">
                    <p:embed/>
                    <p:pic>
                      <p:nvPicPr>
                        <p:cNvPr id="450564"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8" y="2682"/>
                          <a:ext cx="2812" cy="135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50578" name="AutoShape 18"/>
            <p:cNvSpPr>
              <a:spLocks noChangeArrowheads="1"/>
            </p:cNvSpPr>
            <p:nvPr/>
          </p:nvSpPr>
          <p:spPr bwMode="auto">
            <a:xfrm>
              <a:off x="1066" y="2614"/>
              <a:ext cx="1179" cy="1474"/>
            </a:xfrm>
            <a:prstGeom prst="roundRect">
              <a:avLst>
                <a:gd name="adj" fmla="val 16667"/>
              </a:avLst>
            </a:prstGeom>
            <a:noFill/>
            <a:ln w="28575" algn="ctr">
              <a:solidFill>
                <a:srgbClr val="CC3399"/>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zh-CN" sz="2400" b="0">
                <a:solidFill>
                  <a:srgbClr val="000066"/>
                </a:solidFill>
                <a:latin typeface="Tahoma" panose="020B0604030504040204" pitchFamily="34" charset="0"/>
                <a:ea typeface="楷体_GB2312" pitchFamily="49" charset="-122"/>
              </a:endParaRPr>
            </a:p>
          </p:txBody>
        </p:sp>
      </p:grpSp>
      <p:grpSp>
        <p:nvGrpSpPr>
          <p:cNvPr id="450583" name="Group 23"/>
          <p:cNvGrpSpPr>
            <a:grpSpLocks/>
          </p:cNvGrpSpPr>
          <p:nvPr/>
        </p:nvGrpSpPr>
        <p:grpSpPr bwMode="auto">
          <a:xfrm>
            <a:off x="684213" y="2060575"/>
            <a:ext cx="4103687" cy="1908175"/>
            <a:chOff x="431" y="1298"/>
            <a:chExt cx="2585" cy="1202"/>
          </a:xfrm>
        </p:grpSpPr>
        <p:graphicFrame>
          <p:nvGraphicFramePr>
            <p:cNvPr id="450568" name="Object 8"/>
            <p:cNvGraphicFramePr>
              <a:graphicFrameLocks noChangeAspect="1"/>
            </p:cNvGraphicFramePr>
            <p:nvPr/>
          </p:nvGraphicFramePr>
          <p:xfrm>
            <a:off x="1685" y="1609"/>
            <a:ext cx="1331" cy="781"/>
          </p:xfrm>
          <a:graphic>
            <a:graphicData uri="http://schemas.openxmlformats.org/presentationml/2006/ole">
              <mc:AlternateContent xmlns:mc="http://schemas.openxmlformats.org/markup-compatibility/2006">
                <mc:Choice xmlns:v="urn:schemas-microsoft-com:vml" Requires="v">
                  <p:oleObj spid="_x0000_s47116" name="图片" r:id="rId7" imgW="1171440" imgH="523800" progId="Word.Picture.8">
                    <p:embed/>
                  </p:oleObj>
                </mc:Choice>
                <mc:Fallback>
                  <p:oleObj name="图片" r:id="rId7" imgW="1171440" imgH="523800" progId="Word.Picture.8">
                    <p:embed/>
                    <p:pic>
                      <p:nvPicPr>
                        <p:cNvPr id="450568"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85" y="1609"/>
                          <a:ext cx="1331" cy="78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450569" name="Group 9"/>
            <p:cNvGrpSpPr>
              <a:grpSpLocks/>
            </p:cNvGrpSpPr>
            <p:nvPr/>
          </p:nvGrpSpPr>
          <p:grpSpPr bwMode="auto">
            <a:xfrm>
              <a:off x="994" y="1547"/>
              <a:ext cx="692" cy="829"/>
              <a:chOff x="589" y="1593"/>
              <a:chExt cx="635" cy="907"/>
            </a:xfrm>
          </p:grpSpPr>
          <p:sp>
            <p:nvSpPr>
              <p:cNvPr id="450570" name="Rectangle 10"/>
              <p:cNvSpPr>
                <a:spLocks noChangeArrowheads="1"/>
              </p:cNvSpPr>
              <p:nvPr/>
            </p:nvSpPr>
            <p:spPr bwMode="auto">
              <a:xfrm>
                <a:off x="654" y="1747"/>
                <a:ext cx="508" cy="574"/>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zh-CN" altLang="en-US" sz="2400">
                    <a:solidFill>
                      <a:srgbClr val="000066"/>
                    </a:solidFill>
                    <a:latin typeface="Times New Roman" panose="02020603050405020304" pitchFamily="18" charset="0"/>
                    <a:ea typeface="楷体_GB2312" pitchFamily="49" charset="-122"/>
                  </a:rPr>
                  <a:t>组合</a:t>
                </a:r>
              </a:p>
              <a:p>
                <a:r>
                  <a:rPr lang="zh-CN" altLang="en-US" sz="2400">
                    <a:solidFill>
                      <a:srgbClr val="000066"/>
                    </a:solidFill>
                    <a:latin typeface="Times New Roman" panose="02020603050405020304" pitchFamily="18" charset="0"/>
                    <a:ea typeface="楷体_GB2312" pitchFamily="49" charset="-122"/>
                  </a:rPr>
                  <a:t>电路</a:t>
                </a:r>
              </a:p>
            </p:txBody>
          </p:sp>
          <p:sp>
            <p:nvSpPr>
              <p:cNvPr id="450571" name="AutoShape 11"/>
              <p:cNvSpPr>
                <a:spLocks noChangeArrowheads="1"/>
              </p:cNvSpPr>
              <p:nvPr/>
            </p:nvSpPr>
            <p:spPr bwMode="auto">
              <a:xfrm>
                <a:off x="589" y="1593"/>
                <a:ext cx="635" cy="907"/>
              </a:xfrm>
              <a:prstGeom prst="roundRect">
                <a:avLst>
                  <a:gd name="adj" fmla="val 16667"/>
                </a:avLst>
              </a:prstGeom>
              <a:noFill/>
              <a:ln w="28575" algn="ctr">
                <a:solidFill>
                  <a:srgbClr val="CC3399"/>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zh-CN" sz="2400" b="0">
                  <a:solidFill>
                    <a:srgbClr val="000066"/>
                  </a:solidFill>
                  <a:latin typeface="Tahoma" panose="020B0604030504040204" pitchFamily="34" charset="0"/>
                  <a:ea typeface="楷体_GB2312" pitchFamily="49" charset="-122"/>
                </a:endParaRPr>
              </a:p>
            </p:txBody>
          </p:sp>
        </p:grpSp>
        <p:sp>
          <p:nvSpPr>
            <p:cNvPr id="450572" name="Rectangle 12"/>
            <p:cNvSpPr>
              <a:spLocks noChangeArrowheads="1"/>
            </p:cNvSpPr>
            <p:nvPr/>
          </p:nvSpPr>
          <p:spPr bwMode="auto">
            <a:xfrm>
              <a:off x="1707" y="1525"/>
              <a:ext cx="25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a:solidFill>
                    <a:srgbClr val="000066"/>
                  </a:solidFill>
                  <a:latin typeface="Times New Roman" panose="02020603050405020304" pitchFamily="18" charset="0"/>
                  <a:ea typeface="楷体_GB2312" pitchFamily="49" charset="-122"/>
                </a:rPr>
                <a:t>D</a:t>
              </a:r>
            </a:p>
          </p:txBody>
        </p:sp>
        <p:grpSp>
          <p:nvGrpSpPr>
            <p:cNvPr id="450573" name="Group 13"/>
            <p:cNvGrpSpPr>
              <a:grpSpLocks/>
            </p:cNvGrpSpPr>
            <p:nvPr/>
          </p:nvGrpSpPr>
          <p:grpSpPr bwMode="auto">
            <a:xfrm>
              <a:off x="431" y="1588"/>
              <a:ext cx="563" cy="724"/>
              <a:chOff x="0" y="1638"/>
              <a:chExt cx="590" cy="792"/>
            </a:xfrm>
          </p:grpSpPr>
          <p:sp>
            <p:nvSpPr>
              <p:cNvPr id="450574" name="Rectangle 14"/>
              <p:cNvSpPr>
                <a:spLocks noChangeArrowheads="1"/>
              </p:cNvSpPr>
              <p:nvPr/>
            </p:nvSpPr>
            <p:spPr bwMode="auto">
              <a:xfrm>
                <a:off x="0" y="2115"/>
                <a:ext cx="278" cy="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a:solidFill>
                      <a:srgbClr val="000066"/>
                    </a:solidFill>
                    <a:latin typeface="Times New Roman" panose="02020603050405020304" pitchFamily="18" charset="0"/>
                    <a:ea typeface="楷体_GB2312" pitchFamily="49" charset="-122"/>
                  </a:rPr>
                  <a:t>K</a:t>
                </a:r>
              </a:p>
            </p:txBody>
          </p:sp>
          <p:sp>
            <p:nvSpPr>
              <p:cNvPr id="450575" name="Rectangle 15"/>
              <p:cNvSpPr>
                <a:spLocks noChangeArrowheads="1"/>
              </p:cNvSpPr>
              <p:nvPr/>
            </p:nvSpPr>
            <p:spPr bwMode="auto">
              <a:xfrm>
                <a:off x="0" y="1638"/>
                <a:ext cx="222" cy="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a:solidFill>
                      <a:srgbClr val="000066"/>
                    </a:solidFill>
                    <a:latin typeface="Times New Roman" panose="02020603050405020304" pitchFamily="18" charset="0"/>
                    <a:ea typeface="楷体_GB2312" pitchFamily="49" charset="-122"/>
                  </a:rPr>
                  <a:t>J</a:t>
                </a:r>
              </a:p>
            </p:txBody>
          </p:sp>
          <p:sp>
            <p:nvSpPr>
              <p:cNvPr id="450576" name="Line 16"/>
              <p:cNvSpPr>
                <a:spLocks noChangeShapeType="1"/>
              </p:cNvSpPr>
              <p:nvPr/>
            </p:nvSpPr>
            <p:spPr bwMode="auto">
              <a:xfrm>
                <a:off x="181" y="1820"/>
                <a:ext cx="38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50577" name="Line 17"/>
              <p:cNvSpPr>
                <a:spLocks noChangeShapeType="1"/>
              </p:cNvSpPr>
              <p:nvPr/>
            </p:nvSpPr>
            <p:spPr bwMode="auto">
              <a:xfrm>
                <a:off x="204" y="2273"/>
                <a:ext cx="38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450579" name="AutoShape 19"/>
            <p:cNvSpPr>
              <a:spLocks noChangeArrowheads="1"/>
            </p:cNvSpPr>
            <p:nvPr/>
          </p:nvSpPr>
          <p:spPr bwMode="auto">
            <a:xfrm>
              <a:off x="907" y="1298"/>
              <a:ext cx="1665" cy="1202"/>
            </a:xfrm>
            <a:prstGeom prst="roundRect">
              <a:avLst>
                <a:gd name="adj" fmla="val 16667"/>
              </a:avLst>
            </a:prstGeom>
            <a:noFill/>
            <a:ln w="28575" algn="ctr">
              <a:solidFill>
                <a:srgbClr val="0000CC"/>
              </a:solidFill>
              <a:prstDash val="dash"/>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zh-CN" sz="2400" b="0">
                <a:solidFill>
                  <a:srgbClr val="000066"/>
                </a:solidFill>
                <a:latin typeface="Tahoma" panose="020B0604030504040204" pitchFamily="34" charset="0"/>
                <a:ea typeface="楷体_GB2312" pitchFamily="49" charset="-122"/>
              </a:endParaRPr>
            </a:p>
          </p:txBody>
        </p:sp>
      </p:grpSp>
      <p:grpSp>
        <p:nvGrpSpPr>
          <p:cNvPr id="450584" name="Group 24"/>
          <p:cNvGrpSpPr>
            <a:grpSpLocks/>
          </p:cNvGrpSpPr>
          <p:nvPr/>
        </p:nvGrpSpPr>
        <p:grpSpPr bwMode="auto">
          <a:xfrm>
            <a:off x="5435600" y="2060575"/>
            <a:ext cx="3348038" cy="1644650"/>
            <a:chOff x="3424" y="1298"/>
            <a:chExt cx="2109" cy="1036"/>
          </a:xfrm>
        </p:grpSpPr>
        <p:graphicFrame>
          <p:nvGraphicFramePr>
            <p:cNvPr id="450565" name="Object 5"/>
            <p:cNvGraphicFramePr>
              <a:graphicFrameLocks noChangeAspect="1"/>
            </p:cNvGraphicFramePr>
            <p:nvPr/>
          </p:nvGraphicFramePr>
          <p:xfrm>
            <a:off x="3424" y="1298"/>
            <a:ext cx="1973" cy="439"/>
          </p:xfrm>
          <a:graphic>
            <a:graphicData uri="http://schemas.openxmlformats.org/presentationml/2006/ole">
              <mc:AlternateContent xmlns:mc="http://schemas.openxmlformats.org/markup-compatibility/2006">
                <mc:Choice xmlns:v="urn:schemas-microsoft-com:vml" Requires="v">
                  <p:oleObj spid="_x0000_s47117" name="Equation" r:id="rId9" imgW="1143000" imgH="253800" progId="Equation.DSMT4">
                    <p:embed/>
                  </p:oleObj>
                </mc:Choice>
                <mc:Fallback>
                  <p:oleObj name="Equation" r:id="rId9" imgW="1143000" imgH="253800" progId="Equation.DSMT4">
                    <p:embed/>
                    <p:pic>
                      <p:nvPicPr>
                        <p:cNvPr id="450565"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24" y="1298"/>
                          <a:ext cx="1973" cy="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50566" name="Rectangle 6"/>
            <p:cNvSpPr>
              <a:spLocks noChangeArrowheads="1"/>
            </p:cNvSpPr>
            <p:nvPr/>
          </p:nvSpPr>
          <p:spPr bwMode="auto">
            <a:xfrm>
              <a:off x="3447" y="1948"/>
              <a:ext cx="11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2800" i="1">
                  <a:solidFill>
                    <a:srgbClr val="000066"/>
                  </a:solidFill>
                  <a:ea typeface="楷体_GB2312" pitchFamily="49" charset="-122"/>
                </a:rPr>
                <a:t>Q</a:t>
              </a:r>
              <a:r>
                <a:rPr kumimoji="0" lang="en-US" altLang="zh-CN" sz="2800" i="1" baseline="30000">
                  <a:solidFill>
                    <a:srgbClr val="000066"/>
                  </a:solidFill>
                  <a:ea typeface="楷体_GB2312" pitchFamily="49" charset="-122"/>
                </a:rPr>
                <a:t>n</a:t>
              </a:r>
              <a:r>
                <a:rPr kumimoji="0" lang="en-US" altLang="zh-CN" sz="2800" baseline="30000">
                  <a:solidFill>
                    <a:srgbClr val="000066"/>
                  </a:solidFill>
                  <a:ea typeface="楷体_GB2312" pitchFamily="49" charset="-122"/>
                </a:rPr>
                <a:t>+1</a:t>
              </a:r>
              <a:r>
                <a:rPr kumimoji="0" lang="en-US" altLang="zh-CN" sz="2800">
                  <a:solidFill>
                    <a:srgbClr val="000066"/>
                  </a:solidFill>
                  <a:ea typeface="楷体_GB2312" pitchFamily="49" charset="-122"/>
                </a:rPr>
                <a:t> = </a:t>
              </a:r>
              <a:r>
                <a:rPr kumimoji="0" lang="en-US" altLang="zh-CN" sz="2800" i="1">
                  <a:solidFill>
                    <a:srgbClr val="000066"/>
                  </a:solidFill>
                  <a:ea typeface="楷体_GB2312" pitchFamily="49" charset="-122"/>
                </a:rPr>
                <a:t>D</a:t>
              </a:r>
              <a:r>
                <a:rPr kumimoji="0" lang="en-US" altLang="zh-CN" b="0">
                  <a:latin typeface="Tahoma" panose="020B0604030504040204" pitchFamily="34" charset="0"/>
                  <a:ea typeface="楷体_GB2312" pitchFamily="49" charset="-122"/>
                </a:rPr>
                <a:t>	 </a:t>
              </a:r>
            </a:p>
          </p:txBody>
        </p:sp>
        <p:sp>
          <p:nvSpPr>
            <p:cNvPr id="450580" name="AutoShape 20"/>
            <p:cNvSpPr>
              <a:spLocks noChangeArrowheads="1"/>
            </p:cNvSpPr>
            <p:nvPr/>
          </p:nvSpPr>
          <p:spPr bwMode="auto">
            <a:xfrm>
              <a:off x="3424" y="1336"/>
              <a:ext cx="544" cy="998"/>
            </a:xfrm>
            <a:prstGeom prst="roundRect">
              <a:avLst>
                <a:gd name="adj" fmla="val 16667"/>
              </a:avLst>
            </a:prstGeom>
            <a:noFill/>
            <a:ln w="28575" algn="ctr">
              <a:solidFill>
                <a:srgbClr val="0000CC"/>
              </a:solidFill>
              <a:prstDash val="dash"/>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zh-CN" sz="2400" b="0">
                <a:solidFill>
                  <a:srgbClr val="000066"/>
                </a:solidFill>
                <a:latin typeface="Tahoma" panose="020B0604030504040204" pitchFamily="34" charset="0"/>
                <a:ea typeface="楷体_GB2312" pitchFamily="49" charset="-122"/>
              </a:endParaRPr>
            </a:p>
          </p:txBody>
        </p:sp>
        <p:sp>
          <p:nvSpPr>
            <p:cNvPr id="450581" name="AutoShape 21"/>
            <p:cNvSpPr>
              <a:spLocks noChangeArrowheads="1"/>
            </p:cNvSpPr>
            <p:nvPr/>
          </p:nvSpPr>
          <p:spPr bwMode="auto">
            <a:xfrm>
              <a:off x="4127" y="1336"/>
              <a:ext cx="1406" cy="998"/>
            </a:xfrm>
            <a:prstGeom prst="roundRect">
              <a:avLst>
                <a:gd name="adj" fmla="val 16667"/>
              </a:avLst>
            </a:prstGeom>
            <a:noFill/>
            <a:ln w="28575" algn="ctr">
              <a:solidFill>
                <a:srgbClr val="0000CC"/>
              </a:solidFill>
              <a:prstDash val="dash"/>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zh-CN" sz="2400" b="0">
                <a:solidFill>
                  <a:srgbClr val="000066"/>
                </a:solidFill>
                <a:latin typeface="Tahoma" panose="020B0604030504040204" pitchFamily="34" charset="0"/>
                <a:ea typeface="楷体_GB2312" pitchFamily="49" charset="-122"/>
              </a:endParaRPr>
            </a:p>
          </p:txBody>
        </p:sp>
      </p:grpSp>
    </p:spTree>
    <p:extLst>
      <p:ext uri="{BB962C8B-B14F-4D97-AF65-F5344CB8AC3E}">
        <p14:creationId xmlns:p14="http://schemas.microsoft.com/office/powerpoint/2010/main" val="9363839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50583"/>
                                        </p:tgtEl>
                                        <p:attrNameLst>
                                          <p:attrName>style.visibility</p:attrName>
                                        </p:attrNameLst>
                                      </p:cBhvr>
                                      <p:to>
                                        <p:strVal val="visible"/>
                                      </p:to>
                                    </p:set>
                                    <p:animEffect transition="in" filter="wipe(left)">
                                      <p:cBhvr>
                                        <p:cTn id="7" dur="500"/>
                                        <p:tgtEl>
                                          <p:spTgt spid="45058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450584"/>
                                        </p:tgtEl>
                                        <p:attrNameLst>
                                          <p:attrName>style.visibility</p:attrName>
                                        </p:attrNameLst>
                                      </p:cBhvr>
                                      <p:to>
                                        <p:strVal val="visible"/>
                                      </p:to>
                                    </p:set>
                                    <p:animEffect transition="in" filter="box(in)">
                                      <p:cBhvr>
                                        <p:cTn id="12" dur="500"/>
                                        <p:tgtEl>
                                          <p:spTgt spid="45058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450567"/>
                                        </p:tgtEl>
                                        <p:attrNameLst>
                                          <p:attrName>style.visibility</p:attrName>
                                        </p:attrNameLst>
                                      </p:cBhvr>
                                      <p:to>
                                        <p:strVal val="visible"/>
                                      </p:to>
                                    </p:set>
                                    <p:animEffect transition="in" filter="strips(downRight)">
                                      <p:cBhvr>
                                        <p:cTn id="17" dur="500"/>
                                        <p:tgtEl>
                                          <p:spTgt spid="45056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450585"/>
                                        </p:tgtEl>
                                        <p:attrNameLst>
                                          <p:attrName>style.visibility</p:attrName>
                                        </p:attrNameLst>
                                      </p:cBhvr>
                                      <p:to>
                                        <p:strVal val="visible"/>
                                      </p:to>
                                    </p:set>
                                    <p:animEffect transition="in" filter="box(in)">
                                      <p:cBhvr>
                                        <p:cTn id="22" dur="500"/>
                                        <p:tgtEl>
                                          <p:spTgt spid="4505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Rectangle 2"/>
          <p:cNvSpPr>
            <a:spLocks noChangeArrowheads="1"/>
          </p:cNvSpPr>
          <p:nvPr/>
        </p:nvSpPr>
        <p:spPr bwMode="auto">
          <a:xfrm>
            <a:off x="900113" y="549275"/>
            <a:ext cx="35925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a:tabLst>
                <a:tab pos="504825" algn="l"/>
              </a:tabLst>
              <a:defRPr kumimoji="1" sz="2400">
                <a:solidFill>
                  <a:schemeClr val="tx1"/>
                </a:solidFill>
                <a:latin typeface="Times New Roman" panose="02020603050405020304" pitchFamily="18" charset="0"/>
                <a:ea typeface="宋体" panose="02010600030101010101" pitchFamily="2" charset="-122"/>
              </a:defRPr>
            </a:lvl1pPr>
            <a:lvl2pPr algn="l">
              <a:tabLst>
                <a:tab pos="504825" algn="l"/>
              </a:tabLst>
              <a:defRPr kumimoji="1" sz="2400">
                <a:solidFill>
                  <a:schemeClr val="tx1"/>
                </a:solidFill>
                <a:latin typeface="Times New Roman" panose="02020603050405020304" pitchFamily="18" charset="0"/>
                <a:ea typeface="宋体" panose="02010600030101010101" pitchFamily="2" charset="-122"/>
              </a:defRPr>
            </a:lvl2pPr>
            <a:lvl3pPr algn="l">
              <a:tabLst>
                <a:tab pos="504825" algn="l"/>
              </a:tabLst>
              <a:defRPr kumimoji="1" sz="2400">
                <a:solidFill>
                  <a:schemeClr val="tx1"/>
                </a:solidFill>
                <a:latin typeface="Times New Roman" panose="02020603050405020304" pitchFamily="18" charset="0"/>
                <a:ea typeface="宋体" panose="02010600030101010101" pitchFamily="2" charset="-122"/>
              </a:defRPr>
            </a:lvl3pPr>
            <a:lvl4pPr algn="l">
              <a:tabLst>
                <a:tab pos="504825" algn="l"/>
              </a:tabLst>
              <a:defRPr kumimoji="1" sz="2400">
                <a:solidFill>
                  <a:schemeClr val="tx1"/>
                </a:solidFill>
                <a:latin typeface="Times New Roman" panose="02020603050405020304" pitchFamily="18" charset="0"/>
                <a:ea typeface="宋体" panose="02010600030101010101" pitchFamily="2" charset="-122"/>
              </a:defRPr>
            </a:lvl4pPr>
            <a:lvl5pPr algn="l">
              <a:tabLst>
                <a:tab pos="504825"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04825"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04825"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04825"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04825" algn="l"/>
              </a:tabLs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a:solidFill>
                  <a:srgbClr val="000066"/>
                </a:solidFill>
                <a:ea typeface="楷体_GB2312" pitchFamily="49" charset="-122"/>
              </a:rPr>
              <a:t>2. D </a:t>
            </a:r>
            <a:r>
              <a:rPr kumimoji="0" lang="zh-CN" altLang="en-US">
                <a:solidFill>
                  <a:srgbClr val="000066"/>
                </a:solidFill>
                <a:ea typeface="楷体_GB2312" pitchFamily="49" charset="-122"/>
              </a:rPr>
              <a:t>触发器构成 </a:t>
            </a:r>
            <a:r>
              <a:rPr kumimoji="0" lang="en-US" altLang="zh-CN">
                <a:solidFill>
                  <a:srgbClr val="000066"/>
                </a:solidFill>
                <a:ea typeface="楷体_GB2312" pitchFamily="49" charset="-122"/>
              </a:rPr>
              <a:t>T </a:t>
            </a:r>
            <a:r>
              <a:rPr kumimoji="0" lang="zh-CN" altLang="en-US">
                <a:solidFill>
                  <a:srgbClr val="000066"/>
                </a:solidFill>
                <a:ea typeface="楷体_GB2312" pitchFamily="49" charset="-122"/>
              </a:rPr>
              <a:t>触发器</a:t>
            </a:r>
          </a:p>
        </p:txBody>
      </p:sp>
      <p:graphicFrame>
        <p:nvGraphicFramePr>
          <p:cNvPr id="451587" name="Object 3"/>
          <p:cNvGraphicFramePr>
            <a:graphicFrameLocks noChangeAspect="1"/>
          </p:cNvGraphicFramePr>
          <p:nvPr/>
        </p:nvGraphicFramePr>
        <p:xfrm>
          <a:off x="5148263" y="3573463"/>
          <a:ext cx="3640137" cy="685800"/>
        </p:xfrm>
        <a:graphic>
          <a:graphicData uri="http://schemas.openxmlformats.org/presentationml/2006/ole">
            <mc:AlternateContent xmlns:mc="http://schemas.openxmlformats.org/markup-compatibility/2006">
              <mc:Choice xmlns:v="urn:schemas-microsoft-com:vml" Requires="v">
                <p:oleObj spid="_x0000_s48140" name="公式" r:id="rId3" imgW="1206360" imgH="228600" progId="Equation.3">
                  <p:embed/>
                </p:oleObj>
              </mc:Choice>
              <mc:Fallback>
                <p:oleObj name="公式" r:id="rId3" imgW="1206360" imgH="228600" progId="Equation.3">
                  <p:embed/>
                  <p:pic>
                    <p:nvPicPr>
                      <p:cNvPr id="451587"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8263" y="3573463"/>
                        <a:ext cx="3640137"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451605" name="Group 21"/>
          <p:cNvGrpSpPr>
            <a:grpSpLocks/>
          </p:cNvGrpSpPr>
          <p:nvPr/>
        </p:nvGrpSpPr>
        <p:grpSpPr bwMode="auto">
          <a:xfrm>
            <a:off x="5580063" y="1700213"/>
            <a:ext cx="2852737" cy="1557337"/>
            <a:chOff x="3534" y="1275"/>
            <a:chExt cx="1797" cy="981"/>
          </a:xfrm>
        </p:grpSpPr>
        <p:sp>
          <p:nvSpPr>
            <p:cNvPr id="451596" name="Rectangle 12"/>
            <p:cNvSpPr>
              <a:spLocks noChangeArrowheads="1"/>
            </p:cNvSpPr>
            <p:nvPr/>
          </p:nvSpPr>
          <p:spPr bwMode="auto">
            <a:xfrm>
              <a:off x="3538" y="1275"/>
              <a:ext cx="11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2800" i="1">
                  <a:solidFill>
                    <a:srgbClr val="000066"/>
                  </a:solidFill>
                  <a:ea typeface="楷体_GB2312" pitchFamily="49" charset="-122"/>
                </a:rPr>
                <a:t>Q</a:t>
              </a:r>
              <a:r>
                <a:rPr kumimoji="0" lang="en-US" altLang="zh-CN" sz="2800" i="1" baseline="30000">
                  <a:solidFill>
                    <a:srgbClr val="000066"/>
                  </a:solidFill>
                  <a:ea typeface="楷体_GB2312" pitchFamily="49" charset="-122"/>
                </a:rPr>
                <a:t>n</a:t>
              </a:r>
              <a:r>
                <a:rPr kumimoji="0" lang="en-US" altLang="zh-CN" sz="2800" baseline="30000">
                  <a:solidFill>
                    <a:srgbClr val="000066"/>
                  </a:solidFill>
                  <a:ea typeface="楷体_GB2312" pitchFamily="49" charset="-122"/>
                </a:rPr>
                <a:t>+1</a:t>
              </a:r>
              <a:r>
                <a:rPr kumimoji="0" lang="en-US" altLang="zh-CN" sz="2800">
                  <a:solidFill>
                    <a:srgbClr val="000066"/>
                  </a:solidFill>
                  <a:ea typeface="楷体_GB2312" pitchFamily="49" charset="-122"/>
                </a:rPr>
                <a:t> = </a:t>
              </a:r>
              <a:r>
                <a:rPr kumimoji="0" lang="en-US" altLang="zh-CN" sz="2800" i="1">
                  <a:solidFill>
                    <a:srgbClr val="000066"/>
                  </a:solidFill>
                  <a:ea typeface="楷体_GB2312" pitchFamily="49" charset="-122"/>
                </a:rPr>
                <a:t>D</a:t>
              </a:r>
              <a:r>
                <a:rPr kumimoji="0" lang="en-US" altLang="zh-CN" b="0">
                  <a:latin typeface="Tahoma" panose="020B0604030504040204" pitchFamily="34" charset="0"/>
                  <a:ea typeface="楷体_GB2312" pitchFamily="49" charset="-122"/>
                </a:rPr>
                <a:t>	 </a:t>
              </a:r>
            </a:p>
          </p:txBody>
        </p:sp>
        <p:graphicFrame>
          <p:nvGraphicFramePr>
            <p:cNvPr id="451597" name="Object 13"/>
            <p:cNvGraphicFramePr>
              <a:graphicFrameLocks noChangeAspect="1"/>
            </p:cNvGraphicFramePr>
            <p:nvPr/>
          </p:nvGraphicFramePr>
          <p:xfrm>
            <a:off x="3534" y="1830"/>
            <a:ext cx="1797" cy="426"/>
          </p:xfrm>
          <a:graphic>
            <a:graphicData uri="http://schemas.openxmlformats.org/presentationml/2006/ole">
              <mc:AlternateContent xmlns:mc="http://schemas.openxmlformats.org/markup-compatibility/2006">
                <mc:Choice xmlns:v="urn:schemas-microsoft-com:vml" Requires="v">
                  <p:oleObj spid="_x0000_s48141" name="公式" r:id="rId5" imgW="1079280" imgH="253800" progId="Equation.3">
                    <p:embed/>
                  </p:oleObj>
                </mc:Choice>
                <mc:Fallback>
                  <p:oleObj name="公式" r:id="rId5" imgW="1079280" imgH="253800" progId="Equation.3">
                    <p:embed/>
                    <p:pic>
                      <p:nvPicPr>
                        <p:cNvPr id="451597" name="Object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34" y="1830"/>
                          <a:ext cx="1797" cy="42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aphicFrame>
        <p:nvGraphicFramePr>
          <p:cNvPr id="451598" name="Object 14"/>
          <p:cNvGraphicFramePr>
            <a:graphicFrameLocks noChangeAspect="1"/>
          </p:cNvGraphicFramePr>
          <p:nvPr/>
        </p:nvGraphicFramePr>
        <p:xfrm>
          <a:off x="611188" y="4724400"/>
          <a:ext cx="4073525" cy="1619250"/>
        </p:xfrm>
        <a:graphic>
          <a:graphicData uri="http://schemas.openxmlformats.org/presentationml/2006/ole">
            <mc:AlternateContent xmlns:mc="http://schemas.openxmlformats.org/markup-compatibility/2006">
              <mc:Choice xmlns:v="urn:schemas-microsoft-com:vml" Requires="v">
                <p:oleObj spid="_x0000_s48142" name="图片" r:id="rId7" imgW="1486080" imgH="590400" progId="Word.Picture.8">
                  <p:embed/>
                </p:oleObj>
              </mc:Choice>
              <mc:Fallback>
                <p:oleObj name="图片" r:id="rId7" imgW="1486080" imgH="590400" progId="Word.Picture.8">
                  <p:embed/>
                  <p:pic>
                    <p:nvPicPr>
                      <p:cNvPr id="451598" name="Object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1188" y="4724400"/>
                        <a:ext cx="4073525" cy="1619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51599" name="Object 15"/>
          <p:cNvGraphicFramePr>
            <a:graphicFrameLocks noChangeAspect="1"/>
          </p:cNvGraphicFramePr>
          <p:nvPr/>
        </p:nvGraphicFramePr>
        <p:xfrm>
          <a:off x="5148263" y="4652963"/>
          <a:ext cx="3816350" cy="1443037"/>
        </p:xfrm>
        <a:graphic>
          <a:graphicData uri="http://schemas.openxmlformats.org/presentationml/2006/ole">
            <mc:AlternateContent xmlns:mc="http://schemas.openxmlformats.org/markup-compatibility/2006">
              <mc:Choice xmlns:v="urn:schemas-microsoft-com:vml" Requires="v">
                <p:oleObj spid="_x0000_s48143" name="图片" r:id="rId9" imgW="1486080" imgH="561960" progId="Word.Picture.8">
                  <p:embed/>
                </p:oleObj>
              </mc:Choice>
              <mc:Fallback>
                <p:oleObj name="图片" r:id="rId9" imgW="1486080" imgH="561960" progId="Word.Picture.8">
                  <p:embed/>
                  <p:pic>
                    <p:nvPicPr>
                      <p:cNvPr id="451599" name="Object 1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48263" y="4652963"/>
                        <a:ext cx="3816350" cy="14430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51600" name="Rectangle 16"/>
          <p:cNvSpPr>
            <a:spLocks noChangeArrowheads="1"/>
          </p:cNvSpPr>
          <p:nvPr/>
        </p:nvSpPr>
        <p:spPr bwMode="auto">
          <a:xfrm>
            <a:off x="0" y="26193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a:tabLst>
                <a:tab pos="266700" algn="r"/>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266700" algn="r"/>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266700" algn="r"/>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266700" algn="r"/>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266700" algn="r"/>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66700" algn="r"/>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66700" algn="r"/>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66700" algn="r"/>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66700" algn="r"/>
                <a:tab pos="5256213" algn="r"/>
              </a:tabLst>
              <a:defRPr kumimoji="1" sz="2400">
                <a:solidFill>
                  <a:schemeClr val="tx1"/>
                </a:solidFill>
                <a:latin typeface="Times New Roman" panose="02020603050405020304" pitchFamily="18" charset="0"/>
                <a:ea typeface="宋体" panose="02010600030101010101" pitchFamily="2" charset="-122"/>
              </a:defRPr>
            </a:lvl9pPr>
          </a:lstStyle>
          <a:p>
            <a:endParaRPr kumimoji="0" lang="zh-CN" altLang="zh-CN" sz="1800" b="0">
              <a:latin typeface="Arial" panose="020B0604020202020204" pitchFamily="34" charset="0"/>
            </a:endParaRPr>
          </a:p>
        </p:txBody>
      </p:sp>
      <p:grpSp>
        <p:nvGrpSpPr>
          <p:cNvPr id="451604" name="Group 20"/>
          <p:cNvGrpSpPr>
            <a:grpSpLocks/>
          </p:cNvGrpSpPr>
          <p:nvPr/>
        </p:nvGrpSpPr>
        <p:grpSpPr bwMode="auto">
          <a:xfrm>
            <a:off x="0" y="1916113"/>
            <a:ext cx="4841875" cy="2322512"/>
            <a:chOff x="0" y="1207"/>
            <a:chExt cx="3050" cy="1463"/>
          </a:xfrm>
        </p:grpSpPr>
        <p:graphicFrame>
          <p:nvGraphicFramePr>
            <p:cNvPr id="451588" name="Object 4"/>
            <p:cNvGraphicFramePr>
              <a:graphicFrameLocks noChangeAspect="1"/>
            </p:cNvGraphicFramePr>
            <p:nvPr/>
          </p:nvGraphicFramePr>
          <p:xfrm>
            <a:off x="1655" y="1434"/>
            <a:ext cx="1395" cy="855"/>
          </p:xfrm>
          <a:graphic>
            <a:graphicData uri="http://schemas.openxmlformats.org/presentationml/2006/ole">
              <mc:AlternateContent xmlns:mc="http://schemas.openxmlformats.org/markup-compatibility/2006">
                <mc:Choice xmlns:v="urn:schemas-microsoft-com:vml" Requires="v">
                  <p:oleObj spid="_x0000_s48144" name="图片" r:id="rId11" imgW="1171440" imgH="523800" progId="Word.Picture.8">
                    <p:embed/>
                  </p:oleObj>
                </mc:Choice>
                <mc:Fallback>
                  <p:oleObj name="图片" r:id="rId11" imgW="1171440" imgH="523800" progId="Word.Picture.8">
                    <p:embed/>
                    <p:pic>
                      <p:nvPicPr>
                        <p:cNvPr id="451588" name="Object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55" y="1434"/>
                          <a:ext cx="1395" cy="85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451589" name="Group 5"/>
            <p:cNvGrpSpPr>
              <a:grpSpLocks/>
            </p:cNvGrpSpPr>
            <p:nvPr/>
          </p:nvGrpSpPr>
          <p:grpSpPr bwMode="auto">
            <a:xfrm>
              <a:off x="884" y="1366"/>
              <a:ext cx="771" cy="907"/>
              <a:chOff x="589" y="1593"/>
              <a:chExt cx="635" cy="907"/>
            </a:xfrm>
          </p:grpSpPr>
          <p:sp>
            <p:nvSpPr>
              <p:cNvPr id="451590" name="Rectangle 6"/>
              <p:cNvSpPr>
                <a:spLocks noChangeArrowheads="1"/>
              </p:cNvSpPr>
              <p:nvPr/>
            </p:nvSpPr>
            <p:spPr bwMode="auto">
              <a:xfrm>
                <a:off x="698" y="1771"/>
                <a:ext cx="418" cy="524"/>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a:solidFill>
                      <a:srgbClr val="000066"/>
                    </a:solidFill>
                    <a:latin typeface="Times New Roman" panose="02020603050405020304" pitchFamily="18" charset="0"/>
                    <a:ea typeface="楷体_GB2312" pitchFamily="49" charset="-122"/>
                  </a:rPr>
                  <a:t>组合</a:t>
                </a:r>
              </a:p>
              <a:p>
                <a:r>
                  <a:rPr lang="zh-CN" altLang="en-US" sz="2400">
                    <a:solidFill>
                      <a:srgbClr val="000066"/>
                    </a:solidFill>
                    <a:latin typeface="Times New Roman" panose="02020603050405020304" pitchFamily="18" charset="0"/>
                    <a:ea typeface="楷体_GB2312" pitchFamily="49" charset="-122"/>
                  </a:rPr>
                  <a:t>电路</a:t>
                </a:r>
              </a:p>
            </p:txBody>
          </p:sp>
          <p:sp>
            <p:nvSpPr>
              <p:cNvPr id="451591" name="AutoShape 7"/>
              <p:cNvSpPr>
                <a:spLocks noChangeArrowheads="1"/>
              </p:cNvSpPr>
              <p:nvPr/>
            </p:nvSpPr>
            <p:spPr bwMode="auto">
              <a:xfrm>
                <a:off x="589" y="1593"/>
                <a:ext cx="635" cy="907"/>
              </a:xfrm>
              <a:prstGeom prst="roundRect">
                <a:avLst>
                  <a:gd name="adj" fmla="val 16667"/>
                </a:avLst>
              </a:prstGeom>
              <a:noFill/>
              <a:ln w="28575" algn="ctr">
                <a:solidFill>
                  <a:srgbClr val="CC3399"/>
                </a:solidFill>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zh-CN" sz="2400" b="0">
                  <a:solidFill>
                    <a:srgbClr val="000066"/>
                  </a:solidFill>
                  <a:latin typeface="Tahoma" panose="020B0604030504040204" pitchFamily="34" charset="0"/>
                  <a:ea typeface="楷体_GB2312" pitchFamily="49" charset="-122"/>
                </a:endParaRPr>
              </a:p>
            </p:txBody>
          </p:sp>
        </p:grpSp>
        <p:sp>
          <p:nvSpPr>
            <p:cNvPr id="451592" name="Rectangle 8"/>
            <p:cNvSpPr>
              <a:spLocks noChangeArrowheads="1"/>
            </p:cNvSpPr>
            <p:nvPr/>
          </p:nvSpPr>
          <p:spPr bwMode="auto">
            <a:xfrm>
              <a:off x="1678" y="1411"/>
              <a:ext cx="25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a:solidFill>
                    <a:srgbClr val="000066"/>
                  </a:solidFill>
                  <a:latin typeface="Times New Roman" panose="02020603050405020304" pitchFamily="18" charset="0"/>
                  <a:ea typeface="楷体_GB2312" pitchFamily="49" charset="-122"/>
                </a:rPr>
                <a:t>D</a:t>
              </a:r>
            </a:p>
          </p:txBody>
        </p:sp>
        <p:grpSp>
          <p:nvGrpSpPr>
            <p:cNvPr id="451593" name="Group 9"/>
            <p:cNvGrpSpPr>
              <a:grpSpLocks/>
            </p:cNvGrpSpPr>
            <p:nvPr/>
          </p:nvGrpSpPr>
          <p:grpSpPr bwMode="auto">
            <a:xfrm>
              <a:off x="295" y="1411"/>
              <a:ext cx="567" cy="288"/>
              <a:chOff x="431" y="1638"/>
              <a:chExt cx="567" cy="288"/>
            </a:xfrm>
          </p:grpSpPr>
          <p:sp>
            <p:nvSpPr>
              <p:cNvPr id="451594" name="Rectangle 10"/>
              <p:cNvSpPr>
                <a:spLocks noChangeArrowheads="1"/>
              </p:cNvSpPr>
              <p:nvPr/>
            </p:nvSpPr>
            <p:spPr bwMode="auto">
              <a:xfrm>
                <a:off x="431" y="1638"/>
                <a:ext cx="24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a:solidFill>
                      <a:srgbClr val="000066"/>
                    </a:solidFill>
                    <a:latin typeface="Times New Roman" panose="02020603050405020304" pitchFamily="18" charset="0"/>
                    <a:ea typeface="楷体_GB2312" pitchFamily="49" charset="-122"/>
                  </a:rPr>
                  <a:t>T</a:t>
                </a:r>
              </a:p>
            </p:txBody>
          </p:sp>
          <p:sp>
            <p:nvSpPr>
              <p:cNvPr id="451595" name="Line 11"/>
              <p:cNvSpPr>
                <a:spLocks noChangeShapeType="1"/>
              </p:cNvSpPr>
              <p:nvPr/>
            </p:nvSpPr>
            <p:spPr bwMode="auto">
              <a:xfrm>
                <a:off x="612" y="1820"/>
                <a:ext cx="38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451601" name="Rectangle 17"/>
            <p:cNvSpPr>
              <a:spLocks noChangeArrowheads="1"/>
            </p:cNvSpPr>
            <p:nvPr/>
          </p:nvSpPr>
          <p:spPr bwMode="auto">
            <a:xfrm>
              <a:off x="0" y="2004"/>
              <a:ext cx="256"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en-US" altLang="zh-CN" sz="1000" b="0">
                  <a:latin typeface="Times New Roman" panose="02020603050405020304" pitchFamily="18" charset="0"/>
                  <a:cs typeface="Times New Roman" panose="02020603050405020304" pitchFamily="18" charset="0"/>
                </a:rPr>
                <a:t>       </a:t>
              </a:r>
              <a:endParaRPr lang="en-US" altLang="zh-CN" b="0">
                <a:latin typeface="Arial" panose="020B0604020202020204" pitchFamily="34" charset="0"/>
              </a:endParaRPr>
            </a:p>
          </p:txBody>
        </p:sp>
        <p:sp>
          <p:nvSpPr>
            <p:cNvPr id="451602" name="Rectangle 18"/>
            <p:cNvSpPr>
              <a:spLocks noChangeArrowheads="1"/>
            </p:cNvSpPr>
            <p:nvPr/>
          </p:nvSpPr>
          <p:spPr bwMode="auto">
            <a:xfrm>
              <a:off x="0" y="2506"/>
              <a:ext cx="144"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en-US" altLang="zh-CN" sz="1100" b="0">
                  <a:latin typeface="Tahoma" panose="020B0604030504040204" pitchFamily="34" charset="0"/>
                  <a:ea typeface="楷体_GB2312" pitchFamily="49" charset="-122"/>
                </a:rPr>
                <a:t> </a:t>
              </a:r>
              <a:endParaRPr lang="en-US" altLang="zh-CN" b="0">
                <a:latin typeface="Arial" panose="020B0604020202020204" pitchFamily="34" charset="0"/>
              </a:endParaRPr>
            </a:p>
          </p:txBody>
        </p:sp>
        <p:sp>
          <p:nvSpPr>
            <p:cNvPr id="451603" name="AutoShape 19"/>
            <p:cNvSpPr>
              <a:spLocks noChangeArrowheads="1"/>
            </p:cNvSpPr>
            <p:nvPr/>
          </p:nvSpPr>
          <p:spPr bwMode="auto">
            <a:xfrm>
              <a:off x="839" y="1207"/>
              <a:ext cx="1746" cy="1315"/>
            </a:xfrm>
            <a:prstGeom prst="roundRect">
              <a:avLst>
                <a:gd name="adj" fmla="val 16667"/>
              </a:avLst>
            </a:prstGeom>
            <a:noFill/>
            <a:ln w="28575" algn="ctr">
              <a:solidFill>
                <a:srgbClr val="0000CC"/>
              </a:solidFill>
              <a:prstDash val="dash"/>
              <a:round/>
              <a:headEnd/>
              <a:tailEnd/>
            </a:ln>
            <a:effectLst/>
            <a:extLst>
              <a:ext uri="{909E8E84-426E-40DD-AFC4-6F175D3DCCD1}">
                <a14:hiddenFill xmlns:a14="http://schemas.microsoft.com/office/drawing/2010/main">
                  <a:solidFill>
                    <a:srgbClr val="0099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zh-CN" sz="2400" b="0">
                <a:solidFill>
                  <a:srgbClr val="000066"/>
                </a:solidFill>
                <a:latin typeface="Tahoma" panose="020B0604030504040204" pitchFamily="34" charset="0"/>
                <a:ea typeface="楷体_GB2312" pitchFamily="49" charset="-122"/>
              </a:endParaRPr>
            </a:p>
          </p:txBody>
        </p:sp>
      </p:grpSp>
    </p:spTree>
    <p:extLst>
      <p:ext uri="{BB962C8B-B14F-4D97-AF65-F5344CB8AC3E}">
        <p14:creationId xmlns:p14="http://schemas.microsoft.com/office/powerpoint/2010/main" val="14726376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451604"/>
                                        </p:tgtEl>
                                        <p:attrNameLst>
                                          <p:attrName>style.visibility</p:attrName>
                                        </p:attrNameLst>
                                      </p:cBhvr>
                                      <p:to>
                                        <p:strVal val="visible"/>
                                      </p:to>
                                    </p:set>
                                    <p:animEffect transition="in" filter="box(in)">
                                      <p:cBhvr>
                                        <p:cTn id="7" dur="500"/>
                                        <p:tgtEl>
                                          <p:spTgt spid="45160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51605"/>
                                        </p:tgtEl>
                                        <p:attrNameLst>
                                          <p:attrName>style.visibility</p:attrName>
                                        </p:attrNameLst>
                                      </p:cBhvr>
                                      <p:to>
                                        <p:strVal val="visible"/>
                                      </p:to>
                                    </p:set>
                                    <p:animEffect transition="in" filter="wipe(up)">
                                      <p:cBhvr>
                                        <p:cTn id="12" dur="500"/>
                                        <p:tgtEl>
                                          <p:spTgt spid="45160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451587"/>
                                        </p:tgtEl>
                                        <p:attrNameLst>
                                          <p:attrName>style.visibility</p:attrName>
                                        </p:attrNameLst>
                                      </p:cBhvr>
                                      <p:to>
                                        <p:strVal val="visible"/>
                                      </p:to>
                                    </p:set>
                                    <p:animEffect transition="in" filter="strips(downRight)">
                                      <p:cBhvr>
                                        <p:cTn id="17" dur="500"/>
                                        <p:tgtEl>
                                          <p:spTgt spid="45158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451598"/>
                                        </p:tgtEl>
                                        <p:attrNameLst>
                                          <p:attrName>style.visibility</p:attrName>
                                        </p:attrNameLst>
                                      </p:cBhvr>
                                      <p:to>
                                        <p:strVal val="visible"/>
                                      </p:to>
                                    </p:set>
                                    <p:animEffect transition="in" filter="wipe(left)">
                                      <p:cBhvr>
                                        <p:cTn id="22" dur="500"/>
                                        <p:tgtEl>
                                          <p:spTgt spid="45159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451599"/>
                                        </p:tgtEl>
                                        <p:attrNameLst>
                                          <p:attrName>style.visibility</p:attrName>
                                        </p:attrNameLst>
                                      </p:cBhvr>
                                      <p:to>
                                        <p:strVal val="visible"/>
                                      </p:to>
                                    </p:set>
                                    <p:animEffect transition="in" filter="wipe(left)">
                                      <p:cBhvr>
                                        <p:cTn id="27" dur="500"/>
                                        <p:tgtEl>
                                          <p:spTgt spid="4515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Rectangle 2"/>
          <p:cNvSpPr>
            <a:spLocks noChangeArrowheads="1"/>
          </p:cNvSpPr>
          <p:nvPr/>
        </p:nvSpPr>
        <p:spPr bwMode="auto">
          <a:xfrm>
            <a:off x="827088" y="620713"/>
            <a:ext cx="3676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a:tabLst>
                <a:tab pos="504825" algn="r"/>
                <a:tab pos="5256213"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04825" algn="r"/>
                <a:tab pos="5256213"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04825" algn="r"/>
                <a:tab pos="5256213"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04825" algn="r"/>
                <a:tab pos="5256213"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04825" algn="r"/>
                <a:tab pos="5256213"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04825" algn="r"/>
                <a:tab pos="5256213"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04825" algn="r"/>
                <a:tab pos="5256213"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04825" algn="r"/>
                <a:tab pos="5256213"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04825" algn="r"/>
                <a:tab pos="5256213"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a:solidFill>
                  <a:srgbClr val="000066"/>
                </a:solidFill>
                <a:ea typeface="楷体_GB2312" pitchFamily="49" charset="-122"/>
              </a:rPr>
              <a:t>3. D </a:t>
            </a:r>
            <a:r>
              <a:rPr kumimoji="0" lang="zh-CN" altLang="en-US">
                <a:solidFill>
                  <a:srgbClr val="000066"/>
                </a:solidFill>
                <a:ea typeface="楷体_GB2312" pitchFamily="49" charset="-122"/>
              </a:rPr>
              <a:t>触发器构成 </a:t>
            </a:r>
            <a:r>
              <a:rPr kumimoji="0" lang="en-US" altLang="zh-CN">
                <a:solidFill>
                  <a:srgbClr val="000066"/>
                </a:solidFill>
                <a:ea typeface="楷体_GB2312" pitchFamily="49" charset="-122"/>
              </a:rPr>
              <a:t>T' </a:t>
            </a:r>
            <a:r>
              <a:rPr kumimoji="0" lang="zh-CN" altLang="en-US">
                <a:solidFill>
                  <a:srgbClr val="000066"/>
                </a:solidFill>
                <a:ea typeface="楷体_GB2312" pitchFamily="49" charset="-122"/>
              </a:rPr>
              <a:t>触发器</a:t>
            </a:r>
          </a:p>
        </p:txBody>
      </p:sp>
      <p:graphicFrame>
        <p:nvGraphicFramePr>
          <p:cNvPr id="452612" name="Object 4"/>
          <p:cNvGraphicFramePr>
            <a:graphicFrameLocks noChangeAspect="1"/>
          </p:cNvGraphicFramePr>
          <p:nvPr/>
        </p:nvGraphicFramePr>
        <p:xfrm>
          <a:off x="250825" y="3770313"/>
          <a:ext cx="3889375" cy="1879600"/>
        </p:xfrm>
        <a:graphic>
          <a:graphicData uri="http://schemas.openxmlformats.org/presentationml/2006/ole">
            <mc:AlternateContent xmlns:mc="http://schemas.openxmlformats.org/markup-compatibility/2006">
              <mc:Choice xmlns:v="urn:schemas-microsoft-com:vml" Requires="v">
                <p:oleObj spid="_x0000_s49160" name="图片" r:id="rId3" imgW="1162080" imgH="561960" progId="Word.Picture.8">
                  <p:embed/>
                </p:oleObj>
              </mc:Choice>
              <mc:Fallback>
                <p:oleObj name="图片" r:id="rId3" imgW="1162080" imgH="561960" progId="Word.Picture.8">
                  <p:embed/>
                  <p:pic>
                    <p:nvPicPr>
                      <p:cNvPr id="45261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3770313"/>
                        <a:ext cx="3889375" cy="187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52613" name="Rectangle 5"/>
          <p:cNvSpPr>
            <a:spLocks noChangeArrowheads="1"/>
          </p:cNvSpPr>
          <p:nvPr/>
        </p:nvSpPr>
        <p:spPr bwMode="auto">
          <a:xfrm>
            <a:off x="0" y="32019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pSp>
        <p:nvGrpSpPr>
          <p:cNvPr id="452662" name="Group 54"/>
          <p:cNvGrpSpPr>
            <a:grpSpLocks/>
          </p:cNvGrpSpPr>
          <p:nvPr/>
        </p:nvGrpSpPr>
        <p:grpSpPr bwMode="auto">
          <a:xfrm>
            <a:off x="1116013" y="1268413"/>
            <a:ext cx="1871662" cy="1401762"/>
            <a:chOff x="703" y="799"/>
            <a:chExt cx="1179" cy="883"/>
          </a:xfrm>
        </p:grpSpPr>
        <p:sp>
          <p:nvSpPr>
            <p:cNvPr id="452611" name="Rectangle 3"/>
            <p:cNvSpPr>
              <a:spLocks noChangeArrowheads="1"/>
            </p:cNvSpPr>
            <p:nvPr/>
          </p:nvSpPr>
          <p:spPr bwMode="auto">
            <a:xfrm>
              <a:off x="703" y="799"/>
              <a:ext cx="1179" cy="365"/>
            </a:xfrm>
            <a:prstGeom prst="rect">
              <a:avLst/>
            </a:prstGeom>
            <a:solidFill>
              <a:srgbClr val="FFFFFF">
                <a:alpha val="3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sz="3200" i="1">
                  <a:solidFill>
                    <a:srgbClr val="000066"/>
                  </a:solidFill>
                  <a:ea typeface="楷体_GB2312" pitchFamily="49" charset="-122"/>
                </a:rPr>
                <a:t>Q</a:t>
              </a:r>
              <a:r>
                <a:rPr kumimoji="0" lang="en-US" altLang="zh-CN" sz="3200" i="1" baseline="30000">
                  <a:solidFill>
                    <a:srgbClr val="000066"/>
                  </a:solidFill>
                  <a:ea typeface="楷体_GB2312" pitchFamily="49" charset="-122"/>
                </a:rPr>
                <a:t>n</a:t>
              </a:r>
              <a:r>
                <a:rPr kumimoji="0" lang="en-US" altLang="zh-CN" sz="3200" baseline="30000">
                  <a:solidFill>
                    <a:srgbClr val="000066"/>
                  </a:solidFill>
                  <a:ea typeface="楷体_GB2312" pitchFamily="49" charset="-122"/>
                </a:rPr>
                <a:t>+1</a:t>
              </a:r>
              <a:r>
                <a:rPr kumimoji="0" lang="en-US" altLang="zh-CN" sz="3200">
                  <a:solidFill>
                    <a:srgbClr val="000066"/>
                  </a:solidFill>
                  <a:ea typeface="楷体_GB2312" pitchFamily="49" charset="-122"/>
                </a:rPr>
                <a:t> = </a:t>
              </a:r>
              <a:r>
                <a:rPr kumimoji="0" lang="en-US" altLang="zh-CN" sz="3200" i="1">
                  <a:solidFill>
                    <a:srgbClr val="000066"/>
                  </a:solidFill>
                  <a:ea typeface="楷体_GB2312" pitchFamily="49" charset="-122"/>
                </a:rPr>
                <a:t>D</a:t>
              </a:r>
              <a:r>
                <a:rPr kumimoji="0" lang="en-US" altLang="zh-CN" b="0">
                  <a:latin typeface="Tahoma" panose="020B0604030504040204" pitchFamily="34" charset="0"/>
                  <a:ea typeface="楷体_GB2312" pitchFamily="49" charset="-122"/>
                </a:rPr>
                <a:t>	 </a:t>
              </a:r>
            </a:p>
          </p:txBody>
        </p:sp>
        <p:graphicFrame>
          <p:nvGraphicFramePr>
            <p:cNvPr id="452614" name="Object 6"/>
            <p:cNvGraphicFramePr>
              <a:graphicFrameLocks noChangeAspect="1"/>
            </p:cNvGraphicFramePr>
            <p:nvPr/>
          </p:nvGraphicFramePr>
          <p:xfrm>
            <a:off x="748" y="1253"/>
            <a:ext cx="1025" cy="429"/>
          </p:xfrm>
          <a:graphic>
            <a:graphicData uri="http://schemas.openxmlformats.org/presentationml/2006/ole">
              <mc:AlternateContent xmlns:mc="http://schemas.openxmlformats.org/markup-compatibility/2006">
                <mc:Choice xmlns:v="urn:schemas-microsoft-com:vml" Requires="v">
                  <p:oleObj spid="_x0000_s49161" name="公式" r:id="rId5" imgW="634680" imgH="253800" progId="Equation.3">
                    <p:embed/>
                  </p:oleObj>
                </mc:Choice>
                <mc:Fallback>
                  <p:oleObj name="公式" r:id="rId5" imgW="634680" imgH="253800" progId="Equation.3">
                    <p:embed/>
                    <p:pic>
                      <p:nvPicPr>
                        <p:cNvPr id="452614"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8" y="1253"/>
                          <a:ext cx="1025" cy="42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aphicFrame>
        <p:nvGraphicFramePr>
          <p:cNvPr id="452615" name="Object 7"/>
          <p:cNvGraphicFramePr>
            <a:graphicFrameLocks noChangeAspect="1"/>
          </p:cNvGraphicFramePr>
          <p:nvPr/>
        </p:nvGraphicFramePr>
        <p:xfrm>
          <a:off x="1258888" y="2781300"/>
          <a:ext cx="1136650" cy="661988"/>
        </p:xfrm>
        <a:graphic>
          <a:graphicData uri="http://schemas.openxmlformats.org/presentationml/2006/ole">
            <mc:AlternateContent xmlns:mc="http://schemas.openxmlformats.org/markup-compatibility/2006">
              <mc:Choice xmlns:v="urn:schemas-microsoft-com:vml" Requires="v">
                <p:oleObj spid="_x0000_s49162" name="公式" r:id="rId7" imgW="457200" imgH="253800" progId="Equation.3">
                  <p:embed/>
                </p:oleObj>
              </mc:Choice>
              <mc:Fallback>
                <p:oleObj name="公式" r:id="rId7" imgW="457200" imgH="253800" progId="Equation.3">
                  <p:embed/>
                  <p:pic>
                    <p:nvPicPr>
                      <p:cNvPr id="452615"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58888" y="2781300"/>
                        <a:ext cx="1136650" cy="661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452616" name="Group 8"/>
          <p:cNvGrpSpPr>
            <a:grpSpLocks/>
          </p:cNvGrpSpPr>
          <p:nvPr/>
        </p:nvGrpSpPr>
        <p:grpSpPr bwMode="auto">
          <a:xfrm>
            <a:off x="5076825" y="3070225"/>
            <a:ext cx="3059113" cy="1366838"/>
            <a:chOff x="3288" y="232"/>
            <a:chExt cx="1918" cy="1406"/>
          </a:xfrm>
        </p:grpSpPr>
        <p:grpSp>
          <p:nvGrpSpPr>
            <p:cNvPr id="452617" name="Group 9"/>
            <p:cNvGrpSpPr>
              <a:grpSpLocks/>
            </p:cNvGrpSpPr>
            <p:nvPr/>
          </p:nvGrpSpPr>
          <p:grpSpPr bwMode="auto">
            <a:xfrm>
              <a:off x="3288" y="255"/>
              <a:ext cx="1438" cy="1338"/>
              <a:chOff x="1440" y="1536"/>
              <a:chExt cx="1440" cy="1632"/>
            </a:xfrm>
          </p:grpSpPr>
          <p:sp>
            <p:nvSpPr>
              <p:cNvPr id="452618" name="Line 10"/>
              <p:cNvSpPr>
                <a:spLocks noChangeShapeType="1"/>
              </p:cNvSpPr>
              <p:nvPr/>
            </p:nvSpPr>
            <p:spPr bwMode="auto">
              <a:xfrm>
                <a:off x="1440" y="1536"/>
                <a:ext cx="0" cy="1632"/>
              </a:xfrm>
              <a:prstGeom prst="line">
                <a:avLst/>
              </a:prstGeom>
              <a:noFill/>
              <a:ln w="28575">
                <a:solidFill>
                  <a:srgbClr val="D04506"/>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19" name="Line 11"/>
              <p:cNvSpPr>
                <a:spLocks noChangeShapeType="1"/>
              </p:cNvSpPr>
              <p:nvPr/>
            </p:nvSpPr>
            <p:spPr bwMode="auto">
              <a:xfrm>
                <a:off x="1920" y="1536"/>
                <a:ext cx="0" cy="1344"/>
              </a:xfrm>
              <a:prstGeom prst="line">
                <a:avLst/>
              </a:prstGeom>
              <a:noFill/>
              <a:ln w="28575">
                <a:solidFill>
                  <a:srgbClr val="D04506"/>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20" name="Line 12"/>
              <p:cNvSpPr>
                <a:spLocks noChangeShapeType="1"/>
              </p:cNvSpPr>
              <p:nvPr/>
            </p:nvSpPr>
            <p:spPr bwMode="auto">
              <a:xfrm>
                <a:off x="2400" y="1536"/>
                <a:ext cx="0" cy="1344"/>
              </a:xfrm>
              <a:prstGeom prst="line">
                <a:avLst/>
              </a:prstGeom>
              <a:noFill/>
              <a:ln w="28575">
                <a:solidFill>
                  <a:srgbClr val="D04506"/>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21" name="Line 13"/>
              <p:cNvSpPr>
                <a:spLocks noChangeShapeType="1"/>
              </p:cNvSpPr>
              <p:nvPr/>
            </p:nvSpPr>
            <p:spPr bwMode="auto">
              <a:xfrm>
                <a:off x="2880" y="1536"/>
                <a:ext cx="0" cy="1344"/>
              </a:xfrm>
              <a:prstGeom prst="line">
                <a:avLst/>
              </a:prstGeom>
              <a:noFill/>
              <a:ln w="28575">
                <a:solidFill>
                  <a:srgbClr val="D04506"/>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grpSp>
        <p:sp>
          <p:nvSpPr>
            <p:cNvPr id="452622" name="Line 14"/>
            <p:cNvSpPr>
              <a:spLocks noChangeShapeType="1"/>
            </p:cNvSpPr>
            <p:nvPr/>
          </p:nvSpPr>
          <p:spPr bwMode="auto">
            <a:xfrm>
              <a:off x="5206" y="232"/>
              <a:ext cx="0" cy="1406"/>
            </a:xfrm>
            <a:prstGeom prst="line">
              <a:avLst/>
            </a:prstGeom>
            <a:noFill/>
            <a:ln w="28575">
              <a:solidFill>
                <a:srgbClr val="D04506"/>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grpSp>
      <p:grpSp>
        <p:nvGrpSpPr>
          <p:cNvPr id="452623" name="Group 15"/>
          <p:cNvGrpSpPr>
            <a:grpSpLocks/>
          </p:cNvGrpSpPr>
          <p:nvPr/>
        </p:nvGrpSpPr>
        <p:grpSpPr bwMode="auto">
          <a:xfrm>
            <a:off x="4159250" y="2744788"/>
            <a:ext cx="4733925" cy="457200"/>
            <a:chOff x="2704" y="1999"/>
            <a:chExt cx="2982" cy="288"/>
          </a:xfrm>
        </p:grpSpPr>
        <p:sp>
          <p:nvSpPr>
            <p:cNvPr id="452624" name="Line 16"/>
            <p:cNvSpPr>
              <a:spLocks noChangeShapeType="1"/>
            </p:cNvSpPr>
            <p:nvPr/>
          </p:nvSpPr>
          <p:spPr bwMode="auto">
            <a:xfrm>
              <a:off x="2998" y="2287"/>
              <a:ext cx="28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25" name="Line 17"/>
            <p:cNvSpPr>
              <a:spLocks noChangeShapeType="1"/>
            </p:cNvSpPr>
            <p:nvPr/>
          </p:nvSpPr>
          <p:spPr bwMode="auto">
            <a:xfrm flipV="1">
              <a:off x="3286" y="1999"/>
              <a:ext cx="0" cy="2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26" name="Line 18"/>
            <p:cNvSpPr>
              <a:spLocks noChangeShapeType="1"/>
            </p:cNvSpPr>
            <p:nvPr/>
          </p:nvSpPr>
          <p:spPr bwMode="auto">
            <a:xfrm>
              <a:off x="3286" y="1999"/>
              <a:ext cx="19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27" name="Line 19"/>
            <p:cNvSpPr>
              <a:spLocks noChangeShapeType="1"/>
            </p:cNvSpPr>
            <p:nvPr/>
          </p:nvSpPr>
          <p:spPr bwMode="auto">
            <a:xfrm flipV="1">
              <a:off x="3478" y="1999"/>
              <a:ext cx="0" cy="2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28" name="Line 20"/>
            <p:cNvSpPr>
              <a:spLocks noChangeShapeType="1"/>
            </p:cNvSpPr>
            <p:nvPr/>
          </p:nvSpPr>
          <p:spPr bwMode="auto">
            <a:xfrm>
              <a:off x="3478" y="2287"/>
              <a:ext cx="28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29" name="Line 21"/>
            <p:cNvSpPr>
              <a:spLocks noChangeShapeType="1"/>
            </p:cNvSpPr>
            <p:nvPr/>
          </p:nvSpPr>
          <p:spPr bwMode="auto">
            <a:xfrm flipV="1">
              <a:off x="3766" y="1999"/>
              <a:ext cx="0" cy="2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30" name="Line 22"/>
            <p:cNvSpPr>
              <a:spLocks noChangeShapeType="1"/>
            </p:cNvSpPr>
            <p:nvPr/>
          </p:nvSpPr>
          <p:spPr bwMode="auto">
            <a:xfrm>
              <a:off x="3766" y="1999"/>
              <a:ext cx="19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31" name="Line 23"/>
            <p:cNvSpPr>
              <a:spLocks noChangeShapeType="1"/>
            </p:cNvSpPr>
            <p:nvPr/>
          </p:nvSpPr>
          <p:spPr bwMode="auto">
            <a:xfrm flipV="1">
              <a:off x="3958" y="1999"/>
              <a:ext cx="0" cy="2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32" name="Line 24"/>
            <p:cNvSpPr>
              <a:spLocks noChangeShapeType="1"/>
            </p:cNvSpPr>
            <p:nvPr/>
          </p:nvSpPr>
          <p:spPr bwMode="auto">
            <a:xfrm>
              <a:off x="3958" y="2287"/>
              <a:ext cx="28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33" name="Line 25"/>
            <p:cNvSpPr>
              <a:spLocks noChangeShapeType="1"/>
            </p:cNvSpPr>
            <p:nvPr/>
          </p:nvSpPr>
          <p:spPr bwMode="auto">
            <a:xfrm flipV="1">
              <a:off x="4246" y="1999"/>
              <a:ext cx="0" cy="2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34" name="Line 26"/>
            <p:cNvSpPr>
              <a:spLocks noChangeShapeType="1"/>
            </p:cNvSpPr>
            <p:nvPr/>
          </p:nvSpPr>
          <p:spPr bwMode="auto">
            <a:xfrm>
              <a:off x="4246" y="1999"/>
              <a:ext cx="19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35" name="Line 27"/>
            <p:cNvSpPr>
              <a:spLocks noChangeShapeType="1"/>
            </p:cNvSpPr>
            <p:nvPr/>
          </p:nvSpPr>
          <p:spPr bwMode="auto">
            <a:xfrm flipV="1">
              <a:off x="4438" y="1999"/>
              <a:ext cx="0" cy="2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36" name="Line 28"/>
            <p:cNvSpPr>
              <a:spLocks noChangeShapeType="1"/>
            </p:cNvSpPr>
            <p:nvPr/>
          </p:nvSpPr>
          <p:spPr bwMode="auto">
            <a:xfrm>
              <a:off x="4438" y="2287"/>
              <a:ext cx="28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37" name="Line 29"/>
            <p:cNvSpPr>
              <a:spLocks noChangeShapeType="1"/>
            </p:cNvSpPr>
            <p:nvPr/>
          </p:nvSpPr>
          <p:spPr bwMode="auto">
            <a:xfrm flipV="1">
              <a:off x="4726" y="1999"/>
              <a:ext cx="0" cy="2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38" name="Line 30"/>
            <p:cNvSpPr>
              <a:spLocks noChangeShapeType="1"/>
            </p:cNvSpPr>
            <p:nvPr/>
          </p:nvSpPr>
          <p:spPr bwMode="auto">
            <a:xfrm>
              <a:off x="4726" y="1999"/>
              <a:ext cx="19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39" name="Line 31"/>
            <p:cNvSpPr>
              <a:spLocks noChangeShapeType="1"/>
            </p:cNvSpPr>
            <p:nvPr/>
          </p:nvSpPr>
          <p:spPr bwMode="auto">
            <a:xfrm flipV="1">
              <a:off x="4918" y="1999"/>
              <a:ext cx="0" cy="2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40" name="Line 32"/>
            <p:cNvSpPr>
              <a:spLocks noChangeShapeType="1"/>
            </p:cNvSpPr>
            <p:nvPr/>
          </p:nvSpPr>
          <p:spPr bwMode="auto">
            <a:xfrm>
              <a:off x="4918" y="2287"/>
              <a:ext cx="28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41" name="Line 33"/>
            <p:cNvSpPr>
              <a:spLocks noChangeShapeType="1"/>
            </p:cNvSpPr>
            <p:nvPr/>
          </p:nvSpPr>
          <p:spPr bwMode="auto">
            <a:xfrm flipV="1">
              <a:off x="5206" y="1999"/>
              <a:ext cx="0" cy="2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42" name="Line 34"/>
            <p:cNvSpPr>
              <a:spLocks noChangeShapeType="1"/>
            </p:cNvSpPr>
            <p:nvPr/>
          </p:nvSpPr>
          <p:spPr bwMode="auto">
            <a:xfrm>
              <a:off x="5206" y="1999"/>
              <a:ext cx="19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43" name="Line 35"/>
            <p:cNvSpPr>
              <a:spLocks noChangeShapeType="1"/>
            </p:cNvSpPr>
            <p:nvPr/>
          </p:nvSpPr>
          <p:spPr bwMode="auto">
            <a:xfrm flipV="1">
              <a:off x="5398" y="1999"/>
              <a:ext cx="0" cy="2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44" name="Line 36"/>
            <p:cNvSpPr>
              <a:spLocks noChangeShapeType="1"/>
            </p:cNvSpPr>
            <p:nvPr/>
          </p:nvSpPr>
          <p:spPr bwMode="auto">
            <a:xfrm>
              <a:off x="5398" y="2287"/>
              <a:ext cx="28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45" name="Text Box 37"/>
            <p:cNvSpPr txBox="1">
              <a:spLocks noChangeArrowheads="1"/>
            </p:cNvSpPr>
            <p:nvPr/>
          </p:nvSpPr>
          <p:spPr bwMode="auto">
            <a:xfrm>
              <a:off x="2704" y="2095"/>
              <a:ext cx="192" cy="157"/>
            </a:xfrm>
            <a:prstGeom prst="rect">
              <a:avLst/>
            </a:prstGeom>
            <a:noFill/>
            <a:ln w="28575">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1600" i="1">
                  <a:latin typeface="Times New Roman" panose="02020603050405020304" pitchFamily="18" charset="0"/>
                  <a:ea typeface="宋体-方正超大字符集" pitchFamily="65" charset="-122"/>
                </a:rPr>
                <a:t>CP</a:t>
              </a:r>
              <a:endParaRPr kumimoji="1" lang="en-US" altLang="zh-CN" sz="1600" i="1" baseline="-25000">
                <a:latin typeface="Times New Roman" panose="02020603050405020304" pitchFamily="18" charset="0"/>
                <a:ea typeface="宋体-方正超大字符集" pitchFamily="65" charset="-122"/>
              </a:endParaRPr>
            </a:p>
          </p:txBody>
        </p:sp>
      </p:grpSp>
      <p:sp>
        <p:nvSpPr>
          <p:cNvPr id="452646" name="Rectangle 38"/>
          <p:cNvSpPr>
            <a:spLocks noChangeArrowheads="1"/>
          </p:cNvSpPr>
          <p:nvPr/>
        </p:nvSpPr>
        <p:spPr bwMode="auto">
          <a:xfrm>
            <a:off x="4500563" y="2384425"/>
            <a:ext cx="4464050" cy="2700338"/>
          </a:xfrm>
          <a:prstGeom prst="rect">
            <a:avLst/>
          </a:prstGeom>
          <a:noFill/>
          <a:ln w="28575">
            <a:solidFill>
              <a:srgbClr val="99CCFF"/>
            </a:solidFill>
            <a:miter lim="800000"/>
            <a:headEnd/>
            <a:tailEnd/>
          </a:ln>
          <a:effectLst/>
          <a:extLst>
            <a:ext uri="{909E8E84-426E-40DD-AFC4-6F175D3DCCD1}">
              <a14:hiddenFill xmlns:a14="http://schemas.microsoft.com/office/drawing/2010/main">
                <a:solidFill>
                  <a:srgbClr val="FFCC99"/>
                </a:solidFill>
              </a14:hiddenFill>
            </a:ext>
            <a:ext uri="{AF507438-7753-43E0-B8FC-AC1667EBCBE1}">
              <a14:hiddenEffects xmlns:a14="http://schemas.microsoft.com/office/drawing/2010/main">
                <a:effectLst>
                  <a:outerShdw dist="107763" dir="2700000" algn="ctr" rotWithShape="0">
                    <a:schemeClr val="bg2"/>
                  </a:outerShdw>
                </a:effectLst>
              </a14:hiddenEffects>
            </a:ext>
          </a:extLst>
        </p:spPr>
        <p:txBody>
          <a:bodyPr anchor="ctr">
            <a:spAutoFit/>
          </a:bodyPr>
          <a:lstStyle/>
          <a:p>
            <a:endParaRPr lang="zh-CN" altLang="en-US"/>
          </a:p>
        </p:txBody>
      </p:sp>
      <p:grpSp>
        <p:nvGrpSpPr>
          <p:cNvPr id="452647" name="Group 39"/>
          <p:cNvGrpSpPr>
            <a:grpSpLocks/>
          </p:cNvGrpSpPr>
          <p:nvPr/>
        </p:nvGrpSpPr>
        <p:grpSpPr bwMode="auto">
          <a:xfrm>
            <a:off x="4151313" y="4090988"/>
            <a:ext cx="4741862" cy="554037"/>
            <a:chOff x="2704" y="2825"/>
            <a:chExt cx="2987" cy="349"/>
          </a:xfrm>
        </p:grpSpPr>
        <p:sp>
          <p:nvSpPr>
            <p:cNvPr id="452648" name="Line 40"/>
            <p:cNvSpPr>
              <a:spLocks noChangeShapeType="1"/>
            </p:cNvSpPr>
            <p:nvPr/>
          </p:nvSpPr>
          <p:spPr bwMode="auto">
            <a:xfrm>
              <a:off x="3766" y="3158"/>
              <a:ext cx="47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49" name="Line 41"/>
            <p:cNvSpPr>
              <a:spLocks noChangeShapeType="1"/>
            </p:cNvSpPr>
            <p:nvPr/>
          </p:nvSpPr>
          <p:spPr bwMode="auto">
            <a:xfrm flipV="1">
              <a:off x="3288" y="2886"/>
              <a:ext cx="0" cy="2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50" name="Line 42"/>
            <p:cNvSpPr>
              <a:spLocks noChangeShapeType="1"/>
            </p:cNvSpPr>
            <p:nvPr/>
          </p:nvSpPr>
          <p:spPr bwMode="auto">
            <a:xfrm>
              <a:off x="3094" y="3174"/>
              <a:ext cx="17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51" name="Line 43"/>
            <p:cNvSpPr>
              <a:spLocks noChangeShapeType="1"/>
            </p:cNvSpPr>
            <p:nvPr/>
          </p:nvSpPr>
          <p:spPr bwMode="auto">
            <a:xfrm flipV="1">
              <a:off x="4726" y="2863"/>
              <a:ext cx="0" cy="2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52" name="Line 44"/>
            <p:cNvSpPr>
              <a:spLocks noChangeShapeType="1"/>
            </p:cNvSpPr>
            <p:nvPr/>
          </p:nvSpPr>
          <p:spPr bwMode="auto">
            <a:xfrm>
              <a:off x="2998" y="3174"/>
              <a:ext cx="9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53" name="Text Box 45"/>
            <p:cNvSpPr txBox="1">
              <a:spLocks noChangeArrowheads="1"/>
            </p:cNvSpPr>
            <p:nvPr/>
          </p:nvSpPr>
          <p:spPr bwMode="auto">
            <a:xfrm>
              <a:off x="2704" y="2982"/>
              <a:ext cx="192" cy="157"/>
            </a:xfrm>
            <a:prstGeom prst="rect">
              <a:avLst/>
            </a:prstGeom>
            <a:noFill/>
            <a:ln w="28575">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nSpc>
                  <a:spcPct val="90000"/>
                </a:lnSpc>
                <a:spcBef>
                  <a:spcPct val="50000"/>
                </a:spcBef>
              </a:pPr>
              <a:r>
                <a:rPr kumimoji="1" lang="en-US" altLang="zh-CN" sz="1600" i="1">
                  <a:latin typeface="Times New Roman" panose="02020603050405020304" pitchFamily="18" charset="0"/>
                  <a:ea typeface="宋体-方正超大字符集" pitchFamily="65" charset="-122"/>
                </a:rPr>
                <a:t>Q</a:t>
              </a:r>
              <a:endParaRPr kumimoji="1" lang="en-US" altLang="zh-CN" sz="1600" i="1" baseline="-25000">
                <a:latin typeface="Times New Roman" panose="02020603050405020304" pitchFamily="18" charset="0"/>
                <a:ea typeface="宋体-方正超大字符集" pitchFamily="65" charset="-122"/>
              </a:endParaRPr>
            </a:p>
          </p:txBody>
        </p:sp>
        <p:sp>
          <p:nvSpPr>
            <p:cNvPr id="452654" name="Line 46"/>
            <p:cNvSpPr>
              <a:spLocks noChangeShapeType="1"/>
            </p:cNvSpPr>
            <p:nvPr/>
          </p:nvSpPr>
          <p:spPr bwMode="auto">
            <a:xfrm>
              <a:off x="3288" y="2886"/>
              <a:ext cx="47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55" name="Line 47"/>
            <p:cNvSpPr>
              <a:spLocks noChangeShapeType="1"/>
            </p:cNvSpPr>
            <p:nvPr/>
          </p:nvSpPr>
          <p:spPr bwMode="auto">
            <a:xfrm flipV="1">
              <a:off x="3765" y="2886"/>
              <a:ext cx="0" cy="2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56" name="Line 48"/>
            <p:cNvSpPr>
              <a:spLocks noChangeShapeType="1"/>
            </p:cNvSpPr>
            <p:nvPr/>
          </p:nvSpPr>
          <p:spPr bwMode="auto">
            <a:xfrm flipV="1">
              <a:off x="4241" y="2840"/>
              <a:ext cx="0" cy="2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57" name="Line 49"/>
            <p:cNvSpPr>
              <a:spLocks noChangeShapeType="1"/>
            </p:cNvSpPr>
            <p:nvPr/>
          </p:nvSpPr>
          <p:spPr bwMode="auto">
            <a:xfrm flipV="1">
              <a:off x="5216" y="2825"/>
              <a:ext cx="0" cy="2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58" name="Line 50"/>
            <p:cNvSpPr>
              <a:spLocks noChangeShapeType="1"/>
            </p:cNvSpPr>
            <p:nvPr/>
          </p:nvSpPr>
          <p:spPr bwMode="auto">
            <a:xfrm>
              <a:off x="4263" y="2863"/>
              <a:ext cx="47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59" name="Line 51"/>
            <p:cNvSpPr>
              <a:spLocks noChangeShapeType="1"/>
            </p:cNvSpPr>
            <p:nvPr/>
          </p:nvSpPr>
          <p:spPr bwMode="auto">
            <a:xfrm>
              <a:off x="4740" y="3135"/>
              <a:ext cx="47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sp>
          <p:nvSpPr>
            <p:cNvPr id="452660" name="Line 52"/>
            <p:cNvSpPr>
              <a:spLocks noChangeShapeType="1"/>
            </p:cNvSpPr>
            <p:nvPr/>
          </p:nvSpPr>
          <p:spPr bwMode="auto">
            <a:xfrm>
              <a:off x="5216" y="2841"/>
              <a:ext cx="47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p>
              <a:endParaRPr lang="zh-CN" altLang="en-US"/>
            </a:p>
          </p:txBody>
        </p:sp>
      </p:grpSp>
      <p:sp>
        <p:nvSpPr>
          <p:cNvPr id="452661" name="Rectangle 53"/>
          <p:cNvSpPr>
            <a:spLocks noChangeArrowheads="1"/>
          </p:cNvSpPr>
          <p:nvPr/>
        </p:nvSpPr>
        <p:spPr bwMode="auto">
          <a:xfrm>
            <a:off x="5867400" y="5121275"/>
            <a:ext cx="197961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800">
                <a:solidFill>
                  <a:srgbClr val="000066"/>
                </a:solidFill>
                <a:latin typeface="Times New Roman" panose="02020603050405020304" pitchFamily="18" charset="0"/>
                <a:ea typeface="楷体_GB2312" pitchFamily="49" charset="-122"/>
              </a:rPr>
              <a:t>二分频</a:t>
            </a:r>
          </a:p>
        </p:txBody>
      </p:sp>
    </p:spTree>
    <p:extLst>
      <p:ext uri="{BB962C8B-B14F-4D97-AF65-F5344CB8AC3E}">
        <p14:creationId xmlns:p14="http://schemas.microsoft.com/office/powerpoint/2010/main" val="22965424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52662"/>
                                        </p:tgtEl>
                                        <p:attrNameLst>
                                          <p:attrName>style.visibility</p:attrName>
                                        </p:attrNameLst>
                                      </p:cBhvr>
                                      <p:to>
                                        <p:strVal val="visible"/>
                                      </p:to>
                                    </p:set>
                                    <p:animEffect transition="in" filter="wipe(up)">
                                      <p:cBhvr>
                                        <p:cTn id="7" dur="500"/>
                                        <p:tgtEl>
                                          <p:spTgt spid="4526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452615"/>
                                        </p:tgtEl>
                                        <p:attrNameLst>
                                          <p:attrName>style.visibility</p:attrName>
                                        </p:attrNameLst>
                                      </p:cBhvr>
                                      <p:to>
                                        <p:strVal val="visible"/>
                                      </p:to>
                                    </p:set>
                                    <p:animEffect transition="in" filter="strips(downRight)">
                                      <p:cBhvr>
                                        <p:cTn id="12" dur="500"/>
                                        <p:tgtEl>
                                          <p:spTgt spid="4526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52612"/>
                                        </p:tgtEl>
                                        <p:attrNameLst>
                                          <p:attrName>style.visibility</p:attrName>
                                        </p:attrNameLst>
                                      </p:cBhvr>
                                      <p:to>
                                        <p:strVal val="visible"/>
                                      </p:to>
                                    </p:set>
                                    <p:animEffect transition="in" filter="wipe(left)">
                                      <p:cBhvr>
                                        <p:cTn id="17" dur="500"/>
                                        <p:tgtEl>
                                          <p:spTgt spid="4526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452646"/>
                                        </p:tgtEl>
                                        <p:attrNameLst>
                                          <p:attrName>style.visibility</p:attrName>
                                        </p:attrNameLst>
                                      </p:cBhvr>
                                      <p:to>
                                        <p:strVal val="visible"/>
                                      </p:to>
                                    </p:set>
                                    <p:animEffect transition="in" filter="box(in)">
                                      <p:cBhvr>
                                        <p:cTn id="22" dur="500"/>
                                        <p:tgtEl>
                                          <p:spTgt spid="45264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452623"/>
                                        </p:tgtEl>
                                        <p:attrNameLst>
                                          <p:attrName>style.visibility</p:attrName>
                                        </p:attrNameLst>
                                      </p:cBhvr>
                                      <p:to>
                                        <p:strVal val="visible"/>
                                      </p:to>
                                    </p:set>
                                    <p:animEffect transition="in" filter="wipe(left)">
                                      <p:cBhvr>
                                        <p:cTn id="27" dur="500"/>
                                        <p:tgtEl>
                                          <p:spTgt spid="45262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452616"/>
                                        </p:tgtEl>
                                        <p:attrNameLst>
                                          <p:attrName>style.visibility</p:attrName>
                                        </p:attrNameLst>
                                      </p:cBhvr>
                                      <p:to>
                                        <p:strVal val="visible"/>
                                      </p:to>
                                    </p:set>
                                    <p:animEffect transition="in" filter="wipe(up)">
                                      <p:cBhvr>
                                        <p:cTn id="32" dur="500"/>
                                        <p:tgtEl>
                                          <p:spTgt spid="45261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452647"/>
                                        </p:tgtEl>
                                        <p:attrNameLst>
                                          <p:attrName>style.visibility</p:attrName>
                                        </p:attrNameLst>
                                      </p:cBhvr>
                                      <p:to>
                                        <p:strVal val="visible"/>
                                      </p:to>
                                    </p:set>
                                    <p:animEffect transition="in" filter="strips(downRight)">
                                      <p:cBhvr>
                                        <p:cTn id="37" dur="3000"/>
                                        <p:tgtEl>
                                          <p:spTgt spid="45264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452661"/>
                                        </p:tgtEl>
                                        <p:attrNameLst>
                                          <p:attrName>style.visibility</p:attrName>
                                        </p:attrNameLst>
                                      </p:cBhvr>
                                      <p:to>
                                        <p:strVal val="visible"/>
                                      </p:to>
                                    </p:set>
                                    <p:animEffect transition="in" filter="strips(downRight)">
                                      <p:cBhvr>
                                        <p:cTn id="42" dur="500"/>
                                        <p:tgtEl>
                                          <p:spTgt spid="4526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2661"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05" name="Object 5"/>
          <p:cNvGraphicFramePr>
            <a:graphicFrameLocks noChangeAspect="1"/>
          </p:cNvGraphicFramePr>
          <p:nvPr/>
        </p:nvGraphicFramePr>
        <p:xfrm>
          <a:off x="1042988" y="1557338"/>
          <a:ext cx="7777162" cy="3556000"/>
        </p:xfrm>
        <a:graphic>
          <a:graphicData uri="http://schemas.openxmlformats.org/presentationml/2006/ole">
            <mc:AlternateContent xmlns:mc="http://schemas.openxmlformats.org/markup-compatibility/2006">
              <mc:Choice xmlns:v="urn:schemas-microsoft-com:vml" Requires="v">
                <p:oleObj spid="_x0000_s51205" name="图片" r:id="rId3" imgW="4600440" imgH="1781280" progId="Word.Picture.8">
                  <p:embed/>
                </p:oleObj>
              </mc:Choice>
              <mc:Fallback>
                <p:oleObj name="图片" r:id="rId3" imgW="4600440" imgH="1781280" progId="Word.Picture.8">
                  <p:embed/>
                  <p:pic>
                    <p:nvPicPr>
                      <p:cNvPr id="409605"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988" y="1557338"/>
                        <a:ext cx="7777162" cy="3556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9606" name="Text Box 6"/>
          <p:cNvSpPr txBox="1">
            <a:spLocks noChangeArrowheads="1"/>
          </p:cNvSpPr>
          <p:nvPr/>
        </p:nvSpPr>
        <p:spPr bwMode="auto">
          <a:xfrm>
            <a:off x="539750" y="5157788"/>
            <a:ext cx="8229600" cy="1107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50000"/>
              </a:lnSpc>
              <a:spcBef>
                <a:spcPct val="50000"/>
              </a:spcBef>
            </a:pPr>
            <a:r>
              <a:rPr kumimoji="1" lang="en-US" altLang="zh-CN" sz="2400" dirty="0">
                <a:solidFill>
                  <a:srgbClr val="000066"/>
                </a:solidFill>
                <a:latin typeface="+mn-ea"/>
              </a:rPr>
              <a:t>        </a:t>
            </a:r>
            <a:r>
              <a:rPr kumimoji="1" lang="zh-CN" altLang="en-US" sz="2400" dirty="0">
                <a:solidFill>
                  <a:srgbClr val="000066"/>
                </a:solidFill>
                <a:latin typeface="+mn-ea"/>
              </a:rPr>
              <a:t>寄存器型</a:t>
            </a:r>
            <a:r>
              <a:rPr kumimoji="1" lang="en-US" altLang="zh-CN" sz="2400" dirty="0">
                <a:solidFill>
                  <a:srgbClr val="000066"/>
                </a:solidFill>
                <a:latin typeface="+mn-ea"/>
              </a:rPr>
              <a:t>PAL</a:t>
            </a:r>
            <a:r>
              <a:rPr kumimoji="1" lang="zh-CN" altLang="en-US" sz="2400" dirty="0">
                <a:solidFill>
                  <a:srgbClr val="000066"/>
                </a:solidFill>
                <a:latin typeface="+mn-ea"/>
              </a:rPr>
              <a:t>如图所示，在组合</a:t>
            </a:r>
            <a:r>
              <a:rPr kumimoji="1" lang="en-US" altLang="zh-CN" sz="2400" dirty="0">
                <a:solidFill>
                  <a:srgbClr val="000066"/>
                </a:solidFill>
                <a:latin typeface="+mn-ea"/>
              </a:rPr>
              <a:t>PLD</a:t>
            </a:r>
            <a:r>
              <a:rPr kumimoji="1" lang="zh-CN" altLang="en-US" sz="2400" dirty="0">
                <a:solidFill>
                  <a:srgbClr val="000066"/>
                </a:solidFill>
                <a:latin typeface="+mn-ea"/>
              </a:rPr>
              <a:t>基础上增加了</a:t>
            </a:r>
            <a:r>
              <a:rPr kumimoji="1" lang="en-US" altLang="zh-CN" sz="2400" dirty="0">
                <a:solidFill>
                  <a:srgbClr val="000066"/>
                </a:solidFill>
                <a:latin typeface="+mn-ea"/>
              </a:rPr>
              <a:t>D</a:t>
            </a:r>
            <a:r>
              <a:rPr kumimoji="1" lang="zh-CN" altLang="en-US" sz="2400" dirty="0">
                <a:solidFill>
                  <a:srgbClr val="000066"/>
                </a:solidFill>
                <a:latin typeface="+mn-ea"/>
              </a:rPr>
              <a:t>触发器，并反馈回到输入与阵列，满足时序电路设计要求。</a:t>
            </a:r>
          </a:p>
        </p:txBody>
      </p:sp>
      <p:sp>
        <p:nvSpPr>
          <p:cNvPr id="409607" name="Text Box 7"/>
          <p:cNvSpPr txBox="1">
            <a:spLocks noChangeArrowheads="1"/>
          </p:cNvSpPr>
          <p:nvPr/>
        </p:nvSpPr>
        <p:spPr bwMode="auto">
          <a:xfrm>
            <a:off x="466725" y="1123950"/>
            <a:ext cx="6769100" cy="553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50000"/>
              </a:lnSpc>
              <a:spcBef>
                <a:spcPct val="50000"/>
              </a:spcBef>
            </a:pPr>
            <a:r>
              <a:rPr kumimoji="1" lang="en-US" altLang="zh-CN" sz="2400" dirty="0">
                <a:solidFill>
                  <a:srgbClr val="000066"/>
                </a:solidFill>
                <a:latin typeface="+mn-ea"/>
              </a:rPr>
              <a:t> 1. </a:t>
            </a:r>
            <a:r>
              <a:rPr kumimoji="1" lang="zh-CN" altLang="en-US" sz="2400" dirty="0">
                <a:solidFill>
                  <a:srgbClr val="000066"/>
                </a:solidFill>
                <a:latin typeface="+mn-ea"/>
              </a:rPr>
              <a:t>寄存器型</a:t>
            </a:r>
            <a:r>
              <a:rPr kumimoji="1" lang="en-US" altLang="zh-CN" sz="2400" dirty="0">
                <a:solidFill>
                  <a:srgbClr val="000066"/>
                </a:solidFill>
                <a:latin typeface="+mn-ea"/>
              </a:rPr>
              <a:t>PAL</a:t>
            </a:r>
          </a:p>
        </p:txBody>
      </p:sp>
      <p:sp>
        <p:nvSpPr>
          <p:cNvPr id="2" name="标题 1">
            <a:extLst>
              <a:ext uri="{FF2B5EF4-FFF2-40B4-BE49-F238E27FC236}">
                <a16:creationId xmlns:a16="http://schemas.microsoft.com/office/drawing/2014/main" id="{F0D8B2EA-3239-4F87-8421-D2347BB16CEC}"/>
              </a:ext>
            </a:extLst>
          </p:cNvPr>
          <p:cNvSpPr>
            <a:spLocks noGrp="1"/>
          </p:cNvSpPr>
          <p:nvPr>
            <p:ph type="title"/>
          </p:nvPr>
        </p:nvSpPr>
        <p:spPr>
          <a:xfrm>
            <a:off x="685800" y="484632"/>
            <a:ext cx="7772400" cy="721170"/>
          </a:xfrm>
        </p:spPr>
        <p:txBody>
          <a:bodyPr/>
          <a:lstStyle/>
          <a:p>
            <a:r>
              <a:rPr lang="en-US" altLang="zh-CN" dirty="0">
                <a:solidFill>
                  <a:srgbClr val="FF0000"/>
                </a:solidFill>
              </a:rPr>
              <a:t>6.6.2 CPLD</a:t>
            </a:r>
            <a:r>
              <a:rPr lang="zh-CN" altLang="en-US" dirty="0">
                <a:solidFill>
                  <a:srgbClr val="FF0000"/>
                </a:solidFill>
              </a:rPr>
              <a:t>支线中的触发器应用</a:t>
            </a:r>
          </a:p>
        </p:txBody>
      </p:sp>
    </p:spTree>
    <p:extLst>
      <p:ext uri="{BB962C8B-B14F-4D97-AF65-F5344CB8AC3E}">
        <p14:creationId xmlns:p14="http://schemas.microsoft.com/office/powerpoint/2010/main" val="13085692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A27FEF9-4B20-4FDC-9C5B-7F7BBC4220EA}"/>
              </a:ext>
            </a:extLst>
          </p:cNvPr>
          <p:cNvSpPr>
            <a:spLocks noGrp="1"/>
          </p:cNvSpPr>
          <p:nvPr>
            <p:ph type="title"/>
          </p:nvPr>
        </p:nvSpPr>
        <p:spPr>
          <a:xfrm>
            <a:off x="685800" y="484632"/>
            <a:ext cx="7772400" cy="821654"/>
          </a:xfrm>
        </p:spPr>
        <p:txBody>
          <a:bodyPr/>
          <a:lstStyle/>
          <a:p>
            <a:r>
              <a:rPr lang="en-US" altLang="zh-CN" dirty="0"/>
              <a:t>2. GAL</a:t>
            </a:r>
            <a:r>
              <a:rPr lang="zh-CN" altLang="en-US" dirty="0"/>
              <a:t>中的输出宏单元</a:t>
            </a:r>
          </a:p>
        </p:txBody>
      </p:sp>
      <p:sp>
        <p:nvSpPr>
          <p:cNvPr id="3" name="内容占位符 2">
            <a:extLst>
              <a:ext uri="{FF2B5EF4-FFF2-40B4-BE49-F238E27FC236}">
                <a16:creationId xmlns:a16="http://schemas.microsoft.com/office/drawing/2014/main" id="{96E319EC-A39C-4F2E-AA2F-862BC214B17E}"/>
              </a:ext>
            </a:extLst>
          </p:cNvPr>
          <p:cNvSpPr>
            <a:spLocks noGrp="1"/>
          </p:cNvSpPr>
          <p:nvPr>
            <p:ph idx="1"/>
          </p:nvPr>
        </p:nvSpPr>
        <p:spPr>
          <a:xfrm>
            <a:off x="685800" y="2131456"/>
            <a:ext cx="7772400" cy="4050792"/>
          </a:xfrm>
        </p:spPr>
        <p:txBody>
          <a:bodyPr>
            <a:normAutofit/>
          </a:bodyPr>
          <a:lstStyle/>
          <a:p>
            <a:r>
              <a:rPr lang="zh-CN" altLang="en-US" sz="3200" dirty="0"/>
              <a:t> </a:t>
            </a:r>
            <a:r>
              <a:rPr lang="en-US" altLang="zh-CN" sz="3200" dirty="0"/>
              <a:t>GAL</a:t>
            </a:r>
            <a:r>
              <a:rPr lang="zh-CN" altLang="en-US" sz="3200" dirty="0"/>
              <a:t>的电路结构与</a:t>
            </a:r>
            <a:r>
              <a:rPr lang="en-US" altLang="zh-CN" sz="3200" dirty="0"/>
              <a:t>PAL</a:t>
            </a:r>
            <a:r>
              <a:rPr lang="zh-CN" altLang="en-US" sz="3200" dirty="0"/>
              <a:t>类似，由可编程的与阵列、固定的或阵列和输出电路组成，但</a:t>
            </a:r>
            <a:r>
              <a:rPr lang="en-US" altLang="zh-CN" sz="3200" dirty="0"/>
              <a:t>GAL</a:t>
            </a:r>
            <a:r>
              <a:rPr lang="zh-CN" altLang="en-US" sz="3200" dirty="0"/>
              <a:t>的输出端增设了可编程的的输出逻辑宏单元（</a:t>
            </a:r>
            <a:r>
              <a:rPr lang="en-US" altLang="zh-CN" sz="3200" dirty="0"/>
              <a:t>OLMC</a:t>
            </a:r>
            <a:r>
              <a:rPr lang="zh-CN" altLang="en-US" sz="3200" dirty="0"/>
              <a:t>）。通过编程可将</a:t>
            </a:r>
          </a:p>
          <a:p>
            <a:r>
              <a:rPr lang="en-US" altLang="zh-CN" sz="3200" dirty="0"/>
              <a:t>OLMC</a:t>
            </a:r>
            <a:r>
              <a:rPr lang="zh-CN" altLang="en-US" sz="3200" dirty="0"/>
              <a:t>设置为不同的工作状态，可实现</a:t>
            </a:r>
            <a:r>
              <a:rPr lang="en-US" altLang="zh-CN" sz="3200" dirty="0"/>
              <a:t>PAL</a:t>
            </a:r>
            <a:r>
              <a:rPr lang="zh-CN" altLang="en-US" sz="3200" dirty="0"/>
              <a:t>的所有输出结构，产生组合、时序逻辑电路输出。</a:t>
            </a:r>
          </a:p>
        </p:txBody>
      </p:sp>
    </p:spTree>
    <p:extLst>
      <p:ext uri="{BB962C8B-B14F-4D97-AF65-F5344CB8AC3E}">
        <p14:creationId xmlns:p14="http://schemas.microsoft.com/office/powerpoint/2010/main" val="10316882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4749" name="Object 29"/>
          <p:cNvGraphicFramePr>
            <a:graphicFrameLocks noChangeAspect="1"/>
          </p:cNvGraphicFramePr>
          <p:nvPr/>
        </p:nvGraphicFramePr>
        <p:xfrm>
          <a:off x="1187450" y="836613"/>
          <a:ext cx="6732588" cy="5332412"/>
        </p:xfrm>
        <a:graphic>
          <a:graphicData uri="http://schemas.openxmlformats.org/presentationml/2006/ole">
            <mc:AlternateContent xmlns:mc="http://schemas.openxmlformats.org/markup-compatibility/2006">
              <mc:Choice xmlns:v="urn:schemas-microsoft-com:vml" Requires="v">
                <p:oleObj spid="_x0000_s52228" name="图片" r:id="rId3" imgW="6403842" imgH="5068947" progId="Word.Picture.8">
                  <p:embed/>
                </p:oleObj>
              </mc:Choice>
              <mc:Fallback>
                <p:oleObj name="图片" r:id="rId3" imgW="6403842" imgH="5068947" progId="Word.Picture.8">
                  <p:embed/>
                  <p:pic>
                    <p:nvPicPr>
                      <p:cNvPr id="414749" name="Object 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836613"/>
                        <a:ext cx="6732588" cy="5332412"/>
                      </a:xfrm>
                      <a:prstGeom prst="rect">
                        <a:avLst/>
                      </a:prstGeom>
                      <a:solidFill>
                        <a:schemeClr val="bg1"/>
                      </a:solidFill>
                    </p:spPr>
                  </p:pic>
                </p:oleObj>
              </mc:Fallback>
            </mc:AlternateContent>
          </a:graphicData>
        </a:graphic>
      </p:graphicFrame>
      <p:grpSp>
        <p:nvGrpSpPr>
          <p:cNvPr id="414751" name="Group 31"/>
          <p:cNvGrpSpPr>
            <a:grpSpLocks/>
          </p:cNvGrpSpPr>
          <p:nvPr/>
        </p:nvGrpSpPr>
        <p:grpSpPr bwMode="auto">
          <a:xfrm>
            <a:off x="3178175" y="1268413"/>
            <a:ext cx="3579813" cy="4251325"/>
            <a:chOff x="2002" y="799"/>
            <a:chExt cx="2255" cy="2678"/>
          </a:xfrm>
        </p:grpSpPr>
        <p:grpSp>
          <p:nvGrpSpPr>
            <p:cNvPr id="414728" name="Group 8"/>
            <p:cNvGrpSpPr>
              <a:grpSpLocks/>
            </p:cNvGrpSpPr>
            <p:nvPr/>
          </p:nvGrpSpPr>
          <p:grpSpPr bwMode="auto">
            <a:xfrm>
              <a:off x="2002" y="1661"/>
              <a:ext cx="470" cy="683"/>
              <a:chOff x="192" y="2688"/>
              <a:chExt cx="240" cy="624"/>
            </a:xfrm>
          </p:grpSpPr>
          <p:sp>
            <p:nvSpPr>
              <p:cNvPr id="414729" name="Line 9"/>
              <p:cNvSpPr>
                <a:spLocks noChangeShapeType="1"/>
              </p:cNvSpPr>
              <p:nvPr/>
            </p:nvSpPr>
            <p:spPr bwMode="auto">
              <a:xfrm>
                <a:off x="192" y="2688"/>
                <a:ext cx="240" cy="0"/>
              </a:xfrm>
              <a:prstGeom prst="line">
                <a:avLst/>
              </a:prstGeom>
              <a:noFill/>
              <a:ln w="28575">
                <a:solidFill>
                  <a:srgbClr val="FF9900"/>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14730" name="Line 10"/>
              <p:cNvSpPr>
                <a:spLocks noChangeShapeType="1"/>
              </p:cNvSpPr>
              <p:nvPr/>
            </p:nvSpPr>
            <p:spPr bwMode="auto">
              <a:xfrm>
                <a:off x="192" y="3312"/>
                <a:ext cx="240" cy="0"/>
              </a:xfrm>
              <a:prstGeom prst="line">
                <a:avLst/>
              </a:prstGeom>
              <a:noFill/>
              <a:ln w="28575">
                <a:solidFill>
                  <a:srgbClr val="FF9900"/>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14731" name="Line 11"/>
              <p:cNvSpPr>
                <a:spLocks noChangeShapeType="1"/>
              </p:cNvSpPr>
              <p:nvPr/>
            </p:nvSpPr>
            <p:spPr bwMode="auto">
              <a:xfrm>
                <a:off x="192" y="2688"/>
                <a:ext cx="0" cy="624"/>
              </a:xfrm>
              <a:prstGeom prst="line">
                <a:avLst/>
              </a:prstGeom>
              <a:noFill/>
              <a:ln w="28575">
                <a:solidFill>
                  <a:srgbClr val="FF9900"/>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14732" name="Line 12"/>
              <p:cNvSpPr>
                <a:spLocks noChangeShapeType="1"/>
              </p:cNvSpPr>
              <p:nvPr/>
            </p:nvSpPr>
            <p:spPr bwMode="auto">
              <a:xfrm>
                <a:off x="432" y="2688"/>
                <a:ext cx="0" cy="624"/>
              </a:xfrm>
              <a:prstGeom prst="line">
                <a:avLst/>
              </a:prstGeom>
              <a:noFill/>
              <a:ln w="28575">
                <a:solidFill>
                  <a:srgbClr val="FF9900"/>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grpSp>
          <p:nvGrpSpPr>
            <p:cNvPr id="414733" name="Group 13"/>
            <p:cNvGrpSpPr>
              <a:grpSpLocks/>
            </p:cNvGrpSpPr>
            <p:nvPr/>
          </p:nvGrpSpPr>
          <p:grpSpPr bwMode="auto">
            <a:xfrm>
              <a:off x="3364" y="799"/>
              <a:ext cx="469" cy="773"/>
              <a:chOff x="192" y="2688"/>
              <a:chExt cx="240" cy="624"/>
            </a:xfrm>
          </p:grpSpPr>
          <p:sp>
            <p:nvSpPr>
              <p:cNvPr id="414734" name="Line 14"/>
              <p:cNvSpPr>
                <a:spLocks noChangeShapeType="1"/>
              </p:cNvSpPr>
              <p:nvPr/>
            </p:nvSpPr>
            <p:spPr bwMode="auto">
              <a:xfrm>
                <a:off x="192" y="2688"/>
                <a:ext cx="240" cy="0"/>
              </a:xfrm>
              <a:prstGeom prst="line">
                <a:avLst/>
              </a:prstGeom>
              <a:noFill/>
              <a:ln w="28575">
                <a:solidFill>
                  <a:srgbClr val="FF9900"/>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14735" name="Line 15"/>
              <p:cNvSpPr>
                <a:spLocks noChangeShapeType="1"/>
              </p:cNvSpPr>
              <p:nvPr/>
            </p:nvSpPr>
            <p:spPr bwMode="auto">
              <a:xfrm>
                <a:off x="192" y="3312"/>
                <a:ext cx="240" cy="0"/>
              </a:xfrm>
              <a:prstGeom prst="line">
                <a:avLst/>
              </a:prstGeom>
              <a:noFill/>
              <a:ln w="28575">
                <a:solidFill>
                  <a:srgbClr val="FF9900"/>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14736" name="Line 16"/>
              <p:cNvSpPr>
                <a:spLocks noChangeShapeType="1"/>
              </p:cNvSpPr>
              <p:nvPr/>
            </p:nvSpPr>
            <p:spPr bwMode="auto">
              <a:xfrm>
                <a:off x="192" y="2688"/>
                <a:ext cx="0" cy="624"/>
              </a:xfrm>
              <a:prstGeom prst="line">
                <a:avLst/>
              </a:prstGeom>
              <a:noFill/>
              <a:ln w="28575">
                <a:solidFill>
                  <a:srgbClr val="FF9900"/>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14737" name="Line 17"/>
              <p:cNvSpPr>
                <a:spLocks noChangeShapeType="1"/>
              </p:cNvSpPr>
              <p:nvPr/>
            </p:nvSpPr>
            <p:spPr bwMode="auto">
              <a:xfrm>
                <a:off x="432" y="2688"/>
                <a:ext cx="0" cy="624"/>
              </a:xfrm>
              <a:prstGeom prst="line">
                <a:avLst/>
              </a:prstGeom>
              <a:noFill/>
              <a:ln w="28575">
                <a:solidFill>
                  <a:srgbClr val="FF9900"/>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grpSp>
          <p:nvGrpSpPr>
            <p:cNvPr id="414738" name="Group 18"/>
            <p:cNvGrpSpPr>
              <a:grpSpLocks/>
            </p:cNvGrpSpPr>
            <p:nvPr/>
          </p:nvGrpSpPr>
          <p:grpSpPr bwMode="auto">
            <a:xfrm>
              <a:off x="3334" y="2704"/>
              <a:ext cx="515" cy="773"/>
              <a:chOff x="192" y="2688"/>
              <a:chExt cx="240" cy="624"/>
            </a:xfrm>
          </p:grpSpPr>
          <p:sp>
            <p:nvSpPr>
              <p:cNvPr id="414739" name="Line 19"/>
              <p:cNvSpPr>
                <a:spLocks noChangeShapeType="1"/>
              </p:cNvSpPr>
              <p:nvPr/>
            </p:nvSpPr>
            <p:spPr bwMode="auto">
              <a:xfrm>
                <a:off x="192" y="2688"/>
                <a:ext cx="240" cy="0"/>
              </a:xfrm>
              <a:prstGeom prst="line">
                <a:avLst/>
              </a:prstGeom>
              <a:noFill/>
              <a:ln w="28575">
                <a:solidFill>
                  <a:srgbClr val="FF9900"/>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14740" name="Line 20"/>
              <p:cNvSpPr>
                <a:spLocks noChangeShapeType="1"/>
              </p:cNvSpPr>
              <p:nvPr/>
            </p:nvSpPr>
            <p:spPr bwMode="auto">
              <a:xfrm>
                <a:off x="192" y="3312"/>
                <a:ext cx="240" cy="0"/>
              </a:xfrm>
              <a:prstGeom prst="line">
                <a:avLst/>
              </a:prstGeom>
              <a:noFill/>
              <a:ln w="28575">
                <a:solidFill>
                  <a:srgbClr val="FF9900"/>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14741" name="Line 21"/>
              <p:cNvSpPr>
                <a:spLocks noChangeShapeType="1"/>
              </p:cNvSpPr>
              <p:nvPr/>
            </p:nvSpPr>
            <p:spPr bwMode="auto">
              <a:xfrm>
                <a:off x="192" y="2688"/>
                <a:ext cx="0" cy="624"/>
              </a:xfrm>
              <a:prstGeom prst="line">
                <a:avLst/>
              </a:prstGeom>
              <a:noFill/>
              <a:ln w="28575">
                <a:solidFill>
                  <a:srgbClr val="FF9900"/>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14742" name="Line 22"/>
              <p:cNvSpPr>
                <a:spLocks noChangeShapeType="1"/>
              </p:cNvSpPr>
              <p:nvPr/>
            </p:nvSpPr>
            <p:spPr bwMode="auto">
              <a:xfrm>
                <a:off x="432" y="2688"/>
                <a:ext cx="0" cy="624"/>
              </a:xfrm>
              <a:prstGeom prst="line">
                <a:avLst/>
              </a:prstGeom>
              <a:noFill/>
              <a:ln w="28575">
                <a:solidFill>
                  <a:srgbClr val="FF9900"/>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grpSp>
          <p:nvGrpSpPr>
            <p:cNvPr id="414743" name="Group 23"/>
            <p:cNvGrpSpPr>
              <a:grpSpLocks/>
            </p:cNvGrpSpPr>
            <p:nvPr/>
          </p:nvGrpSpPr>
          <p:grpSpPr bwMode="auto">
            <a:xfrm>
              <a:off x="3787" y="1842"/>
              <a:ext cx="470" cy="721"/>
              <a:chOff x="192" y="2688"/>
              <a:chExt cx="240" cy="624"/>
            </a:xfrm>
          </p:grpSpPr>
          <p:sp>
            <p:nvSpPr>
              <p:cNvPr id="414744" name="Line 24"/>
              <p:cNvSpPr>
                <a:spLocks noChangeShapeType="1"/>
              </p:cNvSpPr>
              <p:nvPr/>
            </p:nvSpPr>
            <p:spPr bwMode="auto">
              <a:xfrm>
                <a:off x="192" y="2688"/>
                <a:ext cx="240" cy="0"/>
              </a:xfrm>
              <a:prstGeom prst="line">
                <a:avLst/>
              </a:prstGeom>
              <a:noFill/>
              <a:ln w="28575">
                <a:solidFill>
                  <a:srgbClr val="FF9900"/>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14745" name="Line 25"/>
              <p:cNvSpPr>
                <a:spLocks noChangeShapeType="1"/>
              </p:cNvSpPr>
              <p:nvPr/>
            </p:nvSpPr>
            <p:spPr bwMode="auto">
              <a:xfrm>
                <a:off x="192" y="3312"/>
                <a:ext cx="240" cy="0"/>
              </a:xfrm>
              <a:prstGeom prst="line">
                <a:avLst/>
              </a:prstGeom>
              <a:noFill/>
              <a:ln w="28575">
                <a:solidFill>
                  <a:srgbClr val="FF9900"/>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14746" name="Line 26"/>
              <p:cNvSpPr>
                <a:spLocks noChangeShapeType="1"/>
              </p:cNvSpPr>
              <p:nvPr/>
            </p:nvSpPr>
            <p:spPr bwMode="auto">
              <a:xfrm>
                <a:off x="192" y="2688"/>
                <a:ext cx="0" cy="624"/>
              </a:xfrm>
              <a:prstGeom prst="line">
                <a:avLst/>
              </a:prstGeom>
              <a:noFill/>
              <a:ln w="28575">
                <a:solidFill>
                  <a:srgbClr val="FF9900"/>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14747" name="Line 27"/>
              <p:cNvSpPr>
                <a:spLocks noChangeShapeType="1"/>
              </p:cNvSpPr>
              <p:nvPr/>
            </p:nvSpPr>
            <p:spPr bwMode="auto">
              <a:xfrm>
                <a:off x="432" y="2688"/>
                <a:ext cx="0" cy="624"/>
              </a:xfrm>
              <a:prstGeom prst="line">
                <a:avLst/>
              </a:prstGeom>
              <a:noFill/>
              <a:ln w="28575">
                <a:solidFill>
                  <a:srgbClr val="FF9900"/>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grpSp>
      <p:sp>
        <p:nvSpPr>
          <p:cNvPr id="414752" name="AutoShape 32"/>
          <p:cNvSpPr>
            <a:spLocks noChangeArrowheads="1"/>
          </p:cNvSpPr>
          <p:nvPr/>
        </p:nvSpPr>
        <p:spPr bwMode="auto">
          <a:xfrm>
            <a:off x="684213" y="3573463"/>
            <a:ext cx="1981200" cy="498475"/>
          </a:xfrm>
          <a:prstGeom prst="wedgeRoundRectCallout">
            <a:avLst>
              <a:gd name="adj1" fmla="val 83894"/>
              <a:gd name="adj2" fmla="val -165287"/>
              <a:gd name="adj3" fmla="val 16667"/>
            </a:avLst>
          </a:prstGeom>
          <a:solidFill>
            <a:srgbClr val="FFFF66">
              <a:alpha val="81000"/>
            </a:srgbClr>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spcBef>
                <a:spcPct val="50000"/>
              </a:spcBef>
            </a:pPr>
            <a:r>
              <a:rPr kumimoji="1" lang="zh-CN" altLang="en-US">
                <a:latin typeface="楷体_GB2312" pitchFamily="49" charset="-122"/>
                <a:ea typeface="楷体_GB2312" pitchFamily="49" charset="-122"/>
              </a:rPr>
              <a:t>数据选择器</a:t>
            </a:r>
            <a:endParaRPr kumimoji="1" lang="zh-CN" altLang="en-US" baseline="-25000">
              <a:latin typeface="楷体_GB2312" pitchFamily="49" charset="-122"/>
              <a:ea typeface="楷体_GB2312" pitchFamily="49" charset="-122"/>
            </a:endParaRPr>
          </a:p>
        </p:txBody>
      </p:sp>
    </p:spTree>
    <p:extLst>
      <p:ext uri="{BB962C8B-B14F-4D97-AF65-F5344CB8AC3E}">
        <p14:creationId xmlns:p14="http://schemas.microsoft.com/office/powerpoint/2010/main" val="609891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14751"/>
                                        </p:tgtEl>
                                        <p:attrNameLst>
                                          <p:attrName>style.visibility</p:attrName>
                                        </p:attrNameLst>
                                      </p:cBhvr>
                                      <p:to>
                                        <p:strVal val="visible"/>
                                      </p:to>
                                    </p:set>
                                    <p:animEffect transition="in" filter="wipe(left)">
                                      <p:cBhvr>
                                        <p:cTn id="7" dur="500"/>
                                        <p:tgtEl>
                                          <p:spTgt spid="41475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14752"/>
                                        </p:tgtEl>
                                        <p:attrNameLst>
                                          <p:attrName>style.visibility</p:attrName>
                                        </p:attrNameLst>
                                      </p:cBhvr>
                                      <p:to>
                                        <p:strVal val="visible"/>
                                      </p:to>
                                    </p:set>
                                    <p:animEffect transition="in" filter="wipe(down)">
                                      <p:cBhvr>
                                        <p:cTn id="12" dur="500"/>
                                        <p:tgtEl>
                                          <p:spTgt spid="414752"/>
                                        </p:tgtEl>
                                      </p:cBhvr>
                                    </p:animEffect>
                                  </p:childTnLst>
                                  <p:subTnLst>
                                    <p:set>
                                      <p:cBhvr override="childStyle">
                                        <p:cTn dur="1" fill="hold" display="0" masterRel="nextClick" afterEffect="1"/>
                                        <p:tgtEl>
                                          <p:spTgt spid="414752"/>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4752" grpId="0" animBg="1"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5754" name="Object 10"/>
          <p:cNvGraphicFramePr>
            <a:graphicFrameLocks noChangeAspect="1"/>
          </p:cNvGraphicFramePr>
          <p:nvPr/>
        </p:nvGraphicFramePr>
        <p:xfrm>
          <a:off x="1187450" y="836613"/>
          <a:ext cx="6732588" cy="5332412"/>
        </p:xfrm>
        <a:graphic>
          <a:graphicData uri="http://schemas.openxmlformats.org/presentationml/2006/ole">
            <mc:AlternateContent xmlns:mc="http://schemas.openxmlformats.org/markup-compatibility/2006">
              <mc:Choice xmlns:v="urn:schemas-microsoft-com:vml" Requires="v">
                <p:oleObj spid="_x0000_s53253" name="图片" r:id="rId3" imgW="6403842" imgH="5068947" progId="Word.Picture.8">
                  <p:embed/>
                </p:oleObj>
              </mc:Choice>
              <mc:Fallback>
                <p:oleObj name="图片" r:id="rId3" imgW="6403842" imgH="5068947" progId="Word.Picture.8">
                  <p:embed/>
                  <p:pic>
                    <p:nvPicPr>
                      <p:cNvPr id="415754"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836613"/>
                        <a:ext cx="6732588" cy="5332412"/>
                      </a:xfrm>
                      <a:prstGeom prst="rect">
                        <a:avLst/>
                      </a:prstGeom>
                      <a:solidFill>
                        <a:schemeClr val="bg1"/>
                      </a:solidFill>
                    </p:spPr>
                  </p:pic>
                </p:oleObj>
              </mc:Fallback>
            </mc:AlternateContent>
          </a:graphicData>
        </a:graphic>
      </p:graphicFrame>
      <p:sp>
        <p:nvSpPr>
          <p:cNvPr id="415749" name="AutoShape 5"/>
          <p:cNvSpPr>
            <a:spLocks noChangeArrowheads="1"/>
          </p:cNvSpPr>
          <p:nvPr/>
        </p:nvSpPr>
        <p:spPr bwMode="auto">
          <a:xfrm>
            <a:off x="201613" y="1488162"/>
            <a:ext cx="2209800" cy="919401"/>
          </a:xfrm>
          <a:prstGeom prst="wedgeRoundRectCallout">
            <a:avLst>
              <a:gd name="adj1" fmla="val 89153"/>
              <a:gd name="adj2" fmla="val 151051"/>
              <a:gd name="adj3" fmla="val 16667"/>
            </a:avLst>
          </a:prstGeom>
          <a:solidFill>
            <a:schemeClr val="bg1">
              <a:alpha val="50000"/>
            </a:schemeClr>
          </a:solidFill>
          <a:ln w="28575">
            <a:solidFill>
              <a:srgbClr val="00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spcBef>
                <a:spcPct val="50000"/>
              </a:spcBef>
            </a:pPr>
            <a:r>
              <a:rPr kumimoji="1" lang="zh-CN" altLang="en-US" sz="2400">
                <a:solidFill>
                  <a:srgbClr val="000066"/>
                </a:solidFill>
                <a:latin typeface="方正姚体" panose="02010601030101010101" pitchFamily="2" charset="-122"/>
                <a:ea typeface="方正姚体" panose="02010601030101010101" pitchFamily="2" charset="-122"/>
              </a:rPr>
              <a:t>乘积项数据选择器</a:t>
            </a:r>
            <a:r>
              <a:rPr kumimoji="1" lang="en-US" altLang="zh-CN" sz="2400">
                <a:solidFill>
                  <a:srgbClr val="000066"/>
                </a:solidFill>
                <a:latin typeface="方正姚体" panose="02010601030101010101" pitchFamily="2" charset="-122"/>
                <a:ea typeface="方正姚体" panose="02010601030101010101" pitchFamily="2" charset="-122"/>
              </a:rPr>
              <a:t>(2</a:t>
            </a:r>
            <a:r>
              <a:rPr kumimoji="1" lang="zh-CN" altLang="en-US" sz="2400">
                <a:solidFill>
                  <a:srgbClr val="000066"/>
                </a:solidFill>
                <a:latin typeface="方正姚体" panose="02010601030101010101" pitchFamily="2" charset="-122"/>
                <a:ea typeface="方正姚体" panose="02010601030101010101" pitchFamily="2" charset="-122"/>
              </a:rPr>
              <a:t>选</a:t>
            </a:r>
            <a:r>
              <a:rPr kumimoji="1" lang="en-US" altLang="zh-CN" sz="2400">
                <a:solidFill>
                  <a:srgbClr val="000066"/>
                </a:solidFill>
                <a:latin typeface="方正姚体" panose="02010601030101010101" pitchFamily="2" charset="-122"/>
                <a:ea typeface="方正姚体" panose="02010601030101010101" pitchFamily="2" charset="-122"/>
              </a:rPr>
              <a:t>1)</a:t>
            </a:r>
            <a:endParaRPr kumimoji="1" lang="en-US" altLang="zh-CN" sz="2400" baseline="-25000">
              <a:solidFill>
                <a:srgbClr val="000066"/>
              </a:solidFill>
              <a:latin typeface="方正姚体" panose="02010601030101010101" pitchFamily="2" charset="-122"/>
              <a:ea typeface="方正姚体" panose="02010601030101010101" pitchFamily="2" charset="-122"/>
            </a:endParaRPr>
          </a:p>
        </p:txBody>
      </p:sp>
      <p:sp>
        <p:nvSpPr>
          <p:cNvPr id="415750" name="AutoShape 6"/>
          <p:cNvSpPr>
            <a:spLocks noChangeArrowheads="1"/>
          </p:cNvSpPr>
          <p:nvPr/>
        </p:nvSpPr>
        <p:spPr bwMode="auto">
          <a:xfrm>
            <a:off x="6970713" y="3928149"/>
            <a:ext cx="2209800" cy="919401"/>
          </a:xfrm>
          <a:prstGeom prst="wedgeRoundRectCallout">
            <a:avLst>
              <a:gd name="adj1" fmla="val -70616"/>
              <a:gd name="adj2" fmla="val -79722"/>
              <a:gd name="adj3" fmla="val 16667"/>
            </a:avLst>
          </a:prstGeom>
          <a:solidFill>
            <a:schemeClr val="bg1">
              <a:alpha val="50000"/>
            </a:schemeClr>
          </a:solidFill>
          <a:ln w="28575">
            <a:solidFill>
              <a:srgbClr val="D6009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spcBef>
                <a:spcPct val="50000"/>
              </a:spcBef>
            </a:pPr>
            <a:r>
              <a:rPr kumimoji="1" lang="zh-CN" altLang="en-US" sz="2400">
                <a:solidFill>
                  <a:srgbClr val="000066"/>
                </a:solidFill>
                <a:latin typeface="方正姚体" panose="02010601030101010101" pitchFamily="2" charset="-122"/>
                <a:ea typeface="方正姚体" panose="02010601030101010101" pitchFamily="2" charset="-122"/>
              </a:rPr>
              <a:t>输出数据选择器</a:t>
            </a:r>
            <a:r>
              <a:rPr kumimoji="1" lang="en-US" altLang="zh-CN" sz="2400">
                <a:solidFill>
                  <a:srgbClr val="000066"/>
                </a:solidFill>
                <a:latin typeface="方正姚体" panose="02010601030101010101" pitchFamily="2" charset="-122"/>
                <a:ea typeface="方正姚体" panose="02010601030101010101" pitchFamily="2" charset="-122"/>
              </a:rPr>
              <a:t>(2</a:t>
            </a:r>
            <a:r>
              <a:rPr kumimoji="1" lang="zh-CN" altLang="en-US" sz="2400">
                <a:solidFill>
                  <a:srgbClr val="000066"/>
                </a:solidFill>
                <a:latin typeface="方正姚体" panose="02010601030101010101" pitchFamily="2" charset="-122"/>
                <a:ea typeface="方正姚体" panose="02010601030101010101" pitchFamily="2" charset="-122"/>
              </a:rPr>
              <a:t>选</a:t>
            </a:r>
            <a:r>
              <a:rPr kumimoji="1" lang="en-US" altLang="zh-CN" sz="2400">
                <a:solidFill>
                  <a:srgbClr val="000066"/>
                </a:solidFill>
                <a:latin typeface="方正姚体" panose="02010601030101010101" pitchFamily="2" charset="-122"/>
                <a:ea typeface="方正姚体" panose="02010601030101010101" pitchFamily="2" charset="-122"/>
              </a:rPr>
              <a:t>1)</a:t>
            </a:r>
            <a:endParaRPr kumimoji="1" lang="en-US" altLang="zh-CN" sz="2400" baseline="-25000">
              <a:solidFill>
                <a:srgbClr val="000066"/>
              </a:solidFill>
              <a:latin typeface="方正姚体" panose="02010601030101010101" pitchFamily="2" charset="-122"/>
              <a:ea typeface="方正姚体" panose="02010601030101010101" pitchFamily="2" charset="-122"/>
            </a:endParaRPr>
          </a:p>
        </p:txBody>
      </p:sp>
      <p:sp>
        <p:nvSpPr>
          <p:cNvPr id="415751" name="AutoShape 7"/>
          <p:cNvSpPr>
            <a:spLocks noChangeArrowheads="1"/>
          </p:cNvSpPr>
          <p:nvPr/>
        </p:nvSpPr>
        <p:spPr bwMode="auto">
          <a:xfrm>
            <a:off x="5075238" y="406600"/>
            <a:ext cx="3889375" cy="510778"/>
          </a:xfrm>
          <a:prstGeom prst="wedgeRoundRectCallout">
            <a:avLst>
              <a:gd name="adj1" fmla="val -34653"/>
              <a:gd name="adj2" fmla="val 191667"/>
              <a:gd name="adj3" fmla="val 16667"/>
            </a:avLst>
          </a:prstGeom>
          <a:solidFill>
            <a:schemeClr val="bg1">
              <a:alpha val="50000"/>
            </a:schemeClr>
          </a:solidFill>
          <a:ln w="28575">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spcBef>
                <a:spcPct val="50000"/>
              </a:spcBef>
            </a:pPr>
            <a:r>
              <a:rPr kumimoji="1" lang="zh-CN" altLang="en-US" sz="2400">
                <a:solidFill>
                  <a:srgbClr val="000066"/>
                </a:solidFill>
                <a:latin typeface="方正姚体" panose="02010601030101010101" pitchFamily="2" charset="-122"/>
                <a:ea typeface="方正姚体" panose="02010601030101010101" pitchFamily="2" charset="-122"/>
              </a:rPr>
              <a:t>三态数据选择器</a:t>
            </a:r>
            <a:r>
              <a:rPr kumimoji="1" lang="en-US" altLang="zh-CN" sz="2400">
                <a:solidFill>
                  <a:srgbClr val="000066"/>
                </a:solidFill>
                <a:latin typeface="方正姚体" panose="02010601030101010101" pitchFamily="2" charset="-122"/>
                <a:ea typeface="方正姚体" panose="02010601030101010101" pitchFamily="2" charset="-122"/>
              </a:rPr>
              <a:t>(4</a:t>
            </a:r>
            <a:r>
              <a:rPr kumimoji="1" lang="zh-CN" altLang="en-US" sz="2400">
                <a:solidFill>
                  <a:srgbClr val="000066"/>
                </a:solidFill>
                <a:latin typeface="方正姚体" panose="02010601030101010101" pitchFamily="2" charset="-122"/>
                <a:ea typeface="方正姚体" panose="02010601030101010101" pitchFamily="2" charset="-122"/>
              </a:rPr>
              <a:t>选</a:t>
            </a:r>
            <a:r>
              <a:rPr kumimoji="1" lang="en-US" altLang="zh-CN" sz="2400">
                <a:solidFill>
                  <a:srgbClr val="000066"/>
                </a:solidFill>
                <a:latin typeface="方正姚体" panose="02010601030101010101" pitchFamily="2" charset="-122"/>
                <a:ea typeface="方正姚体" panose="02010601030101010101" pitchFamily="2" charset="-122"/>
              </a:rPr>
              <a:t>1)</a:t>
            </a:r>
          </a:p>
        </p:txBody>
      </p:sp>
      <p:sp>
        <p:nvSpPr>
          <p:cNvPr id="415752" name="AutoShape 8"/>
          <p:cNvSpPr>
            <a:spLocks noChangeArrowheads="1"/>
          </p:cNvSpPr>
          <p:nvPr/>
        </p:nvSpPr>
        <p:spPr bwMode="auto">
          <a:xfrm>
            <a:off x="1785938" y="4963199"/>
            <a:ext cx="2281237" cy="919401"/>
          </a:xfrm>
          <a:prstGeom prst="wedgeRoundRectCallout">
            <a:avLst>
              <a:gd name="adj1" fmla="val 113185"/>
              <a:gd name="adj2" fmla="val -83042"/>
              <a:gd name="adj3" fmla="val 16667"/>
            </a:avLst>
          </a:prstGeom>
          <a:solidFill>
            <a:schemeClr val="bg1">
              <a:alpha val="50000"/>
            </a:schemeClr>
          </a:solidFill>
          <a:ln w="28575">
            <a:solidFill>
              <a:srgbClr val="D6009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spcBef>
                <a:spcPct val="50000"/>
              </a:spcBef>
            </a:pPr>
            <a:r>
              <a:rPr kumimoji="1" lang="zh-CN" altLang="en-US" sz="2400" dirty="0">
                <a:solidFill>
                  <a:srgbClr val="000066"/>
                </a:solidFill>
                <a:latin typeface="方正姚体" panose="02010601030101010101" pitchFamily="2" charset="-122"/>
                <a:ea typeface="方正姚体" panose="02010601030101010101" pitchFamily="2" charset="-122"/>
              </a:rPr>
              <a:t>反馈数据选择器</a:t>
            </a:r>
            <a:r>
              <a:rPr kumimoji="1" lang="en-US" altLang="zh-CN" sz="2400" dirty="0">
                <a:solidFill>
                  <a:srgbClr val="000066"/>
                </a:solidFill>
                <a:latin typeface="方正姚体" panose="02010601030101010101" pitchFamily="2" charset="-122"/>
                <a:ea typeface="方正姚体" panose="02010601030101010101" pitchFamily="2" charset="-122"/>
              </a:rPr>
              <a:t>(4</a:t>
            </a:r>
            <a:r>
              <a:rPr kumimoji="1" lang="zh-CN" altLang="en-US" sz="2400" dirty="0">
                <a:solidFill>
                  <a:srgbClr val="000066"/>
                </a:solidFill>
                <a:latin typeface="方正姚体" panose="02010601030101010101" pitchFamily="2" charset="-122"/>
                <a:ea typeface="方正姚体" panose="02010601030101010101" pitchFamily="2" charset="-122"/>
              </a:rPr>
              <a:t>选</a:t>
            </a:r>
            <a:r>
              <a:rPr kumimoji="1" lang="en-US" altLang="zh-CN" sz="2400" dirty="0">
                <a:solidFill>
                  <a:srgbClr val="000066"/>
                </a:solidFill>
                <a:latin typeface="方正姚体" panose="02010601030101010101" pitchFamily="2" charset="-122"/>
                <a:ea typeface="方正姚体" panose="02010601030101010101" pitchFamily="2" charset="-122"/>
              </a:rPr>
              <a:t>1)</a:t>
            </a:r>
            <a:endParaRPr kumimoji="1" lang="en-US" altLang="zh-CN" sz="2400" baseline="-25000" dirty="0">
              <a:solidFill>
                <a:srgbClr val="000066"/>
              </a:solidFill>
              <a:latin typeface="方正姚体" panose="02010601030101010101" pitchFamily="2" charset="-122"/>
              <a:ea typeface="方正姚体" panose="02010601030101010101" pitchFamily="2" charset="-122"/>
            </a:endParaRPr>
          </a:p>
        </p:txBody>
      </p:sp>
      <p:sp>
        <p:nvSpPr>
          <p:cNvPr id="415753" name="Rectangle 9"/>
          <p:cNvSpPr>
            <a:spLocks noChangeArrowheads="1"/>
          </p:cNvSpPr>
          <p:nvPr/>
        </p:nvSpPr>
        <p:spPr bwMode="auto">
          <a:xfrm>
            <a:off x="71438" y="6220567"/>
            <a:ext cx="8893175" cy="461665"/>
          </a:xfrm>
          <a:prstGeom prst="rect">
            <a:avLst/>
          </a:prstGeom>
          <a:solidFill>
            <a:schemeClr val="bg1">
              <a:alpha val="50000"/>
            </a:schemeClr>
          </a:solidFill>
          <a:ln w="9525">
            <a:solidFill>
              <a:srgbClr val="FA90F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dirty="0">
                <a:solidFill>
                  <a:srgbClr val="000099"/>
                </a:solidFill>
                <a:latin typeface="方正姚体" panose="02010601030101010101" pitchFamily="2" charset="-122"/>
                <a:ea typeface="方正姚体" panose="02010601030101010101" pitchFamily="2" charset="-122"/>
              </a:rPr>
              <a:t>4</a:t>
            </a:r>
            <a:r>
              <a:rPr kumimoji="1" lang="zh-CN" altLang="en-US" sz="2400" dirty="0">
                <a:solidFill>
                  <a:srgbClr val="000099"/>
                </a:solidFill>
                <a:latin typeface="方正姚体" panose="02010601030101010101" pitchFamily="2" charset="-122"/>
                <a:ea typeface="方正姚体" panose="02010601030101010101" pitchFamily="2" charset="-122"/>
              </a:rPr>
              <a:t>个数据选择器：用不同的控制字实现不同的输出电路结构形式</a:t>
            </a:r>
          </a:p>
        </p:txBody>
      </p:sp>
    </p:spTree>
    <p:extLst>
      <p:ext uri="{BB962C8B-B14F-4D97-AF65-F5344CB8AC3E}">
        <p14:creationId xmlns:p14="http://schemas.microsoft.com/office/powerpoint/2010/main" val="16611615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15749"/>
                                        </p:tgtEl>
                                        <p:attrNameLst>
                                          <p:attrName>style.visibility</p:attrName>
                                        </p:attrNameLst>
                                      </p:cBhvr>
                                      <p:to>
                                        <p:strVal val="visible"/>
                                      </p:to>
                                    </p:set>
                                    <p:animEffect transition="in" filter="box(in)">
                                      <p:cBhvr>
                                        <p:cTn id="7" dur="500"/>
                                        <p:tgtEl>
                                          <p:spTgt spid="415749"/>
                                        </p:tgtEl>
                                      </p:cBhvr>
                                    </p:animEffect>
                                  </p:childTnLst>
                                  <p:subTnLst>
                                    <p:set>
                                      <p:cBhvr override="childStyle">
                                        <p:cTn dur="1" fill="hold" display="0" masterRel="nextClick" afterEffect="1"/>
                                        <p:tgtEl>
                                          <p:spTgt spid="415749"/>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15750"/>
                                        </p:tgtEl>
                                        <p:attrNameLst>
                                          <p:attrName>style.visibility</p:attrName>
                                        </p:attrNameLst>
                                      </p:cBhvr>
                                      <p:to>
                                        <p:strVal val="visible"/>
                                      </p:to>
                                    </p:set>
                                    <p:animEffect transition="in" filter="box(in)">
                                      <p:cBhvr>
                                        <p:cTn id="12" dur="500"/>
                                        <p:tgtEl>
                                          <p:spTgt spid="415750"/>
                                        </p:tgtEl>
                                      </p:cBhvr>
                                    </p:animEffect>
                                  </p:childTnLst>
                                  <p:subTnLst>
                                    <p:set>
                                      <p:cBhvr override="childStyle">
                                        <p:cTn dur="1" fill="hold" display="0" masterRel="nextClick" afterEffect="1"/>
                                        <p:tgtEl>
                                          <p:spTgt spid="415750"/>
                                        </p:tgtEl>
                                        <p:attrNameLst>
                                          <p:attrName>style.visibility</p:attrName>
                                        </p:attrNameLst>
                                      </p:cBhvr>
                                      <p:to>
                                        <p:strVal val="hidden"/>
                                      </p:to>
                                    </p:set>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415751"/>
                                        </p:tgtEl>
                                        <p:attrNameLst>
                                          <p:attrName>style.visibility</p:attrName>
                                        </p:attrNameLst>
                                      </p:cBhvr>
                                      <p:to>
                                        <p:strVal val="visible"/>
                                      </p:to>
                                    </p:set>
                                    <p:animEffect transition="in" filter="box(in)">
                                      <p:cBhvr>
                                        <p:cTn id="17" dur="500"/>
                                        <p:tgtEl>
                                          <p:spTgt spid="415751"/>
                                        </p:tgtEl>
                                      </p:cBhvr>
                                    </p:animEffect>
                                  </p:childTnLst>
                                  <p:subTnLst>
                                    <p:set>
                                      <p:cBhvr override="childStyle">
                                        <p:cTn dur="1" fill="hold" display="0" masterRel="nextClick" afterEffect="1"/>
                                        <p:tgtEl>
                                          <p:spTgt spid="415751"/>
                                        </p:tgtEl>
                                        <p:attrNameLst>
                                          <p:attrName>style.visibility</p:attrName>
                                        </p:attrNameLst>
                                      </p:cBhvr>
                                      <p:to>
                                        <p:strVal val="hidden"/>
                                      </p:to>
                                    </p:set>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415752"/>
                                        </p:tgtEl>
                                        <p:attrNameLst>
                                          <p:attrName>style.visibility</p:attrName>
                                        </p:attrNameLst>
                                      </p:cBhvr>
                                      <p:to>
                                        <p:strVal val="visible"/>
                                      </p:to>
                                    </p:set>
                                    <p:animEffect transition="in" filter="box(in)">
                                      <p:cBhvr>
                                        <p:cTn id="22" dur="500"/>
                                        <p:tgtEl>
                                          <p:spTgt spid="415752"/>
                                        </p:tgtEl>
                                      </p:cBhvr>
                                    </p:animEffect>
                                  </p:childTnLst>
                                  <p:subTnLst>
                                    <p:set>
                                      <p:cBhvr override="childStyle">
                                        <p:cTn dur="1" fill="hold" display="0" masterRel="nextClick" afterEffect="1"/>
                                        <p:tgtEl>
                                          <p:spTgt spid="415752"/>
                                        </p:tgtEl>
                                        <p:attrNameLst>
                                          <p:attrName>style.visibility</p:attrName>
                                        </p:attrNameLst>
                                      </p:cBhvr>
                                      <p:to>
                                        <p:strVal val="hidden"/>
                                      </p:to>
                                    </p:set>
                                  </p:sub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15753"/>
                                        </p:tgtEl>
                                        <p:attrNameLst>
                                          <p:attrName>style.visibility</p:attrName>
                                        </p:attrNameLst>
                                      </p:cBhvr>
                                      <p:to>
                                        <p:strVal val="visible"/>
                                      </p:to>
                                    </p:set>
                                    <p:animEffect transition="in" filter="strips(downRight)">
                                      <p:cBhvr>
                                        <p:cTn id="27" dur="500"/>
                                        <p:tgtEl>
                                          <p:spTgt spid="4157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5749" grpId="0" animBg="1" autoUpdateAnimBg="0"/>
      <p:bldP spid="415750" grpId="0" animBg="1" autoUpdateAnimBg="0"/>
      <p:bldP spid="415751" grpId="0" animBg="1" autoUpdateAnimBg="0"/>
      <p:bldP spid="415752" grpId="0" animBg="1" autoUpdateAnimBg="0"/>
      <p:bldP spid="415753" grpId="0" animBg="1"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7018" name="Object 10"/>
          <p:cNvGraphicFramePr>
            <a:graphicFrameLocks noChangeAspect="1"/>
          </p:cNvGraphicFramePr>
          <p:nvPr>
            <p:extLst>
              <p:ext uri="{D42A27DB-BD31-4B8C-83A1-F6EECF244321}">
                <p14:modId xmlns:p14="http://schemas.microsoft.com/office/powerpoint/2010/main" val="1695500755"/>
              </p:ext>
            </p:extLst>
          </p:nvPr>
        </p:nvGraphicFramePr>
        <p:xfrm>
          <a:off x="1187450" y="836613"/>
          <a:ext cx="6732588" cy="5332412"/>
        </p:xfrm>
        <a:graphic>
          <a:graphicData uri="http://schemas.openxmlformats.org/presentationml/2006/ole">
            <mc:AlternateContent xmlns:mc="http://schemas.openxmlformats.org/markup-compatibility/2006">
              <mc:Choice xmlns:v="urn:schemas-microsoft-com:vml" Requires="v">
                <p:oleObj spid="_x0000_s54278" name="图片" r:id="rId3" imgW="6403842" imgH="5068947" progId="Word.Picture.8">
                  <p:embed/>
                </p:oleObj>
              </mc:Choice>
              <mc:Fallback>
                <p:oleObj name="图片" r:id="rId3" imgW="6403842" imgH="5068947" progId="Word.Picture.8">
                  <p:embed/>
                  <p:pic>
                    <p:nvPicPr>
                      <p:cNvPr id="427018"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836613"/>
                        <a:ext cx="6732588" cy="5332412"/>
                      </a:xfrm>
                      <a:prstGeom prst="rect">
                        <a:avLst/>
                      </a:prstGeom>
                      <a:solidFill>
                        <a:schemeClr val="bg1"/>
                      </a:solidFill>
                    </p:spPr>
                  </p:pic>
                </p:oleObj>
              </mc:Fallback>
            </mc:AlternateContent>
          </a:graphicData>
        </a:graphic>
      </p:graphicFrame>
      <p:sp>
        <p:nvSpPr>
          <p:cNvPr id="427012" name="Rectangle 4"/>
          <p:cNvSpPr>
            <a:spLocks noChangeArrowheads="1"/>
          </p:cNvSpPr>
          <p:nvPr/>
        </p:nvSpPr>
        <p:spPr bwMode="auto">
          <a:xfrm>
            <a:off x="755650" y="404813"/>
            <a:ext cx="7993063" cy="369332"/>
          </a:xfrm>
          <a:prstGeom prst="rect">
            <a:avLst/>
          </a:prstGeom>
          <a:solidFill>
            <a:srgbClr val="FFFFFF">
              <a:alpha val="0"/>
            </a:srgbClr>
          </a:solidFill>
          <a:ln w="19050">
            <a:solidFill>
              <a:srgbClr val="33CC33">
                <a:alpha val="0"/>
              </a:srgb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dirty="0">
                <a:solidFill>
                  <a:srgbClr val="000066"/>
                </a:solidFill>
                <a:latin typeface="方正姚体" panose="02010601030101010101" pitchFamily="2" charset="-122"/>
                <a:ea typeface="方正姚体" panose="02010601030101010101" pitchFamily="2" charset="-122"/>
              </a:rPr>
              <a:t>(1)</a:t>
            </a:r>
            <a:r>
              <a:rPr kumimoji="1" lang="zh-CN" altLang="en-US" dirty="0">
                <a:solidFill>
                  <a:srgbClr val="000066"/>
                </a:solidFill>
                <a:latin typeface="方正姚体" panose="02010601030101010101" pitchFamily="2" charset="-122"/>
                <a:ea typeface="方正姚体" panose="02010601030101010101" pitchFamily="2" charset="-122"/>
              </a:rPr>
              <a:t>输入电路</a:t>
            </a:r>
            <a:r>
              <a:rPr kumimoji="1" lang="en-US" altLang="zh-CN" dirty="0">
                <a:solidFill>
                  <a:srgbClr val="000066"/>
                </a:solidFill>
                <a:latin typeface="方正姚体" panose="02010601030101010101" pitchFamily="2" charset="-122"/>
                <a:ea typeface="方正姚体" panose="02010601030101010101" pitchFamily="2" charset="-122"/>
              </a:rPr>
              <a:t>—</a:t>
            </a:r>
            <a:r>
              <a:rPr kumimoji="1" lang="zh-CN" altLang="en-US" dirty="0">
                <a:solidFill>
                  <a:srgbClr val="000066"/>
                </a:solidFill>
                <a:latin typeface="方正姚体" panose="02010601030101010101" pitchFamily="2" charset="-122"/>
                <a:ea typeface="方正姚体" panose="02010601030101010101" pitchFamily="2" charset="-122"/>
              </a:rPr>
              <a:t>由乘积项数据选择器</a:t>
            </a:r>
            <a:r>
              <a:rPr kumimoji="1" lang="en-US" altLang="zh-CN" dirty="0">
                <a:solidFill>
                  <a:srgbClr val="000066"/>
                </a:solidFill>
                <a:latin typeface="方正姚体" panose="02010601030101010101" pitchFamily="2" charset="-122"/>
                <a:ea typeface="方正姚体" panose="02010601030101010101" pitchFamily="2" charset="-122"/>
              </a:rPr>
              <a:t>(2</a:t>
            </a:r>
            <a:r>
              <a:rPr kumimoji="1" lang="zh-CN" altLang="en-US" dirty="0">
                <a:solidFill>
                  <a:srgbClr val="000066"/>
                </a:solidFill>
                <a:latin typeface="方正姚体" panose="02010601030101010101" pitchFamily="2" charset="-122"/>
                <a:ea typeface="方正姚体" panose="02010601030101010101" pitchFamily="2" charset="-122"/>
              </a:rPr>
              <a:t>选</a:t>
            </a:r>
            <a:r>
              <a:rPr kumimoji="1" lang="en-US" altLang="zh-CN" dirty="0">
                <a:solidFill>
                  <a:srgbClr val="000066"/>
                </a:solidFill>
                <a:latin typeface="方正姚体" panose="02010601030101010101" pitchFamily="2" charset="-122"/>
                <a:ea typeface="方正姚体" panose="02010601030101010101" pitchFamily="2" charset="-122"/>
              </a:rPr>
              <a:t>1)PTMUX</a:t>
            </a:r>
            <a:r>
              <a:rPr kumimoji="1" lang="zh-CN" altLang="en-US" dirty="0">
                <a:solidFill>
                  <a:srgbClr val="000066"/>
                </a:solidFill>
                <a:latin typeface="方正姚体" panose="02010601030101010101" pitchFamily="2" charset="-122"/>
                <a:ea typeface="方正姚体" panose="02010601030101010101" pitchFamily="2" charset="-122"/>
              </a:rPr>
              <a:t>控制</a:t>
            </a:r>
          </a:p>
        </p:txBody>
      </p:sp>
      <p:grpSp>
        <p:nvGrpSpPr>
          <p:cNvPr id="427013" name="Group 5"/>
          <p:cNvGrpSpPr>
            <a:grpSpLocks/>
          </p:cNvGrpSpPr>
          <p:nvPr/>
        </p:nvGrpSpPr>
        <p:grpSpPr bwMode="auto">
          <a:xfrm>
            <a:off x="3203575" y="2708275"/>
            <a:ext cx="720725" cy="936625"/>
            <a:chOff x="192" y="2688"/>
            <a:chExt cx="240" cy="624"/>
          </a:xfrm>
        </p:grpSpPr>
        <p:sp>
          <p:nvSpPr>
            <p:cNvPr id="427014" name="Line 6"/>
            <p:cNvSpPr>
              <a:spLocks noChangeShapeType="1"/>
            </p:cNvSpPr>
            <p:nvPr/>
          </p:nvSpPr>
          <p:spPr bwMode="auto">
            <a:xfrm>
              <a:off x="192" y="2688"/>
              <a:ext cx="240" cy="0"/>
            </a:xfrm>
            <a:prstGeom prst="line">
              <a:avLst/>
            </a:prstGeom>
            <a:noFill/>
            <a:ln w="38100">
              <a:solidFill>
                <a:srgbClr val="009900"/>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27015" name="Line 7"/>
            <p:cNvSpPr>
              <a:spLocks noChangeShapeType="1"/>
            </p:cNvSpPr>
            <p:nvPr/>
          </p:nvSpPr>
          <p:spPr bwMode="auto">
            <a:xfrm>
              <a:off x="192" y="3312"/>
              <a:ext cx="240" cy="0"/>
            </a:xfrm>
            <a:prstGeom prst="line">
              <a:avLst/>
            </a:prstGeom>
            <a:noFill/>
            <a:ln w="38100">
              <a:solidFill>
                <a:srgbClr val="009900"/>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27016" name="Line 8"/>
            <p:cNvSpPr>
              <a:spLocks noChangeShapeType="1"/>
            </p:cNvSpPr>
            <p:nvPr/>
          </p:nvSpPr>
          <p:spPr bwMode="auto">
            <a:xfrm>
              <a:off x="192" y="2688"/>
              <a:ext cx="0" cy="624"/>
            </a:xfrm>
            <a:prstGeom prst="line">
              <a:avLst/>
            </a:prstGeom>
            <a:noFill/>
            <a:ln w="38100">
              <a:solidFill>
                <a:srgbClr val="009900"/>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27017" name="Line 9"/>
            <p:cNvSpPr>
              <a:spLocks noChangeShapeType="1"/>
            </p:cNvSpPr>
            <p:nvPr/>
          </p:nvSpPr>
          <p:spPr bwMode="auto">
            <a:xfrm>
              <a:off x="432" y="2688"/>
              <a:ext cx="0" cy="624"/>
            </a:xfrm>
            <a:prstGeom prst="line">
              <a:avLst/>
            </a:prstGeom>
            <a:noFill/>
            <a:ln w="38100">
              <a:solidFill>
                <a:srgbClr val="009900"/>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cxnSp>
        <p:nvCxnSpPr>
          <p:cNvPr id="3" name="直接箭头连接符 2">
            <a:extLst>
              <a:ext uri="{FF2B5EF4-FFF2-40B4-BE49-F238E27FC236}">
                <a16:creationId xmlns:a16="http://schemas.microsoft.com/office/drawing/2014/main" id="{77C2E1F9-190E-4DB5-A8F8-14BD65F356DF}"/>
              </a:ext>
            </a:extLst>
          </p:cNvPr>
          <p:cNvCxnSpPr>
            <a:cxnSpLocks/>
          </p:cNvCxnSpPr>
          <p:nvPr/>
        </p:nvCxnSpPr>
        <p:spPr>
          <a:xfrm flipH="1" flipV="1">
            <a:off x="2944168" y="3034603"/>
            <a:ext cx="259406" cy="2986784"/>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a16="http://schemas.microsoft.com/office/drawing/2014/main" id="{A1C0DD55-6295-4BFF-990C-483BEDB5DD57}"/>
              </a:ext>
            </a:extLst>
          </p:cNvPr>
          <p:cNvSpPr txBox="1"/>
          <p:nvPr/>
        </p:nvSpPr>
        <p:spPr>
          <a:xfrm>
            <a:off x="187735" y="5277422"/>
            <a:ext cx="4524941" cy="1323439"/>
          </a:xfrm>
          <a:prstGeom prst="rect">
            <a:avLst/>
          </a:prstGeom>
          <a:noFill/>
          <a:ln w="28575">
            <a:solidFill>
              <a:srgbClr val="00B050"/>
            </a:solidFill>
          </a:ln>
        </p:spPr>
        <p:txBody>
          <a:bodyPr wrap="square" rtlCol="0">
            <a:spAutoFit/>
          </a:bodyPr>
          <a:lstStyle/>
          <a:p>
            <a:r>
              <a:rPr kumimoji="1" lang="zh-CN" altLang="en-US" sz="2000" dirty="0">
                <a:solidFill>
                  <a:srgbClr val="000066"/>
                </a:solidFill>
                <a:latin typeface="+mn-ea"/>
              </a:rPr>
              <a:t>乘积项数据选择器：根据</a:t>
            </a:r>
            <a:r>
              <a:rPr kumimoji="1" lang="en-US" altLang="zh-CN" sz="2000" dirty="0">
                <a:solidFill>
                  <a:srgbClr val="000066"/>
                </a:solidFill>
                <a:latin typeface="+mn-ea"/>
              </a:rPr>
              <a:t>AC</a:t>
            </a:r>
            <a:r>
              <a:rPr kumimoji="1" lang="en-US" altLang="zh-CN" sz="2000" baseline="-25000" dirty="0">
                <a:solidFill>
                  <a:srgbClr val="000066"/>
                </a:solidFill>
                <a:latin typeface="+mn-ea"/>
              </a:rPr>
              <a:t>0</a:t>
            </a:r>
            <a:r>
              <a:rPr kumimoji="1" lang="zh-CN" altLang="en-US" sz="2000" dirty="0">
                <a:solidFill>
                  <a:srgbClr val="000066"/>
                </a:solidFill>
                <a:latin typeface="+mn-ea"/>
              </a:rPr>
              <a:t>和</a:t>
            </a:r>
            <a:r>
              <a:rPr kumimoji="1" lang="en-US" altLang="zh-CN" sz="2000" dirty="0">
                <a:solidFill>
                  <a:srgbClr val="000066"/>
                </a:solidFill>
                <a:latin typeface="+mn-ea"/>
              </a:rPr>
              <a:t>AC</a:t>
            </a:r>
            <a:r>
              <a:rPr kumimoji="1" lang="en-US" altLang="zh-CN" sz="2000" baseline="-25000" dirty="0">
                <a:solidFill>
                  <a:srgbClr val="000066"/>
                </a:solidFill>
                <a:latin typeface="+mn-ea"/>
              </a:rPr>
              <a:t>1</a:t>
            </a:r>
            <a:r>
              <a:rPr kumimoji="1" lang="en-US" altLang="zh-CN" sz="2000" dirty="0">
                <a:solidFill>
                  <a:srgbClr val="000066"/>
                </a:solidFill>
                <a:latin typeface="+mn-ea"/>
              </a:rPr>
              <a:t>(n)</a:t>
            </a:r>
            <a:r>
              <a:rPr kumimoji="1" lang="zh-CN" altLang="en-US" sz="2000" dirty="0">
                <a:solidFill>
                  <a:srgbClr val="000066"/>
                </a:solidFill>
                <a:latin typeface="+mn-ea"/>
              </a:rPr>
              <a:t>决定与逻辑阵列的第一乘积项是否作为或门的一个输入端。只有在</a:t>
            </a:r>
            <a:r>
              <a:rPr kumimoji="1" lang="en-US" altLang="zh-CN" sz="2000" dirty="0">
                <a:solidFill>
                  <a:srgbClr val="000066"/>
                </a:solidFill>
                <a:latin typeface="+mn-ea"/>
              </a:rPr>
              <a:t>G</a:t>
            </a:r>
            <a:r>
              <a:rPr kumimoji="1" lang="en-US" altLang="zh-CN" sz="2000" baseline="-25000" dirty="0">
                <a:solidFill>
                  <a:srgbClr val="000066"/>
                </a:solidFill>
                <a:latin typeface="+mn-ea"/>
              </a:rPr>
              <a:t>2</a:t>
            </a:r>
            <a:r>
              <a:rPr kumimoji="1" lang="zh-CN" altLang="en-US" sz="2000" dirty="0">
                <a:solidFill>
                  <a:srgbClr val="000066"/>
                </a:solidFill>
                <a:latin typeface="+mn-ea"/>
              </a:rPr>
              <a:t>的输出为</a:t>
            </a:r>
            <a:r>
              <a:rPr kumimoji="1" lang="en-US" altLang="zh-CN" sz="2000" dirty="0">
                <a:solidFill>
                  <a:srgbClr val="000066"/>
                </a:solidFill>
                <a:latin typeface="+mn-ea"/>
              </a:rPr>
              <a:t>1</a:t>
            </a:r>
            <a:r>
              <a:rPr kumimoji="1" lang="zh-CN" altLang="en-US" sz="2000" dirty="0">
                <a:solidFill>
                  <a:srgbClr val="000066"/>
                </a:solidFill>
                <a:latin typeface="+mn-ea"/>
              </a:rPr>
              <a:t>时，第一乘积项是或门的一个输入端。</a:t>
            </a:r>
            <a:endParaRPr lang="zh-CN" altLang="en-US" sz="2000" dirty="0">
              <a:latin typeface="+mn-ea"/>
            </a:endParaRPr>
          </a:p>
        </p:txBody>
      </p:sp>
    </p:spTree>
    <p:extLst>
      <p:ext uri="{BB962C8B-B14F-4D97-AF65-F5344CB8AC3E}">
        <p14:creationId xmlns:p14="http://schemas.microsoft.com/office/powerpoint/2010/main" val="4175719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27013"/>
                                        </p:tgtEl>
                                        <p:attrNameLst>
                                          <p:attrName>style.visibility</p:attrName>
                                        </p:attrNameLst>
                                      </p:cBhvr>
                                      <p:to>
                                        <p:strVal val="visible"/>
                                      </p:to>
                                    </p:set>
                                    <p:animEffect transition="in" filter="wipe(up)">
                                      <p:cBhvr>
                                        <p:cTn id="7" dur="500"/>
                                        <p:tgtEl>
                                          <p:spTgt spid="4270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6785" name="Object 17"/>
          <p:cNvGraphicFramePr>
            <a:graphicFrameLocks noChangeAspect="1"/>
          </p:cNvGraphicFramePr>
          <p:nvPr/>
        </p:nvGraphicFramePr>
        <p:xfrm>
          <a:off x="1223963" y="904875"/>
          <a:ext cx="6732587" cy="5332413"/>
        </p:xfrm>
        <a:graphic>
          <a:graphicData uri="http://schemas.openxmlformats.org/presentationml/2006/ole">
            <mc:AlternateContent xmlns:mc="http://schemas.openxmlformats.org/markup-compatibility/2006">
              <mc:Choice xmlns:v="urn:schemas-microsoft-com:vml" Requires="v">
                <p:oleObj spid="_x0000_s55301" name="图片" r:id="rId3" imgW="6403842" imgH="5068947" progId="Word.Picture.8">
                  <p:embed/>
                </p:oleObj>
              </mc:Choice>
              <mc:Fallback>
                <p:oleObj name="图片" r:id="rId3" imgW="6403842" imgH="5068947" progId="Word.Picture.8">
                  <p:embed/>
                  <p:pic>
                    <p:nvPicPr>
                      <p:cNvPr id="416785" name="Object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3963" y="904875"/>
                        <a:ext cx="6732587" cy="5332413"/>
                      </a:xfrm>
                      <a:prstGeom prst="rect">
                        <a:avLst/>
                      </a:prstGeom>
                      <a:solidFill>
                        <a:schemeClr val="bg1"/>
                      </a:solidFill>
                    </p:spPr>
                  </p:pic>
                </p:oleObj>
              </mc:Fallback>
            </mc:AlternateContent>
          </a:graphicData>
        </a:graphic>
      </p:graphicFrame>
      <p:sp>
        <p:nvSpPr>
          <p:cNvPr id="416774" name="Rectangle 6"/>
          <p:cNvSpPr>
            <a:spLocks noChangeArrowheads="1"/>
          </p:cNvSpPr>
          <p:nvPr/>
        </p:nvSpPr>
        <p:spPr bwMode="auto">
          <a:xfrm>
            <a:off x="755650" y="404813"/>
            <a:ext cx="7164388" cy="369332"/>
          </a:xfrm>
          <a:prstGeom prst="rect">
            <a:avLst/>
          </a:prstGeom>
          <a:solidFill>
            <a:srgbClr val="FFFFFF">
              <a:alpha val="0"/>
            </a:srgbClr>
          </a:solidFill>
          <a:ln w="19050">
            <a:solidFill>
              <a:srgbClr val="33CC33">
                <a:alpha val="0"/>
              </a:srgb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dirty="0">
                <a:solidFill>
                  <a:srgbClr val="000066"/>
                </a:solidFill>
                <a:latin typeface="+mn-ea"/>
              </a:rPr>
              <a:t>(2)</a:t>
            </a:r>
            <a:r>
              <a:rPr kumimoji="1" lang="zh-CN" altLang="en-US" dirty="0">
                <a:solidFill>
                  <a:srgbClr val="000066"/>
                </a:solidFill>
                <a:latin typeface="+mn-ea"/>
              </a:rPr>
              <a:t>原变量</a:t>
            </a:r>
            <a:r>
              <a:rPr kumimoji="1" lang="en-US" altLang="zh-CN" dirty="0">
                <a:solidFill>
                  <a:srgbClr val="000066"/>
                </a:solidFill>
                <a:latin typeface="+mn-ea"/>
              </a:rPr>
              <a:t>/</a:t>
            </a:r>
            <a:r>
              <a:rPr kumimoji="1" lang="zh-CN" altLang="en-US" dirty="0">
                <a:solidFill>
                  <a:srgbClr val="000066"/>
                </a:solidFill>
                <a:latin typeface="+mn-ea"/>
              </a:rPr>
              <a:t>非变量输出电路</a:t>
            </a:r>
            <a:r>
              <a:rPr kumimoji="1" lang="en-US" altLang="zh-CN" dirty="0">
                <a:solidFill>
                  <a:srgbClr val="000066"/>
                </a:solidFill>
                <a:latin typeface="+mn-ea"/>
              </a:rPr>
              <a:t>—</a:t>
            </a:r>
            <a:r>
              <a:rPr kumimoji="1" lang="zh-CN" altLang="en-US" dirty="0">
                <a:solidFill>
                  <a:srgbClr val="000066"/>
                </a:solidFill>
                <a:latin typeface="+mn-ea"/>
              </a:rPr>
              <a:t>由异或门控制</a:t>
            </a:r>
          </a:p>
        </p:txBody>
      </p:sp>
      <p:grpSp>
        <p:nvGrpSpPr>
          <p:cNvPr id="416775" name="Group 7"/>
          <p:cNvGrpSpPr>
            <a:grpSpLocks/>
          </p:cNvGrpSpPr>
          <p:nvPr/>
        </p:nvGrpSpPr>
        <p:grpSpPr bwMode="auto">
          <a:xfrm>
            <a:off x="4467225" y="3716338"/>
            <a:ext cx="465138" cy="720725"/>
            <a:chOff x="192" y="2688"/>
            <a:chExt cx="240" cy="624"/>
          </a:xfrm>
        </p:grpSpPr>
        <p:sp>
          <p:nvSpPr>
            <p:cNvPr id="416776" name="Line 8"/>
            <p:cNvSpPr>
              <a:spLocks noChangeShapeType="1"/>
            </p:cNvSpPr>
            <p:nvPr/>
          </p:nvSpPr>
          <p:spPr bwMode="auto">
            <a:xfrm>
              <a:off x="192" y="2688"/>
              <a:ext cx="240" cy="0"/>
            </a:xfrm>
            <a:prstGeom prst="line">
              <a:avLst/>
            </a:prstGeom>
            <a:noFill/>
            <a:ln w="38100">
              <a:solidFill>
                <a:srgbClr val="FF0000"/>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16777" name="Line 9"/>
            <p:cNvSpPr>
              <a:spLocks noChangeShapeType="1"/>
            </p:cNvSpPr>
            <p:nvPr/>
          </p:nvSpPr>
          <p:spPr bwMode="auto">
            <a:xfrm>
              <a:off x="192" y="3312"/>
              <a:ext cx="240" cy="0"/>
            </a:xfrm>
            <a:prstGeom prst="line">
              <a:avLst/>
            </a:prstGeom>
            <a:noFill/>
            <a:ln w="38100">
              <a:solidFill>
                <a:srgbClr val="FF0000"/>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16778" name="Line 10"/>
            <p:cNvSpPr>
              <a:spLocks noChangeShapeType="1"/>
            </p:cNvSpPr>
            <p:nvPr/>
          </p:nvSpPr>
          <p:spPr bwMode="auto">
            <a:xfrm>
              <a:off x="192" y="2688"/>
              <a:ext cx="0" cy="624"/>
            </a:xfrm>
            <a:prstGeom prst="line">
              <a:avLst/>
            </a:prstGeom>
            <a:noFill/>
            <a:ln w="38100">
              <a:solidFill>
                <a:srgbClr val="FF0000"/>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16779" name="Line 11"/>
            <p:cNvSpPr>
              <a:spLocks noChangeShapeType="1"/>
            </p:cNvSpPr>
            <p:nvPr/>
          </p:nvSpPr>
          <p:spPr bwMode="auto">
            <a:xfrm>
              <a:off x="432" y="2688"/>
              <a:ext cx="0" cy="624"/>
            </a:xfrm>
            <a:prstGeom prst="line">
              <a:avLst/>
            </a:prstGeom>
            <a:noFill/>
            <a:ln w="38100">
              <a:solidFill>
                <a:srgbClr val="FF0000"/>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sp>
        <p:nvSpPr>
          <p:cNvPr id="3" name="文本框 2">
            <a:extLst>
              <a:ext uri="{FF2B5EF4-FFF2-40B4-BE49-F238E27FC236}">
                <a16:creationId xmlns:a16="http://schemas.microsoft.com/office/drawing/2014/main" id="{E6C033B3-7540-4148-9ADE-F6ADAFE34CA9}"/>
              </a:ext>
            </a:extLst>
          </p:cNvPr>
          <p:cNvSpPr txBox="1"/>
          <p:nvPr/>
        </p:nvSpPr>
        <p:spPr>
          <a:xfrm>
            <a:off x="231113" y="5291405"/>
            <a:ext cx="3295860" cy="1323439"/>
          </a:xfrm>
          <a:prstGeom prst="rect">
            <a:avLst/>
          </a:prstGeom>
          <a:noFill/>
          <a:ln w="28575">
            <a:solidFill>
              <a:srgbClr val="FF0000"/>
            </a:solidFill>
          </a:ln>
        </p:spPr>
        <p:txBody>
          <a:bodyPr wrap="square" rtlCol="0">
            <a:spAutoFit/>
          </a:bodyPr>
          <a:lstStyle>
            <a:defPPr>
              <a:defRPr lang="en-US"/>
            </a:defPPr>
            <a:lvl1pPr>
              <a:defRPr kumimoji="1" sz="2000">
                <a:solidFill>
                  <a:srgbClr val="000066"/>
                </a:solidFill>
                <a:latin typeface="+mn-ea"/>
              </a:defRPr>
            </a:lvl1pPr>
          </a:lstStyle>
          <a:p>
            <a:r>
              <a:rPr lang="zh-CN" altLang="en-US" dirty="0"/>
              <a:t>异或门输出为或门输出</a:t>
            </a:r>
            <a:r>
              <a:rPr lang="en-US" altLang="zh-CN" dirty="0"/>
              <a:t>OR(n) </a:t>
            </a:r>
            <a:r>
              <a:rPr lang="zh-CN" altLang="en-US" dirty="0"/>
              <a:t>与</a:t>
            </a:r>
            <a:r>
              <a:rPr lang="en-US" altLang="zh-CN" dirty="0"/>
              <a:t>XOR(n)</a:t>
            </a:r>
            <a:r>
              <a:rPr lang="zh-CN" altLang="en-US" dirty="0"/>
              <a:t>进行异或运算。</a:t>
            </a:r>
            <a:r>
              <a:rPr lang="en-US" altLang="zh-CN" dirty="0"/>
              <a:t>XOR(n)=0</a:t>
            </a:r>
            <a:r>
              <a:rPr lang="zh-CN" altLang="en-US" dirty="0"/>
              <a:t>，则</a:t>
            </a:r>
            <a:r>
              <a:rPr lang="en-US" altLang="zh-CN" dirty="0"/>
              <a:t>D(n)=OR(n)</a:t>
            </a:r>
            <a:r>
              <a:rPr lang="zh-CN" altLang="en-US" dirty="0"/>
              <a:t>，若</a:t>
            </a:r>
            <a:r>
              <a:rPr lang="en-US" altLang="zh-CN" dirty="0"/>
              <a:t>XOR(n)=1</a:t>
            </a:r>
            <a:r>
              <a:rPr lang="zh-CN" altLang="en-US" dirty="0"/>
              <a:t>，则</a:t>
            </a:r>
            <a:r>
              <a:rPr lang="en-US" altLang="zh-CN" dirty="0"/>
              <a:t>D(n)=OR(n) </a:t>
            </a:r>
            <a:r>
              <a:rPr lang="zh-CN" altLang="en-US" dirty="0"/>
              <a:t>。</a:t>
            </a:r>
          </a:p>
        </p:txBody>
      </p:sp>
      <p:sp>
        <p:nvSpPr>
          <p:cNvPr id="14" name="Line 15">
            <a:extLst>
              <a:ext uri="{FF2B5EF4-FFF2-40B4-BE49-F238E27FC236}">
                <a16:creationId xmlns:a16="http://schemas.microsoft.com/office/drawing/2014/main" id="{CD8D8ADA-5E18-4342-924B-927A4BAAD92D}"/>
              </a:ext>
            </a:extLst>
          </p:cNvPr>
          <p:cNvSpPr>
            <a:spLocks noChangeShapeType="1"/>
          </p:cNvSpPr>
          <p:nvPr/>
        </p:nvSpPr>
        <p:spPr bwMode="auto">
          <a:xfrm>
            <a:off x="2572012" y="6314919"/>
            <a:ext cx="792163"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Tree>
    <p:extLst>
      <p:ext uri="{BB962C8B-B14F-4D97-AF65-F5344CB8AC3E}">
        <p14:creationId xmlns:p14="http://schemas.microsoft.com/office/powerpoint/2010/main" val="30336746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16775"/>
                                        </p:tgtEl>
                                        <p:attrNameLst>
                                          <p:attrName>style.visibility</p:attrName>
                                        </p:attrNameLst>
                                      </p:cBhvr>
                                      <p:to>
                                        <p:strVal val="visible"/>
                                      </p:to>
                                    </p:set>
                                    <p:animEffect transition="in" filter="wipe(up)">
                                      <p:cBhvr>
                                        <p:cTn id="7" dur="500"/>
                                        <p:tgtEl>
                                          <p:spTgt spid="4167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7817" name="Object 25"/>
          <p:cNvGraphicFramePr>
            <a:graphicFrameLocks noChangeAspect="1"/>
          </p:cNvGraphicFramePr>
          <p:nvPr/>
        </p:nvGraphicFramePr>
        <p:xfrm>
          <a:off x="1187450" y="836613"/>
          <a:ext cx="6732588" cy="5332412"/>
        </p:xfrm>
        <a:graphic>
          <a:graphicData uri="http://schemas.openxmlformats.org/presentationml/2006/ole">
            <mc:AlternateContent xmlns:mc="http://schemas.openxmlformats.org/markup-compatibility/2006">
              <mc:Choice xmlns:v="urn:schemas-microsoft-com:vml" Requires="v">
                <p:oleObj spid="_x0000_s56325" name="图片" r:id="rId3" imgW="6403842" imgH="5068947" progId="Word.Picture.8">
                  <p:embed/>
                </p:oleObj>
              </mc:Choice>
              <mc:Fallback>
                <p:oleObj name="图片" r:id="rId3" imgW="6403842" imgH="5068947" progId="Word.Picture.8">
                  <p:embed/>
                  <p:pic>
                    <p:nvPicPr>
                      <p:cNvPr id="417817" name="Object 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836613"/>
                        <a:ext cx="6732588" cy="5332412"/>
                      </a:xfrm>
                      <a:prstGeom prst="rect">
                        <a:avLst/>
                      </a:prstGeom>
                      <a:solidFill>
                        <a:schemeClr val="bg1"/>
                      </a:solidFill>
                    </p:spPr>
                  </p:pic>
                </p:oleObj>
              </mc:Fallback>
            </mc:AlternateContent>
          </a:graphicData>
        </a:graphic>
      </p:graphicFrame>
      <p:sp>
        <p:nvSpPr>
          <p:cNvPr id="417803" name="Rectangle 11"/>
          <p:cNvSpPr>
            <a:spLocks noChangeArrowheads="1"/>
          </p:cNvSpPr>
          <p:nvPr/>
        </p:nvSpPr>
        <p:spPr bwMode="auto">
          <a:xfrm>
            <a:off x="827088" y="549275"/>
            <a:ext cx="5314275" cy="369332"/>
          </a:xfrm>
          <a:prstGeom prst="rect">
            <a:avLst/>
          </a:prstGeom>
          <a:solidFill>
            <a:srgbClr val="FFFFFF">
              <a:alpha val="0"/>
            </a:srgbClr>
          </a:solidFill>
          <a:ln w="28575">
            <a:solidFill>
              <a:srgbClr val="CC0099">
                <a:alpha val="0"/>
              </a:srgb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zh-CN" altLang="en-US">
                <a:solidFill>
                  <a:srgbClr val="000066"/>
                </a:solidFill>
                <a:latin typeface="+mn-ea"/>
              </a:rPr>
              <a:t>（</a:t>
            </a:r>
            <a:r>
              <a:rPr kumimoji="1" lang="en-US" altLang="zh-CN">
                <a:solidFill>
                  <a:srgbClr val="000066"/>
                </a:solidFill>
                <a:latin typeface="+mn-ea"/>
              </a:rPr>
              <a:t>3</a:t>
            </a:r>
            <a:r>
              <a:rPr kumimoji="1" lang="zh-CN" altLang="en-US">
                <a:solidFill>
                  <a:srgbClr val="000066"/>
                </a:solidFill>
                <a:latin typeface="+mn-ea"/>
              </a:rPr>
              <a:t>） 输出电路</a:t>
            </a:r>
            <a:r>
              <a:rPr kumimoji="1" lang="en-US" altLang="zh-CN">
                <a:solidFill>
                  <a:srgbClr val="000066"/>
                </a:solidFill>
                <a:latin typeface="+mn-ea"/>
              </a:rPr>
              <a:t>——</a:t>
            </a:r>
            <a:r>
              <a:rPr kumimoji="1" lang="zh-CN" altLang="en-US">
                <a:solidFill>
                  <a:srgbClr val="000066"/>
                </a:solidFill>
                <a:latin typeface="+mn-ea"/>
              </a:rPr>
              <a:t>由数据选择器</a:t>
            </a:r>
            <a:r>
              <a:rPr kumimoji="1" lang="en-US" altLang="zh-CN">
                <a:solidFill>
                  <a:srgbClr val="000066"/>
                </a:solidFill>
                <a:latin typeface="+mn-ea"/>
              </a:rPr>
              <a:t>(2</a:t>
            </a:r>
            <a:r>
              <a:rPr kumimoji="1" lang="zh-CN" altLang="en-US">
                <a:solidFill>
                  <a:srgbClr val="000066"/>
                </a:solidFill>
                <a:latin typeface="+mn-ea"/>
              </a:rPr>
              <a:t>选</a:t>
            </a:r>
            <a:r>
              <a:rPr kumimoji="1" lang="en-US" altLang="zh-CN">
                <a:solidFill>
                  <a:srgbClr val="000066"/>
                </a:solidFill>
                <a:latin typeface="+mn-ea"/>
              </a:rPr>
              <a:t>1) OMUX</a:t>
            </a:r>
            <a:r>
              <a:rPr kumimoji="1" lang="zh-CN" altLang="en-US">
                <a:solidFill>
                  <a:srgbClr val="000066"/>
                </a:solidFill>
                <a:latin typeface="+mn-ea"/>
              </a:rPr>
              <a:t>控制</a:t>
            </a:r>
          </a:p>
        </p:txBody>
      </p:sp>
      <p:grpSp>
        <p:nvGrpSpPr>
          <p:cNvPr id="417812" name="Group 20"/>
          <p:cNvGrpSpPr>
            <a:grpSpLocks/>
          </p:cNvGrpSpPr>
          <p:nvPr/>
        </p:nvGrpSpPr>
        <p:grpSpPr bwMode="auto">
          <a:xfrm>
            <a:off x="6011863" y="3068638"/>
            <a:ext cx="720725" cy="863600"/>
            <a:chOff x="192" y="2688"/>
            <a:chExt cx="240" cy="624"/>
          </a:xfrm>
        </p:grpSpPr>
        <p:sp>
          <p:nvSpPr>
            <p:cNvPr id="417813" name="Line 21"/>
            <p:cNvSpPr>
              <a:spLocks noChangeShapeType="1"/>
            </p:cNvSpPr>
            <p:nvPr/>
          </p:nvSpPr>
          <p:spPr bwMode="auto">
            <a:xfrm>
              <a:off x="192" y="2688"/>
              <a:ext cx="240" cy="0"/>
            </a:xfrm>
            <a:prstGeom prst="line">
              <a:avLst/>
            </a:prstGeom>
            <a:noFill/>
            <a:ln w="38100">
              <a:solidFill>
                <a:srgbClr val="FF00FF"/>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17814" name="Line 22"/>
            <p:cNvSpPr>
              <a:spLocks noChangeShapeType="1"/>
            </p:cNvSpPr>
            <p:nvPr/>
          </p:nvSpPr>
          <p:spPr bwMode="auto">
            <a:xfrm>
              <a:off x="192" y="3312"/>
              <a:ext cx="240" cy="0"/>
            </a:xfrm>
            <a:prstGeom prst="line">
              <a:avLst/>
            </a:prstGeom>
            <a:noFill/>
            <a:ln w="38100">
              <a:solidFill>
                <a:srgbClr val="FF00FF"/>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17815" name="Line 23"/>
            <p:cNvSpPr>
              <a:spLocks noChangeShapeType="1"/>
            </p:cNvSpPr>
            <p:nvPr/>
          </p:nvSpPr>
          <p:spPr bwMode="auto">
            <a:xfrm>
              <a:off x="192" y="2688"/>
              <a:ext cx="0" cy="624"/>
            </a:xfrm>
            <a:prstGeom prst="line">
              <a:avLst/>
            </a:prstGeom>
            <a:noFill/>
            <a:ln w="38100">
              <a:solidFill>
                <a:srgbClr val="FF00FF"/>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17816" name="Line 24"/>
            <p:cNvSpPr>
              <a:spLocks noChangeShapeType="1"/>
            </p:cNvSpPr>
            <p:nvPr/>
          </p:nvSpPr>
          <p:spPr bwMode="auto">
            <a:xfrm>
              <a:off x="432" y="2688"/>
              <a:ext cx="0" cy="624"/>
            </a:xfrm>
            <a:prstGeom prst="line">
              <a:avLst/>
            </a:prstGeom>
            <a:noFill/>
            <a:ln w="38100">
              <a:solidFill>
                <a:srgbClr val="FF00FF"/>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sp>
        <p:nvSpPr>
          <p:cNvPr id="2" name="文本框 1">
            <a:extLst>
              <a:ext uri="{FF2B5EF4-FFF2-40B4-BE49-F238E27FC236}">
                <a16:creationId xmlns:a16="http://schemas.microsoft.com/office/drawing/2014/main" id="{E3BBB2E8-BC7A-4967-A233-34B8EA05D3AB}"/>
              </a:ext>
            </a:extLst>
          </p:cNvPr>
          <p:cNvSpPr txBox="1"/>
          <p:nvPr/>
        </p:nvSpPr>
        <p:spPr>
          <a:xfrm>
            <a:off x="1004835" y="5421222"/>
            <a:ext cx="2291025" cy="1200329"/>
          </a:xfrm>
          <a:prstGeom prst="rect">
            <a:avLst/>
          </a:prstGeom>
          <a:noFill/>
          <a:ln w="28575">
            <a:solidFill>
              <a:srgbClr val="CC0099"/>
            </a:solidFill>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r>
              <a:rPr kumimoji="1" lang="en-US" altLang="zh-CN" dirty="0">
                <a:solidFill>
                  <a:srgbClr val="000066"/>
                </a:solidFill>
                <a:latin typeface="+mn-ea"/>
              </a:rPr>
              <a:t>OMUX</a:t>
            </a:r>
            <a:r>
              <a:rPr kumimoji="1" lang="zh-CN" altLang="en-US" dirty="0">
                <a:solidFill>
                  <a:srgbClr val="000066"/>
                </a:solidFill>
                <a:latin typeface="+mn-ea"/>
              </a:rPr>
              <a:t>：根据</a:t>
            </a:r>
            <a:r>
              <a:rPr kumimoji="1" lang="en-US" altLang="zh-CN" dirty="0">
                <a:solidFill>
                  <a:srgbClr val="000066"/>
                </a:solidFill>
                <a:latin typeface="+mn-ea"/>
              </a:rPr>
              <a:t>AC0</a:t>
            </a:r>
            <a:r>
              <a:rPr kumimoji="1" lang="zh-CN" altLang="en-US" dirty="0">
                <a:solidFill>
                  <a:srgbClr val="000066"/>
                </a:solidFill>
                <a:latin typeface="+mn-ea"/>
              </a:rPr>
              <a:t>和</a:t>
            </a:r>
            <a:r>
              <a:rPr kumimoji="1" lang="en-US" altLang="zh-CN" dirty="0">
                <a:solidFill>
                  <a:srgbClr val="000066"/>
                </a:solidFill>
                <a:latin typeface="+mn-ea"/>
              </a:rPr>
              <a:t>AC1(n)</a:t>
            </a:r>
            <a:r>
              <a:rPr kumimoji="1" lang="zh-CN" altLang="en-US" dirty="0">
                <a:solidFill>
                  <a:srgbClr val="000066"/>
                </a:solidFill>
                <a:latin typeface="+mn-ea"/>
              </a:rPr>
              <a:t>决定</a:t>
            </a:r>
            <a:r>
              <a:rPr kumimoji="1" lang="en-US" altLang="zh-CN" dirty="0">
                <a:solidFill>
                  <a:srgbClr val="000066"/>
                </a:solidFill>
                <a:latin typeface="+mn-ea"/>
              </a:rPr>
              <a:t>OLMC</a:t>
            </a:r>
            <a:r>
              <a:rPr kumimoji="1" lang="zh-CN" altLang="en-US" dirty="0">
                <a:solidFill>
                  <a:srgbClr val="000066"/>
                </a:solidFill>
                <a:latin typeface="+mn-ea"/>
              </a:rPr>
              <a:t>是组合输出还是寄存器输出模式</a:t>
            </a:r>
          </a:p>
        </p:txBody>
      </p:sp>
    </p:spTree>
    <p:extLst>
      <p:ext uri="{BB962C8B-B14F-4D97-AF65-F5344CB8AC3E}">
        <p14:creationId xmlns:p14="http://schemas.microsoft.com/office/powerpoint/2010/main" val="24217912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17812"/>
                                        </p:tgtEl>
                                        <p:attrNameLst>
                                          <p:attrName>style.visibility</p:attrName>
                                        </p:attrNameLst>
                                      </p:cBhvr>
                                      <p:to>
                                        <p:strVal val="visible"/>
                                      </p:to>
                                    </p:set>
                                    <p:animEffect transition="in" filter="wipe(up)">
                                      <p:cBhvr>
                                        <p:cTn id="7" dur="500"/>
                                        <p:tgtEl>
                                          <p:spTgt spid="4178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8864" name="Object 48"/>
          <p:cNvGraphicFramePr>
            <a:graphicFrameLocks noChangeAspect="1"/>
          </p:cNvGraphicFramePr>
          <p:nvPr/>
        </p:nvGraphicFramePr>
        <p:xfrm>
          <a:off x="2411413" y="1123950"/>
          <a:ext cx="6732587" cy="5332413"/>
        </p:xfrm>
        <a:graphic>
          <a:graphicData uri="http://schemas.openxmlformats.org/presentationml/2006/ole">
            <mc:AlternateContent xmlns:mc="http://schemas.openxmlformats.org/markup-compatibility/2006">
              <mc:Choice xmlns:v="urn:schemas-microsoft-com:vml" Requires="v">
                <p:oleObj spid="_x0000_s57348" name="图片" r:id="rId3" imgW="6403842" imgH="5068947" progId="Word.Picture.8">
                  <p:embed/>
                </p:oleObj>
              </mc:Choice>
              <mc:Fallback>
                <p:oleObj name="图片" r:id="rId3" imgW="6403842" imgH="5068947" progId="Word.Picture.8">
                  <p:embed/>
                  <p:pic>
                    <p:nvPicPr>
                      <p:cNvPr id="418864" name="Object 4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413" y="1123950"/>
                        <a:ext cx="6732587" cy="5332413"/>
                      </a:xfrm>
                      <a:prstGeom prst="rect">
                        <a:avLst/>
                      </a:prstGeom>
                      <a:solidFill>
                        <a:schemeClr val="bg1"/>
                      </a:solidFill>
                    </p:spPr>
                  </p:pic>
                </p:oleObj>
              </mc:Fallback>
            </mc:AlternateContent>
          </a:graphicData>
        </a:graphic>
      </p:graphicFrame>
      <p:sp>
        <p:nvSpPr>
          <p:cNvPr id="418821" name="Rectangle 5"/>
          <p:cNvSpPr>
            <a:spLocks noChangeArrowheads="1"/>
          </p:cNvSpPr>
          <p:nvPr/>
        </p:nvSpPr>
        <p:spPr bwMode="auto">
          <a:xfrm>
            <a:off x="611188" y="476250"/>
            <a:ext cx="7416800" cy="369332"/>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a:solidFill>
                  <a:srgbClr val="000099"/>
                </a:solidFill>
                <a:latin typeface="方正姚体" panose="02010601030101010101" pitchFamily="2" charset="-122"/>
                <a:ea typeface="方正姚体" panose="02010601030101010101" pitchFamily="2" charset="-122"/>
              </a:rPr>
              <a:t>由三态数据选择器</a:t>
            </a:r>
            <a:r>
              <a:rPr kumimoji="1" lang="en-US" altLang="zh-CN">
                <a:solidFill>
                  <a:srgbClr val="000099"/>
                </a:solidFill>
                <a:latin typeface="方正姚体" panose="02010601030101010101" pitchFamily="2" charset="-122"/>
                <a:ea typeface="方正姚体" panose="02010601030101010101" pitchFamily="2" charset="-122"/>
              </a:rPr>
              <a:t>(4</a:t>
            </a:r>
            <a:r>
              <a:rPr kumimoji="1" lang="zh-CN" altLang="en-US">
                <a:solidFill>
                  <a:srgbClr val="000099"/>
                </a:solidFill>
                <a:latin typeface="方正姚体" panose="02010601030101010101" pitchFamily="2" charset="-122"/>
                <a:ea typeface="方正姚体" panose="02010601030101010101" pitchFamily="2" charset="-122"/>
              </a:rPr>
              <a:t>选</a:t>
            </a:r>
            <a:r>
              <a:rPr kumimoji="1" lang="en-US" altLang="zh-CN">
                <a:solidFill>
                  <a:srgbClr val="000099"/>
                </a:solidFill>
                <a:latin typeface="方正姚体" panose="02010601030101010101" pitchFamily="2" charset="-122"/>
                <a:ea typeface="方正姚体" panose="02010601030101010101" pitchFamily="2" charset="-122"/>
              </a:rPr>
              <a:t>1)</a:t>
            </a:r>
            <a:r>
              <a:rPr kumimoji="1" lang="zh-CN" altLang="en-US">
                <a:solidFill>
                  <a:srgbClr val="000099"/>
                </a:solidFill>
                <a:latin typeface="方正姚体" panose="02010601030101010101" pitchFamily="2" charset="-122"/>
                <a:ea typeface="方正姚体" panose="02010601030101010101" pitchFamily="2" charset="-122"/>
              </a:rPr>
              <a:t>控制输出选择器的选通端</a:t>
            </a:r>
            <a:r>
              <a:rPr kumimoji="1" lang="en-US" altLang="zh-CN">
                <a:solidFill>
                  <a:srgbClr val="000099"/>
                </a:solidFill>
                <a:latin typeface="方正姚体" panose="02010601030101010101" pitchFamily="2" charset="-122"/>
                <a:ea typeface="方正姚体" panose="02010601030101010101" pitchFamily="2" charset="-122"/>
              </a:rPr>
              <a:t>SEL</a:t>
            </a:r>
          </a:p>
        </p:txBody>
      </p:sp>
      <p:sp>
        <p:nvSpPr>
          <p:cNvPr id="418822" name="Rectangle 6"/>
          <p:cNvSpPr>
            <a:spLocks noChangeArrowheads="1"/>
          </p:cNvSpPr>
          <p:nvPr/>
        </p:nvSpPr>
        <p:spPr bwMode="auto">
          <a:xfrm>
            <a:off x="6588125" y="1628775"/>
            <a:ext cx="684213" cy="1152525"/>
          </a:xfrm>
          <a:prstGeom prst="rect">
            <a:avLst/>
          </a:prstGeom>
          <a:noFill/>
          <a:ln w="38100">
            <a:solidFill>
              <a:srgbClr val="0099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grpSp>
        <p:nvGrpSpPr>
          <p:cNvPr id="418824" name="Group 8"/>
          <p:cNvGrpSpPr>
            <a:grpSpLocks/>
          </p:cNvGrpSpPr>
          <p:nvPr/>
        </p:nvGrpSpPr>
        <p:grpSpPr bwMode="auto">
          <a:xfrm>
            <a:off x="492369" y="1366838"/>
            <a:ext cx="4360863" cy="2663825"/>
            <a:chOff x="3216" y="777"/>
            <a:chExt cx="2389" cy="1678"/>
          </a:xfrm>
        </p:grpSpPr>
        <p:sp>
          <p:nvSpPr>
            <p:cNvPr id="418825" name="Rectangle 9"/>
            <p:cNvSpPr>
              <a:spLocks noChangeArrowheads="1"/>
            </p:cNvSpPr>
            <p:nvPr/>
          </p:nvSpPr>
          <p:spPr bwMode="auto">
            <a:xfrm>
              <a:off x="4992" y="2081"/>
              <a:ext cx="576" cy="32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endParaRPr kumimoji="1" lang="en-GB" altLang="zh-CN" b="0">
                <a:solidFill>
                  <a:srgbClr val="000066"/>
                </a:solidFill>
                <a:latin typeface="Times New Roman" panose="02020603050405020304" pitchFamily="18" charset="0"/>
                <a:ea typeface="楷体_GB2312" pitchFamily="49" charset="-122"/>
              </a:endParaRPr>
            </a:p>
          </p:txBody>
        </p:sp>
        <p:sp>
          <p:nvSpPr>
            <p:cNvPr id="418826" name="Rectangle 10"/>
            <p:cNvSpPr>
              <a:spLocks noChangeArrowheads="1"/>
            </p:cNvSpPr>
            <p:nvPr/>
          </p:nvSpPr>
          <p:spPr bwMode="auto">
            <a:xfrm>
              <a:off x="4128" y="2081"/>
              <a:ext cx="864" cy="32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endParaRPr kumimoji="1" lang="en-GB" altLang="zh-CN" b="0">
                <a:solidFill>
                  <a:srgbClr val="000066"/>
                </a:solidFill>
                <a:latin typeface="Times New Roman" panose="02020603050405020304" pitchFamily="18" charset="0"/>
                <a:ea typeface="楷体_GB2312" pitchFamily="49" charset="-122"/>
              </a:endParaRPr>
            </a:p>
          </p:txBody>
        </p:sp>
        <p:sp>
          <p:nvSpPr>
            <p:cNvPr id="418827" name="Rectangle 11"/>
            <p:cNvSpPr>
              <a:spLocks noChangeArrowheads="1"/>
            </p:cNvSpPr>
            <p:nvPr/>
          </p:nvSpPr>
          <p:spPr bwMode="auto">
            <a:xfrm>
              <a:off x="3264" y="2081"/>
              <a:ext cx="864" cy="32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endParaRPr kumimoji="1" lang="en-GB" altLang="zh-CN" b="0">
                <a:solidFill>
                  <a:srgbClr val="000066"/>
                </a:solidFill>
                <a:latin typeface="Times New Roman" panose="02020603050405020304" pitchFamily="18" charset="0"/>
                <a:ea typeface="楷体_GB2312" pitchFamily="49" charset="-122"/>
              </a:endParaRPr>
            </a:p>
          </p:txBody>
        </p:sp>
        <p:sp>
          <p:nvSpPr>
            <p:cNvPr id="418828" name="Rectangle 12"/>
            <p:cNvSpPr>
              <a:spLocks noChangeArrowheads="1"/>
            </p:cNvSpPr>
            <p:nvPr/>
          </p:nvSpPr>
          <p:spPr bwMode="auto">
            <a:xfrm>
              <a:off x="4992" y="1755"/>
              <a:ext cx="576" cy="32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endParaRPr kumimoji="1" lang="en-GB" altLang="zh-CN" b="0">
                <a:solidFill>
                  <a:srgbClr val="000066"/>
                </a:solidFill>
                <a:latin typeface="Times New Roman" panose="02020603050405020304" pitchFamily="18" charset="0"/>
                <a:ea typeface="楷体_GB2312" pitchFamily="49" charset="-122"/>
              </a:endParaRPr>
            </a:p>
          </p:txBody>
        </p:sp>
        <p:sp>
          <p:nvSpPr>
            <p:cNvPr id="418829" name="Rectangle 13"/>
            <p:cNvSpPr>
              <a:spLocks noChangeArrowheads="1"/>
            </p:cNvSpPr>
            <p:nvPr/>
          </p:nvSpPr>
          <p:spPr bwMode="auto">
            <a:xfrm>
              <a:off x="4128" y="1755"/>
              <a:ext cx="864" cy="32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endParaRPr kumimoji="1" lang="en-GB" altLang="zh-CN" b="0">
                <a:solidFill>
                  <a:srgbClr val="000066"/>
                </a:solidFill>
                <a:latin typeface="Times New Roman" panose="02020603050405020304" pitchFamily="18" charset="0"/>
                <a:ea typeface="楷体_GB2312" pitchFamily="49" charset="-122"/>
              </a:endParaRPr>
            </a:p>
          </p:txBody>
        </p:sp>
        <p:sp>
          <p:nvSpPr>
            <p:cNvPr id="418830" name="Rectangle 14"/>
            <p:cNvSpPr>
              <a:spLocks noChangeArrowheads="1"/>
            </p:cNvSpPr>
            <p:nvPr/>
          </p:nvSpPr>
          <p:spPr bwMode="auto">
            <a:xfrm>
              <a:off x="3264" y="1755"/>
              <a:ext cx="864" cy="32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endParaRPr kumimoji="1" lang="en-GB" altLang="zh-CN" b="0">
                <a:solidFill>
                  <a:srgbClr val="000066"/>
                </a:solidFill>
                <a:latin typeface="Times New Roman" panose="02020603050405020304" pitchFamily="18" charset="0"/>
                <a:ea typeface="楷体_GB2312" pitchFamily="49" charset="-122"/>
              </a:endParaRPr>
            </a:p>
          </p:txBody>
        </p:sp>
        <p:sp>
          <p:nvSpPr>
            <p:cNvPr id="418831" name="Rectangle 15"/>
            <p:cNvSpPr>
              <a:spLocks noChangeArrowheads="1"/>
            </p:cNvSpPr>
            <p:nvPr/>
          </p:nvSpPr>
          <p:spPr bwMode="auto">
            <a:xfrm>
              <a:off x="4992" y="1429"/>
              <a:ext cx="576" cy="32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endParaRPr kumimoji="1" lang="en-GB" altLang="zh-CN" b="0">
                <a:solidFill>
                  <a:srgbClr val="000066"/>
                </a:solidFill>
                <a:latin typeface="Times New Roman" panose="02020603050405020304" pitchFamily="18" charset="0"/>
                <a:ea typeface="楷体_GB2312" pitchFamily="49" charset="-122"/>
              </a:endParaRPr>
            </a:p>
          </p:txBody>
        </p:sp>
        <p:sp>
          <p:nvSpPr>
            <p:cNvPr id="418832" name="Rectangle 16"/>
            <p:cNvSpPr>
              <a:spLocks noChangeArrowheads="1"/>
            </p:cNvSpPr>
            <p:nvPr/>
          </p:nvSpPr>
          <p:spPr bwMode="auto">
            <a:xfrm>
              <a:off x="4128" y="1429"/>
              <a:ext cx="864" cy="32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endParaRPr kumimoji="1" lang="en-GB" altLang="zh-CN" b="0">
                <a:solidFill>
                  <a:srgbClr val="000066"/>
                </a:solidFill>
                <a:latin typeface="Times New Roman" panose="02020603050405020304" pitchFamily="18" charset="0"/>
                <a:ea typeface="楷体_GB2312" pitchFamily="49" charset="-122"/>
              </a:endParaRPr>
            </a:p>
          </p:txBody>
        </p:sp>
        <p:sp>
          <p:nvSpPr>
            <p:cNvPr id="418833" name="Rectangle 17"/>
            <p:cNvSpPr>
              <a:spLocks noChangeArrowheads="1"/>
            </p:cNvSpPr>
            <p:nvPr/>
          </p:nvSpPr>
          <p:spPr bwMode="auto">
            <a:xfrm>
              <a:off x="3264" y="1429"/>
              <a:ext cx="864" cy="32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endParaRPr kumimoji="1" lang="en-GB" altLang="zh-CN" b="0">
                <a:solidFill>
                  <a:srgbClr val="000066"/>
                </a:solidFill>
                <a:latin typeface="Times New Roman" panose="02020603050405020304" pitchFamily="18" charset="0"/>
                <a:ea typeface="楷体_GB2312" pitchFamily="49" charset="-122"/>
              </a:endParaRPr>
            </a:p>
          </p:txBody>
        </p:sp>
        <p:sp>
          <p:nvSpPr>
            <p:cNvPr id="418834" name="Rectangle 18"/>
            <p:cNvSpPr>
              <a:spLocks noChangeArrowheads="1"/>
            </p:cNvSpPr>
            <p:nvPr/>
          </p:nvSpPr>
          <p:spPr bwMode="auto">
            <a:xfrm>
              <a:off x="4992" y="1103"/>
              <a:ext cx="576" cy="32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kumimoji="1" lang="zh-CN" altLang="en-US" b="0">
                  <a:solidFill>
                    <a:srgbClr val="000066"/>
                  </a:solidFill>
                  <a:latin typeface="Times New Roman" panose="02020603050405020304" pitchFamily="18" charset="0"/>
                  <a:ea typeface="楷体_GB2312" pitchFamily="49" charset="-122"/>
                </a:rPr>
                <a:t>工作</a:t>
              </a:r>
            </a:p>
          </p:txBody>
        </p:sp>
        <p:sp>
          <p:nvSpPr>
            <p:cNvPr id="418835" name="Rectangle 19"/>
            <p:cNvSpPr>
              <a:spLocks noChangeArrowheads="1"/>
            </p:cNvSpPr>
            <p:nvPr/>
          </p:nvSpPr>
          <p:spPr bwMode="auto">
            <a:xfrm>
              <a:off x="3264" y="1103"/>
              <a:ext cx="864" cy="32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endParaRPr kumimoji="1" lang="en-GB" altLang="zh-CN" b="0">
                <a:solidFill>
                  <a:srgbClr val="000066"/>
                </a:solidFill>
                <a:latin typeface="Times New Roman" panose="02020603050405020304" pitchFamily="18" charset="0"/>
                <a:ea typeface="楷体_GB2312" pitchFamily="49" charset="-122"/>
              </a:endParaRPr>
            </a:p>
          </p:txBody>
        </p:sp>
        <p:sp>
          <p:nvSpPr>
            <p:cNvPr id="418836" name="Rectangle 20"/>
            <p:cNvSpPr>
              <a:spLocks noChangeArrowheads="1"/>
            </p:cNvSpPr>
            <p:nvPr/>
          </p:nvSpPr>
          <p:spPr bwMode="auto">
            <a:xfrm>
              <a:off x="4992" y="777"/>
              <a:ext cx="576" cy="32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endParaRPr kumimoji="1" lang="en-GB" altLang="zh-CN" b="0">
                <a:solidFill>
                  <a:srgbClr val="000066"/>
                </a:solidFill>
                <a:latin typeface="Times New Roman" panose="02020603050405020304" pitchFamily="18" charset="0"/>
                <a:ea typeface="楷体_GB2312" pitchFamily="49" charset="-122"/>
              </a:endParaRPr>
            </a:p>
          </p:txBody>
        </p:sp>
        <p:sp>
          <p:nvSpPr>
            <p:cNvPr id="418837" name="Rectangle 21"/>
            <p:cNvSpPr>
              <a:spLocks noChangeArrowheads="1"/>
            </p:cNvSpPr>
            <p:nvPr/>
          </p:nvSpPr>
          <p:spPr bwMode="auto">
            <a:xfrm>
              <a:off x="4128" y="777"/>
              <a:ext cx="864" cy="32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endParaRPr kumimoji="1" lang="en-GB" altLang="zh-CN" b="0">
                <a:solidFill>
                  <a:srgbClr val="000066"/>
                </a:solidFill>
                <a:latin typeface="Times New Roman" panose="02020603050405020304" pitchFamily="18" charset="0"/>
                <a:ea typeface="楷体_GB2312" pitchFamily="49" charset="-122"/>
              </a:endParaRPr>
            </a:p>
          </p:txBody>
        </p:sp>
        <p:sp>
          <p:nvSpPr>
            <p:cNvPr id="418838" name="Rectangle 22"/>
            <p:cNvSpPr>
              <a:spLocks noChangeArrowheads="1"/>
            </p:cNvSpPr>
            <p:nvPr/>
          </p:nvSpPr>
          <p:spPr bwMode="auto">
            <a:xfrm>
              <a:off x="3264" y="777"/>
              <a:ext cx="864" cy="32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endParaRPr kumimoji="1" lang="en-GB" altLang="zh-CN" b="0">
                <a:solidFill>
                  <a:srgbClr val="000066"/>
                </a:solidFill>
                <a:latin typeface="Times New Roman" panose="02020603050405020304" pitchFamily="18" charset="0"/>
                <a:ea typeface="楷体_GB2312" pitchFamily="49" charset="-122"/>
              </a:endParaRPr>
            </a:p>
          </p:txBody>
        </p:sp>
        <p:sp>
          <p:nvSpPr>
            <p:cNvPr id="418839" name="Line 23"/>
            <p:cNvSpPr>
              <a:spLocks noChangeShapeType="1"/>
            </p:cNvSpPr>
            <p:nvPr/>
          </p:nvSpPr>
          <p:spPr bwMode="auto">
            <a:xfrm>
              <a:off x="3264" y="777"/>
              <a:ext cx="2304" cy="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18840" name="Line 24"/>
            <p:cNvSpPr>
              <a:spLocks noChangeShapeType="1"/>
            </p:cNvSpPr>
            <p:nvPr/>
          </p:nvSpPr>
          <p:spPr bwMode="auto">
            <a:xfrm>
              <a:off x="3264" y="1429"/>
              <a:ext cx="230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18841" name="Rectangle 25"/>
            <p:cNvSpPr>
              <a:spLocks noChangeArrowheads="1"/>
            </p:cNvSpPr>
            <p:nvPr/>
          </p:nvSpPr>
          <p:spPr bwMode="auto">
            <a:xfrm>
              <a:off x="3216" y="871"/>
              <a:ext cx="1200" cy="2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AC0 AC1(</a:t>
              </a:r>
              <a:r>
                <a:rPr kumimoji="1" lang="en-US" altLang="zh-CN" sz="2000" i="1">
                  <a:solidFill>
                    <a:srgbClr val="000066"/>
                  </a:solidFill>
                  <a:latin typeface="Times New Roman" panose="02020603050405020304" pitchFamily="18" charset="0"/>
                  <a:ea typeface="楷体_GB2312" pitchFamily="49" charset="-122"/>
                </a:rPr>
                <a:t>n</a:t>
              </a:r>
              <a:r>
                <a:rPr kumimoji="1" lang="en-US" altLang="zh-CN" sz="2000">
                  <a:solidFill>
                    <a:srgbClr val="000066"/>
                  </a:solidFill>
                  <a:latin typeface="Times New Roman" panose="02020603050405020304" pitchFamily="18" charset="0"/>
                  <a:ea typeface="楷体_GB2312" pitchFamily="49" charset="-122"/>
                </a:rPr>
                <a:t>)</a:t>
              </a:r>
            </a:p>
          </p:txBody>
        </p:sp>
        <p:sp>
          <p:nvSpPr>
            <p:cNvPr id="418842" name="Rectangle 26"/>
            <p:cNvSpPr>
              <a:spLocks noChangeArrowheads="1"/>
            </p:cNvSpPr>
            <p:nvPr/>
          </p:nvSpPr>
          <p:spPr bwMode="auto">
            <a:xfrm>
              <a:off x="4128" y="871"/>
              <a:ext cx="997" cy="2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TX</a:t>
              </a:r>
              <a:r>
                <a:rPr kumimoji="1" lang="zh-CN" altLang="en-US" sz="2000">
                  <a:solidFill>
                    <a:srgbClr val="000066"/>
                  </a:solidFill>
                  <a:latin typeface="Times New Roman" panose="02020603050405020304" pitchFamily="18" charset="0"/>
                  <a:ea typeface="楷体_GB2312" pitchFamily="49" charset="-122"/>
                </a:rPr>
                <a:t>（输出）</a:t>
              </a:r>
            </a:p>
          </p:txBody>
        </p:sp>
        <p:sp>
          <p:nvSpPr>
            <p:cNvPr id="418843" name="Rectangle 27"/>
            <p:cNvSpPr>
              <a:spLocks noChangeArrowheads="1"/>
            </p:cNvSpPr>
            <p:nvPr/>
          </p:nvSpPr>
          <p:spPr bwMode="auto">
            <a:xfrm>
              <a:off x="3408" y="1447"/>
              <a:ext cx="480" cy="2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0    1</a:t>
              </a:r>
            </a:p>
          </p:txBody>
        </p:sp>
        <p:sp>
          <p:nvSpPr>
            <p:cNvPr id="418844" name="Rectangle 28"/>
            <p:cNvSpPr>
              <a:spLocks noChangeArrowheads="1"/>
            </p:cNvSpPr>
            <p:nvPr/>
          </p:nvSpPr>
          <p:spPr bwMode="auto">
            <a:xfrm>
              <a:off x="4320" y="1447"/>
              <a:ext cx="521" cy="2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zh-CN" altLang="en-US" sz="2000">
                  <a:solidFill>
                    <a:srgbClr val="000066"/>
                  </a:solidFill>
                  <a:latin typeface="Times New Roman" panose="02020603050405020304" pitchFamily="18" charset="0"/>
                  <a:ea typeface="楷体_GB2312" pitchFamily="49" charset="-122"/>
                </a:rPr>
                <a:t>地电平</a:t>
              </a:r>
              <a:endParaRPr kumimoji="1" lang="zh-CN" altLang="en-US" sz="2000" baseline="-25000">
                <a:solidFill>
                  <a:srgbClr val="000066"/>
                </a:solidFill>
                <a:latin typeface="Times New Roman" panose="02020603050405020304" pitchFamily="18" charset="0"/>
                <a:ea typeface="楷体_GB2312" pitchFamily="49" charset="-122"/>
              </a:endParaRPr>
            </a:p>
          </p:txBody>
        </p:sp>
        <p:sp>
          <p:nvSpPr>
            <p:cNvPr id="418845" name="Rectangle 29"/>
            <p:cNvSpPr>
              <a:spLocks noChangeArrowheads="1"/>
            </p:cNvSpPr>
            <p:nvPr/>
          </p:nvSpPr>
          <p:spPr bwMode="auto">
            <a:xfrm>
              <a:off x="3408" y="1111"/>
              <a:ext cx="480" cy="2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0    0</a:t>
              </a:r>
            </a:p>
          </p:txBody>
        </p:sp>
        <p:sp>
          <p:nvSpPr>
            <p:cNvPr id="418846" name="Rectangle 30"/>
            <p:cNvSpPr>
              <a:spLocks noChangeArrowheads="1"/>
            </p:cNvSpPr>
            <p:nvPr/>
          </p:nvSpPr>
          <p:spPr bwMode="auto">
            <a:xfrm>
              <a:off x="4354" y="1117"/>
              <a:ext cx="333" cy="2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V</a:t>
              </a:r>
              <a:r>
                <a:rPr kumimoji="1" lang="en-US" altLang="zh-CN" sz="2000" baseline="-25000">
                  <a:solidFill>
                    <a:srgbClr val="000066"/>
                  </a:solidFill>
                  <a:latin typeface="Times New Roman" panose="02020603050405020304" pitchFamily="18" charset="0"/>
                  <a:ea typeface="楷体_GB2312" pitchFamily="49" charset="-122"/>
                </a:rPr>
                <a:t>CC</a:t>
              </a:r>
            </a:p>
          </p:txBody>
        </p:sp>
        <p:sp>
          <p:nvSpPr>
            <p:cNvPr id="418847" name="Rectangle 31"/>
            <p:cNvSpPr>
              <a:spLocks noChangeArrowheads="1"/>
            </p:cNvSpPr>
            <p:nvPr/>
          </p:nvSpPr>
          <p:spPr bwMode="auto">
            <a:xfrm>
              <a:off x="3408" y="1783"/>
              <a:ext cx="480" cy="2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1    0</a:t>
              </a:r>
            </a:p>
          </p:txBody>
        </p:sp>
        <p:sp>
          <p:nvSpPr>
            <p:cNvPr id="418848" name="Rectangle 32"/>
            <p:cNvSpPr>
              <a:spLocks noChangeArrowheads="1"/>
            </p:cNvSpPr>
            <p:nvPr/>
          </p:nvSpPr>
          <p:spPr bwMode="auto">
            <a:xfrm>
              <a:off x="4416" y="1783"/>
              <a:ext cx="302" cy="2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OE</a:t>
              </a:r>
              <a:endParaRPr kumimoji="1" lang="en-US" altLang="zh-CN" sz="2000" baseline="-25000">
                <a:solidFill>
                  <a:srgbClr val="000066"/>
                </a:solidFill>
                <a:latin typeface="Times New Roman" panose="02020603050405020304" pitchFamily="18" charset="0"/>
                <a:ea typeface="楷体_GB2312" pitchFamily="49" charset="-122"/>
              </a:endParaRPr>
            </a:p>
          </p:txBody>
        </p:sp>
        <p:sp>
          <p:nvSpPr>
            <p:cNvPr id="418849" name="Rectangle 33"/>
            <p:cNvSpPr>
              <a:spLocks noChangeArrowheads="1"/>
            </p:cNvSpPr>
            <p:nvPr/>
          </p:nvSpPr>
          <p:spPr bwMode="auto">
            <a:xfrm>
              <a:off x="3408" y="2109"/>
              <a:ext cx="480" cy="2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000">
                  <a:solidFill>
                    <a:srgbClr val="000066"/>
                  </a:solidFill>
                  <a:latin typeface="Times New Roman" panose="02020603050405020304" pitchFamily="18" charset="0"/>
                  <a:ea typeface="楷体_GB2312" pitchFamily="49" charset="-122"/>
                </a:rPr>
                <a:t>1    1</a:t>
              </a:r>
            </a:p>
          </p:txBody>
        </p:sp>
        <p:sp>
          <p:nvSpPr>
            <p:cNvPr id="418850" name="Rectangle 34"/>
            <p:cNvSpPr>
              <a:spLocks noChangeArrowheads="1"/>
            </p:cNvSpPr>
            <p:nvPr/>
          </p:nvSpPr>
          <p:spPr bwMode="auto">
            <a:xfrm>
              <a:off x="4128" y="2160"/>
              <a:ext cx="73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zh-CN" altLang="en-US" sz="1800">
                  <a:solidFill>
                    <a:srgbClr val="000066"/>
                  </a:solidFill>
                  <a:latin typeface="Times New Roman" panose="02020603050405020304" pitchFamily="18" charset="0"/>
                  <a:ea typeface="楷体_GB2312" pitchFamily="49" charset="-122"/>
                </a:rPr>
                <a:t>第一乘积项</a:t>
              </a:r>
            </a:p>
          </p:txBody>
        </p:sp>
        <p:sp>
          <p:nvSpPr>
            <p:cNvPr id="418851" name="Rectangle 35"/>
            <p:cNvSpPr>
              <a:spLocks noChangeArrowheads="1"/>
            </p:cNvSpPr>
            <p:nvPr/>
          </p:nvSpPr>
          <p:spPr bwMode="auto">
            <a:xfrm>
              <a:off x="5040" y="1159"/>
              <a:ext cx="381" cy="2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zh-CN" altLang="en-US" sz="2000">
                  <a:solidFill>
                    <a:srgbClr val="000066"/>
                  </a:solidFill>
                  <a:latin typeface="Times New Roman" panose="02020603050405020304" pitchFamily="18" charset="0"/>
                  <a:ea typeface="楷体_GB2312" pitchFamily="49" charset="-122"/>
                </a:rPr>
                <a:t>工作</a:t>
              </a:r>
              <a:endParaRPr kumimoji="1" lang="zh-CN" altLang="en-US" sz="2000" baseline="-25000">
                <a:solidFill>
                  <a:srgbClr val="000066"/>
                </a:solidFill>
                <a:latin typeface="Times New Roman" panose="02020603050405020304" pitchFamily="18" charset="0"/>
                <a:ea typeface="楷体_GB2312" pitchFamily="49" charset="-122"/>
              </a:endParaRPr>
            </a:p>
          </p:txBody>
        </p:sp>
        <p:sp>
          <p:nvSpPr>
            <p:cNvPr id="418852" name="Rectangle 36"/>
            <p:cNvSpPr>
              <a:spLocks noChangeArrowheads="1"/>
            </p:cNvSpPr>
            <p:nvPr/>
          </p:nvSpPr>
          <p:spPr bwMode="auto">
            <a:xfrm>
              <a:off x="5040" y="1447"/>
              <a:ext cx="381" cy="2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zh-CN" altLang="en-US" sz="2000">
                  <a:solidFill>
                    <a:srgbClr val="000066"/>
                  </a:solidFill>
                  <a:latin typeface="Times New Roman" panose="02020603050405020304" pitchFamily="18" charset="0"/>
                  <a:ea typeface="楷体_GB2312" pitchFamily="49" charset="-122"/>
                </a:rPr>
                <a:t>高阻</a:t>
              </a:r>
              <a:endParaRPr kumimoji="1" lang="zh-CN" altLang="en-US" sz="2000" baseline="-25000">
                <a:solidFill>
                  <a:srgbClr val="000066"/>
                </a:solidFill>
                <a:latin typeface="Times New Roman" panose="02020603050405020304" pitchFamily="18" charset="0"/>
                <a:ea typeface="楷体_GB2312" pitchFamily="49" charset="-122"/>
              </a:endParaRPr>
            </a:p>
          </p:txBody>
        </p:sp>
        <p:sp>
          <p:nvSpPr>
            <p:cNvPr id="418853" name="Rectangle 37"/>
            <p:cNvSpPr>
              <a:spLocks noChangeArrowheads="1"/>
            </p:cNvSpPr>
            <p:nvPr/>
          </p:nvSpPr>
          <p:spPr bwMode="auto">
            <a:xfrm>
              <a:off x="4967" y="1729"/>
              <a:ext cx="638" cy="39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1400">
                  <a:solidFill>
                    <a:srgbClr val="000066"/>
                  </a:solidFill>
                  <a:latin typeface="Times New Roman" panose="02020603050405020304" pitchFamily="18" charset="0"/>
                  <a:ea typeface="楷体_GB2312" pitchFamily="49" charset="-122"/>
                </a:rPr>
                <a:t>OE=1</a:t>
              </a:r>
              <a:r>
                <a:rPr kumimoji="1" lang="zh-CN" altLang="en-US" sz="1400">
                  <a:solidFill>
                    <a:srgbClr val="000066"/>
                  </a:solidFill>
                  <a:latin typeface="Times New Roman" panose="02020603050405020304" pitchFamily="18" charset="0"/>
                  <a:ea typeface="楷体_GB2312" pitchFamily="49" charset="-122"/>
                </a:rPr>
                <a:t>，工作</a:t>
              </a:r>
            </a:p>
            <a:p>
              <a:pPr algn="l">
                <a:spcBef>
                  <a:spcPct val="50000"/>
                </a:spcBef>
              </a:pPr>
              <a:r>
                <a:rPr kumimoji="1" lang="en-US" altLang="zh-CN" sz="1400">
                  <a:solidFill>
                    <a:srgbClr val="000066"/>
                  </a:solidFill>
                  <a:latin typeface="Times New Roman" panose="02020603050405020304" pitchFamily="18" charset="0"/>
                  <a:ea typeface="楷体_GB2312" pitchFamily="49" charset="-122"/>
                </a:rPr>
                <a:t>OE=0</a:t>
              </a:r>
              <a:r>
                <a:rPr kumimoji="1" lang="zh-CN" altLang="en-US" sz="1400">
                  <a:solidFill>
                    <a:srgbClr val="000066"/>
                  </a:solidFill>
                  <a:latin typeface="Times New Roman" panose="02020603050405020304" pitchFamily="18" charset="0"/>
                  <a:ea typeface="楷体_GB2312" pitchFamily="49" charset="-122"/>
                </a:rPr>
                <a:t>，高阻</a:t>
              </a:r>
            </a:p>
          </p:txBody>
        </p:sp>
        <p:sp>
          <p:nvSpPr>
            <p:cNvPr id="418854" name="Rectangle 38"/>
            <p:cNvSpPr>
              <a:spLocks noChangeArrowheads="1"/>
            </p:cNvSpPr>
            <p:nvPr/>
          </p:nvSpPr>
          <p:spPr bwMode="auto">
            <a:xfrm>
              <a:off x="5026" y="2062"/>
              <a:ext cx="442" cy="39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1400">
                  <a:solidFill>
                    <a:srgbClr val="000066"/>
                  </a:solidFill>
                  <a:latin typeface="Times New Roman" panose="02020603050405020304" pitchFamily="18" charset="0"/>
                  <a:ea typeface="楷体_GB2312" pitchFamily="49" charset="-122"/>
                </a:rPr>
                <a:t>1</a:t>
              </a:r>
              <a:r>
                <a:rPr kumimoji="1" lang="zh-CN" altLang="en-US" sz="1400">
                  <a:solidFill>
                    <a:srgbClr val="000066"/>
                  </a:solidFill>
                  <a:latin typeface="Times New Roman" panose="02020603050405020304" pitchFamily="18" charset="0"/>
                  <a:ea typeface="楷体_GB2312" pitchFamily="49" charset="-122"/>
                </a:rPr>
                <a:t>，工作</a:t>
              </a:r>
            </a:p>
            <a:p>
              <a:pPr algn="l">
                <a:spcBef>
                  <a:spcPct val="50000"/>
                </a:spcBef>
              </a:pPr>
              <a:r>
                <a:rPr kumimoji="1" lang="en-US" altLang="zh-CN" sz="1400">
                  <a:solidFill>
                    <a:srgbClr val="000066"/>
                  </a:solidFill>
                  <a:latin typeface="Times New Roman" panose="02020603050405020304" pitchFamily="18" charset="0"/>
                  <a:ea typeface="楷体_GB2312" pitchFamily="49" charset="-122"/>
                </a:rPr>
                <a:t>0</a:t>
              </a:r>
              <a:r>
                <a:rPr kumimoji="1" lang="zh-CN" altLang="en-US" sz="1400">
                  <a:solidFill>
                    <a:srgbClr val="000066"/>
                  </a:solidFill>
                  <a:latin typeface="Times New Roman" panose="02020603050405020304" pitchFamily="18" charset="0"/>
                  <a:ea typeface="楷体_GB2312" pitchFamily="49" charset="-122"/>
                </a:rPr>
                <a:t>，高阻</a:t>
              </a:r>
            </a:p>
          </p:txBody>
        </p:sp>
        <p:sp>
          <p:nvSpPr>
            <p:cNvPr id="418855" name="Rectangle 39"/>
            <p:cNvSpPr>
              <a:spLocks noChangeArrowheads="1"/>
            </p:cNvSpPr>
            <p:nvPr/>
          </p:nvSpPr>
          <p:spPr bwMode="auto">
            <a:xfrm>
              <a:off x="4967" y="777"/>
              <a:ext cx="588" cy="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zh-CN" altLang="en-US" sz="1400">
                  <a:solidFill>
                    <a:srgbClr val="000066"/>
                  </a:solidFill>
                  <a:latin typeface="Times New Roman" panose="02020603050405020304" pitchFamily="18" charset="0"/>
                  <a:ea typeface="楷体_GB2312" pitchFamily="49" charset="-122"/>
                </a:rPr>
                <a:t>三态缓冲器</a:t>
              </a:r>
            </a:p>
            <a:p>
              <a:pPr algn="l">
                <a:spcBef>
                  <a:spcPct val="50000"/>
                </a:spcBef>
              </a:pPr>
              <a:r>
                <a:rPr kumimoji="1" lang="zh-CN" altLang="en-US" sz="1400">
                  <a:solidFill>
                    <a:srgbClr val="000066"/>
                  </a:solidFill>
                  <a:latin typeface="Times New Roman" panose="02020603050405020304" pitchFamily="18" charset="0"/>
                  <a:ea typeface="楷体_GB2312" pitchFamily="49" charset="-122"/>
                </a:rPr>
                <a:t>的工作状态</a:t>
              </a:r>
            </a:p>
          </p:txBody>
        </p:sp>
        <p:sp>
          <p:nvSpPr>
            <p:cNvPr id="418856" name="Line 40"/>
            <p:cNvSpPr>
              <a:spLocks noChangeShapeType="1"/>
            </p:cNvSpPr>
            <p:nvPr/>
          </p:nvSpPr>
          <p:spPr bwMode="auto">
            <a:xfrm>
              <a:off x="3264" y="1103"/>
              <a:ext cx="230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18857" name="Line 41"/>
            <p:cNvSpPr>
              <a:spLocks noChangeShapeType="1"/>
            </p:cNvSpPr>
            <p:nvPr/>
          </p:nvSpPr>
          <p:spPr bwMode="auto">
            <a:xfrm>
              <a:off x="5568" y="777"/>
              <a:ext cx="0" cy="163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18858" name="Line 42"/>
            <p:cNvSpPr>
              <a:spLocks noChangeShapeType="1"/>
            </p:cNvSpPr>
            <p:nvPr/>
          </p:nvSpPr>
          <p:spPr bwMode="auto">
            <a:xfrm>
              <a:off x="3264" y="1755"/>
              <a:ext cx="230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18859" name="Line 43"/>
            <p:cNvSpPr>
              <a:spLocks noChangeShapeType="1"/>
            </p:cNvSpPr>
            <p:nvPr/>
          </p:nvSpPr>
          <p:spPr bwMode="auto">
            <a:xfrm>
              <a:off x="4992" y="777"/>
              <a:ext cx="0" cy="163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18860" name="Line 44"/>
            <p:cNvSpPr>
              <a:spLocks noChangeShapeType="1"/>
            </p:cNvSpPr>
            <p:nvPr/>
          </p:nvSpPr>
          <p:spPr bwMode="auto">
            <a:xfrm>
              <a:off x="4128" y="777"/>
              <a:ext cx="0" cy="163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18861" name="Line 45"/>
            <p:cNvSpPr>
              <a:spLocks noChangeShapeType="1"/>
            </p:cNvSpPr>
            <p:nvPr/>
          </p:nvSpPr>
          <p:spPr bwMode="auto">
            <a:xfrm>
              <a:off x="3264" y="777"/>
              <a:ext cx="0" cy="163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18862" name="Line 46"/>
            <p:cNvSpPr>
              <a:spLocks noChangeShapeType="1"/>
            </p:cNvSpPr>
            <p:nvPr/>
          </p:nvSpPr>
          <p:spPr bwMode="auto">
            <a:xfrm>
              <a:off x="3264" y="2407"/>
              <a:ext cx="2304" cy="0"/>
            </a:xfrm>
            <a:prstGeom prst="line">
              <a:avLst/>
            </a:prstGeom>
            <a:noFill/>
            <a:ln w="28575" cap="sq">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18863" name="Line 47"/>
            <p:cNvSpPr>
              <a:spLocks noChangeShapeType="1"/>
            </p:cNvSpPr>
            <p:nvPr/>
          </p:nvSpPr>
          <p:spPr bwMode="auto">
            <a:xfrm>
              <a:off x="3264" y="2081"/>
              <a:ext cx="230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sp>
        <p:nvSpPr>
          <p:cNvPr id="2" name="文本框 1">
            <a:extLst>
              <a:ext uri="{FF2B5EF4-FFF2-40B4-BE49-F238E27FC236}">
                <a16:creationId xmlns:a16="http://schemas.microsoft.com/office/drawing/2014/main" id="{DCC635EC-4B3D-4DF4-A4E7-29A623958CA0}"/>
              </a:ext>
            </a:extLst>
          </p:cNvPr>
          <p:cNvSpPr txBox="1"/>
          <p:nvPr/>
        </p:nvSpPr>
        <p:spPr>
          <a:xfrm>
            <a:off x="241161" y="5233463"/>
            <a:ext cx="3104941" cy="1508105"/>
          </a:xfrm>
          <a:prstGeom prst="rect">
            <a:avLst/>
          </a:prstGeom>
          <a:noFill/>
          <a:ln w="28575">
            <a:solidFill>
              <a:srgbClr val="0099FF"/>
            </a:solidFill>
          </a:ln>
        </p:spPr>
        <p:txBody>
          <a:bodyPr wrap="square" rtlCol="0">
            <a:spAutoFit/>
          </a:bodyPr>
          <a:lstStyle/>
          <a:p>
            <a:r>
              <a:rPr kumimoji="1" lang="en-US" altLang="zh-CN" sz="2000" dirty="0">
                <a:solidFill>
                  <a:srgbClr val="000099"/>
                </a:solidFill>
                <a:latin typeface="方正姚体" panose="02010601030101010101" pitchFamily="2" charset="-122"/>
                <a:ea typeface="方正姚体" panose="02010601030101010101" pitchFamily="2" charset="-122"/>
              </a:rPr>
              <a:t> </a:t>
            </a:r>
            <a:r>
              <a:rPr kumimoji="1" lang="zh-CN" altLang="en-US" dirty="0">
                <a:solidFill>
                  <a:srgbClr val="000066"/>
                </a:solidFill>
                <a:latin typeface="方正姚体" panose="02010601030101010101" pitchFamily="2" charset="-122"/>
                <a:ea typeface="方正姚体" panose="02010601030101010101" pitchFamily="2" charset="-122"/>
              </a:rPr>
              <a:t>三态数据选择器受</a:t>
            </a:r>
            <a:r>
              <a:rPr kumimoji="1" lang="en-US" altLang="zh-CN" dirty="0">
                <a:solidFill>
                  <a:srgbClr val="000066"/>
                </a:solidFill>
                <a:latin typeface="方正姚体" panose="02010601030101010101" pitchFamily="2" charset="-122"/>
                <a:ea typeface="方正姚体" panose="02010601030101010101" pitchFamily="2" charset="-122"/>
              </a:rPr>
              <a:t>AC0</a:t>
            </a:r>
            <a:r>
              <a:rPr kumimoji="1" lang="zh-CN" altLang="en-US" dirty="0">
                <a:solidFill>
                  <a:srgbClr val="000066"/>
                </a:solidFill>
                <a:latin typeface="方正姚体" panose="02010601030101010101" pitchFamily="2" charset="-122"/>
                <a:ea typeface="方正姚体" panose="02010601030101010101" pitchFamily="2" charset="-122"/>
              </a:rPr>
              <a:t>和</a:t>
            </a:r>
            <a:r>
              <a:rPr kumimoji="1" lang="en-US" altLang="zh-CN" dirty="0">
                <a:solidFill>
                  <a:srgbClr val="000066"/>
                </a:solidFill>
                <a:latin typeface="方正姚体" panose="02010601030101010101" pitchFamily="2" charset="-122"/>
                <a:ea typeface="方正姚体" panose="02010601030101010101" pitchFamily="2" charset="-122"/>
              </a:rPr>
              <a:t>AC1(n)</a:t>
            </a:r>
            <a:r>
              <a:rPr kumimoji="1" lang="zh-CN" altLang="en-US" dirty="0">
                <a:solidFill>
                  <a:srgbClr val="000066"/>
                </a:solidFill>
                <a:latin typeface="方正姚体" panose="02010601030101010101" pitchFamily="2" charset="-122"/>
                <a:ea typeface="方正姚体" panose="02010601030101010101" pitchFamily="2" charset="-122"/>
              </a:rPr>
              <a:t>的控制，用于选择输出三态缓冲器的选通信号。可分别选择</a:t>
            </a:r>
            <a:r>
              <a:rPr kumimoji="1" lang="en-US" altLang="zh-CN" dirty="0">
                <a:solidFill>
                  <a:srgbClr val="000066"/>
                </a:solidFill>
                <a:latin typeface="方正姚体" panose="02010601030101010101" pitchFamily="2" charset="-122"/>
                <a:ea typeface="方正姚体" panose="02010601030101010101" pitchFamily="2" charset="-122"/>
              </a:rPr>
              <a:t>V</a:t>
            </a:r>
            <a:r>
              <a:rPr kumimoji="1" lang="en-US" altLang="zh-CN" baseline="-30000" dirty="0">
                <a:solidFill>
                  <a:srgbClr val="000066"/>
                </a:solidFill>
                <a:latin typeface="方正姚体" panose="02010601030101010101" pitchFamily="2" charset="-122"/>
                <a:ea typeface="方正姚体" panose="02010601030101010101" pitchFamily="2" charset="-122"/>
              </a:rPr>
              <a:t>CC</a:t>
            </a:r>
            <a:r>
              <a:rPr kumimoji="1" lang="zh-CN" altLang="en-US" dirty="0">
                <a:solidFill>
                  <a:srgbClr val="000066"/>
                </a:solidFill>
                <a:latin typeface="方正姚体" panose="02010601030101010101" pitchFamily="2" charset="-122"/>
                <a:ea typeface="方正姚体" panose="02010601030101010101" pitchFamily="2" charset="-122"/>
              </a:rPr>
              <a:t>、地、</a:t>
            </a:r>
            <a:r>
              <a:rPr kumimoji="1" lang="en-US" altLang="zh-CN" dirty="0">
                <a:solidFill>
                  <a:srgbClr val="000066"/>
                </a:solidFill>
                <a:latin typeface="方正姚体" panose="02010601030101010101" pitchFamily="2" charset="-122"/>
                <a:ea typeface="方正姚体" panose="02010601030101010101" pitchFamily="2" charset="-122"/>
              </a:rPr>
              <a:t>OE</a:t>
            </a:r>
            <a:r>
              <a:rPr kumimoji="1" lang="zh-CN" altLang="en-US" dirty="0">
                <a:solidFill>
                  <a:srgbClr val="000066"/>
                </a:solidFill>
                <a:latin typeface="方正姚体" panose="02010601030101010101" pitchFamily="2" charset="-122"/>
                <a:ea typeface="方正姚体" panose="02010601030101010101" pitchFamily="2" charset="-122"/>
              </a:rPr>
              <a:t>和第一乘积项。</a:t>
            </a:r>
          </a:p>
        </p:txBody>
      </p:sp>
    </p:spTree>
    <p:extLst>
      <p:ext uri="{BB962C8B-B14F-4D97-AF65-F5344CB8AC3E}">
        <p14:creationId xmlns:p14="http://schemas.microsoft.com/office/powerpoint/2010/main" val="33095298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18821"/>
                                        </p:tgtEl>
                                        <p:attrNameLst>
                                          <p:attrName>style.visibility</p:attrName>
                                        </p:attrNameLst>
                                      </p:cBhvr>
                                      <p:to>
                                        <p:strVal val="visible"/>
                                      </p:to>
                                    </p:set>
                                    <p:animEffect transition="in" filter="wipe(up)">
                                      <p:cBhvr>
                                        <p:cTn id="7" dur="500"/>
                                        <p:tgtEl>
                                          <p:spTgt spid="4188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18822"/>
                                        </p:tgtEl>
                                        <p:attrNameLst>
                                          <p:attrName>style.visibility</p:attrName>
                                        </p:attrNameLst>
                                      </p:cBhvr>
                                      <p:to>
                                        <p:strVal val="visible"/>
                                      </p:to>
                                    </p:set>
                                    <p:animEffect transition="in" filter="wipe(up)">
                                      <p:cBhvr>
                                        <p:cTn id="12" dur="500"/>
                                        <p:tgtEl>
                                          <p:spTgt spid="41882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18824"/>
                                        </p:tgtEl>
                                        <p:attrNameLst>
                                          <p:attrName>style.visibility</p:attrName>
                                        </p:attrNameLst>
                                      </p:cBhvr>
                                      <p:to>
                                        <p:strVal val="visible"/>
                                      </p:to>
                                    </p:set>
                                    <p:animEffect transition="in" filter="wipe(up)">
                                      <p:cBhvr>
                                        <p:cTn id="17" dur="3000"/>
                                        <p:tgtEl>
                                          <p:spTgt spid="4188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8821" grpId="0" animBg="1"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9848" name="Object 8"/>
          <p:cNvGraphicFramePr>
            <a:graphicFrameLocks noChangeAspect="1"/>
          </p:cNvGraphicFramePr>
          <p:nvPr/>
        </p:nvGraphicFramePr>
        <p:xfrm>
          <a:off x="2700338" y="908050"/>
          <a:ext cx="6083300" cy="4818063"/>
        </p:xfrm>
        <a:graphic>
          <a:graphicData uri="http://schemas.openxmlformats.org/presentationml/2006/ole">
            <mc:AlternateContent xmlns:mc="http://schemas.openxmlformats.org/markup-compatibility/2006">
              <mc:Choice xmlns:v="urn:schemas-microsoft-com:vml" Requires="v">
                <p:oleObj spid="_x0000_s58372" name="图片" r:id="rId3" imgW="6403842" imgH="5068947" progId="Word.Picture.8">
                  <p:embed/>
                </p:oleObj>
              </mc:Choice>
              <mc:Fallback>
                <p:oleObj name="图片" r:id="rId3" imgW="6403842" imgH="5068947" progId="Word.Picture.8">
                  <p:embed/>
                  <p:pic>
                    <p:nvPicPr>
                      <p:cNvPr id="419848"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0338" y="908050"/>
                        <a:ext cx="6083300" cy="4818063"/>
                      </a:xfrm>
                      <a:prstGeom prst="rect">
                        <a:avLst/>
                      </a:prstGeom>
                      <a:solidFill>
                        <a:schemeClr val="bg1"/>
                      </a:solidFill>
                    </p:spPr>
                  </p:pic>
                </p:oleObj>
              </mc:Fallback>
            </mc:AlternateContent>
          </a:graphicData>
        </a:graphic>
      </p:graphicFrame>
      <p:sp>
        <p:nvSpPr>
          <p:cNvPr id="419846" name="Rectangle 6"/>
          <p:cNvSpPr>
            <a:spLocks noChangeArrowheads="1"/>
          </p:cNvSpPr>
          <p:nvPr/>
        </p:nvSpPr>
        <p:spPr bwMode="auto">
          <a:xfrm>
            <a:off x="6443663" y="4005263"/>
            <a:ext cx="720725" cy="1008062"/>
          </a:xfrm>
          <a:prstGeom prst="rect">
            <a:avLst/>
          </a:prstGeom>
          <a:noFill/>
          <a:ln w="28575">
            <a:solidFill>
              <a:srgbClr val="FF99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19847" name="Rectangle 7"/>
          <p:cNvSpPr>
            <a:spLocks noChangeArrowheads="1"/>
          </p:cNvSpPr>
          <p:nvPr/>
        </p:nvSpPr>
        <p:spPr bwMode="auto">
          <a:xfrm>
            <a:off x="466725" y="333375"/>
            <a:ext cx="5227713" cy="523220"/>
          </a:xfrm>
          <a:prstGeom prst="rect">
            <a:avLst/>
          </a:prstGeom>
          <a:solidFill>
            <a:srgbClr val="FFFFFF">
              <a:alpha val="0"/>
            </a:srgbClr>
          </a:solidFill>
          <a:ln w="28575">
            <a:solidFill>
              <a:srgbClr val="FF9900">
                <a:alpha val="0"/>
              </a:srgb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zh-CN" altLang="en-US" sz="2800" dirty="0">
                <a:solidFill>
                  <a:srgbClr val="000066"/>
                </a:solidFill>
                <a:latin typeface="+mn-ea"/>
              </a:rPr>
              <a:t>反馈数据选择器</a:t>
            </a:r>
            <a:r>
              <a:rPr kumimoji="1" lang="en-US" altLang="zh-CN" sz="2800" dirty="0">
                <a:solidFill>
                  <a:srgbClr val="000066"/>
                </a:solidFill>
                <a:latin typeface="+mn-ea"/>
              </a:rPr>
              <a:t>(4</a:t>
            </a:r>
            <a:r>
              <a:rPr kumimoji="1" lang="zh-CN" altLang="en-US" sz="2800" dirty="0">
                <a:solidFill>
                  <a:srgbClr val="000066"/>
                </a:solidFill>
                <a:latin typeface="+mn-ea"/>
              </a:rPr>
              <a:t>选</a:t>
            </a:r>
            <a:r>
              <a:rPr kumimoji="1" lang="en-US" altLang="zh-CN" sz="2800" dirty="0">
                <a:solidFill>
                  <a:srgbClr val="000066"/>
                </a:solidFill>
                <a:latin typeface="+mn-ea"/>
              </a:rPr>
              <a:t>1)——FMUX</a:t>
            </a:r>
          </a:p>
        </p:txBody>
      </p:sp>
      <p:sp>
        <p:nvSpPr>
          <p:cNvPr id="2" name="文本框 1">
            <a:extLst>
              <a:ext uri="{FF2B5EF4-FFF2-40B4-BE49-F238E27FC236}">
                <a16:creationId xmlns:a16="http://schemas.microsoft.com/office/drawing/2014/main" id="{D36A921A-DC59-44A4-B87A-47B06989658A}"/>
              </a:ext>
            </a:extLst>
          </p:cNvPr>
          <p:cNvSpPr txBox="1"/>
          <p:nvPr/>
        </p:nvSpPr>
        <p:spPr>
          <a:xfrm>
            <a:off x="271305" y="5083686"/>
            <a:ext cx="3185328" cy="1338828"/>
          </a:xfrm>
          <a:prstGeom prst="rect">
            <a:avLst/>
          </a:prstGeom>
          <a:noFill/>
          <a:ln>
            <a:solidFill>
              <a:srgbClr val="FF9900"/>
            </a:solidFill>
          </a:ln>
        </p:spPr>
        <p:txBody>
          <a:bodyPr wrap="square" rtlCol="0">
            <a:spAutoFit/>
          </a:bodyPr>
          <a:lstStyle/>
          <a:p>
            <a:pPr algn="l">
              <a:spcBef>
                <a:spcPct val="50000"/>
              </a:spcBef>
            </a:pPr>
            <a:r>
              <a:rPr kumimoji="1" lang="en-US" altLang="zh-CN" dirty="0">
                <a:latin typeface="+mn-ea"/>
              </a:rPr>
              <a:t>FMUX</a:t>
            </a:r>
            <a:r>
              <a:rPr kumimoji="1" lang="zh-CN" altLang="en-US" dirty="0">
                <a:latin typeface="+mn-ea"/>
              </a:rPr>
              <a:t>：</a:t>
            </a:r>
          </a:p>
          <a:p>
            <a:pPr algn="l">
              <a:spcBef>
                <a:spcPct val="50000"/>
              </a:spcBef>
            </a:pPr>
            <a:r>
              <a:rPr kumimoji="1" lang="zh-CN" altLang="en-US" dirty="0">
                <a:latin typeface="+mn-ea"/>
              </a:rPr>
              <a:t>根据</a:t>
            </a:r>
            <a:r>
              <a:rPr kumimoji="1" lang="en-US" altLang="zh-CN" dirty="0">
                <a:latin typeface="+mn-ea"/>
              </a:rPr>
              <a:t>AC0</a:t>
            </a:r>
            <a:r>
              <a:rPr kumimoji="1" lang="zh-CN" altLang="en-US" dirty="0">
                <a:latin typeface="+mn-ea"/>
              </a:rPr>
              <a:t>和</a:t>
            </a:r>
            <a:r>
              <a:rPr kumimoji="1" lang="en-US" altLang="zh-CN" dirty="0">
                <a:latin typeface="+mn-ea"/>
              </a:rPr>
              <a:t>AC1(n)</a:t>
            </a:r>
            <a:r>
              <a:rPr kumimoji="1" lang="zh-CN" altLang="en-US" dirty="0">
                <a:latin typeface="+mn-ea"/>
              </a:rPr>
              <a:t>的不同编码，使反向传输的电信号也对应不同。</a:t>
            </a:r>
          </a:p>
        </p:txBody>
      </p:sp>
    </p:spTree>
    <p:extLst>
      <p:ext uri="{BB962C8B-B14F-4D97-AF65-F5344CB8AC3E}">
        <p14:creationId xmlns:p14="http://schemas.microsoft.com/office/powerpoint/2010/main" val="8627288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19846"/>
                                        </p:tgtEl>
                                        <p:attrNameLst>
                                          <p:attrName>style.visibility</p:attrName>
                                        </p:attrNameLst>
                                      </p:cBhvr>
                                      <p:to>
                                        <p:strVal val="visible"/>
                                      </p:to>
                                    </p:set>
                                    <p:animEffect transition="in" filter="wipe(up)">
                                      <p:cBhvr>
                                        <p:cTn id="7" dur="500"/>
                                        <p:tgtEl>
                                          <p:spTgt spid="4198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ChangeArrowheads="1"/>
          </p:cNvSpPr>
          <p:nvPr/>
        </p:nvSpPr>
        <p:spPr bwMode="auto">
          <a:xfrm>
            <a:off x="935038" y="334963"/>
            <a:ext cx="44275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46023" bIns="46023" anchor="ctr">
            <a:spAutoFit/>
          </a:bodyPr>
          <a:lstStyle/>
          <a:p>
            <a:pPr algn="l"/>
            <a:r>
              <a:rPr lang="en-US" altLang="zh-CN" sz="3200">
                <a:solidFill>
                  <a:schemeClr val="accent2"/>
                </a:solidFill>
                <a:latin typeface="Times New Roman" panose="02020603050405020304" pitchFamily="18" charset="0"/>
                <a:ea typeface="楷体_GB2312" pitchFamily="49" charset="-122"/>
              </a:rPr>
              <a:t>6.6.3 GAL</a:t>
            </a:r>
            <a:r>
              <a:rPr lang="zh-CN" altLang="en-US" sz="3200">
                <a:solidFill>
                  <a:schemeClr val="accent2"/>
                </a:solidFill>
                <a:latin typeface="Times New Roman" panose="02020603050405020304" pitchFamily="18" charset="0"/>
                <a:ea typeface="楷体_GB2312" pitchFamily="49" charset="-122"/>
              </a:rPr>
              <a:t>的结构控制字</a:t>
            </a:r>
          </a:p>
        </p:txBody>
      </p:sp>
      <p:sp>
        <p:nvSpPr>
          <p:cNvPr id="429060" name="Text Box 4"/>
          <p:cNvSpPr txBox="1">
            <a:spLocks noChangeArrowheads="1"/>
          </p:cNvSpPr>
          <p:nvPr/>
        </p:nvSpPr>
        <p:spPr bwMode="auto">
          <a:xfrm>
            <a:off x="539750" y="1700213"/>
            <a:ext cx="8229600" cy="173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50000"/>
              </a:lnSpc>
              <a:spcBef>
                <a:spcPct val="50000"/>
              </a:spcBef>
            </a:pPr>
            <a:r>
              <a:rPr kumimoji="1" lang="en-US" altLang="zh-CN">
                <a:solidFill>
                  <a:srgbClr val="000066"/>
                </a:solidFill>
                <a:latin typeface="Times New Roman" panose="02020603050405020304" pitchFamily="18" charset="0"/>
                <a:ea typeface="楷体_GB2312" pitchFamily="49" charset="-122"/>
              </a:rPr>
              <a:t>GAL16V8</a:t>
            </a:r>
            <a:r>
              <a:rPr kumimoji="1" lang="zh-CN" altLang="en-US">
                <a:solidFill>
                  <a:srgbClr val="000066"/>
                </a:solidFill>
                <a:latin typeface="Times New Roman" panose="02020603050405020304" pitchFamily="18" charset="0"/>
                <a:ea typeface="楷体_GB2312" pitchFamily="49" charset="-122"/>
              </a:rPr>
              <a:t>的结构控制字共有</a:t>
            </a:r>
            <a:r>
              <a:rPr kumimoji="1" lang="en-US" altLang="zh-CN">
                <a:solidFill>
                  <a:srgbClr val="000066"/>
                </a:solidFill>
                <a:latin typeface="Times New Roman" panose="02020603050405020304" pitchFamily="18" charset="0"/>
                <a:ea typeface="楷体_GB2312" pitchFamily="49" charset="-122"/>
              </a:rPr>
              <a:t>82</a:t>
            </a:r>
            <a:r>
              <a:rPr kumimoji="1" lang="zh-CN" altLang="en-US">
                <a:solidFill>
                  <a:srgbClr val="000066"/>
                </a:solidFill>
                <a:latin typeface="Times New Roman" panose="02020603050405020304" pitchFamily="18" charset="0"/>
                <a:ea typeface="楷体_GB2312" pitchFamily="49" charset="-122"/>
              </a:rPr>
              <a:t>位，它们的定义如图。每个</a:t>
            </a:r>
            <a:r>
              <a:rPr kumimoji="1" lang="en-US" altLang="zh-CN">
                <a:solidFill>
                  <a:srgbClr val="000066"/>
                </a:solidFill>
                <a:latin typeface="Times New Roman" panose="02020603050405020304" pitchFamily="18" charset="0"/>
                <a:ea typeface="楷体_GB2312" pitchFamily="49" charset="-122"/>
              </a:rPr>
              <a:t>OLMC</a:t>
            </a:r>
            <a:r>
              <a:rPr kumimoji="1" lang="zh-CN" altLang="en-US">
                <a:solidFill>
                  <a:srgbClr val="000066"/>
                </a:solidFill>
                <a:latin typeface="Times New Roman" panose="02020603050405020304" pitchFamily="18" charset="0"/>
                <a:ea typeface="楷体_GB2312" pitchFamily="49" charset="-122"/>
              </a:rPr>
              <a:t>有</a:t>
            </a:r>
            <a:r>
              <a:rPr kumimoji="1" lang="en-US" altLang="zh-CN">
                <a:solidFill>
                  <a:srgbClr val="000066"/>
                </a:solidFill>
                <a:latin typeface="Times New Roman" panose="02020603050405020304" pitchFamily="18" charset="0"/>
                <a:ea typeface="楷体_GB2312" pitchFamily="49" charset="-122"/>
              </a:rPr>
              <a:t>2</a:t>
            </a:r>
            <a:r>
              <a:rPr kumimoji="1" lang="zh-CN" altLang="en-US">
                <a:solidFill>
                  <a:srgbClr val="000066"/>
                </a:solidFill>
                <a:latin typeface="Times New Roman" panose="02020603050405020304" pitchFamily="18" charset="0"/>
                <a:ea typeface="楷体_GB2312" pitchFamily="49" charset="-122"/>
              </a:rPr>
              <a:t>个编程单元</a:t>
            </a:r>
            <a:r>
              <a:rPr kumimoji="1" lang="en-US" altLang="zh-CN">
                <a:solidFill>
                  <a:srgbClr val="000066"/>
                </a:solidFill>
                <a:latin typeface="Times New Roman" panose="02020603050405020304" pitchFamily="18" charset="0"/>
                <a:ea typeface="楷体_GB2312" pitchFamily="49" charset="-122"/>
              </a:rPr>
              <a:t>AC1(n)</a:t>
            </a:r>
            <a:r>
              <a:rPr kumimoji="1" lang="zh-CN" altLang="en-US">
                <a:solidFill>
                  <a:srgbClr val="000066"/>
                </a:solidFill>
                <a:latin typeface="Times New Roman" panose="02020603050405020304" pitchFamily="18" charset="0"/>
                <a:ea typeface="楷体_GB2312" pitchFamily="49" charset="-122"/>
              </a:rPr>
              <a:t>和</a:t>
            </a:r>
            <a:r>
              <a:rPr kumimoji="1" lang="en-US" altLang="zh-CN">
                <a:solidFill>
                  <a:srgbClr val="000066"/>
                </a:solidFill>
                <a:latin typeface="Times New Roman" panose="02020603050405020304" pitchFamily="18" charset="0"/>
                <a:ea typeface="楷体_GB2312" pitchFamily="49" charset="-122"/>
              </a:rPr>
              <a:t>XOR(n)</a:t>
            </a:r>
            <a:r>
              <a:rPr kumimoji="1" lang="zh-CN" altLang="en-US">
                <a:solidFill>
                  <a:srgbClr val="000066"/>
                </a:solidFill>
                <a:latin typeface="Times New Roman" panose="02020603050405020304" pitchFamily="18" charset="0"/>
                <a:ea typeface="楷体_GB2312" pitchFamily="49" charset="-122"/>
              </a:rPr>
              <a:t>，一个全局编程单元</a:t>
            </a:r>
            <a:r>
              <a:rPr kumimoji="1" lang="en-US" altLang="zh-CN">
                <a:solidFill>
                  <a:srgbClr val="000066"/>
                </a:solidFill>
                <a:latin typeface="Times New Roman" panose="02020603050405020304" pitchFamily="18" charset="0"/>
                <a:ea typeface="楷体_GB2312" pitchFamily="49" charset="-122"/>
              </a:rPr>
              <a:t>AC0</a:t>
            </a:r>
            <a:r>
              <a:rPr kumimoji="1" lang="zh-CN" altLang="en-US">
                <a:solidFill>
                  <a:srgbClr val="000066"/>
                </a:solidFill>
                <a:latin typeface="Times New Roman" panose="02020603050405020304" pitchFamily="18" charset="0"/>
                <a:ea typeface="楷体_GB2312" pitchFamily="49" charset="-122"/>
              </a:rPr>
              <a:t>，同步控制单元</a:t>
            </a:r>
            <a:r>
              <a:rPr kumimoji="1" lang="en-US" altLang="zh-CN">
                <a:solidFill>
                  <a:srgbClr val="000066"/>
                </a:solidFill>
                <a:latin typeface="Times New Roman" panose="02020603050405020304" pitchFamily="18" charset="0"/>
                <a:ea typeface="楷体_GB2312" pitchFamily="49" charset="-122"/>
              </a:rPr>
              <a:t>SYN </a:t>
            </a:r>
            <a:r>
              <a:rPr kumimoji="1" lang="zh-CN" altLang="en-US">
                <a:solidFill>
                  <a:srgbClr val="000066"/>
                </a:solidFill>
                <a:latin typeface="Times New Roman" panose="02020603050405020304" pitchFamily="18" charset="0"/>
                <a:ea typeface="楷体_GB2312" pitchFamily="49" charset="-122"/>
              </a:rPr>
              <a:t>。</a:t>
            </a:r>
          </a:p>
        </p:txBody>
      </p:sp>
      <p:graphicFrame>
        <p:nvGraphicFramePr>
          <p:cNvPr id="429062" name="Object 6"/>
          <p:cNvGraphicFramePr>
            <a:graphicFrameLocks noChangeAspect="1"/>
          </p:cNvGraphicFramePr>
          <p:nvPr/>
        </p:nvGraphicFramePr>
        <p:xfrm>
          <a:off x="755650" y="3860800"/>
          <a:ext cx="7993063" cy="1635125"/>
        </p:xfrm>
        <a:graphic>
          <a:graphicData uri="http://schemas.openxmlformats.org/presentationml/2006/ole">
            <mc:AlternateContent xmlns:mc="http://schemas.openxmlformats.org/markup-compatibility/2006">
              <mc:Choice xmlns:v="urn:schemas-microsoft-com:vml" Requires="v">
                <p:oleObj spid="_x0000_s59396" name="图片" r:id="rId3" imgW="5366084" imgH="1106905" progId="Word.Picture.8">
                  <p:embed/>
                </p:oleObj>
              </mc:Choice>
              <mc:Fallback>
                <p:oleObj name="图片" r:id="rId3" imgW="5366084" imgH="1106905" progId="Word.Picture.8">
                  <p:embed/>
                  <p:pic>
                    <p:nvPicPr>
                      <p:cNvPr id="429062"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3860800"/>
                        <a:ext cx="7993063" cy="1635125"/>
                      </a:xfrm>
                      <a:prstGeom prst="rect">
                        <a:avLst/>
                      </a:prstGeom>
                      <a:solidFill>
                        <a:schemeClr val="bg1"/>
                      </a:solidFill>
                    </p:spPr>
                  </p:pic>
                </p:oleObj>
              </mc:Fallback>
            </mc:AlternateContent>
          </a:graphicData>
        </a:graphic>
      </p:graphicFrame>
    </p:spTree>
    <p:extLst>
      <p:ext uri="{BB962C8B-B14F-4D97-AF65-F5344CB8AC3E}">
        <p14:creationId xmlns:p14="http://schemas.microsoft.com/office/powerpoint/2010/main" val="34256843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6026" name="Object 42"/>
          <p:cNvGraphicFramePr>
            <a:graphicFrameLocks noChangeAspect="1"/>
          </p:cNvGraphicFramePr>
          <p:nvPr/>
        </p:nvGraphicFramePr>
        <p:xfrm>
          <a:off x="1727200" y="981075"/>
          <a:ext cx="6229350" cy="5578475"/>
        </p:xfrm>
        <a:graphic>
          <a:graphicData uri="http://schemas.openxmlformats.org/presentationml/2006/ole">
            <mc:AlternateContent xmlns:mc="http://schemas.openxmlformats.org/markup-compatibility/2006">
              <mc:Choice xmlns:v="urn:schemas-microsoft-com:vml" Requires="v">
                <p:oleObj spid="_x0000_s60418" name="图片" r:id="rId3" imgW="4645808" imgH="4339893" progId="Word.Picture.8">
                  <p:embed/>
                </p:oleObj>
              </mc:Choice>
              <mc:Fallback>
                <p:oleObj name="图片" r:id="rId3" imgW="4645808" imgH="4339893" progId="Word.Picture.8">
                  <p:embed/>
                  <p:pic>
                    <p:nvPicPr>
                      <p:cNvPr id="426026" name="Object 42"/>
                      <p:cNvPicPr>
                        <a:picLocks noChangeAspect="1" noChangeArrowheads="1"/>
                      </p:cNvPicPr>
                      <p:nvPr/>
                    </p:nvPicPr>
                    <p:blipFill>
                      <a:blip r:embed="rId4">
                        <a:extLst>
                          <a:ext uri="{28A0092B-C50C-407E-A947-70E740481C1C}">
                            <a14:useLocalDpi xmlns:a14="http://schemas.microsoft.com/office/drawing/2010/main" val="0"/>
                          </a:ext>
                        </a:extLst>
                      </a:blip>
                      <a:srcRect t="1758" b="2197"/>
                      <a:stretch>
                        <a:fillRect/>
                      </a:stretch>
                    </p:blipFill>
                    <p:spPr bwMode="auto">
                      <a:xfrm>
                        <a:off x="1727200" y="981075"/>
                        <a:ext cx="6229350" cy="5578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26029" name="Line 45"/>
          <p:cNvSpPr>
            <a:spLocks noChangeShapeType="1"/>
          </p:cNvSpPr>
          <p:nvPr/>
        </p:nvSpPr>
        <p:spPr bwMode="auto">
          <a:xfrm flipH="1">
            <a:off x="6307138" y="2708275"/>
            <a:ext cx="28575" cy="1079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426038" name="Group 54"/>
          <p:cNvGrpSpPr>
            <a:grpSpLocks/>
          </p:cNvGrpSpPr>
          <p:nvPr/>
        </p:nvGrpSpPr>
        <p:grpSpPr bwMode="auto">
          <a:xfrm>
            <a:off x="503238" y="1531938"/>
            <a:ext cx="2663825" cy="3697287"/>
            <a:chOff x="317" y="965"/>
            <a:chExt cx="1678" cy="2329"/>
          </a:xfrm>
        </p:grpSpPr>
        <p:sp>
          <p:nvSpPr>
            <p:cNvPr id="426033" name="Rectangle 49"/>
            <p:cNvSpPr>
              <a:spLocks noChangeArrowheads="1"/>
            </p:cNvSpPr>
            <p:nvPr/>
          </p:nvSpPr>
          <p:spPr bwMode="auto">
            <a:xfrm>
              <a:off x="1542" y="1139"/>
              <a:ext cx="453" cy="454"/>
            </a:xfrm>
            <a:prstGeom prst="rect">
              <a:avLst/>
            </a:prstGeom>
            <a:solidFill>
              <a:srgbClr val="00FF00">
                <a:alpha val="44000"/>
              </a:srgbClr>
            </a:solidFill>
            <a:ln w="9525">
              <a:solidFill>
                <a:srgbClr val="00FF00">
                  <a:alpha val="66000"/>
                </a:srgb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6036" name="Rectangle 52"/>
            <p:cNvSpPr>
              <a:spLocks noChangeArrowheads="1"/>
            </p:cNvSpPr>
            <p:nvPr/>
          </p:nvSpPr>
          <p:spPr bwMode="auto">
            <a:xfrm>
              <a:off x="1542" y="2840"/>
              <a:ext cx="453" cy="454"/>
            </a:xfrm>
            <a:prstGeom prst="rect">
              <a:avLst/>
            </a:prstGeom>
            <a:solidFill>
              <a:srgbClr val="00FF00">
                <a:alpha val="44000"/>
              </a:srgbClr>
            </a:solidFill>
            <a:ln w="9525">
              <a:solidFill>
                <a:srgbClr val="00FF00">
                  <a:alpha val="66000"/>
                </a:srgb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6037" name="AutoShape 53"/>
            <p:cNvSpPr>
              <a:spLocks noChangeArrowheads="1"/>
            </p:cNvSpPr>
            <p:nvPr/>
          </p:nvSpPr>
          <p:spPr bwMode="auto">
            <a:xfrm>
              <a:off x="317" y="965"/>
              <a:ext cx="999" cy="265"/>
            </a:xfrm>
            <a:prstGeom prst="wedgeRoundRectCallout">
              <a:avLst>
                <a:gd name="adj1" fmla="val 88338"/>
                <a:gd name="adj2" fmla="val 86227"/>
                <a:gd name="adj3" fmla="val 16667"/>
              </a:avLst>
            </a:prstGeom>
            <a:solidFill>
              <a:srgbClr val="70B8D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000">
                  <a:solidFill>
                    <a:schemeClr val="bg1"/>
                  </a:solidFill>
                  <a:latin typeface="Times New Roman" panose="02020603050405020304" pitchFamily="18" charset="0"/>
                  <a:ea typeface="楷体_GB2312" pitchFamily="49" charset="-122"/>
                </a:rPr>
                <a:t>4</a:t>
              </a:r>
              <a:r>
                <a:rPr lang="zh-CN" altLang="en-US" sz="2000">
                  <a:solidFill>
                    <a:schemeClr val="bg1"/>
                  </a:solidFill>
                  <a:latin typeface="Times New Roman" panose="02020603050405020304" pitchFamily="18" charset="0"/>
                  <a:ea typeface="楷体_GB2312" pitchFamily="49" charset="-122"/>
                </a:rPr>
                <a:t>输入</a:t>
              </a:r>
              <a:r>
                <a:rPr lang="en-US" altLang="zh-CN" sz="2000">
                  <a:solidFill>
                    <a:schemeClr val="bg1"/>
                  </a:solidFill>
                  <a:latin typeface="Times New Roman" panose="02020603050405020304" pitchFamily="18" charset="0"/>
                  <a:ea typeface="楷体_GB2312" pitchFamily="49" charset="-122"/>
                </a:rPr>
                <a:t>LUT</a:t>
              </a:r>
            </a:p>
          </p:txBody>
        </p:sp>
      </p:grpSp>
      <p:grpSp>
        <p:nvGrpSpPr>
          <p:cNvPr id="426043" name="Group 59"/>
          <p:cNvGrpSpPr>
            <a:grpSpLocks/>
          </p:cNvGrpSpPr>
          <p:nvPr/>
        </p:nvGrpSpPr>
        <p:grpSpPr bwMode="auto">
          <a:xfrm>
            <a:off x="6877050" y="2384425"/>
            <a:ext cx="2089150" cy="3241675"/>
            <a:chOff x="4332" y="1502"/>
            <a:chExt cx="1316" cy="2042"/>
          </a:xfrm>
        </p:grpSpPr>
        <p:sp>
          <p:nvSpPr>
            <p:cNvPr id="426040" name="Rectangle 56"/>
            <p:cNvSpPr>
              <a:spLocks noChangeArrowheads="1"/>
            </p:cNvSpPr>
            <p:nvPr/>
          </p:nvSpPr>
          <p:spPr bwMode="auto">
            <a:xfrm>
              <a:off x="4354" y="1502"/>
              <a:ext cx="294" cy="454"/>
            </a:xfrm>
            <a:prstGeom prst="rect">
              <a:avLst/>
            </a:prstGeom>
            <a:solidFill>
              <a:srgbClr val="FF9900">
                <a:alpha val="44000"/>
              </a:srgbClr>
            </a:solidFill>
            <a:ln w="9525">
              <a:solidFill>
                <a:srgbClr val="FF9900">
                  <a:alpha val="61000"/>
                </a:srgb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6041" name="Rectangle 57"/>
            <p:cNvSpPr>
              <a:spLocks noChangeArrowheads="1"/>
            </p:cNvSpPr>
            <p:nvPr/>
          </p:nvSpPr>
          <p:spPr bwMode="auto">
            <a:xfrm>
              <a:off x="4332" y="3090"/>
              <a:ext cx="294" cy="454"/>
            </a:xfrm>
            <a:prstGeom prst="rect">
              <a:avLst/>
            </a:prstGeom>
            <a:solidFill>
              <a:srgbClr val="FF9900">
                <a:alpha val="44000"/>
              </a:srgbClr>
            </a:solidFill>
            <a:ln w="9525">
              <a:solidFill>
                <a:srgbClr val="FF9900">
                  <a:alpha val="61000"/>
                </a:srgb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6042" name="AutoShape 58"/>
            <p:cNvSpPr>
              <a:spLocks noChangeArrowheads="1"/>
            </p:cNvSpPr>
            <p:nvPr/>
          </p:nvSpPr>
          <p:spPr bwMode="auto">
            <a:xfrm>
              <a:off x="4649" y="2659"/>
              <a:ext cx="999" cy="265"/>
            </a:xfrm>
            <a:prstGeom prst="wedgeRoundRectCallout">
              <a:avLst>
                <a:gd name="adj1" fmla="val -56806"/>
                <a:gd name="adj2" fmla="val 188866"/>
                <a:gd name="adj3" fmla="val 16667"/>
              </a:avLst>
            </a:prstGeom>
            <a:solidFill>
              <a:srgbClr val="70B8D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000">
                  <a:solidFill>
                    <a:schemeClr val="bg1"/>
                  </a:solidFill>
                  <a:latin typeface="Times New Roman" panose="02020603050405020304" pitchFamily="18" charset="0"/>
                  <a:ea typeface="楷体_GB2312" pitchFamily="49" charset="-122"/>
                </a:rPr>
                <a:t>D</a:t>
              </a:r>
              <a:r>
                <a:rPr lang="zh-CN" altLang="en-US" sz="2000">
                  <a:solidFill>
                    <a:schemeClr val="bg1"/>
                  </a:solidFill>
                  <a:latin typeface="Times New Roman" panose="02020603050405020304" pitchFamily="18" charset="0"/>
                  <a:ea typeface="楷体_GB2312" pitchFamily="49" charset="-122"/>
                </a:rPr>
                <a:t>触发器</a:t>
              </a:r>
            </a:p>
          </p:txBody>
        </p:sp>
      </p:grpSp>
      <p:grpSp>
        <p:nvGrpSpPr>
          <p:cNvPr id="426048" name="Group 64"/>
          <p:cNvGrpSpPr>
            <a:grpSpLocks/>
          </p:cNvGrpSpPr>
          <p:nvPr/>
        </p:nvGrpSpPr>
        <p:grpSpPr bwMode="auto">
          <a:xfrm>
            <a:off x="3203575" y="1412875"/>
            <a:ext cx="5654675" cy="4392613"/>
            <a:chOff x="2018" y="890"/>
            <a:chExt cx="3562" cy="2767"/>
          </a:xfrm>
        </p:grpSpPr>
        <p:sp>
          <p:nvSpPr>
            <p:cNvPr id="426030" name="Rectangle 46"/>
            <p:cNvSpPr>
              <a:spLocks noChangeArrowheads="1"/>
            </p:cNvSpPr>
            <p:nvPr/>
          </p:nvSpPr>
          <p:spPr bwMode="auto">
            <a:xfrm>
              <a:off x="3810" y="913"/>
              <a:ext cx="68" cy="182"/>
            </a:xfrm>
            <a:prstGeom prst="rect">
              <a:avLst/>
            </a:prstGeom>
            <a:solidFill>
              <a:srgbClr val="E6C32E"/>
            </a:solidFill>
            <a:ln w="9525">
              <a:solidFill>
                <a:srgbClr val="E6C32E"/>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6031" name="Rectangle 47"/>
            <p:cNvSpPr>
              <a:spLocks noChangeArrowheads="1"/>
            </p:cNvSpPr>
            <p:nvPr/>
          </p:nvSpPr>
          <p:spPr bwMode="auto">
            <a:xfrm>
              <a:off x="3424" y="1207"/>
              <a:ext cx="68" cy="182"/>
            </a:xfrm>
            <a:prstGeom prst="rect">
              <a:avLst/>
            </a:prstGeom>
            <a:solidFill>
              <a:srgbClr val="E6C32E"/>
            </a:solidFill>
            <a:ln w="9525">
              <a:solidFill>
                <a:srgbClr val="E6C32E"/>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6032" name="Rectangle 48"/>
            <p:cNvSpPr>
              <a:spLocks noChangeArrowheads="1"/>
            </p:cNvSpPr>
            <p:nvPr/>
          </p:nvSpPr>
          <p:spPr bwMode="auto">
            <a:xfrm>
              <a:off x="3515" y="2840"/>
              <a:ext cx="68" cy="182"/>
            </a:xfrm>
            <a:prstGeom prst="rect">
              <a:avLst/>
            </a:prstGeom>
            <a:solidFill>
              <a:srgbClr val="E6C32E"/>
            </a:solidFill>
            <a:ln w="9525">
              <a:solidFill>
                <a:srgbClr val="E6C32E"/>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6034" name="Rectangle 50"/>
            <p:cNvSpPr>
              <a:spLocks noChangeArrowheads="1"/>
            </p:cNvSpPr>
            <p:nvPr/>
          </p:nvSpPr>
          <p:spPr bwMode="auto">
            <a:xfrm>
              <a:off x="3855" y="1525"/>
              <a:ext cx="68" cy="182"/>
            </a:xfrm>
            <a:prstGeom prst="rect">
              <a:avLst/>
            </a:prstGeom>
            <a:solidFill>
              <a:srgbClr val="E6C32E"/>
            </a:solidFill>
            <a:ln w="9525">
              <a:solidFill>
                <a:srgbClr val="E6C32E"/>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6035" name="AutoShape 51"/>
            <p:cNvSpPr>
              <a:spLocks noChangeArrowheads="1"/>
            </p:cNvSpPr>
            <p:nvPr/>
          </p:nvSpPr>
          <p:spPr bwMode="auto">
            <a:xfrm>
              <a:off x="4581" y="890"/>
              <a:ext cx="999" cy="472"/>
            </a:xfrm>
            <a:prstGeom prst="wedgeRoundRectCallout">
              <a:avLst>
                <a:gd name="adj1" fmla="val -128880"/>
                <a:gd name="adj2" fmla="val 119069"/>
                <a:gd name="adj3" fmla="val 16667"/>
              </a:avLst>
            </a:prstGeom>
            <a:solidFill>
              <a:srgbClr val="70B8D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000">
                  <a:solidFill>
                    <a:schemeClr val="bg1"/>
                  </a:solidFill>
                  <a:latin typeface="Times New Roman" panose="02020603050405020304" pitchFamily="18" charset="0"/>
                  <a:ea typeface="楷体_GB2312" pitchFamily="49" charset="-122"/>
                </a:rPr>
                <a:t>可编程数据选择器</a:t>
              </a:r>
            </a:p>
          </p:txBody>
        </p:sp>
        <p:sp>
          <p:nvSpPr>
            <p:cNvPr id="426044" name="Rectangle 60"/>
            <p:cNvSpPr>
              <a:spLocks noChangeArrowheads="1"/>
            </p:cNvSpPr>
            <p:nvPr/>
          </p:nvSpPr>
          <p:spPr bwMode="auto">
            <a:xfrm>
              <a:off x="3810" y="3113"/>
              <a:ext cx="68" cy="182"/>
            </a:xfrm>
            <a:prstGeom prst="rect">
              <a:avLst/>
            </a:prstGeom>
            <a:solidFill>
              <a:srgbClr val="E6C32E"/>
            </a:solidFill>
            <a:ln w="9525">
              <a:solidFill>
                <a:srgbClr val="E6C32E"/>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6045" name="Rectangle 61"/>
            <p:cNvSpPr>
              <a:spLocks noChangeArrowheads="1"/>
            </p:cNvSpPr>
            <p:nvPr/>
          </p:nvSpPr>
          <p:spPr bwMode="auto">
            <a:xfrm>
              <a:off x="2018" y="1729"/>
              <a:ext cx="68" cy="182"/>
            </a:xfrm>
            <a:prstGeom prst="rect">
              <a:avLst/>
            </a:prstGeom>
            <a:solidFill>
              <a:srgbClr val="E6C32E"/>
            </a:solidFill>
            <a:ln w="9525">
              <a:solidFill>
                <a:srgbClr val="E6C32E"/>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6046" name="Rectangle 62"/>
            <p:cNvSpPr>
              <a:spLocks noChangeArrowheads="1"/>
            </p:cNvSpPr>
            <p:nvPr/>
          </p:nvSpPr>
          <p:spPr bwMode="auto">
            <a:xfrm>
              <a:off x="2018" y="3430"/>
              <a:ext cx="68" cy="182"/>
            </a:xfrm>
            <a:prstGeom prst="rect">
              <a:avLst/>
            </a:prstGeom>
            <a:solidFill>
              <a:srgbClr val="E6C32E"/>
            </a:solidFill>
            <a:ln w="9525">
              <a:solidFill>
                <a:srgbClr val="E6C32E"/>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6047" name="Rectangle 63"/>
            <p:cNvSpPr>
              <a:spLocks noChangeArrowheads="1"/>
            </p:cNvSpPr>
            <p:nvPr/>
          </p:nvSpPr>
          <p:spPr bwMode="auto">
            <a:xfrm rot="-5400000">
              <a:off x="2381" y="3532"/>
              <a:ext cx="68" cy="182"/>
            </a:xfrm>
            <a:prstGeom prst="rect">
              <a:avLst/>
            </a:prstGeom>
            <a:solidFill>
              <a:srgbClr val="E6C32E"/>
            </a:solidFill>
            <a:ln w="9525">
              <a:solidFill>
                <a:srgbClr val="E6C32E"/>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2" name="标题 1">
            <a:extLst>
              <a:ext uri="{FF2B5EF4-FFF2-40B4-BE49-F238E27FC236}">
                <a16:creationId xmlns:a16="http://schemas.microsoft.com/office/drawing/2014/main" id="{7647A151-890C-47C4-B49E-773ACFE4E781}"/>
              </a:ext>
            </a:extLst>
          </p:cNvPr>
          <p:cNvSpPr>
            <a:spLocks noGrp="1"/>
          </p:cNvSpPr>
          <p:nvPr>
            <p:ph type="title"/>
          </p:nvPr>
        </p:nvSpPr>
        <p:spPr>
          <a:xfrm>
            <a:off x="685800" y="93092"/>
            <a:ext cx="7772400" cy="747268"/>
          </a:xfrm>
        </p:spPr>
        <p:txBody>
          <a:bodyPr/>
          <a:lstStyle/>
          <a:p>
            <a:r>
              <a:rPr lang="en-US" altLang="zh-CN" dirty="0">
                <a:solidFill>
                  <a:srgbClr val="FF0000"/>
                </a:solidFill>
              </a:rPr>
              <a:t>FPGA</a:t>
            </a:r>
            <a:r>
              <a:rPr lang="zh-CN" altLang="en-US" dirty="0">
                <a:solidFill>
                  <a:srgbClr val="FF0000"/>
                </a:solidFill>
              </a:rPr>
              <a:t>支线中的触发器应用</a:t>
            </a:r>
            <a:endParaRPr lang="zh-CN" altLang="en-US" dirty="0"/>
          </a:p>
        </p:txBody>
      </p:sp>
      <p:sp>
        <p:nvSpPr>
          <p:cNvPr id="425986" name="Text Box 2">
            <a:hlinkClick r:id="rId5" action="ppaction://hlinkpres?slideindex=1&amp;slidetitle=没有幻灯片标题"/>
          </p:cNvPr>
          <p:cNvSpPr txBox="1">
            <a:spLocks noChangeArrowheads="1"/>
          </p:cNvSpPr>
          <p:nvPr/>
        </p:nvSpPr>
        <p:spPr bwMode="auto">
          <a:xfrm>
            <a:off x="356088" y="902058"/>
            <a:ext cx="46799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anchor="ctr">
            <a:spAutoFit/>
          </a:bodyPr>
          <a:lstStyle/>
          <a:p>
            <a:pPr algn="l">
              <a:lnSpc>
                <a:spcPct val="90000"/>
              </a:lnSpc>
              <a:spcBef>
                <a:spcPct val="50000"/>
              </a:spcBef>
            </a:pPr>
            <a:r>
              <a:rPr kumimoji="1" lang="en-US" altLang="zh-CN" sz="2400" dirty="0">
                <a:solidFill>
                  <a:srgbClr val="000066"/>
                </a:solidFill>
                <a:latin typeface="Times New Roman" panose="02020603050405020304" pitchFamily="18" charset="0"/>
                <a:ea typeface="楷体_GB2312" pitchFamily="49" charset="-122"/>
              </a:rPr>
              <a:t>1. </a:t>
            </a:r>
            <a:r>
              <a:rPr kumimoji="1" lang="en-US" altLang="zh-CN" dirty="0"/>
              <a:t> </a:t>
            </a:r>
            <a:r>
              <a:rPr kumimoji="1" lang="zh-CN" altLang="en-US" sz="2400" dirty="0">
                <a:solidFill>
                  <a:srgbClr val="000066"/>
                </a:solidFill>
                <a:latin typeface="Times New Roman" panose="02020603050405020304" pitchFamily="18" charset="0"/>
                <a:ea typeface="楷体_GB2312" pitchFamily="49" charset="-122"/>
              </a:rPr>
              <a:t>可编程逻辑块</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26038"/>
                                        </p:tgtEl>
                                        <p:attrNameLst>
                                          <p:attrName>style.visibility</p:attrName>
                                        </p:attrNameLst>
                                      </p:cBhvr>
                                      <p:to>
                                        <p:strVal val="visible"/>
                                      </p:to>
                                    </p:set>
                                    <p:animEffect transition="in" filter="wipe(left)">
                                      <p:cBhvr>
                                        <p:cTn id="7" dur="500"/>
                                        <p:tgtEl>
                                          <p:spTgt spid="4260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nodeType="clickEffect">
                                  <p:stCondLst>
                                    <p:cond delay="0"/>
                                  </p:stCondLst>
                                  <p:childTnLst>
                                    <p:set>
                                      <p:cBhvr>
                                        <p:cTn id="11" dur="1" fill="hold">
                                          <p:stCondLst>
                                            <p:cond delay="0"/>
                                          </p:stCondLst>
                                        </p:cTn>
                                        <p:tgtEl>
                                          <p:spTgt spid="426043"/>
                                        </p:tgtEl>
                                        <p:attrNameLst>
                                          <p:attrName>style.visibility</p:attrName>
                                        </p:attrNameLst>
                                      </p:cBhvr>
                                      <p:to>
                                        <p:strVal val="visible"/>
                                      </p:to>
                                    </p:set>
                                    <p:animEffect transition="in" filter="wipe(right)">
                                      <p:cBhvr>
                                        <p:cTn id="12" dur="500"/>
                                        <p:tgtEl>
                                          <p:spTgt spid="42604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26048"/>
                                        </p:tgtEl>
                                        <p:attrNameLst>
                                          <p:attrName>style.visibility</p:attrName>
                                        </p:attrNameLst>
                                      </p:cBhvr>
                                      <p:to>
                                        <p:strVal val="visible"/>
                                      </p:to>
                                    </p:set>
                                    <p:animEffect transition="in" filter="wipe(up)">
                                      <p:cBhvr>
                                        <p:cTn id="17" dur="500"/>
                                        <p:tgtEl>
                                          <p:spTgt spid="4260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9" name="Rectangle 7"/>
          <p:cNvSpPr>
            <a:spLocks noChangeArrowheads="1"/>
          </p:cNvSpPr>
          <p:nvPr/>
        </p:nvSpPr>
        <p:spPr bwMode="auto">
          <a:xfrm>
            <a:off x="-4583113" y="2911475"/>
            <a:ext cx="9144001"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53640" name="Rectangle 8"/>
          <p:cNvSpPr>
            <a:spLocks noChangeArrowheads="1"/>
          </p:cNvSpPr>
          <p:nvPr/>
        </p:nvSpPr>
        <p:spPr bwMode="auto">
          <a:xfrm>
            <a:off x="466725" y="1225550"/>
            <a:ext cx="8316913" cy="483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76225"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nSpc>
                <a:spcPct val="130000"/>
              </a:lnSpc>
            </a:pPr>
            <a:r>
              <a:rPr lang="en-US" altLang="zh-CN">
                <a:solidFill>
                  <a:srgbClr val="000066"/>
                </a:solidFill>
                <a:cs typeface="Times New Roman" panose="02020603050405020304" pitchFamily="18" charset="0"/>
                <a:sym typeface="Marlett" pitchFamily="2" charset="2"/>
              </a:rPr>
              <a:t></a:t>
            </a:r>
            <a:r>
              <a:rPr lang="zh-CN" altLang="en-US">
                <a:solidFill>
                  <a:srgbClr val="000066"/>
                </a:solidFill>
                <a:ea typeface="楷体_GB2312" pitchFamily="49" charset="-122"/>
                <a:cs typeface="Times New Roman" panose="02020603050405020304" pitchFamily="18" charset="0"/>
              </a:rPr>
              <a:t>锁存器和触发器都是具有存储功能的逻辑电路，是构成时序电路的基本逻辑单元。每个锁存器或触发器都能存储</a:t>
            </a:r>
            <a:r>
              <a:rPr lang="en-US" altLang="zh-CN">
                <a:solidFill>
                  <a:srgbClr val="000066"/>
                </a:solidFill>
                <a:ea typeface="楷体_GB2312" pitchFamily="49" charset="-122"/>
                <a:cs typeface="Times New Roman" panose="02020603050405020304" pitchFamily="18" charset="0"/>
                <a:sym typeface="Marlett" pitchFamily="2" charset="2"/>
              </a:rPr>
              <a:t>1</a:t>
            </a:r>
            <a:r>
              <a:rPr lang="zh-CN" altLang="en-US">
                <a:solidFill>
                  <a:srgbClr val="000066"/>
                </a:solidFill>
                <a:ea typeface="楷体_GB2312" pitchFamily="49" charset="-122"/>
                <a:cs typeface="Times New Roman" panose="02020603050405020304" pitchFamily="18" charset="0"/>
                <a:sym typeface="Marlett" pitchFamily="2" charset="2"/>
              </a:rPr>
              <a:t>位二值信息。 </a:t>
            </a:r>
            <a:endParaRPr lang="zh-CN" altLang="en-US">
              <a:solidFill>
                <a:srgbClr val="000066"/>
              </a:solidFill>
              <a:latin typeface="Arial Narrow" panose="020B0606020202030204" pitchFamily="34" charset="0"/>
              <a:sym typeface="Marlett" pitchFamily="2" charset="2"/>
            </a:endParaRPr>
          </a:p>
          <a:p>
            <a:pPr eaLnBrk="0" hangingPunct="0">
              <a:lnSpc>
                <a:spcPct val="130000"/>
              </a:lnSpc>
            </a:pPr>
            <a:r>
              <a:rPr lang="zh-CN" altLang="en-US">
                <a:solidFill>
                  <a:srgbClr val="000066"/>
                </a:solidFill>
                <a:ea typeface="楷体_GB2312" pitchFamily="49" charset="-122"/>
                <a:sym typeface="Marlett" pitchFamily="2" charset="2"/>
              </a:rPr>
              <a:t></a:t>
            </a:r>
            <a:r>
              <a:rPr lang="zh-CN" altLang="en-US">
                <a:solidFill>
                  <a:srgbClr val="000066"/>
                </a:solidFill>
                <a:ea typeface="楷体_GB2312" pitchFamily="49" charset="-122"/>
              </a:rPr>
              <a:t>锁存器是对脉冲电平敏感的电路，它们在一定电平作用下改变状态。</a:t>
            </a:r>
            <a:endParaRPr lang="zh-CN" altLang="en-US">
              <a:solidFill>
                <a:srgbClr val="000066"/>
              </a:solidFill>
              <a:latin typeface="Arial Narrow" panose="020B0606020202030204" pitchFamily="34" charset="0"/>
              <a:sym typeface="Marlett" pitchFamily="2" charset="2"/>
            </a:endParaRPr>
          </a:p>
          <a:p>
            <a:pPr eaLnBrk="0" hangingPunct="0">
              <a:lnSpc>
                <a:spcPct val="130000"/>
              </a:lnSpc>
            </a:pPr>
            <a:r>
              <a:rPr lang="zh-CN" altLang="en-US">
                <a:solidFill>
                  <a:srgbClr val="000066"/>
                </a:solidFill>
                <a:ea typeface="楷体_GB2312" pitchFamily="49" charset="-122"/>
                <a:sym typeface="Marlett" pitchFamily="2" charset="2"/>
              </a:rPr>
              <a:t></a:t>
            </a:r>
            <a:r>
              <a:rPr lang="zh-CN" altLang="en-US">
                <a:solidFill>
                  <a:srgbClr val="000066"/>
                </a:solidFill>
                <a:ea typeface="楷体_GB2312" pitchFamily="49" charset="-122"/>
              </a:rPr>
              <a:t>触发器是对时钟脉冲边沿敏感的电路，它们在时钟脉冲的上升沿或下降沿作用下改变状态。</a:t>
            </a:r>
          </a:p>
          <a:p>
            <a:pPr eaLnBrk="0" hangingPunct="0">
              <a:lnSpc>
                <a:spcPct val="130000"/>
              </a:lnSpc>
            </a:pPr>
            <a:r>
              <a:rPr lang="zh-CN" altLang="en-US">
                <a:solidFill>
                  <a:srgbClr val="000066"/>
                </a:solidFill>
                <a:ea typeface="楷体_GB2312" pitchFamily="49" charset="-122"/>
                <a:sym typeface="Marlett" pitchFamily="2" charset="2"/>
              </a:rPr>
              <a:t></a:t>
            </a:r>
            <a:r>
              <a:rPr lang="zh-CN" altLang="en-US">
                <a:solidFill>
                  <a:srgbClr val="000066"/>
                </a:solidFill>
                <a:ea typeface="楷体_GB2312" pitchFamily="49" charset="-122"/>
              </a:rPr>
              <a:t>触发器按逻辑功能分类有</a:t>
            </a:r>
            <a:r>
              <a:rPr lang="en-US" altLang="zh-CN">
                <a:solidFill>
                  <a:srgbClr val="000066"/>
                </a:solidFill>
                <a:ea typeface="楷体_GB2312" pitchFamily="49" charset="-122"/>
                <a:sym typeface="Marlett" pitchFamily="2" charset="2"/>
              </a:rPr>
              <a:t>D</a:t>
            </a:r>
            <a:r>
              <a:rPr lang="zh-CN" altLang="en-US">
                <a:solidFill>
                  <a:srgbClr val="000066"/>
                </a:solidFill>
                <a:ea typeface="楷体_GB2312" pitchFamily="49" charset="-122"/>
                <a:sym typeface="Marlett" pitchFamily="2" charset="2"/>
              </a:rPr>
              <a:t>触发器、</a:t>
            </a:r>
            <a:r>
              <a:rPr lang="en-US" altLang="zh-CN">
                <a:solidFill>
                  <a:srgbClr val="000066"/>
                </a:solidFill>
                <a:ea typeface="楷体_GB2312" pitchFamily="49" charset="-122"/>
                <a:sym typeface="Marlett" pitchFamily="2" charset="2"/>
              </a:rPr>
              <a:t>JK</a:t>
            </a:r>
            <a:r>
              <a:rPr lang="zh-CN" altLang="en-US">
                <a:solidFill>
                  <a:srgbClr val="000066"/>
                </a:solidFill>
                <a:ea typeface="楷体_GB2312" pitchFamily="49" charset="-122"/>
                <a:sym typeface="Marlett" pitchFamily="2" charset="2"/>
              </a:rPr>
              <a:t>触发器、</a:t>
            </a:r>
            <a:r>
              <a:rPr lang="en-US" altLang="zh-CN">
                <a:solidFill>
                  <a:srgbClr val="000066"/>
                </a:solidFill>
                <a:ea typeface="楷体_GB2312" pitchFamily="49" charset="-122"/>
                <a:sym typeface="Marlett" pitchFamily="2" charset="2"/>
              </a:rPr>
              <a:t>T</a:t>
            </a:r>
            <a:r>
              <a:rPr lang="zh-CN" altLang="en-US">
                <a:solidFill>
                  <a:srgbClr val="000066"/>
                </a:solidFill>
                <a:ea typeface="楷体_GB2312" pitchFamily="49" charset="-122"/>
                <a:sym typeface="Marlett" pitchFamily="2" charset="2"/>
              </a:rPr>
              <a:t>（</a:t>
            </a:r>
            <a:r>
              <a:rPr lang="en-US" altLang="zh-CN">
                <a:solidFill>
                  <a:srgbClr val="000066"/>
                </a:solidFill>
                <a:ea typeface="楷体_GB2312" pitchFamily="49" charset="-122"/>
                <a:sym typeface="Marlett" pitchFamily="2" charset="2"/>
              </a:rPr>
              <a:t>T'</a:t>
            </a:r>
            <a:r>
              <a:rPr lang="zh-CN" altLang="en-US">
                <a:solidFill>
                  <a:srgbClr val="000066"/>
                </a:solidFill>
                <a:ea typeface="楷体_GB2312" pitchFamily="49" charset="-122"/>
                <a:sym typeface="Marlett" pitchFamily="2" charset="2"/>
              </a:rPr>
              <a:t>）触发器和</a:t>
            </a:r>
            <a:r>
              <a:rPr lang="en-US" altLang="zh-CN">
                <a:solidFill>
                  <a:srgbClr val="000066"/>
                </a:solidFill>
                <a:ea typeface="楷体_GB2312" pitchFamily="49" charset="-122"/>
                <a:sym typeface="Marlett" pitchFamily="2" charset="2"/>
              </a:rPr>
              <a:t>SR</a:t>
            </a:r>
            <a:r>
              <a:rPr lang="zh-CN" altLang="en-US">
                <a:solidFill>
                  <a:srgbClr val="000066"/>
                </a:solidFill>
                <a:ea typeface="楷体_GB2312" pitchFamily="49" charset="-122"/>
                <a:sym typeface="Marlett" pitchFamily="2" charset="2"/>
              </a:rPr>
              <a:t>触发器。它们的功能可用特性表、特性方程和状态图来描述。触发器的电路结构与逻辑功能没有必然联系。</a:t>
            </a:r>
          </a:p>
        </p:txBody>
      </p:sp>
      <p:sp>
        <p:nvSpPr>
          <p:cNvPr id="453641" name="Rectangle 9"/>
          <p:cNvSpPr>
            <a:spLocks noChangeArrowheads="1"/>
          </p:cNvSpPr>
          <p:nvPr/>
        </p:nvSpPr>
        <p:spPr bwMode="auto">
          <a:xfrm>
            <a:off x="1074738" y="377825"/>
            <a:ext cx="17145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3200">
                <a:solidFill>
                  <a:schemeClr val="accent2"/>
                </a:solidFill>
                <a:latin typeface="楷体_GB2312" pitchFamily="49" charset="-122"/>
                <a:ea typeface="楷体_GB2312" pitchFamily="49" charset="-122"/>
              </a:rPr>
              <a:t>小  结</a:t>
            </a:r>
          </a:p>
        </p:txBody>
      </p:sp>
    </p:spTree>
    <p:extLst>
      <p:ext uri="{BB962C8B-B14F-4D97-AF65-F5344CB8AC3E}">
        <p14:creationId xmlns:p14="http://schemas.microsoft.com/office/powerpoint/2010/main" val="4146854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53640"/>
                                        </p:tgtEl>
                                        <p:attrNameLst>
                                          <p:attrName>style.visibility</p:attrName>
                                        </p:attrNameLst>
                                      </p:cBhvr>
                                      <p:to>
                                        <p:strVal val="visible"/>
                                      </p:to>
                                    </p:set>
                                    <p:animEffect transition="in" filter="wipe(up)">
                                      <p:cBhvr>
                                        <p:cTn id="7" dur="500"/>
                                        <p:tgtEl>
                                          <p:spTgt spid="4536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3640"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62" name="Rectangle 18"/>
          <p:cNvSpPr>
            <a:spLocks noChangeArrowheads="1"/>
          </p:cNvSpPr>
          <p:nvPr/>
        </p:nvSpPr>
        <p:spPr bwMode="auto">
          <a:xfrm>
            <a:off x="719138" y="2060575"/>
            <a:ext cx="8029575" cy="301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200000"/>
              </a:lnSpc>
            </a:pPr>
            <a:r>
              <a:rPr lang="en-US" altLang="zh-CN" sz="3200" dirty="0">
                <a:solidFill>
                  <a:srgbClr val="000066"/>
                </a:solidFill>
                <a:latin typeface="Times New Roman" panose="02020603050405020304" pitchFamily="18" charset="0"/>
                <a:ea typeface="楷体_GB2312" pitchFamily="49" charset="-122"/>
              </a:rPr>
              <a:t>    </a:t>
            </a:r>
            <a:r>
              <a:rPr lang="en-US" altLang="zh-CN" sz="3200" dirty="0">
                <a:solidFill>
                  <a:srgbClr val="000066"/>
                </a:solidFill>
                <a:latin typeface="Times New Roman" panose="02020603050405020304" pitchFamily="18" charset="0"/>
                <a:ea typeface="楷体_GB2312" pitchFamily="49" charset="-122"/>
                <a:hlinkClick r:id="rId3" action="ppaction://hlinksldjump"/>
              </a:rPr>
              <a:t>5.6.1</a:t>
            </a:r>
            <a:r>
              <a:rPr lang="en-US" altLang="zh-CN" sz="3200" dirty="0">
                <a:solidFill>
                  <a:srgbClr val="000066"/>
                </a:solidFill>
                <a:latin typeface="楷体_GB2312" pitchFamily="49" charset="-122"/>
                <a:ea typeface="楷体_GB2312" pitchFamily="49" charset="-122"/>
                <a:hlinkClick r:id="rId3" action="ppaction://hlinksldjump"/>
              </a:rPr>
              <a:t>  </a:t>
            </a:r>
            <a:r>
              <a:rPr lang="zh-CN" altLang="en-US" sz="3200" dirty="0">
                <a:solidFill>
                  <a:srgbClr val="000066"/>
                </a:solidFill>
                <a:latin typeface="楷体_GB2312" pitchFamily="49" charset="-122"/>
                <a:ea typeface="楷体_GB2312" pitchFamily="49" charset="-122"/>
                <a:hlinkClick r:id="rId3" action="ppaction://hlinksldjump"/>
              </a:rPr>
              <a:t>时序电路建模基础</a:t>
            </a:r>
            <a:endParaRPr lang="zh-CN" altLang="en-US" sz="3200" dirty="0">
              <a:latin typeface="楷体_GB2312" pitchFamily="49" charset="-122"/>
              <a:ea typeface="楷体_GB2312" pitchFamily="49" charset="-122"/>
            </a:endParaRPr>
          </a:p>
          <a:p>
            <a:pPr algn="l">
              <a:lnSpc>
                <a:spcPct val="200000"/>
              </a:lnSpc>
            </a:pPr>
            <a:r>
              <a:rPr lang="zh-CN" altLang="en-US" sz="3200" dirty="0">
                <a:latin typeface="楷体_GB2312" pitchFamily="49" charset="-122"/>
                <a:ea typeface="楷体_GB2312" pitchFamily="49" charset="-122"/>
              </a:rPr>
              <a:t>  </a:t>
            </a:r>
            <a:r>
              <a:rPr lang="en-US" altLang="zh-CN" sz="3200" dirty="0">
                <a:latin typeface="Times New Roman" panose="02020603050405020304" pitchFamily="18" charset="0"/>
                <a:ea typeface="楷体_GB2312" pitchFamily="49" charset="-122"/>
                <a:hlinkClick r:id="rId4" action="ppaction://hlinksldjump"/>
              </a:rPr>
              <a:t>5.6.2</a:t>
            </a:r>
            <a:r>
              <a:rPr lang="en-US" altLang="zh-CN" sz="3200" dirty="0">
                <a:latin typeface="楷体_GB2312" pitchFamily="49" charset="-122"/>
                <a:ea typeface="楷体_GB2312" pitchFamily="49" charset="-122"/>
                <a:hlinkClick r:id="rId4" action="ppaction://hlinksldjump"/>
              </a:rPr>
              <a:t>  </a:t>
            </a:r>
            <a:r>
              <a:rPr lang="zh-CN" altLang="en-US" sz="3200" dirty="0">
                <a:latin typeface="楷体_GB2312" pitchFamily="49" charset="-122"/>
                <a:ea typeface="楷体_GB2312" pitchFamily="49" charset="-122"/>
                <a:hlinkClick r:id="rId4" action="ppaction://hlinksldjump"/>
              </a:rPr>
              <a:t>锁存器和触发器的</a:t>
            </a:r>
            <a:r>
              <a:rPr lang="en-US" altLang="zh-CN" sz="3200" dirty="0">
                <a:latin typeface="楷体_GB2312" pitchFamily="49" charset="-122"/>
                <a:ea typeface="楷体_GB2312" pitchFamily="49" charset="-122"/>
                <a:hlinkClick r:id="rId4" action="ppaction://hlinksldjump"/>
              </a:rPr>
              <a:t>Verilog</a:t>
            </a:r>
            <a:r>
              <a:rPr lang="zh-CN" altLang="en-US" sz="3200" dirty="0">
                <a:latin typeface="楷体_GB2312" pitchFamily="49" charset="-122"/>
                <a:ea typeface="楷体_GB2312" pitchFamily="49" charset="-122"/>
                <a:hlinkClick r:id="rId4" action="ppaction://hlinksldjump"/>
              </a:rPr>
              <a:t>建模</a:t>
            </a:r>
            <a:endParaRPr lang="zh-CN" altLang="en-US" sz="3200" dirty="0">
              <a:latin typeface="楷体_GB2312" pitchFamily="49" charset="-122"/>
              <a:ea typeface="楷体_GB2312" pitchFamily="49" charset="-122"/>
            </a:endParaRPr>
          </a:p>
          <a:p>
            <a:pPr algn="l">
              <a:lnSpc>
                <a:spcPct val="200000"/>
              </a:lnSpc>
            </a:pPr>
            <a:r>
              <a:rPr lang="zh-CN" altLang="en-US" sz="3200" dirty="0">
                <a:latin typeface="Times New Roman" panose="02020603050405020304" pitchFamily="18" charset="0"/>
                <a:ea typeface="楷体_GB2312" pitchFamily="49" charset="-122"/>
              </a:rPr>
              <a:t>    </a:t>
            </a:r>
            <a:endParaRPr lang="zh-CN" altLang="en-US" sz="3200" dirty="0">
              <a:latin typeface="楷体_GB2312" pitchFamily="49" charset="-122"/>
              <a:ea typeface="楷体_GB2312" pitchFamily="49" charset="-122"/>
            </a:endParaRPr>
          </a:p>
        </p:txBody>
      </p:sp>
      <p:sp>
        <p:nvSpPr>
          <p:cNvPr id="364563" name="Rectangle 19"/>
          <p:cNvSpPr>
            <a:spLocks noChangeArrowheads="1"/>
          </p:cNvSpPr>
          <p:nvPr/>
        </p:nvSpPr>
        <p:spPr bwMode="auto">
          <a:xfrm>
            <a:off x="900113" y="1347788"/>
            <a:ext cx="79946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3600">
                <a:solidFill>
                  <a:srgbClr val="CC0000"/>
                </a:solidFill>
                <a:latin typeface="Times New Roman" panose="02020603050405020304" pitchFamily="18" charset="0"/>
                <a:ea typeface="楷体_GB2312" pitchFamily="49" charset="-122"/>
              </a:rPr>
              <a:t>5.6 </a:t>
            </a:r>
            <a:r>
              <a:rPr lang="zh-CN" altLang="en-US" sz="3600">
                <a:solidFill>
                  <a:srgbClr val="CC0000"/>
                </a:solidFill>
                <a:latin typeface="楷体_GB2312" pitchFamily="49" charset="-122"/>
                <a:ea typeface="楷体_GB2312" pitchFamily="49" charset="-122"/>
              </a:rPr>
              <a:t>用</a:t>
            </a:r>
            <a:r>
              <a:rPr lang="en-US" altLang="zh-CN" sz="3600">
                <a:solidFill>
                  <a:srgbClr val="CC0000"/>
                </a:solidFill>
                <a:latin typeface="Times New Roman" panose="02020603050405020304" pitchFamily="18" charset="0"/>
                <a:ea typeface="楷体_GB2312" pitchFamily="49" charset="-122"/>
              </a:rPr>
              <a:t>Verilog HDL</a:t>
            </a:r>
            <a:r>
              <a:rPr lang="zh-CN" altLang="en-US" sz="3600">
                <a:solidFill>
                  <a:srgbClr val="CC0000"/>
                </a:solidFill>
                <a:latin typeface="楷体_GB2312" pitchFamily="49" charset="-122"/>
                <a:ea typeface="楷体_GB2312" pitchFamily="49" charset="-122"/>
              </a:rPr>
              <a:t>描述锁存器和触发器</a:t>
            </a:r>
          </a:p>
        </p:txBody>
      </p:sp>
    </p:spTree>
    <p:extLst>
      <p:ext uri="{BB962C8B-B14F-4D97-AF65-F5344CB8AC3E}">
        <p14:creationId xmlns:p14="http://schemas.microsoft.com/office/powerpoint/2010/main" val="1878209223"/>
      </p:ext>
    </p:extLst>
  </p:cSld>
  <p:clrMapOvr>
    <a:masterClrMapping/>
  </p:clrMapOvr>
  <p:transition>
    <p:wipe dir="r"/>
    <p:sndAc>
      <p:stSnd>
        <p:snd r:embed="rId2"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64562"/>
                                        </p:tgtEl>
                                        <p:attrNameLst>
                                          <p:attrName>style.visibility</p:attrName>
                                        </p:attrNameLst>
                                      </p:cBhvr>
                                      <p:to>
                                        <p:strVal val="visible"/>
                                      </p:to>
                                    </p:set>
                                    <p:animEffect transition="in" filter="wipe(up)">
                                      <p:cBhvr>
                                        <p:cTn id="7" dur="3000"/>
                                        <p:tgtEl>
                                          <p:spTgt spid="3645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456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622" name="Rectangle 54"/>
          <p:cNvSpPr>
            <a:spLocks noChangeArrowheads="1"/>
          </p:cNvSpPr>
          <p:nvPr/>
        </p:nvSpPr>
        <p:spPr bwMode="auto">
          <a:xfrm>
            <a:off x="466725" y="1052513"/>
            <a:ext cx="8424863" cy="201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lnSpc>
                <a:spcPct val="150000"/>
              </a:lnSpc>
            </a:pPr>
            <a:r>
              <a:rPr lang="zh-CN" altLang="en-US" sz="2800">
                <a:solidFill>
                  <a:srgbClr val="000066"/>
                </a:solidFill>
                <a:latin typeface="楷体_GB2312" pitchFamily="49" charset="-122"/>
                <a:ea typeface="楷体_GB2312" pitchFamily="49" charset="-122"/>
              </a:rPr>
              <a:t>　　</a:t>
            </a:r>
            <a:r>
              <a:rPr lang="en-US" altLang="zh-CN" sz="2800">
                <a:solidFill>
                  <a:srgbClr val="000066"/>
                </a:solidFill>
                <a:latin typeface="Times New Roman" panose="02020603050405020304" pitchFamily="18" charset="0"/>
                <a:ea typeface="楷体_GB2312" pitchFamily="49" charset="-122"/>
              </a:rPr>
              <a:t>Verilog</a:t>
            </a:r>
            <a:r>
              <a:rPr lang="zh-CN" altLang="en-US" sz="2800">
                <a:solidFill>
                  <a:srgbClr val="000066"/>
                </a:solidFill>
                <a:latin typeface="楷体_GB2312" pitchFamily="49" charset="-122"/>
                <a:ea typeface="楷体_GB2312" pitchFamily="49" charset="-122"/>
              </a:rPr>
              <a:t>行为级描述用关键词</a:t>
            </a:r>
            <a:r>
              <a:rPr lang="en-US" altLang="zh-CN" sz="2800">
                <a:solidFill>
                  <a:srgbClr val="000066"/>
                </a:solidFill>
                <a:latin typeface="Times New Roman" panose="02020603050405020304" pitchFamily="18" charset="0"/>
                <a:ea typeface="楷体_GB2312" pitchFamily="49" charset="-122"/>
              </a:rPr>
              <a:t>initial</a:t>
            </a:r>
            <a:r>
              <a:rPr lang="zh-CN" altLang="en-US" sz="2800">
                <a:solidFill>
                  <a:srgbClr val="000066"/>
                </a:solidFill>
                <a:latin typeface="楷体_GB2312" pitchFamily="49" charset="-122"/>
                <a:ea typeface="楷体_GB2312" pitchFamily="49" charset="-122"/>
              </a:rPr>
              <a:t>或</a:t>
            </a:r>
            <a:r>
              <a:rPr lang="en-US" altLang="zh-CN" sz="2800">
                <a:solidFill>
                  <a:srgbClr val="000066"/>
                </a:solidFill>
                <a:latin typeface="Times New Roman" panose="02020603050405020304" pitchFamily="18" charset="0"/>
                <a:ea typeface="楷体_GB2312" pitchFamily="49" charset="-122"/>
              </a:rPr>
              <a:t>always</a:t>
            </a:r>
            <a:r>
              <a:rPr lang="zh-CN" altLang="en-US" sz="2800">
                <a:solidFill>
                  <a:srgbClr val="000066"/>
                </a:solidFill>
                <a:latin typeface="楷体_GB2312" pitchFamily="49" charset="-122"/>
                <a:ea typeface="楷体_GB2312" pitchFamily="49" charset="-122"/>
              </a:rPr>
              <a:t>，但</a:t>
            </a:r>
            <a:r>
              <a:rPr lang="en-US" altLang="zh-CN" sz="2800">
                <a:solidFill>
                  <a:srgbClr val="000066"/>
                </a:solidFill>
                <a:latin typeface="Times New Roman" panose="02020603050405020304" pitchFamily="18" charset="0"/>
                <a:ea typeface="楷体_GB2312" pitchFamily="49" charset="-122"/>
              </a:rPr>
              <a:t>initial</a:t>
            </a:r>
            <a:r>
              <a:rPr lang="zh-CN" altLang="en-US" sz="2800">
                <a:solidFill>
                  <a:srgbClr val="000066"/>
                </a:solidFill>
                <a:latin typeface="楷体_GB2312" pitchFamily="49" charset="-122"/>
                <a:ea typeface="楷体_GB2312" pitchFamily="49" charset="-122"/>
              </a:rPr>
              <a:t>是面向仿真，不能用于逻辑综合，本书不介绍。</a:t>
            </a:r>
            <a:r>
              <a:rPr lang="en-US" altLang="zh-CN" sz="2800">
                <a:solidFill>
                  <a:srgbClr val="000066"/>
                </a:solidFill>
                <a:latin typeface="Times New Roman" panose="02020603050405020304" pitchFamily="18" charset="0"/>
                <a:ea typeface="楷体_GB2312" pitchFamily="49" charset="-122"/>
              </a:rPr>
              <a:t>always</a:t>
            </a:r>
            <a:r>
              <a:rPr lang="zh-CN" altLang="en-US" sz="2800">
                <a:solidFill>
                  <a:srgbClr val="000066"/>
                </a:solidFill>
                <a:latin typeface="楷体_GB2312" pitchFamily="49" charset="-122"/>
                <a:ea typeface="楷体_GB2312" pitchFamily="49" charset="-122"/>
              </a:rPr>
              <a:t>是无限循环语句，其用法为： 　　　　　　　　　　　　　　　　　　　　　　　　　　　　　　　　     　</a:t>
            </a:r>
            <a:endParaRPr lang="zh-CN" altLang="en-US" sz="2800">
              <a:solidFill>
                <a:srgbClr val="000066"/>
              </a:solidFill>
              <a:latin typeface="Times New Roman" panose="02020603050405020304" pitchFamily="18" charset="0"/>
              <a:ea typeface="楷体_GB2312" pitchFamily="49" charset="-122"/>
            </a:endParaRPr>
          </a:p>
        </p:txBody>
      </p:sp>
      <p:sp>
        <p:nvSpPr>
          <p:cNvPr id="365623" name="Rectangle 55"/>
          <p:cNvSpPr>
            <a:spLocks noChangeArrowheads="1"/>
          </p:cNvSpPr>
          <p:nvPr/>
        </p:nvSpPr>
        <p:spPr bwMode="auto">
          <a:xfrm>
            <a:off x="539750" y="-387350"/>
            <a:ext cx="8137525" cy="146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3400">
                <a:solidFill>
                  <a:schemeClr val="accent2"/>
                </a:solidFill>
                <a:latin typeface="Times New Roman" panose="02020603050405020304" pitchFamily="18" charset="0"/>
              </a:rPr>
              <a:t>5.6.1 </a:t>
            </a:r>
            <a:r>
              <a:rPr lang="zh-CN" altLang="en-US" sz="3400">
                <a:solidFill>
                  <a:schemeClr val="accent2"/>
                </a:solidFill>
                <a:latin typeface="楷体_GB2312" pitchFamily="49" charset="-122"/>
              </a:rPr>
              <a:t>时序电路建模基础</a:t>
            </a:r>
            <a:endParaRPr lang="zh-CN" altLang="en-US" sz="3400">
              <a:solidFill>
                <a:schemeClr val="accent2"/>
              </a:solidFill>
              <a:ea typeface="宋体" panose="02010600030101010101" pitchFamily="2" charset="-122"/>
            </a:endParaRPr>
          </a:p>
        </p:txBody>
      </p:sp>
      <p:sp>
        <p:nvSpPr>
          <p:cNvPr id="365626" name="Rectangle 58"/>
          <p:cNvSpPr>
            <a:spLocks noChangeArrowheads="1"/>
          </p:cNvSpPr>
          <p:nvPr/>
        </p:nvSpPr>
        <p:spPr bwMode="auto">
          <a:xfrm>
            <a:off x="611188" y="3303588"/>
            <a:ext cx="7848600" cy="297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lnSpc>
                <a:spcPct val="135000"/>
              </a:lnSpc>
            </a:pPr>
            <a:r>
              <a:rPr lang="zh-CN" altLang="en-US" sz="2800">
                <a:solidFill>
                  <a:srgbClr val="000066"/>
                </a:solidFill>
                <a:latin typeface="楷体_GB2312" pitchFamily="49" charset="-122"/>
                <a:ea typeface="楷体_GB2312" pitchFamily="49" charset="-122"/>
              </a:rPr>
              <a:t>　</a:t>
            </a:r>
            <a:r>
              <a:rPr lang="en-US" altLang="zh-CN" sz="2800">
                <a:solidFill>
                  <a:srgbClr val="000066"/>
                </a:solidFill>
                <a:latin typeface="Times New Roman" panose="02020603050405020304" pitchFamily="18" charset="0"/>
                <a:ea typeface="楷体_GB2312" pitchFamily="49" charset="-122"/>
              </a:rPr>
              <a:t>always</a:t>
            </a:r>
            <a:r>
              <a:rPr lang="zh-CN" altLang="en-US" sz="2800">
                <a:solidFill>
                  <a:srgbClr val="000066"/>
                </a:solidFill>
                <a:latin typeface="Times New Roman" panose="02020603050405020304" pitchFamily="18" charset="0"/>
                <a:ea typeface="楷体_GB2312" pitchFamily="49" charset="-122"/>
              </a:rPr>
              <a:t>＠</a:t>
            </a:r>
            <a:r>
              <a:rPr lang="en-US" altLang="zh-CN" sz="2800">
                <a:solidFill>
                  <a:srgbClr val="000066"/>
                </a:solidFill>
                <a:latin typeface="楷体_GB2312" pitchFamily="49" charset="-122"/>
                <a:ea typeface="楷体_GB2312" pitchFamily="49" charset="-122"/>
              </a:rPr>
              <a:t>(</a:t>
            </a:r>
            <a:r>
              <a:rPr lang="zh-CN" altLang="en-US" sz="2800">
                <a:solidFill>
                  <a:srgbClr val="000066"/>
                </a:solidFill>
                <a:latin typeface="楷体_GB2312" pitchFamily="49" charset="-122"/>
                <a:ea typeface="楷体_GB2312" pitchFamily="49" charset="-122"/>
              </a:rPr>
              <a:t>事件控制表达式（或敏感事件表</a:t>
            </a:r>
            <a:r>
              <a:rPr lang="en-US" altLang="zh-CN" sz="2800">
                <a:solidFill>
                  <a:srgbClr val="000066"/>
                </a:solidFill>
                <a:latin typeface="楷体_GB2312" pitchFamily="49" charset="-122"/>
                <a:ea typeface="楷体_GB2312" pitchFamily="49" charset="-122"/>
              </a:rPr>
              <a:t>)</a:t>
            </a:r>
            <a:r>
              <a:rPr lang="zh-CN" altLang="en-US" sz="2800">
                <a:solidFill>
                  <a:srgbClr val="000066"/>
                </a:solidFill>
                <a:latin typeface="楷体_GB2312" pitchFamily="49" charset="-122"/>
                <a:ea typeface="楷体_GB2312" pitchFamily="49" charset="-122"/>
              </a:rPr>
              <a:t>）</a:t>
            </a:r>
          </a:p>
          <a:p>
            <a:pPr algn="l">
              <a:lnSpc>
                <a:spcPct val="135000"/>
              </a:lnSpc>
            </a:pPr>
            <a:r>
              <a:rPr lang="zh-CN" altLang="en-US" sz="2800">
                <a:solidFill>
                  <a:srgbClr val="000066"/>
                </a:solidFill>
                <a:latin typeface="Times New Roman" panose="02020603050405020304" pitchFamily="18" charset="0"/>
                <a:ea typeface="楷体_GB2312" pitchFamily="49" charset="-122"/>
              </a:rPr>
              <a:t>　</a:t>
            </a:r>
            <a:r>
              <a:rPr lang="en-US" altLang="zh-CN" sz="2800">
                <a:solidFill>
                  <a:srgbClr val="000066"/>
                </a:solidFill>
                <a:latin typeface="Times New Roman" panose="02020603050405020304" pitchFamily="18" charset="0"/>
                <a:ea typeface="楷体_GB2312" pitchFamily="49" charset="-122"/>
              </a:rPr>
              <a:t>begin</a:t>
            </a:r>
            <a:r>
              <a:rPr lang="zh-CN" altLang="en-US" sz="2800">
                <a:solidFill>
                  <a:srgbClr val="000066"/>
                </a:solidFill>
                <a:latin typeface="Times New Roman" panose="02020603050405020304" pitchFamily="18" charset="0"/>
                <a:ea typeface="楷体_GB2312" pitchFamily="49" charset="-122"/>
              </a:rPr>
              <a:t>　</a:t>
            </a:r>
          </a:p>
          <a:p>
            <a:pPr algn="l">
              <a:lnSpc>
                <a:spcPct val="135000"/>
              </a:lnSpc>
            </a:pPr>
            <a:r>
              <a:rPr lang="zh-CN" altLang="en-US" sz="2800">
                <a:solidFill>
                  <a:srgbClr val="000066"/>
                </a:solidFill>
                <a:latin typeface="Times New Roman" panose="02020603050405020304" pitchFamily="18" charset="0"/>
                <a:ea typeface="楷体_GB2312" pitchFamily="49" charset="-122"/>
              </a:rPr>
              <a:t>　　块内局部变量的定义；</a:t>
            </a:r>
          </a:p>
          <a:p>
            <a:pPr algn="l">
              <a:lnSpc>
                <a:spcPct val="135000"/>
              </a:lnSpc>
            </a:pPr>
            <a:r>
              <a:rPr lang="zh-CN" altLang="en-US" sz="2800">
                <a:solidFill>
                  <a:srgbClr val="000066"/>
                </a:solidFill>
                <a:latin typeface="Times New Roman" panose="02020603050405020304" pitchFamily="18" charset="0"/>
                <a:ea typeface="楷体_GB2312" pitchFamily="49" charset="-122"/>
              </a:rPr>
              <a:t>　　过程赋值语句；</a:t>
            </a:r>
          </a:p>
          <a:p>
            <a:pPr algn="l">
              <a:lnSpc>
                <a:spcPct val="135000"/>
              </a:lnSpc>
            </a:pPr>
            <a:r>
              <a:rPr lang="zh-CN" altLang="en-US" sz="2800">
                <a:solidFill>
                  <a:srgbClr val="000066"/>
                </a:solidFill>
                <a:latin typeface="Times New Roman" panose="02020603050405020304" pitchFamily="18" charset="0"/>
                <a:ea typeface="楷体_GB2312" pitchFamily="49" charset="-122"/>
              </a:rPr>
              <a:t>　</a:t>
            </a:r>
            <a:r>
              <a:rPr lang="en-US" altLang="zh-CN" sz="2800">
                <a:solidFill>
                  <a:srgbClr val="000066"/>
                </a:solidFill>
                <a:latin typeface="Times New Roman" panose="02020603050405020304" pitchFamily="18" charset="0"/>
                <a:ea typeface="楷体_GB2312" pitchFamily="49" charset="-122"/>
              </a:rPr>
              <a:t>end</a:t>
            </a:r>
            <a:r>
              <a:rPr lang="zh-CN" altLang="en-US" sz="2800">
                <a:solidFill>
                  <a:srgbClr val="000066"/>
                </a:solidFill>
                <a:latin typeface="楷体_GB2312" pitchFamily="49" charset="-122"/>
                <a:ea typeface="楷体_GB2312" pitchFamily="49" charset="-122"/>
              </a:rPr>
              <a:t>　　　　　　　　　　　　　</a:t>
            </a:r>
          </a:p>
        </p:txBody>
      </p:sp>
    </p:spTree>
    <p:extLst>
      <p:ext uri="{BB962C8B-B14F-4D97-AF65-F5344CB8AC3E}">
        <p14:creationId xmlns:p14="http://schemas.microsoft.com/office/powerpoint/2010/main" val="3958255104"/>
      </p:ext>
    </p:extLst>
  </p:cSld>
  <p:clrMapOvr>
    <a:masterClrMapping/>
  </p:clrMapOvr>
  <p:transition>
    <p:wipe dir="r"/>
    <p:sndAc>
      <p:stSnd>
        <p:snd r:embed="rId2"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65622"/>
                                        </p:tgtEl>
                                        <p:attrNameLst>
                                          <p:attrName>style.visibility</p:attrName>
                                        </p:attrNameLst>
                                      </p:cBhvr>
                                      <p:to>
                                        <p:strVal val="visible"/>
                                      </p:to>
                                    </p:set>
                                    <p:animEffect transition="in" filter="wipe(up)">
                                      <p:cBhvr>
                                        <p:cTn id="7" dur="3000"/>
                                        <p:tgtEl>
                                          <p:spTgt spid="3656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65626"/>
                                        </p:tgtEl>
                                        <p:attrNameLst>
                                          <p:attrName>style.visibility</p:attrName>
                                        </p:attrNameLst>
                                      </p:cBhvr>
                                      <p:to>
                                        <p:strVal val="visible"/>
                                      </p:to>
                                    </p:set>
                                    <p:animEffect transition="in" filter="wipe(up)">
                                      <p:cBhvr>
                                        <p:cTn id="12" dur="3000"/>
                                        <p:tgtEl>
                                          <p:spTgt spid="365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622" grpId="0"/>
      <p:bldP spid="365626"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612" name="Rectangle 20"/>
          <p:cNvSpPr>
            <a:spLocks noChangeArrowheads="1"/>
          </p:cNvSpPr>
          <p:nvPr/>
        </p:nvSpPr>
        <p:spPr bwMode="auto">
          <a:xfrm>
            <a:off x="0" y="1485900"/>
            <a:ext cx="8955088" cy="4071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80000"/>
              </a:lnSpc>
              <a:buFont typeface="Wingdings" panose="05000000000000000000" pitchFamily="2" charset="2"/>
              <a:buNone/>
            </a:pPr>
            <a:endParaRPr lang="en-US" altLang="zh-CN" sz="2100" b="0">
              <a:solidFill>
                <a:srgbClr val="000066"/>
              </a:solidFill>
              <a:latin typeface="楷体_GB2312" pitchFamily="49" charset="-122"/>
            </a:endParaRPr>
          </a:p>
          <a:p>
            <a:pPr>
              <a:lnSpc>
                <a:spcPct val="80000"/>
              </a:lnSpc>
            </a:pPr>
            <a:endParaRPr lang="en-US" altLang="zh-CN" sz="2100" b="0">
              <a:solidFill>
                <a:srgbClr val="000066"/>
              </a:solidFill>
              <a:latin typeface="楷体_GB2312" pitchFamily="49" charset="-122"/>
            </a:endParaRPr>
          </a:p>
          <a:p>
            <a:pPr>
              <a:lnSpc>
                <a:spcPct val="80000"/>
              </a:lnSpc>
            </a:pPr>
            <a:endParaRPr lang="en-US" altLang="zh-CN" sz="2100" b="0">
              <a:latin typeface="楷体_GB2312" pitchFamily="49" charset="-122"/>
            </a:endParaRPr>
          </a:p>
        </p:txBody>
      </p:sp>
      <p:sp>
        <p:nvSpPr>
          <p:cNvPr id="366613" name="Rectangle 21"/>
          <p:cNvSpPr>
            <a:spLocks noChangeArrowheads="1"/>
          </p:cNvSpPr>
          <p:nvPr/>
        </p:nvSpPr>
        <p:spPr bwMode="auto">
          <a:xfrm>
            <a:off x="755650" y="528638"/>
            <a:ext cx="6159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2400">
                <a:solidFill>
                  <a:srgbClr val="000066"/>
                </a:solidFill>
                <a:latin typeface="楷体_GB2312" pitchFamily="49" charset="-122"/>
                <a:ea typeface="楷体_GB2312" pitchFamily="49" charset="-122"/>
              </a:rPr>
              <a:t>敏感事件分为电平敏感事件和边沿触发事件</a:t>
            </a:r>
            <a:r>
              <a:rPr lang="en-US" altLang="zh-CN" sz="2400">
                <a:solidFill>
                  <a:srgbClr val="000066"/>
                </a:solidFill>
                <a:latin typeface="楷体_GB2312" pitchFamily="49" charset="-122"/>
                <a:ea typeface="楷体_GB2312" pitchFamily="49" charset="-122"/>
              </a:rPr>
              <a:t>:</a:t>
            </a:r>
          </a:p>
        </p:txBody>
      </p:sp>
      <p:sp>
        <p:nvSpPr>
          <p:cNvPr id="366614" name="Rectangle 22"/>
          <p:cNvSpPr>
            <a:spLocks noChangeArrowheads="1"/>
          </p:cNvSpPr>
          <p:nvPr/>
        </p:nvSpPr>
        <p:spPr bwMode="auto">
          <a:xfrm>
            <a:off x="684213" y="3860800"/>
            <a:ext cx="8137525" cy="223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35000"/>
              </a:lnSpc>
            </a:pPr>
            <a:r>
              <a:rPr lang="zh-CN" altLang="en-US" sz="2400">
                <a:solidFill>
                  <a:srgbClr val="000066"/>
                </a:solidFill>
                <a:latin typeface="楷体_GB2312" pitchFamily="49" charset="-122"/>
                <a:ea typeface="楷体_GB2312" pitchFamily="49" charset="-122"/>
              </a:rPr>
              <a:t>边沿敏感事件（如触发器）</a:t>
            </a:r>
            <a:r>
              <a:rPr lang="zh-CN" altLang="en-US"/>
              <a:t> </a:t>
            </a:r>
            <a:r>
              <a:rPr lang="en-US" altLang="zh-CN" sz="2400">
                <a:solidFill>
                  <a:srgbClr val="000066"/>
                </a:solidFill>
                <a:latin typeface="楷体_GB2312" pitchFamily="49" charset="-122"/>
                <a:ea typeface="楷体_GB2312" pitchFamily="49" charset="-122"/>
              </a:rPr>
              <a:t>:</a:t>
            </a:r>
          </a:p>
          <a:p>
            <a:pPr algn="l">
              <a:lnSpc>
                <a:spcPct val="135000"/>
              </a:lnSpc>
            </a:pPr>
            <a:r>
              <a:rPr lang="zh-CN" altLang="en-US" sz="2800">
                <a:solidFill>
                  <a:srgbClr val="000066"/>
                </a:solidFill>
                <a:latin typeface="Times New Roman" panose="02020603050405020304" pitchFamily="18" charset="0"/>
                <a:ea typeface="楷体_GB2312" pitchFamily="49" charset="-122"/>
              </a:rPr>
              <a:t>　</a:t>
            </a:r>
            <a:r>
              <a:rPr lang="en-US" altLang="zh-CN" sz="2800">
                <a:solidFill>
                  <a:srgbClr val="000066"/>
                </a:solidFill>
                <a:latin typeface="Times New Roman" panose="02020603050405020304" pitchFamily="18" charset="0"/>
                <a:ea typeface="楷体_GB2312" pitchFamily="49" charset="-122"/>
              </a:rPr>
              <a:t>always</a:t>
            </a:r>
            <a:r>
              <a:rPr lang="zh-CN" altLang="en-US" sz="2800">
                <a:solidFill>
                  <a:srgbClr val="000066"/>
                </a:solidFill>
                <a:latin typeface="Times New Roman" panose="02020603050405020304" pitchFamily="18" charset="0"/>
                <a:ea typeface="楷体_GB2312" pitchFamily="49" charset="-122"/>
              </a:rPr>
              <a:t>＠</a:t>
            </a:r>
            <a:r>
              <a:rPr lang="en-US" altLang="zh-CN" sz="2800">
                <a:solidFill>
                  <a:srgbClr val="000066"/>
                </a:solidFill>
                <a:latin typeface="Times New Roman" panose="02020603050405020304" pitchFamily="18" charset="0"/>
                <a:ea typeface="楷体_GB2312" pitchFamily="49" charset="-122"/>
              </a:rPr>
              <a:t>(posedge CP or negedge CR</a:t>
            </a:r>
            <a:r>
              <a:rPr lang="zh-CN" altLang="en-US" sz="2800">
                <a:solidFill>
                  <a:srgbClr val="000066"/>
                </a:solidFill>
                <a:latin typeface="Times New Roman" panose="02020603050405020304" pitchFamily="18" charset="0"/>
                <a:ea typeface="楷体_GB2312" pitchFamily="49" charset="-122"/>
              </a:rPr>
              <a:t>）</a:t>
            </a:r>
          </a:p>
          <a:p>
            <a:pPr algn="l">
              <a:lnSpc>
                <a:spcPct val="135000"/>
              </a:lnSpc>
            </a:pPr>
            <a:r>
              <a:rPr lang="en-US" altLang="zh-CN" sz="2800">
                <a:solidFill>
                  <a:srgbClr val="000066"/>
                </a:solidFill>
                <a:latin typeface="Times New Roman" panose="02020603050405020304" pitchFamily="18" charset="0"/>
                <a:ea typeface="楷体_GB2312" pitchFamily="49" charset="-122"/>
              </a:rPr>
              <a:t>CP</a:t>
            </a:r>
            <a:r>
              <a:rPr lang="zh-CN" altLang="en-US" sz="2400">
                <a:solidFill>
                  <a:srgbClr val="000066"/>
                </a:solidFill>
                <a:latin typeface="楷体_GB2312" pitchFamily="49" charset="-122"/>
                <a:ea typeface="楷体_GB2312" pitchFamily="49" charset="-122"/>
              </a:rPr>
              <a:t>的上升沿或</a:t>
            </a:r>
            <a:r>
              <a:rPr lang="en-US" altLang="zh-CN" sz="2800">
                <a:solidFill>
                  <a:srgbClr val="000066"/>
                </a:solidFill>
                <a:latin typeface="Times New Roman" panose="02020603050405020304" pitchFamily="18" charset="0"/>
                <a:ea typeface="楷体_GB2312" pitchFamily="49" charset="-122"/>
              </a:rPr>
              <a:t>CR</a:t>
            </a:r>
            <a:r>
              <a:rPr lang="zh-CN" altLang="en-US" sz="2400">
                <a:solidFill>
                  <a:srgbClr val="000066"/>
                </a:solidFill>
                <a:latin typeface="楷体_GB2312" pitchFamily="49" charset="-122"/>
                <a:ea typeface="楷体_GB2312" pitchFamily="49" charset="-122"/>
              </a:rPr>
              <a:t>的下降沿来到，后面的过程语句就会执行。</a:t>
            </a:r>
          </a:p>
        </p:txBody>
      </p:sp>
      <p:sp>
        <p:nvSpPr>
          <p:cNvPr id="366615" name="Rectangle 23"/>
          <p:cNvSpPr>
            <a:spLocks noChangeArrowheads="1"/>
          </p:cNvSpPr>
          <p:nvPr/>
        </p:nvSpPr>
        <p:spPr bwMode="auto">
          <a:xfrm>
            <a:off x="827088" y="1270000"/>
            <a:ext cx="7921625" cy="214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35000"/>
              </a:lnSpc>
            </a:pPr>
            <a:r>
              <a:rPr lang="zh-CN" altLang="en-US" sz="2400">
                <a:solidFill>
                  <a:srgbClr val="000066"/>
                </a:solidFill>
                <a:latin typeface="楷体_GB2312" pitchFamily="49" charset="-122"/>
                <a:ea typeface="楷体_GB2312" pitchFamily="49" charset="-122"/>
              </a:rPr>
              <a:t>电平敏感事件（如锁存器）</a:t>
            </a:r>
            <a:r>
              <a:rPr lang="en-US" altLang="zh-CN" sz="2400">
                <a:solidFill>
                  <a:srgbClr val="000066"/>
                </a:solidFill>
                <a:latin typeface="楷体_GB2312" pitchFamily="49" charset="-122"/>
                <a:ea typeface="楷体_GB2312" pitchFamily="49" charset="-122"/>
              </a:rPr>
              <a:t>:</a:t>
            </a:r>
          </a:p>
          <a:p>
            <a:pPr algn="l">
              <a:lnSpc>
                <a:spcPct val="135000"/>
              </a:lnSpc>
            </a:pPr>
            <a:r>
              <a:rPr lang="en-US" altLang="zh-CN" sz="2800">
                <a:solidFill>
                  <a:srgbClr val="000066"/>
                </a:solidFill>
                <a:latin typeface="Times New Roman" panose="02020603050405020304" pitchFamily="18" charset="0"/>
                <a:ea typeface="楷体_GB2312" pitchFamily="49" charset="-122"/>
              </a:rPr>
              <a:t>   always</a:t>
            </a:r>
            <a:r>
              <a:rPr lang="zh-CN" altLang="en-US" sz="2800">
                <a:solidFill>
                  <a:srgbClr val="000066"/>
                </a:solidFill>
                <a:latin typeface="Times New Roman" panose="02020603050405020304" pitchFamily="18" charset="0"/>
                <a:ea typeface="楷体_GB2312" pitchFamily="49" charset="-122"/>
              </a:rPr>
              <a:t>＠</a:t>
            </a:r>
            <a:r>
              <a:rPr lang="en-US" altLang="zh-CN" sz="2400">
                <a:solidFill>
                  <a:srgbClr val="000066"/>
                </a:solidFill>
                <a:latin typeface="楷体_GB2312" pitchFamily="49" charset="-122"/>
                <a:ea typeface="楷体_GB2312" pitchFamily="49" charset="-122"/>
              </a:rPr>
              <a:t>(sel or a or b</a:t>
            </a:r>
            <a:r>
              <a:rPr lang="zh-CN" altLang="en-US" sz="2400">
                <a:solidFill>
                  <a:srgbClr val="000066"/>
                </a:solidFill>
                <a:latin typeface="楷体_GB2312" pitchFamily="49" charset="-122"/>
                <a:ea typeface="楷体_GB2312" pitchFamily="49" charset="-122"/>
              </a:rPr>
              <a:t>）</a:t>
            </a:r>
          </a:p>
          <a:p>
            <a:pPr algn="l">
              <a:lnSpc>
                <a:spcPct val="135000"/>
              </a:lnSpc>
            </a:pPr>
            <a:r>
              <a:rPr lang="zh-CN" altLang="en-US" sz="2400">
                <a:solidFill>
                  <a:srgbClr val="000066"/>
                </a:solidFill>
                <a:latin typeface="楷体_GB2312" pitchFamily="49" charset="-122"/>
                <a:ea typeface="楷体_GB2312" pitchFamily="49" charset="-122"/>
              </a:rPr>
              <a:t> </a:t>
            </a:r>
            <a:r>
              <a:rPr lang="en-US" altLang="zh-CN" sz="2400">
                <a:solidFill>
                  <a:srgbClr val="000066"/>
                </a:solidFill>
                <a:latin typeface="楷体_GB2312" pitchFamily="49" charset="-122"/>
                <a:ea typeface="楷体_GB2312" pitchFamily="49" charset="-122"/>
              </a:rPr>
              <a:t>sel</a:t>
            </a:r>
            <a:r>
              <a:rPr lang="zh-CN" altLang="en-US" sz="2400">
                <a:solidFill>
                  <a:srgbClr val="000066"/>
                </a:solidFill>
                <a:latin typeface="楷体_GB2312" pitchFamily="49" charset="-122"/>
                <a:ea typeface="楷体_GB2312" pitchFamily="49" charset="-122"/>
              </a:rPr>
              <a:t>、</a:t>
            </a:r>
            <a:r>
              <a:rPr lang="en-US" altLang="zh-CN" sz="2400">
                <a:solidFill>
                  <a:srgbClr val="000066"/>
                </a:solidFill>
                <a:latin typeface="楷体_GB2312" pitchFamily="49" charset="-122"/>
                <a:ea typeface="楷体_GB2312" pitchFamily="49" charset="-122"/>
              </a:rPr>
              <a:t>a</a:t>
            </a:r>
            <a:r>
              <a:rPr lang="zh-CN" altLang="en-US" sz="2400">
                <a:solidFill>
                  <a:srgbClr val="000066"/>
                </a:solidFill>
                <a:latin typeface="楷体_GB2312" pitchFamily="49" charset="-122"/>
                <a:ea typeface="楷体_GB2312" pitchFamily="49" charset="-122"/>
              </a:rPr>
              <a:t>、</a:t>
            </a:r>
            <a:r>
              <a:rPr lang="en-US" altLang="zh-CN" sz="2400">
                <a:solidFill>
                  <a:srgbClr val="000066"/>
                </a:solidFill>
                <a:latin typeface="楷体_GB2312" pitchFamily="49" charset="-122"/>
                <a:ea typeface="楷体_GB2312" pitchFamily="49" charset="-122"/>
              </a:rPr>
              <a:t>b</a:t>
            </a:r>
            <a:r>
              <a:rPr lang="zh-CN" altLang="en-US" sz="2400">
                <a:solidFill>
                  <a:srgbClr val="000066"/>
                </a:solidFill>
                <a:latin typeface="楷体_GB2312" pitchFamily="49" charset="-122"/>
                <a:ea typeface="楷体_GB2312" pitchFamily="49" charset="-122"/>
              </a:rPr>
              <a:t>中任意一个电平发生变化，后面的过程赋值语句将执行一次。</a:t>
            </a:r>
          </a:p>
        </p:txBody>
      </p:sp>
    </p:spTree>
    <p:extLst>
      <p:ext uri="{BB962C8B-B14F-4D97-AF65-F5344CB8AC3E}">
        <p14:creationId xmlns:p14="http://schemas.microsoft.com/office/powerpoint/2010/main" val="2621646435"/>
      </p:ext>
    </p:extLst>
  </p:cSld>
  <p:clrMapOvr>
    <a:masterClrMapping/>
  </p:clrMapOvr>
  <p:transition>
    <p:wipe dir="r"/>
    <p:sndAc>
      <p:stSnd>
        <p:snd r:embed="rId2"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66615">
                                            <p:txEl>
                                              <p:pRg st="0" end="0"/>
                                            </p:txEl>
                                          </p:spTgt>
                                        </p:tgtEl>
                                        <p:attrNameLst>
                                          <p:attrName>style.visibility</p:attrName>
                                        </p:attrNameLst>
                                      </p:cBhvr>
                                      <p:to>
                                        <p:strVal val="visible"/>
                                      </p:to>
                                    </p:set>
                                    <p:animEffect transition="in" filter="wipe(up)">
                                      <p:cBhvr>
                                        <p:cTn id="7" dur="2000"/>
                                        <p:tgtEl>
                                          <p:spTgt spid="366615">
                                            <p:txEl>
                                              <p:pRg st="0" end="0"/>
                                            </p:tx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66615">
                                            <p:txEl>
                                              <p:pRg st="1" end="1"/>
                                            </p:txEl>
                                          </p:spTgt>
                                        </p:tgtEl>
                                        <p:attrNameLst>
                                          <p:attrName>style.visibility</p:attrName>
                                        </p:attrNameLst>
                                      </p:cBhvr>
                                      <p:to>
                                        <p:strVal val="visible"/>
                                      </p:to>
                                    </p:set>
                                    <p:animEffect transition="in" filter="wipe(up)">
                                      <p:cBhvr>
                                        <p:cTn id="10" dur="2000"/>
                                        <p:tgtEl>
                                          <p:spTgt spid="366615">
                                            <p:txEl>
                                              <p:pRg st="1" end="1"/>
                                            </p:txEl>
                                          </p:spTgt>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366615">
                                            <p:txEl>
                                              <p:pRg st="2" end="2"/>
                                            </p:txEl>
                                          </p:spTgt>
                                        </p:tgtEl>
                                        <p:attrNameLst>
                                          <p:attrName>style.visibility</p:attrName>
                                        </p:attrNameLst>
                                      </p:cBhvr>
                                      <p:to>
                                        <p:strVal val="visible"/>
                                      </p:to>
                                    </p:set>
                                    <p:animEffect transition="in" filter="wipe(up)">
                                      <p:cBhvr>
                                        <p:cTn id="13" dur="2000"/>
                                        <p:tgtEl>
                                          <p:spTgt spid="366615">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366614"/>
                                        </p:tgtEl>
                                        <p:attrNameLst>
                                          <p:attrName>style.visibility</p:attrName>
                                        </p:attrNameLst>
                                      </p:cBhvr>
                                      <p:to>
                                        <p:strVal val="visible"/>
                                      </p:to>
                                    </p:set>
                                    <p:animEffect transition="in" filter="wipe(up)">
                                      <p:cBhvr>
                                        <p:cTn id="18" dur="3000"/>
                                        <p:tgtEl>
                                          <p:spTgt spid="3666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6614" grpId="0"/>
      <p:bldP spid="366615" grpId="0" build="allAtOnce"/>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Rectangle 2"/>
          <p:cNvSpPr>
            <a:spLocks noChangeArrowheads="1"/>
          </p:cNvSpPr>
          <p:nvPr/>
        </p:nvSpPr>
        <p:spPr bwMode="auto">
          <a:xfrm>
            <a:off x="0" y="1485900"/>
            <a:ext cx="8955088" cy="4071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80000"/>
              </a:lnSpc>
              <a:buFont typeface="Wingdings" panose="05000000000000000000" pitchFamily="2" charset="2"/>
              <a:buNone/>
            </a:pPr>
            <a:endParaRPr lang="en-US" altLang="zh-CN" sz="2100" b="0">
              <a:solidFill>
                <a:srgbClr val="000066"/>
              </a:solidFill>
              <a:latin typeface="楷体_GB2312" pitchFamily="49" charset="-122"/>
            </a:endParaRPr>
          </a:p>
          <a:p>
            <a:pPr>
              <a:lnSpc>
                <a:spcPct val="80000"/>
              </a:lnSpc>
            </a:pPr>
            <a:endParaRPr lang="en-US" altLang="zh-CN" sz="2100" b="0">
              <a:solidFill>
                <a:srgbClr val="000066"/>
              </a:solidFill>
              <a:latin typeface="楷体_GB2312" pitchFamily="49" charset="-122"/>
            </a:endParaRPr>
          </a:p>
          <a:p>
            <a:pPr>
              <a:lnSpc>
                <a:spcPct val="80000"/>
              </a:lnSpc>
            </a:pPr>
            <a:endParaRPr lang="en-US" altLang="zh-CN" sz="2100" b="0">
              <a:latin typeface="楷体_GB2312" pitchFamily="49" charset="-122"/>
            </a:endParaRPr>
          </a:p>
        </p:txBody>
      </p:sp>
      <p:sp>
        <p:nvSpPr>
          <p:cNvPr id="397315" name="Rectangle 3"/>
          <p:cNvSpPr>
            <a:spLocks noChangeArrowheads="1"/>
          </p:cNvSpPr>
          <p:nvPr/>
        </p:nvSpPr>
        <p:spPr bwMode="auto">
          <a:xfrm>
            <a:off x="755650" y="528638"/>
            <a:ext cx="4933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2400">
                <a:solidFill>
                  <a:srgbClr val="000066"/>
                </a:solidFill>
                <a:latin typeface="楷体_GB2312" pitchFamily="49" charset="-122"/>
                <a:ea typeface="楷体_GB2312" pitchFamily="49" charset="-122"/>
              </a:rPr>
              <a:t>过程赋值语句有阻塞型和非阻塞型</a:t>
            </a:r>
            <a:r>
              <a:rPr lang="en-US" altLang="zh-CN" sz="2400">
                <a:solidFill>
                  <a:srgbClr val="000066"/>
                </a:solidFill>
                <a:latin typeface="楷体_GB2312" pitchFamily="49" charset="-122"/>
                <a:ea typeface="楷体_GB2312" pitchFamily="49" charset="-122"/>
              </a:rPr>
              <a:t>:</a:t>
            </a:r>
          </a:p>
        </p:txBody>
      </p:sp>
      <p:sp>
        <p:nvSpPr>
          <p:cNvPr id="397316" name="Rectangle 4"/>
          <p:cNvSpPr>
            <a:spLocks noChangeArrowheads="1"/>
          </p:cNvSpPr>
          <p:nvPr/>
        </p:nvSpPr>
        <p:spPr bwMode="auto">
          <a:xfrm>
            <a:off x="755650" y="3860800"/>
            <a:ext cx="8137525" cy="2170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35000"/>
              </a:lnSpc>
            </a:pPr>
            <a:r>
              <a:rPr lang="zh-CN" altLang="en-US" sz="2400">
                <a:solidFill>
                  <a:srgbClr val="000066"/>
                </a:solidFill>
                <a:latin typeface="楷体_GB2312" pitchFamily="49" charset="-122"/>
                <a:ea typeface="楷体_GB2312" pitchFamily="49" charset="-122"/>
              </a:rPr>
              <a:t>非阻塞型用</a:t>
            </a:r>
            <a:r>
              <a:rPr lang="zh-CN" altLang="en-US" sz="2400">
                <a:solidFill>
                  <a:srgbClr val="000066"/>
                </a:solidFill>
                <a:latin typeface="Arial" panose="020B0604020202020204" pitchFamily="34" charset="0"/>
                <a:ea typeface="楷体_GB2312" pitchFamily="49" charset="-122"/>
              </a:rPr>
              <a:t>“</a:t>
            </a:r>
            <a:r>
              <a:rPr lang="en-US" altLang="zh-CN" sz="2400">
                <a:solidFill>
                  <a:srgbClr val="000066"/>
                </a:solidFill>
                <a:latin typeface="楷体_GB2312" pitchFamily="49" charset="-122"/>
                <a:ea typeface="楷体_GB2312" pitchFamily="49" charset="-122"/>
              </a:rPr>
              <a:t>&lt;=</a:t>
            </a:r>
            <a:r>
              <a:rPr lang="en-US" altLang="zh-CN" sz="2400">
                <a:solidFill>
                  <a:srgbClr val="000066"/>
                </a:solidFill>
                <a:latin typeface="Arial" panose="020B0604020202020204" pitchFamily="34" charset="0"/>
                <a:ea typeface="楷体_GB2312" pitchFamily="49" charset="-122"/>
              </a:rPr>
              <a:t>”</a:t>
            </a:r>
            <a:r>
              <a:rPr lang="zh-CN" altLang="en-US" sz="2400">
                <a:solidFill>
                  <a:srgbClr val="000066"/>
                </a:solidFill>
                <a:latin typeface="楷体_GB2312" pitchFamily="49" charset="-122"/>
                <a:ea typeface="楷体_GB2312" pitchFamily="49" charset="-122"/>
              </a:rPr>
              <a:t>表示，语句块内部的语句</a:t>
            </a:r>
            <a:r>
              <a:rPr lang="zh-CN" altLang="en-US" sz="2400">
                <a:solidFill>
                  <a:srgbClr val="FF0000"/>
                </a:solidFill>
                <a:latin typeface="楷体_GB2312" pitchFamily="49" charset="-122"/>
                <a:ea typeface="楷体_GB2312" pitchFamily="49" charset="-122"/>
              </a:rPr>
              <a:t>并行</a:t>
            </a:r>
            <a:r>
              <a:rPr lang="zh-CN" altLang="en-US" sz="2400">
                <a:solidFill>
                  <a:srgbClr val="000066"/>
                </a:solidFill>
                <a:latin typeface="楷体_GB2312" pitchFamily="49" charset="-122"/>
                <a:ea typeface="楷体_GB2312" pitchFamily="49" charset="-122"/>
              </a:rPr>
              <a:t>执行。</a:t>
            </a:r>
          </a:p>
          <a:p>
            <a:pPr algn="l"/>
            <a:r>
              <a:rPr lang="zh-CN" altLang="en-US" sz="2800">
                <a:solidFill>
                  <a:srgbClr val="000066"/>
                </a:solidFill>
                <a:latin typeface="Times New Roman" panose="02020603050405020304" pitchFamily="18" charset="0"/>
                <a:ea typeface="楷体_GB2312" pitchFamily="49" charset="-122"/>
              </a:rPr>
              <a:t>  </a:t>
            </a:r>
            <a:r>
              <a:rPr lang="en-US" altLang="zh-CN" sz="2800">
                <a:solidFill>
                  <a:srgbClr val="000066"/>
                </a:solidFill>
                <a:latin typeface="Times New Roman" panose="02020603050405020304" pitchFamily="18" charset="0"/>
                <a:ea typeface="楷体_GB2312" pitchFamily="49" charset="-122"/>
              </a:rPr>
              <a:t>begin</a:t>
            </a:r>
          </a:p>
          <a:p>
            <a:pPr algn="l"/>
            <a:r>
              <a:rPr lang="en-US" altLang="zh-CN" sz="2400">
                <a:solidFill>
                  <a:srgbClr val="000066"/>
                </a:solidFill>
                <a:latin typeface="Times New Roman" panose="02020603050405020304" pitchFamily="18" charset="0"/>
                <a:ea typeface="楷体_GB2312" pitchFamily="49" charset="-122"/>
              </a:rPr>
              <a:t>    B&lt;=A;</a:t>
            </a:r>
          </a:p>
          <a:p>
            <a:pPr algn="l"/>
            <a:r>
              <a:rPr lang="en-US" altLang="zh-CN" sz="2400">
                <a:solidFill>
                  <a:srgbClr val="000066"/>
                </a:solidFill>
                <a:latin typeface="Times New Roman" panose="02020603050405020304" pitchFamily="18" charset="0"/>
                <a:ea typeface="楷体_GB2312" pitchFamily="49" charset="-122"/>
              </a:rPr>
              <a:t>    C&lt;=B+1;</a:t>
            </a:r>
          </a:p>
          <a:p>
            <a:pPr algn="l"/>
            <a:r>
              <a:rPr lang="en-US" altLang="zh-CN" sz="2400">
                <a:solidFill>
                  <a:srgbClr val="000066"/>
                </a:solidFill>
                <a:latin typeface="Times New Roman" panose="02020603050405020304" pitchFamily="18" charset="0"/>
                <a:ea typeface="楷体_GB2312" pitchFamily="49" charset="-122"/>
              </a:rPr>
              <a:t>   </a:t>
            </a:r>
            <a:r>
              <a:rPr lang="en-US" altLang="zh-CN" sz="2800">
                <a:solidFill>
                  <a:srgbClr val="000066"/>
                </a:solidFill>
                <a:latin typeface="Times New Roman" panose="02020603050405020304" pitchFamily="18" charset="0"/>
                <a:ea typeface="楷体_GB2312" pitchFamily="49" charset="-122"/>
              </a:rPr>
              <a:t>end</a:t>
            </a:r>
          </a:p>
        </p:txBody>
      </p:sp>
      <p:sp>
        <p:nvSpPr>
          <p:cNvPr id="397317" name="Rectangle 5"/>
          <p:cNvSpPr>
            <a:spLocks noChangeArrowheads="1"/>
          </p:cNvSpPr>
          <p:nvPr/>
        </p:nvSpPr>
        <p:spPr bwMode="auto">
          <a:xfrm>
            <a:off x="827088" y="1270000"/>
            <a:ext cx="7921625" cy="223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35000"/>
              </a:lnSpc>
            </a:pPr>
            <a:r>
              <a:rPr lang="zh-CN" altLang="en-US" sz="2400">
                <a:solidFill>
                  <a:srgbClr val="000066"/>
                </a:solidFill>
                <a:latin typeface="楷体_GB2312" pitchFamily="49" charset="-122"/>
                <a:ea typeface="楷体_GB2312" pitchFamily="49" charset="-122"/>
              </a:rPr>
              <a:t>阻塞型用</a:t>
            </a:r>
            <a:r>
              <a:rPr lang="zh-CN" altLang="en-US" sz="2400">
                <a:solidFill>
                  <a:srgbClr val="000066"/>
                </a:solidFill>
                <a:latin typeface="Arial" panose="020B0604020202020204" pitchFamily="34" charset="0"/>
                <a:ea typeface="楷体_GB2312" pitchFamily="49" charset="-122"/>
              </a:rPr>
              <a:t>“</a:t>
            </a:r>
            <a:r>
              <a:rPr lang="zh-CN" altLang="en-US" sz="2400">
                <a:solidFill>
                  <a:srgbClr val="000066"/>
                </a:solidFill>
                <a:latin typeface="楷体_GB2312" pitchFamily="49" charset="-122"/>
                <a:ea typeface="楷体_GB2312" pitchFamily="49" charset="-122"/>
              </a:rPr>
              <a:t>＝</a:t>
            </a:r>
            <a:r>
              <a:rPr lang="zh-CN" altLang="en-US" sz="2400">
                <a:solidFill>
                  <a:srgbClr val="000066"/>
                </a:solidFill>
                <a:latin typeface="Arial" panose="020B0604020202020204" pitchFamily="34" charset="0"/>
                <a:ea typeface="楷体_GB2312" pitchFamily="49" charset="-122"/>
              </a:rPr>
              <a:t>”</a:t>
            </a:r>
            <a:r>
              <a:rPr lang="zh-CN" altLang="en-US" sz="2400">
                <a:solidFill>
                  <a:srgbClr val="000066"/>
                </a:solidFill>
                <a:latin typeface="楷体_GB2312" pitchFamily="49" charset="-122"/>
                <a:ea typeface="楷体_GB2312" pitchFamily="49" charset="-122"/>
              </a:rPr>
              <a:t>表示，多条语句</a:t>
            </a:r>
            <a:r>
              <a:rPr lang="zh-CN" altLang="en-US" sz="2400">
                <a:solidFill>
                  <a:srgbClr val="FF0000"/>
                </a:solidFill>
                <a:latin typeface="楷体_GB2312" pitchFamily="49" charset="-122"/>
                <a:ea typeface="楷体_GB2312" pitchFamily="49" charset="-122"/>
              </a:rPr>
              <a:t>顺序</a:t>
            </a:r>
            <a:r>
              <a:rPr lang="zh-CN" altLang="en-US" sz="2400">
                <a:solidFill>
                  <a:srgbClr val="000066"/>
                </a:solidFill>
                <a:latin typeface="楷体_GB2312" pitchFamily="49" charset="-122"/>
                <a:ea typeface="楷体_GB2312" pitchFamily="49" charset="-122"/>
              </a:rPr>
              <a:t>执行。</a:t>
            </a:r>
          </a:p>
          <a:p>
            <a:pPr algn="l"/>
            <a:r>
              <a:rPr lang="zh-CN" altLang="en-US" sz="2800">
                <a:solidFill>
                  <a:srgbClr val="000066"/>
                </a:solidFill>
                <a:latin typeface="Times New Roman" panose="02020603050405020304" pitchFamily="18" charset="0"/>
                <a:ea typeface="楷体_GB2312" pitchFamily="49" charset="-122"/>
              </a:rPr>
              <a:t>   </a:t>
            </a:r>
            <a:r>
              <a:rPr lang="en-US" altLang="zh-CN" sz="2800">
                <a:solidFill>
                  <a:srgbClr val="000066"/>
                </a:solidFill>
                <a:latin typeface="Times New Roman" panose="02020603050405020304" pitchFamily="18" charset="0"/>
                <a:ea typeface="楷体_GB2312" pitchFamily="49" charset="-122"/>
              </a:rPr>
              <a:t>begin</a:t>
            </a:r>
          </a:p>
          <a:p>
            <a:pPr algn="l"/>
            <a:r>
              <a:rPr lang="en-US" altLang="zh-CN" sz="2800">
                <a:solidFill>
                  <a:srgbClr val="000066"/>
                </a:solidFill>
                <a:latin typeface="Times New Roman" panose="02020603050405020304" pitchFamily="18" charset="0"/>
                <a:ea typeface="楷体_GB2312" pitchFamily="49" charset="-122"/>
              </a:rPr>
              <a:t>    </a:t>
            </a:r>
            <a:r>
              <a:rPr lang="en-US" altLang="zh-CN" sz="2400">
                <a:solidFill>
                  <a:srgbClr val="000066"/>
                </a:solidFill>
                <a:latin typeface="Times New Roman" panose="02020603050405020304" pitchFamily="18" charset="0"/>
                <a:ea typeface="楷体_GB2312" pitchFamily="49" charset="-122"/>
              </a:rPr>
              <a:t>B=A;</a:t>
            </a:r>
          </a:p>
          <a:p>
            <a:pPr algn="l"/>
            <a:r>
              <a:rPr lang="en-US" altLang="zh-CN" sz="2400">
                <a:solidFill>
                  <a:srgbClr val="000066"/>
                </a:solidFill>
                <a:latin typeface="Times New Roman" panose="02020603050405020304" pitchFamily="18" charset="0"/>
                <a:ea typeface="楷体_GB2312" pitchFamily="49" charset="-122"/>
              </a:rPr>
              <a:t>    C=B+1;</a:t>
            </a:r>
          </a:p>
          <a:p>
            <a:pPr algn="l"/>
            <a:r>
              <a:rPr lang="en-US" altLang="zh-CN" sz="2800">
                <a:solidFill>
                  <a:srgbClr val="000066"/>
                </a:solidFill>
                <a:latin typeface="Times New Roman" panose="02020603050405020304" pitchFamily="18" charset="0"/>
                <a:ea typeface="楷体_GB2312" pitchFamily="49" charset="-122"/>
              </a:rPr>
              <a:t>   end</a:t>
            </a:r>
            <a:endParaRPr lang="en-US" altLang="zh-CN" sz="2400">
              <a:solidFill>
                <a:srgbClr val="000066"/>
              </a:solidFill>
              <a:latin typeface="楷体_GB2312" pitchFamily="49" charset="-122"/>
              <a:ea typeface="楷体_GB2312" pitchFamily="49" charset="-122"/>
            </a:endParaRPr>
          </a:p>
        </p:txBody>
      </p:sp>
    </p:spTree>
    <p:extLst>
      <p:ext uri="{BB962C8B-B14F-4D97-AF65-F5344CB8AC3E}">
        <p14:creationId xmlns:p14="http://schemas.microsoft.com/office/powerpoint/2010/main" val="2879556920"/>
      </p:ext>
    </p:extLst>
  </p:cSld>
  <p:clrMapOvr>
    <a:masterClrMapping/>
  </p:clrMapOvr>
  <p:transition>
    <p:wipe dir="r"/>
    <p:sndAc>
      <p:stSnd>
        <p:snd r:embed="rId2"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97317">
                                            <p:txEl>
                                              <p:pRg st="0" end="0"/>
                                            </p:txEl>
                                          </p:spTgt>
                                        </p:tgtEl>
                                        <p:attrNameLst>
                                          <p:attrName>style.visibility</p:attrName>
                                        </p:attrNameLst>
                                      </p:cBhvr>
                                      <p:to>
                                        <p:strVal val="visible"/>
                                      </p:to>
                                    </p:set>
                                    <p:animEffect transition="in" filter="wipe(up)">
                                      <p:cBhvr>
                                        <p:cTn id="7" dur="2000"/>
                                        <p:tgtEl>
                                          <p:spTgt spid="397317">
                                            <p:txEl>
                                              <p:pRg st="0" end="0"/>
                                            </p:tx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97317">
                                            <p:txEl>
                                              <p:pRg st="1" end="1"/>
                                            </p:txEl>
                                          </p:spTgt>
                                        </p:tgtEl>
                                        <p:attrNameLst>
                                          <p:attrName>style.visibility</p:attrName>
                                        </p:attrNameLst>
                                      </p:cBhvr>
                                      <p:to>
                                        <p:strVal val="visible"/>
                                      </p:to>
                                    </p:set>
                                    <p:animEffect transition="in" filter="wipe(up)">
                                      <p:cBhvr>
                                        <p:cTn id="10" dur="2000"/>
                                        <p:tgtEl>
                                          <p:spTgt spid="397317">
                                            <p:txEl>
                                              <p:pRg st="1" end="1"/>
                                            </p:txEl>
                                          </p:spTgt>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397317">
                                            <p:txEl>
                                              <p:pRg st="2" end="2"/>
                                            </p:txEl>
                                          </p:spTgt>
                                        </p:tgtEl>
                                        <p:attrNameLst>
                                          <p:attrName>style.visibility</p:attrName>
                                        </p:attrNameLst>
                                      </p:cBhvr>
                                      <p:to>
                                        <p:strVal val="visible"/>
                                      </p:to>
                                    </p:set>
                                    <p:animEffect transition="in" filter="wipe(up)">
                                      <p:cBhvr>
                                        <p:cTn id="13" dur="2000"/>
                                        <p:tgtEl>
                                          <p:spTgt spid="397317">
                                            <p:txEl>
                                              <p:pRg st="2" end="2"/>
                                            </p:txEl>
                                          </p:spTgt>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397317">
                                            <p:txEl>
                                              <p:pRg st="3" end="3"/>
                                            </p:txEl>
                                          </p:spTgt>
                                        </p:tgtEl>
                                        <p:attrNameLst>
                                          <p:attrName>style.visibility</p:attrName>
                                        </p:attrNameLst>
                                      </p:cBhvr>
                                      <p:to>
                                        <p:strVal val="visible"/>
                                      </p:to>
                                    </p:set>
                                    <p:animEffect transition="in" filter="wipe(up)">
                                      <p:cBhvr>
                                        <p:cTn id="16" dur="2000"/>
                                        <p:tgtEl>
                                          <p:spTgt spid="397317">
                                            <p:txEl>
                                              <p:pRg st="3" end="3"/>
                                            </p:txEl>
                                          </p:spTgt>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397317">
                                            <p:txEl>
                                              <p:pRg st="4" end="4"/>
                                            </p:txEl>
                                          </p:spTgt>
                                        </p:tgtEl>
                                        <p:attrNameLst>
                                          <p:attrName>style.visibility</p:attrName>
                                        </p:attrNameLst>
                                      </p:cBhvr>
                                      <p:to>
                                        <p:strVal val="visible"/>
                                      </p:to>
                                    </p:set>
                                    <p:animEffect transition="in" filter="wipe(up)">
                                      <p:cBhvr>
                                        <p:cTn id="19" dur="2000"/>
                                        <p:tgtEl>
                                          <p:spTgt spid="397317">
                                            <p:txEl>
                                              <p:pRg st="4" end="4"/>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397316"/>
                                        </p:tgtEl>
                                        <p:attrNameLst>
                                          <p:attrName>style.visibility</p:attrName>
                                        </p:attrNameLst>
                                      </p:cBhvr>
                                      <p:to>
                                        <p:strVal val="visible"/>
                                      </p:to>
                                    </p:set>
                                    <p:animEffect transition="in" filter="wipe(up)">
                                      <p:cBhvr>
                                        <p:cTn id="24" dur="3000"/>
                                        <p:tgtEl>
                                          <p:spTgt spid="397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316" grpId="0"/>
      <p:bldP spid="397317" grpId="0" build="allAtOnce"/>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49" name="Rectangle 33"/>
          <p:cNvSpPr>
            <a:spLocks noChangeArrowheads="1"/>
          </p:cNvSpPr>
          <p:nvPr/>
        </p:nvSpPr>
        <p:spPr bwMode="auto">
          <a:xfrm>
            <a:off x="1331550" y="332570"/>
            <a:ext cx="64643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76176" bIns="76176" anchor="ctr">
            <a:spAutoFit/>
          </a:bodyPr>
          <a:lstStyle/>
          <a:p>
            <a:pPr algn="l"/>
            <a:r>
              <a:rPr lang="en-US" altLang="zh-CN" sz="2800">
                <a:solidFill>
                  <a:srgbClr val="CC0000"/>
                </a:solidFill>
                <a:latin typeface="Times New Roman" panose="02020603050405020304" pitchFamily="18" charset="0"/>
                <a:ea typeface="楷体_GB2312" pitchFamily="49" charset="-122"/>
              </a:rPr>
              <a:t>5.6.2  </a:t>
            </a:r>
            <a:r>
              <a:rPr lang="zh-CN" altLang="en-US" sz="2800">
                <a:solidFill>
                  <a:srgbClr val="CC0000"/>
                </a:solidFill>
                <a:latin typeface="Times New Roman" panose="02020603050405020304" pitchFamily="18" charset="0"/>
                <a:ea typeface="楷体_GB2312" pitchFamily="49" charset="-122"/>
              </a:rPr>
              <a:t>锁存器和触发器的</a:t>
            </a:r>
            <a:r>
              <a:rPr lang="en-US" altLang="zh-CN" sz="2800">
                <a:solidFill>
                  <a:srgbClr val="CC0000"/>
                </a:solidFill>
                <a:latin typeface="Times New Roman" panose="02020603050405020304" pitchFamily="18" charset="0"/>
                <a:ea typeface="楷体_GB2312" pitchFamily="49" charset="-122"/>
              </a:rPr>
              <a:t>Verilog</a:t>
            </a:r>
            <a:r>
              <a:rPr lang="zh-CN" altLang="en-US" sz="2800">
                <a:solidFill>
                  <a:srgbClr val="CC0000"/>
                </a:solidFill>
                <a:latin typeface="Times New Roman" panose="02020603050405020304" pitchFamily="18" charset="0"/>
                <a:ea typeface="楷体_GB2312" pitchFamily="49" charset="-122"/>
              </a:rPr>
              <a:t>建模实例</a:t>
            </a:r>
            <a:endParaRPr lang="zh-CN" altLang="en-US" sz="2800">
              <a:solidFill>
                <a:srgbClr val="CC0000"/>
              </a:solidFill>
              <a:latin typeface="楷体_GB2312" pitchFamily="49" charset="-122"/>
              <a:ea typeface="楷体_GB2312" pitchFamily="49" charset="-122"/>
            </a:endParaRPr>
          </a:p>
          <a:p>
            <a:pPr algn="l" eaLnBrk="0" hangingPunct="0"/>
            <a:endParaRPr lang="en-US" altLang="zh-CN" sz="2800">
              <a:solidFill>
                <a:srgbClr val="CC0000"/>
              </a:solidFill>
              <a:latin typeface="楷体_GB2312" pitchFamily="49" charset="-122"/>
              <a:ea typeface="楷体_GB2312" pitchFamily="49" charset="-122"/>
            </a:endParaRPr>
          </a:p>
        </p:txBody>
      </p:sp>
      <p:sp>
        <p:nvSpPr>
          <p:cNvPr id="367650" name="Rectangle 34"/>
          <p:cNvSpPr>
            <a:spLocks noChangeArrowheads="1"/>
          </p:cNvSpPr>
          <p:nvPr/>
        </p:nvSpPr>
        <p:spPr bwMode="auto">
          <a:xfrm>
            <a:off x="971550" y="582613"/>
            <a:ext cx="7632700" cy="606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lnSpc>
                <a:spcPct val="135000"/>
              </a:lnSpc>
            </a:pPr>
            <a:endParaRPr lang="en-US" altLang="zh-CN" sz="2400" dirty="0">
              <a:solidFill>
                <a:srgbClr val="000066"/>
              </a:solidFill>
              <a:latin typeface="Times New Roman" panose="02020603050405020304" pitchFamily="18" charset="0"/>
              <a:ea typeface="楷体_GB2312" pitchFamily="49" charset="-122"/>
            </a:endParaRPr>
          </a:p>
          <a:p>
            <a:pPr algn="l"/>
            <a:r>
              <a:rPr lang="en-US" altLang="zh-CN" sz="2400" dirty="0">
                <a:solidFill>
                  <a:srgbClr val="000066"/>
                </a:solidFill>
                <a:latin typeface="Times New Roman" panose="02020603050405020304" pitchFamily="18" charset="0"/>
                <a:ea typeface="楷体_GB2312" pitchFamily="49" charset="-122"/>
              </a:rPr>
              <a:t>module </a:t>
            </a:r>
            <a:r>
              <a:rPr lang="en-US" altLang="zh-CN" sz="2400" dirty="0" err="1">
                <a:solidFill>
                  <a:srgbClr val="000066"/>
                </a:solidFill>
                <a:latin typeface="Times New Roman" panose="02020603050405020304" pitchFamily="18" charset="0"/>
                <a:ea typeface="楷体_GB2312" pitchFamily="49" charset="-122"/>
              </a:rPr>
              <a:t>D_latch</a:t>
            </a:r>
            <a:r>
              <a:rPr lang="en-US" altLang="zh-CN" sz="2400" dirty="0">
                <a:solidFill>
                  <a:srgbClr val="000066"/>
                </a:solidFill>
                <a:latin typeface="Times New Roman" panose="02020603050405020304" pitchFamily="18" charset="0"/>
                <a:ea typeface="楷体_GB2312" pitchFamily="49" charset="-122"/>
              </a:rPr>
              <a:t> (Q, D, E); //D</a:t>
            </a:r>
            <a:r>
              <a:rPr lang="zh-CN" altLang="en-US" sz="2400" dirty="0">
                <a:solidFill>
                  <a:srgbClr val="000066"/>
                </a:solidFill>
                <a:latin typeface="楷体_GB2312" pitchFamily="49" charset="-122"/>
                <a:ea typeface="楷体_GB2312" pitchFamily="49" charset="-122"/>
              </a:rPr>
              <a:t>锁存器的描述</a:t>
            </a:r>
            <a:endParaRPr lang="zh-CN" altLang="en-US" sz="2400" dirty="0">
              <a:solidFill>
                <a:srgbClr val="000066"/>
              </a:solidFill>
              <a:latin typeface="Times New Roman" panose="02020603050405020304" pitchFamily="18" charset="0"/>
              <a:ea typeface="楷体_GB2312" pitchFamily="49" charset="-122"/>
            </a:endParaRPr>
          </a:p>
          <a:p>
            <a:pPr algn="l"/>
            <a:r>
              <a:rPr lang="zh-CN" altLang="en-US" sz="2400" dirty="0">
                <a:solidFill>
                  <a:srgbClr val="000066"/>
                </a:solidFill>
                <a:latin typeface="Times New Roman" panose="02020603050405020304" pitchFamily="18" charset="0"/>
                <a:ea typeface="楷体_GB2312" pitchFamily="49" charset="-122"/>
              </a:rPr>
              <a:t>   </a:t>
            </a:r>
            <a:r>
              <a:rPr lang="en-US" altLang="zh-CN" sz="2400" dirty="0">
                <a:solidFill>
                  <a:srgbClr val="000066"/>
                </a:solidFill>
                <a:latin typeface="Times New Roman" panose="02020603050405020304" pitchFamily="18" charset="0"/>
                <a:ea typeface="楷体_GB2312" pitchFamily="49" charset="-122"/>
              </a:rPr>
              <a:t>output Q;</a:t>
            </a:r>
          </a:p>
          <a:p>
            <a:pPr algn="l"/>
            <a:r>
              <a:rPr lang="en-US" altLang="zh-CN" sz="2400" dirty="0">
                <a:solidFill>
                  <a:srgbClr val="000066"/>
                </a:solidFill>
                <a:latin typeface="Times New Roman" panose="02020603050405020304" pitchFamily="18" charset="0"/>
                <a:ea typeface="楷体_GB2312" pitchFamily="49" charset="-122"/>
              </a:rPr>
              <a:t>   input D, E;</a:t>
            </a:r>
          </a:p>
          <a:p>
            <a:pPr algn="l"/>
            <a:r>
              <a:rPr lang="en-US" altLang="zh-CN" sz="2400" dirty="0">
                <a:solidFill>
                  <a:srgbClr val="000066"/>
                </a:solidFill>
                <a:latin typeface="Times New Roman" panose="02020603050405020304" pitchFamily="18" charset="0"/>
                <a:ea typeface="楷体_GB2312" pitchFamily="49" charset="-122"/>
              </a:rPr>
              <a:t>   </a:t>
            </a:r>
            <a:r>
              <a:rPr lang="en-US" altLang="zh-CN" sz="2400" dirty="0" err="1">
                <a:solidFill>
                  <a:srgbClr val="000066"/>
                </a:solidFill>
                <a:latin typeface="Times New Roman" panose="02020603050405020304" pitchFamily="18" charset="0"/>
                <a:ea typeface="楷体_GB2312" pitchFamily="49" charset="-122"/>
              </a:rPr>
              <a:t>reg</a:t>
            </a:r>
            <a:r>
              <a:rPr lang="en-US" altLang="zh-CN" sz="2400" dirty="0">
                <a:solidFill>
                  <a:srgbClr val="000066"/>
                </a:solidFill>
                <a:latin typeface="Times New Roman" panose="02020603050405020304" pitchFamily="18" charset="0"/>
                <a:ea typeface="楷体_GB2312" pitchFamily="49" charset="-122"/>
              </a:rPr>
              <a:t> Q;</a:t>
            </a:r>
          </a:p>
          <a:p>
            <a:pPr algn="l"/>
            <a:r>
              <a:rPr lang="en-US" altLang="zh-CN" sz="2400" dirty="0">
                <a:solidFill>
                  <a:srgbClr val="000066"/>
                </a:solidFill>
                <a:latin typeface="Times New Roman" panose="02020603050405020304" pitchFamily="18" charset="0"/>
                <a:ea typeface="楷体_GB2312" pitchFamily="49" charset="-122"/>
              </a:rPr>
              <a:t>   always @(E or D)  </a:t>
            </a:r>
          </a:p>
          <a:p>
            <a:pPr algn="l"/>
            <a:r>
              <a:rPr lang="en-US" altLang="zh-CN" sz="2400" dirty="0">
                <a:solidFill>
                  <a:srgbClr val="000066"/>
                </a:solidFill>
                <a:latin typeface="Times New Roman" panose="02020603050405020304" pitchFamily="18" charset="0"/>
                <a:ea typeface="楷体_GB2312" pitchFamily="49" charset="-122"/>
              </a:rPr>
              <a:t>     if (E)  Q &lt;= D;     //Same as: if (E== 1)</a:t>
            </a:r>
          </a:p>
          <a:p>
            <a:pPr algn="l"/>
            <a:r>
              <a:rPr lang="en-US" altLang="zh-CN" sz="2400" dirty="0" err="1">
                <a:solidFill>
                  <a:srgbClr val="000066"/>
                </a:solidFill>
                <a:latin typeface="Times New Roman" panose="02020603050405020304" pitchFamily="18" charset="0"/>
                <a:ea typeface="楷体_GB2312" pitchFamily="49" charset="-122"/>
              </a:rPr>
              <a:t>endmodule</a:t>
            </a:r>
            <a:r>
              <a:rPr lang="en-US" altLang="zh-CN" sz="2400" dirty="0">
                <a:solidFill>
                  <a:srgbClr val="000066"/>
                </a:solidFill>
                <a:latin typeface="Times New Roman" panose="02020603050405020304" pitchFamily="18" charset="0"/>
                <a:ea typeface="楷体_GB2312" pitchFamily="49" charset="-122"/>
              </a:rPr>
              <a:t> </a:t>
            </a:r>
          </a:p>
          <a:p>
            <a:pPr algn="l"/>
            <a:endParaRPr lang="en-US" altLang="zh-CN" sz="2400" dirty="0">
              <a:solidFill>
                <a:srgbClr val="000066"/>
              </a:solidFill>
              <a:latin typeface="Times New Roman" panose="02020603050405020304" pitchFamily="18" charset="0"/>
              <a:ea typeface="楷体_GB2312" pitchFamily="49" charset="-122"/>
            </a:endParaRPr>
          </a:p>
          <a:p>
            <a:pPr algn="l"/>
            <a:r>
              <a:rPr lang="en-US" altLang="zh-CN" sz="2400" dirty="0">
                <a:solidFill>
                  <a:srgbClr val="000066"/>
                </a:solidFill>
                <a:latin typeface="Times New Roman" panose="02020603050405020304" pitchFamily="18" charset="0"/>
                <a:ea typeface="楷体_GB2312" pitchFamily="49" charset="-122"/>
              </a:rPr>
              <a:t>module DFF (Q, D, CP); //D</a:t>
            </a:r>
            <a:r>
              <a:rPr lang="zh-CN" altLang="en-US" sz="2400" dirty="0">
                <a:solidFill>
                  <a:srgbClr val="000066"/>
                </a:solidFill>
                <a:latin typeface="楷体_GB2312" pitchFamily="49" charset="-122"/>
                <a:ea typeface="楷体_GB2312" pitchFamily="49" charset="-122"/>
              </a:rPr>
              <a:t>触发器的描述</a:t>
            </a:r>
            <a:endParaRPr lang="zh-CN" altLang="en-US" sz="2400" dirty="0">
              <a:solidFill>
                <a:srgbClr val="000066"/>
              </a:solidFill>
              <a:latin typeface="Times New Roman" panose="02020603050405020304" pitchFamily="18" charset="0"/>
              <a:ea typeface="楷体_GB2312" pitchFamily="49" charset="-122"/>
            </a:endParaRPr>
          </a:p>
          <a:p>
            <a:pPr algn="l"/>
            <a:r>
              <a:rPr lang="zh-CN" altLang="en-US" sz="2400" dirty="0">
                <a:solidFill>
                  <a:srgbClr val="000066"/>
                </a:solidFill>
                <a:latin typeface="Times New Roman" panose="02020603050405020304" pitchFamily="18" charset="0"/>
                <a:ea typeface="楷体_GB2312" pitchFamily="49" charset="-122"/>
              </a:rPr>
              <a:t>   </a:t>
            </a:r>
            <a:r>
              <a:rPr lang="en-US" altLang="zh-CN" sz="2400" dirty="0">
                <a:solidFill>
                  <a:srgbClr val="000066"/>
                </a:solidFill>
                <a:latin typeface="Times New Roman" panose="02020603050405020304" pitchFamily="18" charset="0"/>
                <a:ea typeface="楷体_GB2312" pitchFamily="49" charset="-122"/>
              </a:rPr>
              <a:t>output Q;</a:t>
            </a:r>
          </a:p>
          <a:p>
            <a:pPr algn="l"/>
            <a:r>
              <a:rPr lang="en-US" altLang="zh-CN" sz="2400" dirty="0">
                <a:solidFill>
                  <a:srgbClr val="000066"/>
                </a:solidFill>
                <a:latin typeface="Times New Roman" panose="02020603050405020304" pitchFamily="18" charset="0"/>
                <a:ea typeface="楷体_GB2312" pitchFamily="49" charset="-122"/>
              </a:rPr>
              <a:t>   input D, CP;</a:t>
            </a:r>
          </a:p>
          <a:p>
            <a:pPr algn="l"/>
            <a:r>
              <a:rPr lang="en-US" altLang="zh-CN" sz="2400" dirty="0">
                <a:solidFill>
                  <a:srgbClr val="000066"/>
                </a:solidFill>
                <a:latin typeface="Times New Roman" panose="02020603050405020304" pitchFamily="18" charset="0"/>
                <a:ea typeface="楷体_GB2312" pitchFamily="49" charset="-122"/>
              </a:rPr>
              <a:t>   </a:t>
            </a:r>
            <a:r>
              <a:rPr lang="en-US" altLang="zh-CN" sz="2400" dirty="0" err="1">
                <a:solidFill>
                  <a:srgbClr val="000066"/>
                </a:solidFill>
                <a:latin typeface="Times New Roman" panose="02020603050405020304" pitchFamily="18" charset="0"/>
                <a:ea typeface="楷体_GB2312" pitchFamily="49" charset="-122"/>
              </a:rPr>
              <a:t>reg</a:t>
            </a:r>
            <a:r>
              <a:rPr lang="en-US" altLang="zh-CN" sz="2400" dirty="0">
                <a:solidFill>
                  <a:srgbClr val="000066"/>
                </a:solidFill>
                <a:latin typeface="Times New Roman" panose="02020603050405020304" pitchFamily="18" charset="0"/>
                <a:ea typeface="楷体_GB2312" pitchFamily="49" charset="-122"/>
              </a:rPr>
              <a:t> Q;</a:t>
            </a:r>
          </a:p>
          <a:p>
            <a:pPr algn="l"/>
            <a:r>
              <a:rPr lang="en-US" altLang="zh-CN" sz="2400" dirty="0">
                <a:solidFill>
                  <a:srgbClr val="000066"/>
                </a:solidFill>
                <a:latin typeface="Times New Roman" panose="02020603050405020304" pitchFamily="18" charset="0"/>
                <a:ea typeface="楷体_GB2312" pitchFamily="49" charset="-122"/>
              </a:rPr>
              <a:t>   always @(</a:t>
            </a:r>
            <a:r>
              <a:rPr lang="en-US" altLang="zh-CN" sz="2400" dirty="0" err="1">
                <a:solidFill>
                  <a:srgbClr val="000066"/>
                </a:solidFill>
                <a:latin typeface="Times New Roman" panose="02020603050405020304" pitchFamily="18" charset="0"/>
                <a:ea typeface="楷体_GB2312" pitchFamily="49" charset="-122"/>
              </a:rPr>
              <a:t>posedge</a:t>
            </a:r>
            <a:r>
              <a:rPr lang="en-US" altLang="zh-CN" sz="2400" dirty="0">
                <a:solidFill>
                  <a:srgbClr val="000066"/>
                </a:solidFill>
                <a:latin typeface="Times New Roman" panose="02020603050405020304" pitchFamily="18" charset="0"/>
                <a:ea typeface="楷体_GB2312" pitchFamily="49" charset="-122"/>
              </a:rPr>
              <a:t> CP) </a:t>
            </a:r>
          </a:p>
          <a:p>
            <a:pPr algn="l"/>
            <a:r>
              <a:rPr lang="en-US" altLang="zh-CN" sz="2400" dirty="0">
                <a:solidFill>
                  <a:srgbClr val="000066"/>
                </a:solidFill>
                <a:latin typeface="Times New Roman" panose="02020603050405020304" pitchFamily="18" charset="0"/>
                <a:ea typeface="楷体_GB2312" pitchFamily="49" charset="-122"/>
              </a:rPr>
              <a:t>     Q &lt;= D;</a:t>
            </a:r>
          </a:p>
          <a:p>
            <a:pPr algn="l"/>
            <a:r>
              <a:rPr lang="en-US" altLang="zh-CN" sz="2400" dirty="0" err="1">
                <a:solidFill>
                  <a:srgbClr val="000066"/>
                </a:solidFill>
                <a:latin typeface="Times New Roman" panose="02020603050405020304" pitchFamily="18" charset="0"/>
                <a:ea typeface="楷体_GB2312" pitchFamily="49" charset="-122"/>
              </a:rPr>
              <a:t>endmodule</a:t>
            </a:r>
            <a:endParaRPr lang="en-US" altLang="zh-CN" sz="2400" dirty="0">
              <a:solidFill>
                <a:srgbClr val="000066"/>
              </a:solidFill>
              <a:latin typeface="Times New Roman" panose="02020603050405020304" pitchFamily="18" charset="0"/>
              <a:ea typeface="楷体_GB2312" pitchFamily="49" charset="-122"/>
            </a:endParaRPr>
          </a:p>
        </p:txBody>
      </p:sp>
      <p:sp>
        <p:nvSpPr>
          <p:cNvPr id="2" name="文本框 1"/>
          <p:cNvSpPr txBox="1"/>
          <p:nvPr/>
        </p:nvSpPr>
        <p:spPr>
          <a:xfrm>
            <a:off x="6587970" y="1905784"/>
            <a:ext cx="2016280" cy="3416320"/>
          </a:xfrm>
          <a:prstGeom prst="rect">
            <a:avLst/>
          </a:prstGeom>
          <a:noFill/>
        </p:spPr>
        <p:txBody>
          <a:bodyPr wrap="square" rtlCol="0">
            <a:spAutoFit/>
          </a:bodyPr>
          <a:lstStyle/>
          <a:p>
            <a:pPr algn="l"/>
            <a:r>
              <a:rPr lang="zh-CN" altLang="en-US" dirty="0"/>
              <a:t>本章只介绍</a:t>
            </a:r>
            <a:r>
              <a:rPr lang="en-US" altLang="zh-CN" dirty="0"/>
              <a:t>D</a:t>
            </a:r>
            <a:r>
              <a:rPr lang="zh-CN" altLang="en-US" dirty="0"/>
              <a:t>型的</a:t>
            </a:r>
            <a:r>
              <a:rPr lang="en-US" altLang="zh-CN" dirty="0"/>
              <a:t>Verilog </a:t>
            </a:r>
            <a:r>
              <a:rPr lang="zh-CN" altLang="en-US" dirty="0"/>
              <a:t>建模，</a:t>
            </a:r>
            <a:endParaRPr lang="en-US" altLang="zh-CN" dirty="0"/>
          </a:p>
          <a:p>
            <a:pPr algn="l"/>
            <a:r>
              <a:rPr lang="zh-CN" altLang="en-US" dirty="0"/>
              <a:t>① </a:t>
            </a:r>
            <a:r>
              <a:rPr lang="en-US" altLang="zh-CN" dirty="0"/>
              <a:t>CLPD</a:t>
            </a:r>
            <a:r>
              <a:rPr lang="zh-CN" altLang="en-US" dirty="0"/>
              <a:t>和</a:t>
            </a:r>
            <a:r>
              <a:rPr lang="en-US" altLang="zh-CN" dirty="0"/>
              <a:t>FPGA</a:t>
            </a:r>
            <a:r>
              <a:rPr lang="zh-CN" altLang="en-US" dirty="0"/>
              <a:t>中均只设置了</a:t>
            </a:r>
            <a:r>
              <a:rPr lang="en-US" altLang="zh-CN" dirty="0"/>
              <a:t>D</a:t>
            </a:r>
            <a:r>
              <a:rPr lang="zh-CN" altLang="en-US" dirty="0"/>
              <a:t>触发器或锁存器</a:t>
            </a:r>
            <a:endParaRPr lang="en-US" altLang="zh-CN" dirty="0"/>
          </a:p>
          <a:p>
            <a:pPr algn="l"/>
            <a:r>
              <a:rPr lang="zh-CN" altLang="en-US" dirty="0"/>
              <a:t>②</a:t>
            </a:r>
            <a:r>
              <a:rPr lang="en-US" altLang="zh-CN" dirty="0"/>
              <a:t>D</a:t>
            </a:r>
            <a:r>
              <a:rPr lang="zh-CN" altLang="en-US" dirty="0"/>
              <a:t>触发器的代码设计最方便简单</a:t>
            </a:r>
            <a:endParaRPr lang="en-US" altLang="zh-CN" dirty="0"/>
          </a:p>
          <a:p>
            <a:pPr algn="l"/>
            <a:r>
              <a:rPr lang="zh-CN" altLang="en-US" dirty="0"/>
              <a:t>③各种传统触发器存在理由是简化连线，提高电路可靠性，这在</a:t>
            </a:r>
            <a:r>
              <a:rPr lang="en-US" altLang="zh-CN" dirty="0"/>
              <a:t>PLD</a:t>
            </a:r>
            <a:r>
              <a:rPr lang="zh-CN" altLang="en-US" dirty="0"/>
              <a:t>中不是理由。</a:t>
            </a:r>
          </a:p>
        </p:txBody>
      </p:sp>
    </p:spTree>
    <p:extLst>
      <p:ext uri="{BB962C8B-B14F-4D97-AF65-F5344CB8AC3E}">
        <p14:creationId xmlns:p14="http://schemas.microsoft.com/office/powerpoint/2010/main" val="4242520330"/>
      </p:ext>
    </p:extLst>
  </p:cSld>
  <p:clrMapOvr>
    <a:masterClrMapping/>
  </p:clrMapOvr>
  <p:transition>
    <p:wipe dir="r"/>
    <p:sndAc>
      <p:stSnd>
        <p:snd r:embed="rId3"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67650"/>
                                        </p:tgtEl>
                                        <p:attrNameLst>
                                          <p:attrName>style.visibility</p:attrName>
                                        </p:attrNameLst>
                                      </p:cBhvr>
                                      <p:to>
                                        <p:strVal val="visible"/>
                                      </p:to>
                                    </p:set>
                                    <p:animEffect transition="in" filter="strips(downRight)">
                                      <p:cBhvr>
                                        <p:cTn id="7" dur="2000"/>
                                        <p:tgtEl>
                                          <p:spTgt spid="36765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650" grpId="0"/>
      <p:bldP spid="2"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49" name="Rectangle 33"/>
          <p:cNvSpPr>
            <a:spLocks noChangeArrowheads="1"/>
          </p:cNvSpPr>
          <p:nvPr/>
        </p:nvSpPr>
        <p:spPr bwMode="auto">
          <a:xfrm>
            <a:off x="1187530" y="404580"/>
            <a:ext cx="3603872" cy="584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76176" bIns="76176" anchor="ctr">
            <a:spAutoFit/>
          </a:bodyPr>
          <a:lstStyle/>
          <a:p>
            <a:pPr algn="l"/>
            <a:r>
              <a:rPr lang="en-US" altLang="zh-CN" sz="2800" dirty="0">
                <a:solidFill>
                  <a:srgbClr val="CC0000"/>
                </a:solidFill>
                <a:latin typeface="Times New Roman" panose="02020603050405020304" pitchFamily="18" charset="0"/>
                <a:ea typeface="楷体_GB2312" pitchFamily="49" charset="-122"/>
              </a:rPr>
              <a:t>5.6.3  PLD</a:t>
            </a:r>
            <a:r>
              <a:rPr lang="zh-CN" altLang="en-US" sz="2800" dirty="0">
                <a:solidFill>
                  <a:srgbClr val="CC0000"/>
                </a:solidFill>
                <a:latin typeface="Times New Roman" panose="02020603050405020304" pitchFamily="18" charset="0"/>
                <a:ea typeface="楷体_GB2312" pitchFamily="49" charset="-122"/>
              </a:rPr>
              <a:t>中的触发器</a:t>
            </a:r>
            <a:endParaRPr lang="en-US" altLang="zh-CN" sz="2800" dirty="0">
              <a:solidFill>
                <a:srgbClr val="CC0000"/>
              </a:solidFill>
              <a:latin typeface="楷体_GB2312" pitchFamily="49" charset="-122"/>
              <a:ea typeface="楷体_GB2312" pitchFamily="49" charset="-122"/>
            </a:endParaRPr>
          </a:p>
        </p:txBody>
      </p:sp>
      <p:graphicFrame>
        <p:nvGraphicFramePr>
          <p:cNvPr id="4" name="Object 5"/>
          <p:cNvGraphicFramePr>
            <a:graphicFrameLocks noChangeAspect="1"/>
          </p:cNvGraphicFramePr>
          <p:nvPr/>
        </p:nvGraphicFramePr>
        <p:xfrm>
          <a:off x="6156220" y="2780910"/>
          <a:ext cx="1824038" cy="1755775"/>
        </p:xfrm>
        <a:graphic>
          <a:graphicData uri="http://schemas.openxmlformats.org/presentationml/2006/ole">
            <mc:AlternateContent xmlns:mc="http://schemas.openxmlformats.org/markup-compatibility/2006">
              <mc:Choice xmlns:v="urn:schemas-microsoft-com:vml" Requires="v">
                <p:oleObj spid="_x0000_s50180" name="Picture" r:id="rId5" imgW="1080000" imgH="880200" progId="Word.Picture.8">
                  <p:embed/>
                </p:oleObj>
              </mc:Choice>
              <mc:Fallback>
                <p:oleObj name="Picture" r:id="rId5" imgW="1080000" imgH="880200" progId="Word.Picture.8">
                  <p:embed/>
                  <p:pic>
                    <p:nvPicPr>
                      <p:cNvPr id="4" name="Object 5"/>
                      <p:cNvPicPr>
                        <a:picLocks noChangeAspect="1" noChangeArrowheads="1"/>
                      </p:cNvPicPr>
                      <p:nvPr/>
                    </p:nvPicPr>
                    <p:blipFill>
                      <a:blip r:embed="rId6"/>
                      <a:srcRect/>
                      <a:stretch>
                        <a:fillRect/>
                      </a:stretch>
                    </p:blipFill>
                    <p:spPr bwMode="auto">
                      <a:xfrm>
                        <a:off x="6156220" y="2780910"/>
                        <a:ext cx="1824038" cy="1755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33"/>
          <p:cNvSpPr>
            <a:spLocks noChangeArrowheads="1"/>
          </p:cNvSpPr>
          <p:nvPr/>
        </p:nvSpPr>
        <p:spPr bwMode="auto">
          <a:xfrm>
            <a:off x="1043510" y="1427445"/>
            <a:ext cx="4536630" cy="4462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tIns="76176" bIns="76176" anchor="ctr">
            <a:spAutoFit/>
          </a:bodyPr>
          <a:lstStyle/>
          <a:p>
            <a:pPr algn="l"/>
            <a:r>
              <a:rPr lang="zh-CN" altLang="en-US" sz="2800" dirty="0">
                <a:latin typeface="楷体_GB2312" pitchFamily="49" charset="-122"/>
                <a:ea typeface="楷体_GB2312" pitchFamily="49" charset="-122"/>
              </a:rPr>
              <a:t>部分</a:t>
            </a:r>
            <a:r>
              <a:rPr lang="en-US" altLang="zh-CN" sz="2800" dirty="0">
                <a:latin typeface="楷体_GB2312" pitchFamily="49" charset="-122"/>
                <a:ea typeface="楷体_GB2312" pitchFamily="49" charset="-122"/>
              </a:rPr>
              <a:t>PLD(PAL/GAL/CPLD)</a:t>
            </a:r>
            <a:r>
              <a:rPr lang="zh-CN" altLang="en-US" sz="2800" dirty="0">
                <a:latin typeface="楷体_GB2312" pitchFamily="49" charset="-122"/>
                <a:ea typeface="楷体_GB2312" pitchFamily="49" charset="-122"/>
              </a:rPr>
              <a:t>中为时序电路设置了触发器，如图所示：</a:t>
            </a:r>
            <a:endParaRPr lang="en-US" altLang="zh-CN" sz="2800" dirty="0">
              <a:latin typeface="楷体_GB2312" pitchFamily="49" charset="-122"/>
              <a:ea typeface="楷体_GB2312" pitchFamily="49" charset="-122"/>
            </a:endParaRPr>
          </a:p>
          <a:p>
            <a:pPr algn="l"/>
            <a:r>
              <a:rPr lang="en-US" altLang="zh-CN" sz="2800" dirty="0">
                <a:latin typeface="楷体_GB2312" pitchFamily="49" charset="-122"/>
                <a:ea typeface="楷体_GB2312" pitchFamily="49" charset="-122"/>
              </a:rPr>
              <a:t>A</a:t>
            </a:r>
            <a:r>
              <a:rPr lang="zh-CN" altLang="en-US" sz="2800" dirty="0">
                <a:latin typeface="楷体_GB2312" pitchFamily="49" charset="-122"/>
                <a:ea typeface="楷体_GB2312" pitchFamily="49" charset="-122"/>
              </a:rPr>
              <a:t>、每个与或阵列单元设置一个触发器。总的触发器资源有限</a:t>
            </a:r>
            <a:endParaRPr lang="en-US" altLang="zh-CN" sz="2800" dirty="0">
              <a:latin typeface="楷体_GB2312" pitchFamily="49" charset="-122"/>
              <a:ea typeface="楷体_GB2312" pitchFamily="49" charset="-122"/>
            </a:endParaRPr>
          </a:p>
          <a:p>
            <a:pPr algn="l"/>
            <a:r>
              <a:rPr lang="en-US" altLang="zh-CN" sz="2800" dirty="0">
                <a:latin typeface="楷体_GB2312" pitchFamily="49" charset="-122"/>
                <a:ea typeface="楷体_GB2312" pitchFamily="49" charset="-122"/>
              </a:rPr>
              <a:t>B</a:t>
            </a:r>
            <a:r>
              <a:rPr lang="zh-CN" altLang="en-US" sz="2800" dirty="0">
                <a:latin typeface="楷体_GB2312" pitchFamily="49" charset="-122"/>
                <a:ea typeface="楷体_GB2312" pitchFamily="49" charset="-122"/>
              </a:rPr>
              <a:t>、从无到有，发展过程从固定的触发器结构到含触发器的可编程结构</a:t>
            </a:r>
            <a:r>
              <a:rPr lang="en-US" altLang="zh-CN" sz="2800" dirty="0">
                <a:latin typeface="楷体_GB2312" pitchFamily="49" charset="-122"/>
                <a:ea typeface="楷体_GB2312" pitchFamily="49" charset="-122"/>
              </a:rPr>
              <a:t>(</a:t>
            </a:r>
            <a:r>
              <a:rPr lang="zh-CN" altLang="en-US" sz="2800" dirty="0">
                <a:latin typeface="楷体_GB2312" pitchFamily="49" charset="-122"/>
                <a:ea typeface="楷体_GB2312" pitchFamily="49" charset="-122"/>
              </a:rPr>
              <a:t>对周边编程，触发器本身不编程</a:t>
            </a:r>
            <a:r>
              <a:rPr lang="en-US" altLang="zh-CN" sz="2800" dirty="0">
                <a:latin typeface="楷体_GB2312" pitchFamily="49" charset="-122"/>
                <a:ea typeface="楷体_GB2312" pitchFamily="49" charset="-122"/>
              </a:rPr>
              <a:t>)</a:t>
            </a:r>
          </a:p>
        </p:txBody>
      </p:sp>
    </p:spTree>
    <p:extLst>
      <p:ext uri="{BB962C8B-B14F-4D97-AF65-F5344CB8AC3E}">
        <p14:creationId xmlns:p14="http://schemas.microsoft.com/office/powerpoint/2010/main" val="656022566"/>
      </p:ext>
    </p:extLst>
  </p:cSld>
  <p:clrMapOvr>
    <a:masterClrMapping/>
  </p:clrMapOvr>
  <p:transition>
    <p:wipe dir="r"/>
    <p:sndAc>
      <p:stSnd>
        <p:snd r:embed="rId4" name="PROJCTOR.WAV"/>
      </p:stSnd>
    </p:sndAc>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49" name="Rectangle 33"/>
          <p:cNvSpPr>
            <a:spLocks noChangeArrowheads="1"/>
          </p:cNvSpPr>
          <p:nvPr/>
        </p:nvSpPr>
        <p:spPr bwMode="auto">
          <a:xfrm>
            <a:off x="1187530" y="404580"/>
            <a:ext cx="5306261" cy="584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76176" bIns="76176" anchor="ctr">
            <a:spAutoFit/>
          </a:bodyPr>
          <a:lstStyle/>
          <a:p>
            <a:pPr algn="l"/>
            <a:r>
              <a:rPr lang="en-US" altLang="zh-CN" sz="2800" dirty="0">
                <a:solidFill>
                  <a:srgbClr val="CC0000"/>
                </a:solidFill>
                <a:latin typeface="Times New Roman" panose="02020603050405020304" pitchFamily="18" charset="0"/>
                <a:ea typeface="楷体_GB2312" pitchFamily="49" charset="-122"/>
              </a:rPr>
              <a:t>5.6.3  FPGA</a:t>
            </a:r>
            <a:r>
              <a:rPr lang="zh-CN" altLang="en-US" sz="2800" dirty="0">
                <a:solidFill>
                  <a:srgbClr val="CC0000"/>
                </a:solidFill>
                <a:latin typeface="Times New Roman" panose="02020603050405020304" pitchFamily="18" charset="0"/>
                <a:ea typeface="楷体_GB2312" pitchFamily="49" charset="-122"/>
              </a:rPr>
              <a:t>中的锁存器和触发器</a:t>
            </a:r>
            <a:endParaRPr lang="en-US" altLang="zh-CN" sz="2800" dirty="0">
              <a:solidFill>
                <a:srgbClr val="CC0000"/>
              </a:solidFill>
              <a:latin typeface="楷体_GB2312" pitchFamily="49" charset="-122"/>
              <a:ea typeface="楷体_GB2312" pitchFamily="49" charset="-122"/>
            </a:endParaRPr>
          </a:p>
        </p:txBody>
      </p:sp>
      <p:sp>
        <p:nvSpPr>
          <p:cNvPr id="8" name="Rectangle 33"/>
          <p:cNvSpPr>
            <a:spLocks noChangeArrowheads="1"/>
          </p:cNvSpPr>
          <p:nvPr/>
        </p:nvSpPr>
        <p:spPr bwMode="auto">
          <a:xfrm>
            <a:off x="539440" y="1268700"/>
            <a:ext cx="7993110" cy="317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tIns="76176" bIns="76176" anchor="ctr">
            <a:spAutoFit/>
          </a:bodyPr>
          <a:lstStyle/>
          <a:p>
            <a:pPr algn="l"/>
            <a:r>
              <a:rPr lang="zh-CN" altLang="en-US" sz="2800" dirty="0">
                <a:latin typeface="楷体_GB2312" pitchFamily="49" charset="-122"/>
                <a:ea typeface="楷体_GB2312" pitchFamily="49" charset="-122"/>
              </a:rPr>
              <a:t>如图所示：</a:t>
            </a:r>
            <a:endParaRPr lang="en-US" altLang="zh-CN" sz="2800" dirty="0">
              <a:latin typeface="楷体_GB2312" pitchFamily="49" charset="-122"/>
              <a:ea typeface="楷体_GB2312" pitchFamily="49" charset="-122"/>
            </a:endParaRPr>
          </a:p>
          <a:p>
            <a:pPr algn="l"/>
            <a:r>
              <a:rPr lang="en-US" altLang="zh-CN" sz="2800" dirty="0">
                <a:latin typeface="楷体_GB2312" pitchFamily="49" charset="-122"/>
                <a:ea typeface="楷体_GB2312" pitchFamily="49" charset="-122"/>
              </a:rPr>
              <a:t>A</a:t>
            </a:r>
            <a:r>
              <a:rPr lang="zh-CN" altLang="en-US" sz="2800" dirty="0">
                <a:latin typeface="楷体_GB2312" pitchFamily="49" charset="-122"/>
                <a:ea typeface="楷体_GB2312" pitchFamily="49" charset="-122"/>
              </a:rPr>
              <a:t>、每个</a:t>
            </a:r>
            <a:r>
              <a:rPr lang="en-US" altLang="zh-CN" sz="2800" dirty="0">
                <a:latin typeface="楷体_GB2312" pitchFamily="49" charset="-122"/>
                <a:ea typeface="楷体_GB2312" pitchFamily="49" charset="-122"/>
              </a:rPr>
              <a:t>SLICE</a:t>
            </a:r>
            <a:r>
              <a:rPr lang="zh-CN" altLang="en-US" sz="2800" dirty="0">
                <a:latin typeface="楷体_GB2312" pitchFamily="49" charset="-122"/>
                <a:ea typeface="楷体_GB2312" pitchFamily="49" charset="-122"/>
              </a:rPr>
              <a:t>中都有</a:t>
            </a:r>
            <a:r>
              <a:rPr lang="en-US" altLang="zh-CN" sz="2800" dirty="0">
                <a:latin typeface="楷体_GB2312" pitchFamily="49" charset="-122"/>
                <a:ea typeface="楷体_GB2312" pitchFamily="49" charset="-122"/>
              </a:rPr>
              <a:t>4</a:t>
            </a:r>
            <a:r>
              <a:rPr lang="zh-CN" altLang="en-US" sz="2800" dirty="0">
                <a:latin typeface="楷体_GB2312" pitchFamily="49" charset="-122"/>
                <a:ea typeface="楷体_GB2312" pitchFamily="49" charset="-122"/>
              </a:rPr>
              <a:t>个</a:t>
            </a:r>
            <a:r>
              <a:rPr lang="en-US" altLang="zh-CN" sz="2800" dirty="0">
                <a:latin typeface="楷体_GB2312" pitchFamily="49" charset="-122"/>
                <a:ea typeface="楷体_GB2312" pitchFamily="49" charset="-122"/>
              </a:rPr>
              <a:t>FF</a:t>
            </a:r>
            <a:r>
              <a:rPr lang="zh-CN" altLang="en-US" sz="2800" dirty="0">
                <a:latin typeface="楷体_GB2312" pitchFamily="49" charset="-122"/>
                <a:ea typeface="楷体_GB2312" pitchFamily="49" charset="-122"/>
              </a:rPr>
              <a:t>和</a:t>
            </a:r>
            <a:r>
              <a:rPr lang="en-US" altLang="zh-CN" sz="2800" dirty="0">
                <a:latin typeface="楷体_GB2312" pitchFamily="49" charset="-122"/>
                <a:ea typeface="楷体_GB2312" pitchFamily="49" charset="-122"/>
              </a:rPr>
              <a:t>4</a:t>
            </a:r>
            <a:r>
              <a:rPr lang="zh-CN" altLang="en-US" sz="2800" dirty="0">
                <a:latin typeface="楷体_GB2312" pitchFamily="49" charset="-122"/>
                <a:ea typeface="楷体_GB2312" pitchFamily="49" charset="-122"/>
              </a:rPr>
              <a:t>个</a:t>
            </a:r>
            <a:r>
              <a:rPr lang="en-US" altLang="zh-CN" sz="2800" dirty="0">
                <a:latin typeface="楷体_GB2312" pitchFamily="49" charset="-122"/>
                <a:ea typeface="楷体_GB2312" pitchFamily="49" charset="-122"/>
              </a:rPr>
              <a:t>FF/L</a:t>
            </a:r>
            <a:r>
              <a:rPr lang="zh-CN" altLang="en-US" sz="2800" dirty="0">
                <a:latin typeface="楷体_GB2312" pitchFamily="49" charset="-122"/>
                <a:ea typeface="楷体_GB2312" pitchFamily="49" charset="-122"/>
              </a:rPr>
              <a:t>。触发器资源非常充沛</a:t>
            </a:r>
            <a:endParaRPr lang="en-US" altLang="zh-CN" sz="2800" dirty="0">
              <a:latin typeface="楷体_GB2312" pitchFamily="49" charset="-122"/>
              <a:ea typeface="楷体_GB2312" pitchFamily="49" charset="-122"/>
            </a:endParaRPr>
          </a:p>
          <a:p>
            <a:pPr algn="l"/>
            <a:r>
              <a:rPr lang="en-US" altLang="zh-CN" sz="2800" dirty="0">
                <a:latin typeface="楷体_GB2312" pitchFamily="49" charset="-122"/>
                <a:ea typeface="楷体_GB2312" pitchFamily="49" charset="-122"/>
              </a:rPr>
              <a:t>B</a:t>
            </a:r>
            <a:r>
              <a:rPr lang="zh-CN" altLang="en-US" sz="2800" dirty="0">
                <a:latin typeface="楷体_GB2312" pitchFamily="49" charset="-122"/>
                <a:ea typeface="楷体_GB2312" pitchFamily="49" charset="-122"/>
              </a:rPr>
              <a:t>、</a:t>
            </a:r>
            <a:r>
              <a:rPr lang="en-US" altLang="zh-CN" sz="2800" dirty="0">
                <a:latin typeface="楷体_GB2312" pitchFamily="49" charset="-122"/>
                <a:ea typeface="楷体_GB2312" pitchFamily="49" charset="-122"/>
              </a:rPr>
              <a:t>FPGA</a:t>
            </a:r>
            <a:r>
              <a:rPr lang="zh-CN" altLang="en-US" sz="2800" dirty="0">
                <a:latin typeface="楷体_GB2312" pitchFamily="49" charset="-122"/>
                <a:ea typeface="楷体_GB2312" pitchFamily="49" charset="-122"/>
              </a:rPr>
              <a:t>一出生就是复杂的设计，所以每个</a:t>
            </a:r>
            <a:r>
              <a:rPr lang="en-US" altLang="zh-CN" sz="2800" dirty="0">
                <a:latin typeface="楷体_GB2312" pitchFamily="49" charset="-122"/>
                <a:ea typeface="楷体_GB2312" pitchFamily="49" charset="-122"/>
              </a:rPr>
              <a:t>CLB</a:t>
            </a:r>
            <a:r>
              <a:rPr lang="zh-CN" altLang="en-US" sz="2800" dirty="0">
                <a:latin typeface="楷体_GB2312" pitchFamily="49" charset="-122"/>
                <a:ea typeface="楷体_GB2312" pitchFamily="49" charset="-122"/>
              </a:rPr>
              <a:t>都设置了触发器</a:t>
            </a:r>
            <a:r>
              <a:rPr lang="en-US" altLang="zh-CN" sz="2800" dirty="0">
                <a:latin typeface="楷体_GB2312" pitchFamily="49" charset="-122"/>
                <a:ea typeface="楷体_GB2312" pitchFamily="49" charset="-122"/>
              </a:rPr>
              <a:t>/</a:t>
            </a:r>
            <a:r>
              <a:rPr lang="zh-CN" altLang="en-US" sz="2800" dirty="0">
                <a:latin typeface="楷体_GB2312" pitchFamily="49" charset="-122"/>
                <a:ea typeface="楷体_GB2312" pitchFamily="49" charset="-122"/>
              </a:rPr>
              <a:t>锁存器</a:t>
            </a:r>
            <a:endParaRPr lang="en-US" altLang="zh-CN" sz="2800" dirty="0">
              <a:latin typeface="楷体_GB2312" pitchFamily="49" charset="-122"/>
              <a:ea typeface="楷体_GB2312" pitchFamily="49" charset="-122"/>
            </a:endParaRPr>
          </a:p>
          <a:p>
            <a:pPr algn="l"/>
            <a:r>
              <a:rPr lang="en-US" altLang="zh-CN" sz="2800" dirty="0">
                <a:latin typeface="楷体_GB2312" pitchFamily="49" charset="-122"/>
                <a:ea typeface="楷体_GB2312" pitchFamily="49" charset="-122"/>
              </a:rPr>
              <a:t>C</a:t>
            </a:r>
            <a:r>
              <a:rPr lang="zh-CN" altLang="en-US" sz="2800" dirty="0">
                <a:latin typeface="楷体_GB2312" pitchFamily="49" charset="-122"/>
                <a:ea typeface="楷体_GB2312" pitchFamily="49" charset="-122"/>
              </a:rPr>
              <a:t>、</a:t>
            </a:r>
            <a:r>
              <a:rPr lang="en-US" altLang="zh-CN" sz="2800" dirty="0">
                <a:latin typeface="楷体_GB2312" pitchFamily="49" charset="-122"/>
                <a:ea typeface="楷体_GB2312" pitchFamily="49" charset="-122"/>
              </a:rPr>
              <a:t>FPGA</a:t>
            </a:r>
            <a:r>
              <a:rPr lang="zh-CN" altLang="en-US" sz="2800" dirty="0">
                <a:latin typeface="楷体_GB2312" pitchFamily="49" charset="-122"/>
                <a:ea typeface="楷体_GB2312" pitchFamily="49" charset="-122"/>
              </a:rPr>
              <a:t>的触发器</a:t>
            </a:r>
            <a:r>
              <a:rPr lang="en-US" altLang="zh-CN" sz="2800" dirty="0">
                <a:latin typeface="楷体_GB2312" pitchFamily="49" charset="-122"/>
                <a:ea typeface="楷体_GB2312" pitchFamily="49" charset="-122"/>
              </a:rPr>
              <a:t>/</a:t>
            </a:r>
            <a:r>
              <a:rPr lang="zh-CN" altLang="en-US" sz="2800" dirty="0">
                <a:latin typeface="楷体_GB2312" pitchFamily="49" charset="-122"/>
                <a:ea typeface="楷体_GB2312" pitchFamily="49" charset="-122"/>
              </a:rPr>
              <a:t>锁存器都需要编程设置（</a:t>
            </a:r>
            <a:r>
              <a:rPr lang="en-US" altLang="zh-CN" sz="2800" dirty="0">
                <a:latin typeface="楷体_GB2312" pitchFamily="49" charset="-122"/>
                <a:ea typeface="楷体_GB2312" pitchFamily="49" charset="-122"/>
              </a:rPr>
              <a:t>FF/L</a:t>
            </a:r>
            <a:r>
              <a:rPr lang="zh-CN" altLang="en-US" sz="2800" dirty="0">
                <a:latin typeface="楷体_GB2312" pitchFamily="49" charset="-122"/>
                <a:ea typeface="楷体_GB2312" pitchFamily="49" charset="-122"/>
              </a:rPr>
              <a:t>本身）。</a:t>
            </a:r>
            <a:endParaRPr lang="en-US" altLang="zh-CN" sz="2800" dirty="0">
              <a:latin typeface="楷体_GB2312" pitchFamily="49" charset="-122"/>
              <a:ea typeface="楷体_GB2312" pitchFamily="49" charset="-122"/>
            </a:endParaRPr>
          </a:p>
        </p:txBody>
      </p:sp>
      <p:pic>
        <p:nvPicPr>
          <p:cNvPr id="403462" name="图片 3586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3785" y="4186673"/>
            <a:ext cx="1512210" cy="2068425"/>
          </a:xfrm>
          <a:prstGeom prst="rect">
            <a:avLst/>
          </a:prstGeom>
          <a:noFill/>
          <a:extLst>
            <a:ext uri="{909E8E84-426E-40DD-AFC4-6F175D3DCCD1}">
              <a14:hiddenFill xmlns:a14="http://schemas.microsoft.com/office/drawing/2010/main">
                <a:solidFill>
                  <a:srgbClr val="FFFFFF"/>
                </a:solidFill>
              </a14:hiddenFill>
            </a:ext>
          </a:extLst>
        </p:spPr>
      </p:pic>
      <p:pic>
        <p:nvPicPr>
          <p:cNvPr id="403460" name="图片 358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0240" y="4117735"/>
            <a:ext cx="1742221" cy="2137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6809417"/>
      </p:ext>
    </p:extLst>
  </p:cSld>
  <p:clrMapOvr>
    <a:masterClrMapping/>
  </p:clrMapOvr>
  <p:transition>
    <p:wipe dir="r"/>
    <p:sndAc>
      <p:stSnd>
        <p:snd r:embed="rId3" name="PROJCTOR.WAV"/>
      </p:stSnd>
    </p:sndAc>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木活字">
  <a:themeElements>
    <a:clrScheme name="木活字">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木活字">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木活字">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TM03090434[[fn=木材纹理]]</Template>
  <TotalTime>844</TotalTime>
  <Words>3544</Words>
  <Application>Microsoft Office PowerPoint</Application>
  <PresentationFormat>全屏显示(4:3)</PresentationFormat>
  <Paragraphs>703</Paragraphs>
  <Slides>76</Slides>
  <Notes>5</Notes>
  <HiddenSlides>0</HiddenSlides>
  <MMClips>0</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4</vt:i4>
      </vt:variant>
      <vt:variant>
        <vt:lpstr>幻灯片标题</vt:lpstr>
      </vt:variant>
      <vt:variant>
        <vt:i4>76</vt:i4>
      </vt:variant>
    </vt:vector>
  </HeadingPairs>
  <TitlesOfParts>
    <vt:vector size="93" baseType="lpstr">
      <vt:lpstr>等线</vt:lpstr>
      <vt:lpstr>方正姚体</vt:lpstr>
      <vt:lpstr>黑体</vt:lpstr>
      <vt:lpstr>楷体_GB2312</vt:lpstr>
      <vt:lpstr>Arial</vt:lpstr>
      <vt:lpstr>Arial Narrow</vt:lpstr>
      <vt:lpstr>Rockwell</vt:lpstr>
      <vt:lpstr>Rockwell Condensed</vt:lpstr>
      <vt:lpstr>Tahoma</vt:lpstr>
      <vt:lpstr>Times New Roman</vt:lpstr>
      <vt:lpstr>Verdana</vt:lpstr>
      <vt:lpstr>Wingdings</vt:lpstr>
      <vt:lpstr>木活字</vt:lpstr>
      <vt:lpstr>图片</vt:lpstr>
      <vt:lpstr>Equation</vt:lpstr>
      <vt:lpstr>公式</vt:lpstr>
      <vt:lpstr>Picture</vt:lpstr>
      <vt:lpstr>电子电路基础</vt:lpstr>
      <vt:lpstr>PowerPoint 演示文稿</vt:lpstr>
      <vt:lpstr>PowerPoint 演示文稿</vt:lpstr>
      <vt:lpstr>PowerPoint 演示文稿</vt:lpstr>
      <vt:lpstr>PowerPoint 演示文稿</vt:lpstr>
      <vt:lpstr>PowerPoint 演示文稿</vt:lpstr>
      <vt:lpstr>5.1   双稳态电路</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6.6.2 CPLD支线中的触发器应用</vt:lpstr>
      <vt:lpstr>2. GAL中的输出宏单元</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FPGA支线中的触发器应用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电子电路基础</dc:title>
  <dc:creator>Jeng Shawn</dc:creator>
  <cp:lastModifiedBy>njucn</cp:lastModifiedBy>
  <cp:revision>36</cp:revision>
  <dcterms:created xsi:type="dcterms:W3CDTF">2024-06-19T12:38:22Z</dcterms:created>
  <dcterms:modified xsi:type="dcterms:W3CDTF">2024-09-30T09:41:39Z</dcterms:modified>
</cp:coreProperties>
</file>